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0" r:id="rId5"/>
    <p:sldId id="261" r:id="rId6"/>
    <p:sldId id="262" r:id="rId7"/>
    <p:sldId id="266" r:id="rId8"/>
    <p:sldId id="267" r:id="rId9"/>
    <p:sldId id="270" r:id="rId10"/>
    <p:sldId id="269" r:id="rId11"/>
    <p:sldId id="271" r:id="rId12"/>
    <p:sldId id="272" r:id="rId13"/>
    <p:sldId id="290" r:id="rId14"/>
    <p:sldId id="291" r:id="rId15"/>
    <p:sldId id="281" r:id="rId16"/>
    <p:sldId id="274" r:id="rId17"/>
    <p:sldId id="275" r:id="rId18"/>
    <p:sldId id="276" r:id="rId19"/>
    <p:sldId id="280" r:id="rId20"/>
    <p:sldId id="288" r:id="rId21"/>
    <p:sldId id="289" r:id="rId22"/>
    <p:sldId id="277" r:id="rId23"/>
    <p:sldId id="278" r:id="rId24"/>
    <p:sldId id="284" r:id="rId25"/>
    <p:sldId id="285" r:id="rId26"/>
    <p:sldId id="283" r:id="rId27"/>
    <p:sldId id="286" r:id="rId28"/>
    <p:sldId id="287" r:id="rId29"/>
    <p:sldId id="292" r:id="rId30"/>
    <p:sldId id="297" r:id="rId31"/>
    <p:sldId id="298" r:id="rId32"/>
    <p:sldId id="300" r:id="rId33"/>
    <p:sldId id="299" r:id="rId34"/>
    <p:sldId id="302" r:id="rId35"/>
    <p:sldId id="303" r:id="rId36"/>
    <p:sldId id="304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2673-D4D6-424E-AA60-7DC84FF7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318C2-60E5-401A-9201-DA827C10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7521-8168-4610-87DF-E2B64BD6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712B-11E3-40F5-B552-82624ADB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540B-0601-4828-A04B-858D1E5C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628C-175A-401A-AADF-B274CCBC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1863E-2034-4B60-A6CF-69382EA2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4D62-9BA6-4402-8B04-E2CA8D2A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F80D-1B25-490F-877D-577D4EDE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A31A-6627-4B0A-8490-D806FED7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8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96793-DD14-4E92-BA64-C6AE4E2EB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4542-B806-4812-B020-C0E010F8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CDC4-100D-4315-96ED-C794B242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63EA-E831-4BFB-AE69-BD1689C6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219C-C373-4A6E-A407-1E410621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1EAF-09DE-4D79-B552-31B69574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0C95-1DF3-48A4-8810-5D897D22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7E78-BC01-4343-B91A-F6BF9264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DA82-11C1-4A96-92B7-A4B6080D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7C26-8938-4BC2-B241-D03BA31A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1840-A442-440B-9378-C436C90F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28ED-DD9D-4DC6-98B7-9F481587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4B0E-B41F-4A4D-BF63-F14C898E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D39E-D3C4-462C-AA68-57235ABE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6650-8292-42AC-B92B-D9A48D5B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3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D848-0E04-4F91-9A1E-EE04B14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A264-4D20-4046-B903-B11B468B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74447-8D46-42B2-845F-6EECF6FFF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DF05-D345-4E1D-BEBF-CA1BE86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8803-3138-419E-84F6-C814CBC5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F49F-CE0B-4608-8D38-5FA02C2A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5D1D-F547-45EA-BA43-DE65CDE2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D4C5-6F9F-4F2F-9333-3BFF493A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134B1-1AF8-4ED4-A4C7-5ABC96D6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462F2-9FCB-4CD5-95CF-17F189CB8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D4045-F18D-47A4-BC7F-23FC76D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93ADB-9C73-48F1-9144-4004BFE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069E-7B8F-4410-BC0E-5692871C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FAEFD-E98C-427C-88B2-CD30E173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F9D2-80E8-4E96-9EB2-A374247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32195-80BD-4871-8376-2B60A46B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4CD42-D221-46C2-97F1-A3B99B54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5F644-2940-465D-9798-2CD59250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67E8E-43C8-4B46-9A80-0C396089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24E7C-ACA7-4238-A384-6E7378E0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62AA-7320-41E4-80CE-9E759CA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0570-FAEC-4BC1-B2C2-63B555C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108B-2491-4AB4-B922-03D39F24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285D-75A8-4D58-B518-394EE9EA5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A460F-93AD-4600-9B0E-9418095B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F275-F0BD-4EE7-9F89-0F62B699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4BE5-85BC-447B-A2D3-D60C0C5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519-451C-4129-8BC9-51B9C72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C4F05-835C-42A3-9221-458AA3896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B61E3-9037-43B1-9AB7-9A066FB3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B2472-032B-4059-B7E2-CA4810F6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3B82-CA8E-490A-80D1-835F5B5F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4E5-FF39-4622-BB9D-CBB1F9C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458D-EC9F-402D-98FA-A3F21630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6AEE-A4C8-44BB-BE2C-061BC84B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6BDA-C267-4532-AC44-7CAF1A1B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D994-C71B-4B74-A843-17740924BFA2}" type="datetimeFigureOut">
              <a:rPr lang="en-IN" smtClean="0"/>
              <a:t>27-May-2021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2790-FA86-499F-B23E-8DCA9DCF8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343A-D068-49E1-A2AC-C97B55DD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22C2-4370-4339-8E42-0F40C68F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683AF-D228-4A98-B162-231C30C8B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5400" b="1" spc="204" dirty="0">
                <a:solidFill>
                  <a:srgbClr val="2185C5"/>
                </a:solidFill>
              </a:rPr>
              <a:t>TypeScript</a:t>
            </a:r>
            <a:endParaRPr lang="en-IN" sz="5400" b="1" dirty="0">
              <a:solidFill>
                <a:srgbClr val="080808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4BF3-AA32-4C08-8E85-18E8374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What makes TypeScript super awesome?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4. Features?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TypeScript's type assertion are purely you telling the  compiler that you know about the types better than it  does, and that it should not second guess you.</a:t>
            </a:r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6842" y="1644459"/>
            <a:ext cx="7656918" cy="35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Doesn’t have separate integers and float/double type. These all are  floating point values and get the type ‘number’</a:t>
            </a:r>
          </a:p>
          <a:p>
            <a:r>
              <a:rPr lang="en-US" sz="2000"/>
              <a:t>boolean - true/false value</a:t>
            </a:r>
          </a:p>
          <a:p>
            <a:r>
              <a:rPr lang="en-US" sz="2000"/>
              <a:t>string - both single/double quote can be used</a:t>
            </a:r>
          </a:p>
          <a:p>
            <a:r>
              <a:rPr lang="en-US" sz="2000"/>
              <a:t>No separate char type</a:t>
            </a:r>
          </a:p>
          <a:p>
            <a:r>
              <a:rPr lang="en-US" sz="2000"/>
              <a:t>void - is used in function type returning nothing</a:t>
            </a:r>
          </a:p>
          <a:p>
            <a:r>
              <a:rPr lang="en-US" sz="2000"/>
              <a:t>null and undefined - functions as usual</a:t>
            </a:r>
            <a:endParaRPr lang="en-IN" sz="200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2612924"/>
            <a:ext cx="6253212" cy="270200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5400" kern="1200" spc="2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5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20" dirty="0"/>
              <a:t>Introduction</a:t>
            </a:r>
            <a:endParaRPr lang="en-US" sz="2200" dirty="0"/>
          </a:p>
          <a:p>
            <a:pPr marL="12700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10" dirty="0"/>
              <a:t>Installation</a:t>
            </a:r>
            <a:endParaRPr lang="en-US" sz="2200" dirty="0"/>
          </a:p>
          <a:p>
            <a:pPr marL="12700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100" dirty="0"/>
              <a:t>Why</a:t>
            </a:r>
            <a:r>
              <a:rPr lang="en-US" sz="2200" spc="-290" dirty="0"/>
              <a:t> </a:t>
            </a:r>
            <a:r>
              <a:rPr lang="en-US" sz="2200" spc="5" dirty="0"/>
              <a:t>TypeScript?</a:t>
            </a:r>
            <a:endParaRPr lang="en-US" sz="2200" dirty="0"/>
          </a:p>
          <a:p>
            <a:pPr marL="12700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25" dirty="0"/>
              <a:t>Features</a:t>
            </a:r>
            <a:endParaRPr lang="en-US" sz="2200" dirty="0"/>
          </a:p>
          <a:p>
            <a:pPr marL="12700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100" dirty="0"/>
              <a:t>Who</a:t>
            </a:r>
            <a:r>
              <a:rPr lang="en-US" sz="2200" spc="-290" dirty="0"/>
              <a:t> </a:t>
            </a:r>
            <a:r>
              <a:rPr lang="en-US" sz="2200" spc="25" dirty="0"/>
              <a:t>Uses</a:t>
            </a:r>
            <a:r>
              <a:rPr lang="en-US" sz="2200" spc="-290" dirty="0"/>
              <a:t> </a:t>
            </a:r>
            <a:r>
              <a:rPr lang="en-US" sz="2200" spc="5" dirty="0"/>
              <a:t>TypeScript?</a:t>
            </a:r>
            <a:endParaRPr lang="en-US" sz="2200" dirty="0"/>
          </a:p>
          <a:p>
            <a:pPr marL="12700" indent="-228600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lang="en-US" sz="2200" spc="35" dirty="0"/>
              <a:t>Conclusion</a:t>
            </a:r>
            <a:endParaRPr 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09438" y="2190968"/>
            <a:ext cx="5423997" cy="24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217-10F5-4B44-A501-CA78C5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E3FE-EB2F-48C1-A281-FC4CE43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enums</a:t>
            </a:r>
            <a:r>
              <a:rPr lang="en-US" dirty="0"/>
              <a:t> begin numbering their members starting at 0. You can  change this by manually setting the value of one its members.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997EE8-76DF-4D4D-881B-847C24F836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542" y="3244188"/>
            <a:ext cx="4464915" cy="18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Declared using interface keyword</a:t>
            </a:r>
          </a:p>
          <a:p>
            <a:r>
              <a:rPr lang="en-US" dirty="0"/>
              <a:t>Like other TS features its design time features i.e., no extra code  would be emitted to resultant JS file</a:t>
            </a:r>
          </a:p>
          <a:p>
            <a:r>
              <a:rPr lang="en-US" dirty="0"/>
              <a:t>Errors being shown when interface signature and implementation  doesn’t match.</a:t>
            </a:r>
          </a:p>
        </p:txBody>
      </p:sp>
    </p:spTree>
    <p:extLst>
      <p:ext uri="{BB962C8B-B14F-4D97-AF65-F5344CB8AC3E}">
        <p14:creationId xmlns:p14="http://schemas.microsoft.com/office/powerpoint/2010/main" val="352646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DAF1-AF53-474D-A7F0-8248C16E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Example</a:t>
            </a:r>
          </a:p>
        </p:txBody>
      </p:sp>
      <p:pic>
        <p:nvPicPr>
          <p:cNvPr id="4" name="object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45B883-C652-42E5-9A55-64634B9A33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02428" y="1430161"/>
            <a:ext cx="7225748" cy="39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Can implement interfaces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Instance methods/members</a:t>
            </a:r>
          </a:p>
          <a:p>
            <a:r>
              <a:rPr lang="en-IN" dirty="0"/>
              <a:t>Static methods/members</a:t>
            </a:r>
          </a:p>
          <a:p>
            <a:r>
              <a:rPr lang="en-IN" dirty="0"/>
              <a:t>Single constructor</a:t>
            </a:r>
          </a:p>
          <a:p>
            <a:r>
              <a:rPr lang="en-IN" dirty="0"/>
              <a:t>Default/Optional parameter</a:t>
            </a:r>
          </a:p>
          <a:p>
            <a:r>
              <a:rPr lang="en-IN" dirty="0"/>
              <a:t>Parameter Members</a:t>
            </a:r>
          </a:p>
          <a:p>
            <a:r>
              <a:rPr lang="en-IN" dirty="0"/>
              <a:t>ES6 class syntax</a:t>
            </a:r>
          </a:p>
          <a:p>
            <a:r>
              <a:rPr lang="en-IN" dirty="0"/>
              <a:t>Optional and Required Members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411224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2FB-8CC2-4B07-B7D0-D95EA4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Example</a:t>
            </a:r>
          </a:p>
        </p:txBody>
      </p:sp>
      <p:pic>
        <p:nvPicPr>
          <p:cNvPr id="8" name="object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FDF89-8B02-48F2-98E5-1A7F635502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2072"/>
          <a:stretch/>
        </p:blipFill>
        <p:spPr>
          <a:xfrm>
            <a:off x="4604262" y="467208"/>
            <a:ext cx="702207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DF6-48AB-4E81-BCA7-74146B6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16A2-D598-4B1E-B926-E2149F03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can be defined using module keyword</a:t>
            </a:r>
          </a:p>
          <a:p>
            <a:r>
              <a:rPr lang="en-US" dirty="0"/>
              <a:t>A module can contain Function, Class, Enums or Interfaces.</a:t>
            </a:r>
          </a:p>
          <a:p>
            <a:r>
              <a:rPr lang="en-US" dirty="0"/>
              <a:t>A file with export or import keyword is termed as module.</a:t>
            </a:r>
          </a:p>
          <a:p>
            <a:r>
              <a:rPr lang="en-US" dirty="0"/>
              <a:t>Classes and Interfaces can be exposed using export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36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FAD-7417-47D6-9ECD-B5734B9F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Definition/Declaration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98DD-5F2B-4D5A-BDEE-3D17B6C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design goal of TypeScript was to make it  possible for you to safely and easily use existing  JavaScript libraries in TypeScript. </a:t>
            </a:r>
          </a:p>
          <a:p>
            <a:r>
              <a:rPr lang="en-US" dirty="0"/>
              <a:t>TypeScript does this by means of type declaration files.</a:t>
            </a:r>
          </a:p>
          <a:p>
            <a:r>
              <a:rPr lang="en-US" dirty="0"/>
              <a:t>All type declaration files have *.</a:t>
            </a:r>
            <a:r>
              <a:rPr lang="en-US" dirty="0" err="1"/>
              <a:t>d.ts</a:t>
            </a:r>
            <a:r>
              <a:rPr lang="en-US" dirty="0"/>
              <a:t> as extension.</a:t>
            </a:r>
          </a:p>
          <a:p>
            <a:r>
              <a:rPr lang="en-US" dirty="0"/>
              <a:t>You can download the type definition files from </a:t>
            </a:r>
            <a:r>
              <a:rPr lang="en-US" dirty="0" err="1"/>
              <a:t>npm</a:t>
            </a:r>
            <a:r>
              <a:rPr lang="en-US" dirty="0"/>
              <a:t> repository as and when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7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4BF3-AA32-4C08-8E85-18E8374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JavaScript that scales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3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91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35" dirty="0">
                <a:solidFill>
                  <a:srgbClr val="080808"/>
                </a:solidFill>
              </a:rPr>
              <a:t>5</a:t>
            </a:r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 Who Uses TypeScript?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B86F5-0052-4410-9181-896B4B39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Companies use 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F8AAD-8DBA-4333-BCE4-BBDC1344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3449 companies reportedly use TypeScript in their tech stacks, including Slack, Stack, and Vox Media.</a:t>
            </a:r>
          </a:p>
          <a:p>
            <a:endParaRPr lang="en-IN" sz="20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11410-9EA1-41DF-8511-68A2C41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171" y="1782981"/>
            <a:ext cx="6143509" cy="436189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2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35" dirty="0">
                <a:solidFill>
                  <a:srgbClr val="080808"/>
                </a:solidFill>
              </a:rPr>
              <a:t>6</a:t>
            </a:r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 Conclusion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7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DFD-37B6-4EEB-8D2D-33A6AB49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D82C-5641-4F24-B268-45F6C30C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High value, low-cost improvement over JavaScript</a:t>
            </a:r>
          </a:p>
          <a:p>
            <a:pPr lvl="1"/>
            <a:r>
              <a:rPr lang="en-US" dirty="0"/>
              <a:t>Safer and more modular</a:t>
            </a:r>
          </a:p>
          <a:p>
            <a:pPr lvl="1"/>
            <a:r>
              <a:rPr lang="en-US" dirty="0"/>
              <a:t>Solid path to ECMAScript 6 and above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Still need to know some JS quirks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276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spc="35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Webpack</a:t>
            </a:r>
            <a:endParaRPr lang="en-US" sz="3600" kern="1200" spc="35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EFEBF-4CD2-4DE2-961C-48F851CD7C7B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745CDB-1110-455D-9148-AA7736416CE4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D4E4D9-83EB-455E-9BDA-CC7FDC810E32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1C8DB-C0E6-455C-B869-C43FD7F5B1EE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CDB79-DF05-41F0-9ADA-E0B6B0E7EC65}"/>
              </a:ext>
            </a:extLst>
          </p:cNvPr>
          <p:cNvCxnSpPr/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AE528E-73BB-4B37-805C-917353872CE6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F8091-F9D2-4232-849B-3EAAB79961F9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1410C5F-81F6-41CB-A254-FDFB34130E13}"/>
              </a:ext>
            </a:extLst>
          </p:cNvPr>
          <p:cNvCxnSpPr/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6F2924-EB58-4007-8F44-0A188A3AD899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FE449-AF07-4984-96A8-F8547FBB7AE0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A350D-C2ED-4AF3-82C4-1A4C3AF54B68}"/>
              </a:ext>
            </a:extLst>
          </p:cNvPr>
          <p:cNvSpPr txBox="1"/>
          <p:nvPr/>
        </p:nvSpPr>
        <p:spPr>
          <a:xfrm>
            <a:off x="8235184" y="3756951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A7C4D-CDAB-44D2-A43C-02D05CA0B01D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6A5389-BCDF-4AEC-B8E7-010FA3FEF202}"/>
              </a:ext>
            </a:extLst>
          </p:cNvPr>
          <p:cNvSpPr txBox="1"/>
          <p:nvPr/>
        </p:nvSpPr>
        <p:spPr>
          <a:xfrm>
            <a:off x="6657653" y="2621417"/>
            <a:ext cx="1366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Webpack</a:t>
            </a:r>
          </a:p>
          <a:p>
            <a:pPr algn="ctr"/>
            <a:r>
              <a:rPr lang="en-IN" sz="2400" b="1" dirty="0">
                <a:solidFill>
                  <a:srgbClr val="00B0F0"/>
                </a:solidFill>
              </a:rPr>
              <a:t>CLI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E5837C-B83C-4C41-B911-43FFB5B1A9DA}"/>
              </a:ext>
            </a:extLst>
          </p:cNvPr>
          <p:cNvCxnSpPr/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9AE307-60F3-4298-A2CD-5F3666B05E3A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59055-A289-4A46-91CB-458747235950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FC18F2-B4D7-46A9-95A7-6C017D98171E}"/>
              </a:ext>
            </a:extLst>
          </p:cNvPr>
          <p:cNvCxnSpPr/>
          <p:nvPr/>
        </p:nvCxnSpPr>
        <p:spPr>
          <a:xfrm flipH="1">
            <a:off x="4947978" y="169026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D6C404-9DF7-43B3-8497-17AB48B29A6A}"/>
              </a:ext>
            </a:extLst>
          </p:cNvPr>
          <p:cNvSpPr txBox="1"/>
          <p:nvPr/>
        </p:nvSpPr>
        <p:spPr>
          <a:xfrm>
            <a:off x="4826398" y="1931599"/>
            <a:ext cx="156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</a:rPr>
              <a:t>Webpack</a:t>
            </a:r>
          </a:p>
          <a:p>
            <a:pPr algn="ctr"/>
            <a:r>
              <a:rPr lang="en-IN" sz="2400" b="1" dirty="0">
                <a:solidFill>
                  <a:srgbClr val="00B050"/>
                </a:solidFill>
              </a:rPr>
              <a:t>Dev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9FC179-6598-4FF6-9E93-39B1B8C3491D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ACBB36-8CA6-43EB-8355-FA23EAFB5189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2A61A-7937-4E64-9E50-B3427C98A4A5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C0CFF9-03BE-4CE1-80F6-E0839330B019}"/>
              </a:ext>
            </a:extLst>
          </p:cNvPr>
          <p:cNvCxnSpPr/>
          <p:nvPr/>
        </p:nvCxnSpPr>
        <p:spPr>
          <a:xfrm>
            <a:off x="3042458" y="216131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09B038-FF4B-497D-9280-0E4BB8001B62}"/>
              </a:ext>
            </a:extLst>
          </p:cNvPr>
          <p:cNvSpPr txBox="1"/>
          <p:nvPr/>
        </p:nvSpPr>
        <p:spPr>
          <a:xfrm>
            <a:off x="399011" y="681644"/>
            <a:ext cx="2229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TypeScript Config.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940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F6E4B-F516-4730-BCC2-A2B839BD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Webpack Configuration Steps</a:t>
            </a:r>
            <a:endParaRPr lang="en-IN" sz="36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D65DE-0C52-4056-93A2-1D4CF03E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Entry Point</a:t>
            </a:r>
          </a:p>
          <a:p>
            <a:r>
              <a:rPr lang="en-US" sz="2000"/>
              <a:t>Resolve Extensions</a:t>
            </a:r>
          </a:p>
          <a:p>
            <a:r>
              <a:rPr lang="en-US" sz="2000"/>
              <a:t>Loaders</a:t>
            </a:r>
          </a:p>
          <a:p>
            <a:r>
              <a:rPr lang="en-US" sz="2000"/>
              <a:t>Plugins</a:t>
            </a:r>
          </a:p>
          <a:p>
            <a:r>
              <a:rPr lang="en-US" sz="2000"/>
              <a:t>Optimization</a:t>
            </a:r>
          </a:p>
          <a:p>
            <a:r>
              <a:rPr lang="en-US" sz="2000"/>
              <a:t>Output</a:t>
            </a:r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6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203-2B51-4090-B66D-C88C4A94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D859-A81F-4311-BF3C-BFB7001A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u="sng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Tahoma"/>
                <a:cs typeface="Tahoma"/>
                <a:hlinkClick r:id="rId2"/>
              </a:rPr>
              <a:t>https://www.typescriptlang.org</a:t>
            </a:r>
            <a:endParaRPr lang="en-IN" sz="2800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9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 dirty="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6412120" y="1782981"/>
            <a:ext cx="563558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3700" marR="1069975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" dirty="0"/>
              <a:t>Syntax</a:t>
            </a:r>
            <a:r>
              <a:rPr lang="en-US" sz="3200" spc="-290" dirty="0"/>
              <a:t> </a:t>
            </a:r>
            <a:r>
              <a:rPr lang="en-US" sz="3200" spc="-10" dirty="0"/>
              <a:t>based</a:t>
            </a:r>
            <a:r>
              <a:rPr lang="en-US" sz="3200" spc="-290" dirty="0"/>
              <a:t> </a:t>
            </a:r>
            <a:r>
              <a:rPr lang="en-US" sz="3200" spc="10" dirty="0"/>
              <a:t>on</a:t>
            </a:r>
            <a:r>
              <a:rPr lang="en-US" sz="3200" spc="-290" dirty="0"/>
              <a:t> </a:t>
            </a:r>
            <a:r>
              <a:rPr lang="en-US" sz="3200" spc="100" dirty="0"/>
              <a:t>ECMAScript</a:t>
            </a:r>
            <a:r>
              <a:rPr lang="en-US" sz="3200" spc="-290" dirty="0"/>
              <a:t> </a:t>
            </a:r>
            <a:r>
              <a:rPr lang="en-US" sz="3200" spc="10" dirty="0"/>
              <a:t>proposals</a:t>
            </a:r>
            <a:endParaRPr lang="en-US" sz="3200" dirty="0"/>
          </a:p>
          <a:p>
            <a:pPr marL="393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30" dirty="0"/>
              <a:t>TypeScript </a:t>
            </a:r>
            <a:r>
              <a:rPr lang="en-US" sz="3200" spc="-290" dirty="0"/>
              <a:t> </a:t>
            </a:r>
            <a:r>
              <a:rPr lang="en-US" sz="3200" spc="15" dirty="0"/>
              <a:t>is </a:t>
            </a:r>
            <a:r>
              <a:rPr lang="en-US" sz="3200" spc="-290" dirty="0"/>
              <a:t> </a:t>
            </a:r>
            <a:r>
              <a:rPr lang="en-US" sz="3200" spc="55" dirty="0"/>
              <a:t>first</a:t>
            </a:r>
            <a:r>
              <a:rPr lang="en-US" sz="3200" spc="-290" dirty="0"/>
              <a:t> </a:t>
            </a:r>
            <a:r>
              <a:rPr lang="en-US" sz="3200" spc="-15" dirty="0"/>
              <a:t>and</a:t>
            </a:r>
            <a:r>
              <a:rPr lang="en-US" sz="3200" spc="-290" dirty="0"/>
              <a:t>  </a:t>
            </a:r>
            <a:r>
              <a:rPr lang="en-US" sz="3200" spc="25" dirty="0"/>
              <a:t>foremost</a:t>
            </a:r>
            <a:r>
              <a:rPr lang="en-US" sz="3200" spc="-290" dirty="0"/>
              <a:t> </a:t>
            </a:r>
            <a:r>
              <a:rPr lang="en-US" sz="3200" spc="-45" dirty="0"/>
              <a:t>a</a:t>
            </a:r>
            <a:r>
              <a:rPr lang="en-US" sz="3200" spc="-290" dirty="0"/>
              <a:t> </a:t>
            </a:r>
            <a:r>
              <a:rPr lang="en-US" sz="3200" spc="10" dirty="0"/>
              <a:t>superset</a:t>
            </a:r>
            <a:r>
              <a:rPr lang="en-US" sz="3200" spc="-290" dirty="0"/>
              <a:t> </a:t>
            </a:r>
            <a:r>
              <a:rPr lang="en-US" sz="3200" spc="35" dirty="0"/>
              <a:t>of</a:t>
            </a:r>
            <a:r>
              <a:rPr lang="en-US" sz="3200" spc="-290" dirty="0"/>
              <a:t> </a:t>
            </a:r>
            <a:r>
              <a:rPr lang="en-US" sz="3200" dirty="0"/>
              <a:t>JavaScript</a:t>
            </a:r>
          </a:p>
          <a:p>
            <a:pPr marL="393700" marR="5080" indent="-2286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spc="70" dirty="0"/>
              <a:t>Any</a:t>
            </a:r>
            <a:r>
              <a:rPr lang="en-US" sz="3200" spc="-290" dirty="0"/>
              <a:t> </a:t>
            </a:r>
            <a:r>
              <a:rPr lang="en-US" sz="3200" spc="15" dirty="0"/>
              <a:t>regular</a:t>
            </a:r>
            <a:r>
              <a:rPr lang="en-US" sz="3200" spc="-290" dirty="0"/>
              <a:t> </a:t>
            </a:r>
            <a:r>
              <a:rPr lang="en-US" sz="3200" spc="25" dirty="0"/>
              <a:t>JavaScript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25" dirty="0"/>
              <a:t>valid</a:t>
            </a:r>
            <a:r>
              <a:rPr lang="en-US" sz="3200" spc="-290" dirty="0"/>
              <a:t> </a:t>
            </a:r>
            <a:r>
              <a:rPr lang="en-US" sz="3200" spc="20" dirty="0"/>
              <a:t>TypeScript </a:t>
            </a:r>
            <a:r>
              <a:rPr lang="en-US" sz="3200" spc="60" dirty="0"/>
              <a:t>Code</a:t>
            </a:r>
            <a:endParaRPr lang="en-US" sz="3200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94109" y="2121763"/>
            <a:ext cx="6620505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4BF3-AA32-4C08-8E85-18E8374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How to get it setup?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35" dirty="0">
                <a:solidFill>
                  <a:srgbClr val="080808"/>
                </a:solidFill>
              </a:rPr>
              <a:t>2</a:t>
            </a:r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 Installation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BE886-C027-4091-8ACB-CF46AB65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809FD-01B4-4577-A911-5847E774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typescript</a:t>
            </a:r>
          </a:p>
          <a:p>
            <a:pPr lvl="1"/>
            <a:r>
              <a:rPr lang="en-IN" dirty="0" err="1"/>
              <a:t>tsc</a:t>
            </a:r>
            <a:r>
              <a:rPr lang="en-IN" dirty="0"/>
              <a:t> -v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--save-dev typescript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99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4BF3-AA32-4C08-8E85-18E83745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Why everyone is using it more and more?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2D66A-2C88-4629-9199-AFA0EA0D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spc="35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3. Why TypeScript?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777</Words>
  <Application>Microsoft Office PowerPoint</Application>
  <PresentationFormat>Widescreen</PresentationFormat>
  <Paragraphs>170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Lucida Sans</vt:lpstr>
      <vt:lpstr>Tahoma</vt:lpstr>
      <vt:lpstr>Office Theme</vt:lpstr>
      <vt:lpstr>TypeScript</vt:lpstr>
      <vt:lpstr>Agenda</vt:lpstr>
      <vt:lpstr>1. Introduction</vt:lpstr>
      <vt:lpstr>“</vt:lpstr>
      <vt:lpstr>Overview</vt:lpstr>
      <vt:lpstr>PowerPoint Presentation</vt:lpstr>
      <vt:lpstr>2. Installation</vt:lpstr>
      <vt:lpstr>How to install?</vt:lpstr>
      <vt:lpstr>3. Why TypeScript?</vt:lpstr>
      <vt:lpstr>Main Goals of TypeScript</vt:lpstr>
      <vt:lpstr>4. Features?</vt:lpstr>
      <vt:lpstr>TypeScript Features</vt:lpstr>
      <vt:lpstr>Type Assertion</vt:lpstr>
      <vt:lpstr>Type Assertion Example</vt:lpstr>
      <vt:lpstr>Type Inference</vt:lpstr>
      <vt:lpstr>Data Types</vt:lpstr>
      <vt:lpstr>Any</vt:lpstr>
      <vt:lpstr>Primitive</vt:lpstr>
      <vt:lpstr>Type Annotations/Checking</vt:lpstr>
      <vt:lpstr>Lambda Expression</vt:lpstr>
      <vt:lpstr>Lambda Example</vt:lpstr>
      <vt:lpstr>Array</vt:lpstr>
      <vt:lpstr>Enum</vt:lpstr>
      <vt:lpstr>TypeScript Interface</vt:lpstr>
      <vt:lpstr>Interface Example</vt:lpstr>
      <vt:lpstr>TypeScript Class</vt:lpstr>
      <vt:lpstr>Class Example</vt:lpstr>
      <vt:lpstr>TypeScript Modules</vt:lpstr>
      <vt:lpstr>Type Definition/Declaration Files</vt:lpstr>
      <vt:lpstr>5. Who Uses TypeScript?</vt:lpstr>
      <vt:lpstr>Companies use TypeScript</vt:lpstr>
      <vt:lpstr>6. Conclusion</vt:lpstr>
      <vt:lpstr>Conclusion</vt:lpstr>
      <vt:lpstr>Webpack</vt:lpstr>
      <vt:lpstr>PowerPoint Presentation</vt:lpstr>
      <vt:lpstr>Webpack Configuration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Manish Sharma</dc:creator>
  <cp:lastModifiedBy>Manish Sharma</cp:lastModifiedBy>
  <cp:revision>17</cp:revision>
  <dcterms:created xsi:type="dcterms:W3CDTF">2021-05-03T03:22:11Z</dcterms:created>
  <dcterms:modified xsi:type="dcterms:W3CDTF">2021-05-27T11:10:29Z</dcterms:modified>
</cp:coreProperties>
</file>