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267" r:id="rId6"/>
    <p:sldId id="305" r:id="rId7"/>
    <p:sldId id="313" r:id="rId8"/>
    <p:sldId id="328" r:id="rId9"/>
    <p:sldId id="329" r:id="rId10"/>
    <p:sldId id="331" r:id="rId11"/>
    <p:sldId id="332" r:id="rId12"/>
    <p:sldId id="314" r:id="rId13"/>
    <p:sldId id="333" r:id="rId14"/>
    <p:sldId id="309" r:id="rId15"/>
    <p:sldId id="316" r:id="rId16"/>
    <p:sldId id="318" r:id="rId17"/>
    <p:sldId id="317" r:id="rId18"/>
    <p:sldId id="334" r:id="rId19"/>
    <p:sldId id="310" r:id="rId20"/>
    <p:sldId id="337" r:id="rId21"/>
    <p:sldId id="266" r:id="rId22"/>
    <p:sldId id="312" r:id="rId23"/>
    <p:sldId id="338" r:id="rId24"/>
    <p:sldId id="339" r:id="rId25"/>
    <p:sldId id="360" r:id="rId26"/>
    <p:sldId id="361" r:id="rId27"/>
    <p:sldId id="315" r:id="rId28"/>
    <p:sldId id="362" r:id="rId29"/>
    <p:sldId id="363" r:id="rId30"/>
    <p:sldId id="414" r:id="rId31"/>
    <p:sldId id="415" r:id="rId32"/>
    <p:sldId id="416" r:id="rId33"/>
    <p:sldId id="417" r:id="rId34"/>
    <p:sldId id="371" r:id="rId35"/>
    <p:sldId id="418" r:id="rId36"/>
    <p:sldId id="419" r:id="rId37"/>
    <p:sldId id="372" r:id="rId38"/>
    <p:sldId id="420" r:id="rId39"/>
    <p:sldId id="320" r:id="rId40"/>
    <p:sldId id="421" r:id="rId41"/>
    <p:sldId id="321" r:id="rId42"/>
    <p:sldId id="322" r:id="rId43"/>
    <p:sldId id="408" r:id="rId44"/>
    <p:sldId id="410" r:id="rId45"/>
    <p:sldId id="323" r:id="rId46"/>
    <p:sldId id="324" r:id="rId47"/>
    <p:sldId id="325" r:id="rId48"/>
    <p:sldId id="326" r:id="rId49"/>
    <p:sldId id="327" r:id="rId50"/>
    <p:sldId id="357" r:id="rId51"/>
    <p:sldId id="358" r:id="rId52"/>
    <p:sldId id="271" r:id="rId53"/>
    <p:sldId id="413" r:id="rId54"/>
    <p:sldId id="422" r:id="rId55"/>
    <p:sldId id="30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DC049306-A947-414A-9073-7C973819BB32}"/>
    <pc:docChg chg="undo custSel modSld">
      <pc:chgData name="Manish Sharma" userId="b799adb9ba789c8f" providerId="LiveId" clId="{DC049306-A947-414A-9073-7C973819BB32}" dt="2022-03-03T07:42:57.178" v="29" actId="20577"/>
      <pc:docMkLst>
        <pc:docMk/>
      </pc:docMkLst>
      <pc:sldChg chg="modSp mod">
        <pc:chgData name="Manish Sharma" userId="b799adb9ba789c8f" providerId="LiveId" clId="{DC049306-A947-414A-9073-7C973819BB32}" dt="2022-03-02T04:42:08.560" v="0" actId="1076"/>
        <pc:sldMkLst>
          <pc:docMk/>
          <pc:sldMk cId="2989694036" sldId="303"/>
        </pc:sldMkLst>
        <pc:spChg chg="mod">
          <ac:chgData name="Manish Sharma" userId="b799adb9ba789c8f" providerId="LiveId" clId="{DC049306-A947-414A-9073-7C973819BB32}" dt="2022-03-02T04:42:08.560" v="0" actId="1076"/>
          <ac:spMkLst>
            <pc:docMk/>
            <pc:sldMk cId="2989694036" sldId="303"/>
            <ac:spMk id="27" creationId="{4B24DE83-95AE-445A-A196-2617C6473C5A}"/>
          </ac:spMkLst>
        </pc:spChg>
      </pc:sldChg>
      <pc:sldChg chg="modSp mod">
        <pc:chgData name="Manish Sharma" userId="b799adb9ba789c8f" providerId="LiveId" clId="{DC049306-A947-414A-9073-7C973819BB32}" dt="2022-03-02T06:48:17.372" v="25" actId="20577"/>
        <pc:sldMkLst>
          <pc:docMk/>
          <pc:sldMk cId="3343793836" sldId="314"/>
        </pc:sldMkLst>
        <pc:spChg chg="mod">
          <ac:chgData name="Manish Sharma" userId="b799adb9ba789c8f" providerId="LiveId" clId="{DC049306-A947-414A-9073-7C973819BB32}" dt="2022-03-02T06:48:17.372" v="25" actId="20577"/>
          <ac:spMkLst>
            <pc:docMk/>
            <pc:sldMk cId="3343793836" sldId="314"/>
            <ac:spMk id="2" creationId="{C0037098-6F46-4B91-A03B-F00AAD34FEFC}"/>
          </ac:spMkLst>
        </pc:spChg>
      </pc:sldChg>
      <pc:sldChg chg="modSp mod">
        <pc:chgData name="Manish Sharma" userId="b799adb9ba789c8f" providerId="LiveId" clId="{DC049306-A947-414A-9073-7C973819BB32}" dt="2022-03-02T06:47:38.492" v="7" actId="113"/>
        <pc:sldMkLst>
          <pc:docMk/>
          <pc:sldMk cId="1818750816" sldId="328"/>
        </pc:sldMkLst>
        <pc:spChg chg="mod">
          <ac:chgData name="Manish Sharma" userId="b799adb9ba789c8f" providerId="LiveId" clId="{DC049306-A947-414A-9073-7C973819BB32}" dt="2022-03-02T06:47:38.492" v="7" actId="113"/>
          <ac:spMkLst>
            <pc:docMk/>
            <pc:sldMk cId="1818750816" sldId="328"/>
            <ac:spMk id="3" creationId="{328D14A3-5352-4407-A4AD-2454E9183C56}"/>
          </ac:spMkLst>
        </pc:spChg>
      </pc:sldChg>
      <pc:sldChg chg="modSp mod">
        <pc:chgData name="Manish Sharma" userId="b799adb9ba789c8f" providerId="LiveId" clId="{DC049306-A947-414A-9073-7C973819BB32}" dt="2022-03-03T07:42:57.178" v="29" actId="20577"/>
        <pc:sldMkLst>
          <pc:docMk/>
          <pc:sldMk cId="1046350515" sldId="362"/>
        </pc:sldMkLst>
        <pc:spChg chg="mod">
          <ac:chgData name="Manish Sharma" userId="b799adb9ba789c8f" providerId="LiveId" clId="{DC049306-A947-414A-9073-7C973819BB32}" dt="2022-03-03T07:42:10.351" v="27" actId="20577"/>
          <ac:spMkLst>
            <pc:docMk/>
            <pc:sldMk cId="1046350515" sldId="362"/>
            <ac:spMk id="5" creationId="{3063CD17-E61E-4EC6-ADD8-E5983F238469}"/>
          </ac:spMkLst>
        </pc:spChg>
        <pc:spChg chg="mod">
          <ac:chgData name="Manish Sharma" userId="b799adb9ba789c8f" providerId="LiveId" clId="{DC049306-A947-414A-9073-7C973819BB32}" dt="2022-03-03T07:42:57.178" v="29" actId="20577"/>
          <ac:spMkLst>
            <pc:docMk/>
            <pc:sldMk cId="1046350515" sldId="362"/>
            <ac:spMk id="9" creationId="{A8E2CD5B-4293-41FF-B921-74C439F2940C}"/>
          </ac:spMkLst>
        </pc:spChg>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3/3/2022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3/3/2022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a:latin typeface="+mj-lt"/>
              </a:rPr>
              <a:t>ECMAScript 2015+</a:t>
            </a:r>
            <a:endParaRPr lang="en-US" sz="800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dirty="0"/>
              <a:t>Statements &amp; Loops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lstStyle/>
          <a:p>
            <a:r>
              <a:rPr lang="en-US" dirty="0"/>
              <a:t>The rest operator (…) allows us to call a function with any number of arguments and then access those excess arguments as an array. The rest operator also allows us in </a:t>
            </a:r>
            <a:r>
              <a:rPr lang="en-US" dirty="0" err="1"/>
              <a:t>destructuring</a:t>
            </a:r>
            <a:r>
              <a:rPr lang="en-US" dirty="0"/>
              <a:t> array or objects.</a:t>
            </a:r>
          </a:p>
          <a:p>
            <a:r>
              <a:rPr lang="en-US" dirty="0"/>
              <a:t>The spread operator (…) allows us to expand an </a:t>
            </a:r>
            <a:r>
              <a:rPr lang="en-US" dirty="0" err="1"/>
              <a:t>iterable</a:t>
            </a:r>
            <a:r>
              <a:rPr lang="en-US" dirty="0"/>
              <a:t> like array into its individual elements.</a:t>
            </a:r>
          </a:p>
        </p:txBody>
      </p:sp>
    </p:spTree>
    <p:extLst>
      <p:ext uri="{BB962C8B-B14F-4D97-AF65-F5344CB8AC3E}">
        <p14:creationId xmlns:p14="http://schemas.microsoft.com/office/powerpoint/2010/main" val="72950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B9C5-6EC3-45ED-9559-9F9AC2D50C97}"/>
              </a:ext>
            </a:extLst>
          </p:cNvPr>
          <p:cNvSpPr>
            <a:spLocks noGrp="1"/>
          </p:cNvSpPr>
          <p:nvPr>
            <p:ph type="title"/>
          </p:nvPr>
        </p:nvSpPr>
        <p:spPr/>
        <p:txBody>
          <a:bodyPr/>
          <a:lstStyle/>
          <a:p>
            <a:r>
              <a:rPr lang="en-US" dirty="0"/>
              <a:t>Reference Copy Vs Shallow Copy</a:t>
            </a:r>
          </a:p>
        </p:txBody>
      </p:sp>
      <p:sp>
        <p:nvSpPr>
          <p:cNvPr id="4" name="Rectangle 3">
            <a:extLst>
              <a:ext uri="{FF2B5EF4-FFF2-40B4-BE49-F238E27FC236}">
                <a16:creationId xmlns:a16="http://schemas.microsoft.com/office/drawing/2014/main" id="{30390557-590B-4231-AA92-FE06276F6633}"/>
              </a:ext>
            </a:extLst>
          </p:cNvPr>
          <p:cNvSpPr/>
          <p:nvPr/>
        </p:nvSpPr>
        <p:spPr>
          <a:xfrm>
            <a:off x="537098" y="2630126"/>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EC94D39-A790-41C0-9102-09CA5A616AE8}"/>
              </a:ext>
            </a:extLst>
          </p:cNvPr>
          <p:cNvSpPr/>
          <p:nvPr/>
        </p:nvSpPr>
        <p:spPr>
          <a:xfrm>
            <a:off x="706431"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6" name="Rectangle 5">
            <a:extLst>
              <a:ext uri="{FF2B5EF4-FFF2-40B4-BE49-F238E27FC236}">
                <a16:creationId xmlns:a16="http://schemas.microsoft.com/office/drawing/2014/main" id="{0A664DDC-FEAA-4340-A0B8-4E85A168E8C1}"/>
              </a:ext>
            </a:extLst>
          </p:cNvPr>
          <p:cNvSpPr/>
          <p:nvPr/>
        </p:nvSpPr>
        <p:spPr>
          <a:xfrm>
            <a:off x="1815564"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7" name="Rectangle 6">
            <a:extLst>
              <a:ext uri="{FF2B5EF4-FFF2-40B4-BE49-F238E27FC236}">
                <a16:creationId xmlns:a16="http://schemas.microsoft.com/office/drawing/2014/main" id="{1B3E9662-1054-46CF-B077-33C1CB6735A2}"/>
              </a:ext>
            </a:extLst>
          </p:cNvPr>
          <p:cNvSpPr/>
          <p:nvPr/>
        </p:nvSpPr>
        <p:spPr>
          <a:xfrm>
            <a:off x="2924696" y="2790993"/>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8" name="Rectangle 7">
            <a:extLst>
              <a:ext uri="{FF2B5EF4-FFF2-40B4-BE49-F238E27FC236}">
                <a16:creationId xmlns:a16="http://schemas.microsoft.com/office/drawing/2014/main" id="{FC40856B-63C4-402E-B63B-C75188E5751B}"/>
              </a:ext>
            </a:extLst>
          </p:cNvPr>
          <p:cNvSpPr/>
          <p:nvPr/>
        </p:nvSpPr>
        <p:spPr>
          <a:xfrm>
            <a:off x="4111181" y="2901059"/>
            <a:ext cx="1283646" cy="592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City</a:t>
            </a:r>
          </a:p>
          <a:p>
            <a:pPr algn="ctr"/>
            <a:r>
              <a:rPr lang="en-US" dirty="0"/>
              <a:t>Pune</a:t>
            </a:r>
          </a:p>
        </p:txBody>
      </p:sp>
      <p:sp>
        <p:nvSpPr>
          <p:cNvPr id="9" name="TextBox 8">
            <a:extLst>
              <a:ext uri="{FF2B5EF4-FFF2-40B4-BE49-F238E27FC236}">
                <a16:creationId xmlns:a16="http://schemas.microsoft.com/office/drawing/2014/main" id="{7860E502-856D-4D29-878D-5C0F0625B935}"/>
              </a:ext>
            </a:extLst>
          </p:cNvPr>
          <p:cNvSpPr txBox="1"/>
          <p:nvPr/>
        </p:nvSpPr>
        <p:spPr>
          <a:xfrm>
            <a:off x="2636699" y="2260794"/>
            <a:ext cx="948529" cy="369332"/>
          </a:xfrm>
          <a:prstGeom prst="rect">
            <a:avLst/>
          </a:prstGeom>
          <a:noFill/>
        </p:spPr>
        <p:txBody>
          <a:bodyPr wrap="none" rtlCol="0">
            <a:spAutoFit/>
          </a:bodyPr>
          <a:lstStyle/>
          <a:p>
            <a:r>
              <a:rPr lang="en-US" dirty="0"/>
              <a:t>person1</a:t>
            </a:r>
          </a:p>
        </p:txBody>
      </p:sp>
      <p:sp>
        <p:nvSpPr>
          <p:cNvPr id="10" name="TextBox 9">
            <a:extLst>
              <a:ext uri="{FF2B5EF4-FFF2-40B4-BE49-F238E27FC236}">
                <a16:creationId xmlns:a16="http://schemas.microsoft.com/office/drawing/2014/main" id="{4B5B2921-2774-4C89-BD62-0F890E3D2664}"/>
              </a:ext>
            </a:extLst>
          </p:cNvPr>
          <p:cNvSpPr txBox="1"/>
          <p:nvPr/>
        </p:nvSpPr>
        <p:spPr>
          <a:xfrm>
            <a:off x="1940674" y="4083191"/>
            <a:ext cx="2340577" cy="369332"/>
          </a:xfrm>
          <a:prstGeom prst="rect">
            <a:avLst/>
          </a:prstGeom>
          <a:noFill/>
        </p:spPr>
        <p:txBody>
          <a:bodyPr wrap="none" rtlCol="0">
            <a:spAutoFit/>
          </a:bodyPr>
          <a:lstStyle/>
          <a:p>
            <a:r>
              <a:rPr lang="en-US" dirty="0"/>
              <a:t>var person2 = person1;</a:t>
            </a:r>
          </a:p>
        </p:txBody>
      </p:sp>
      <p:sp>
        <p:nvSpPr>
          <p:cNvPr id="11" name="TextBox 10">
            <a:extLst>
              <a:ext uri="{FF2B5EF4-FFF2-40B4-BE49-F238E27FC236}">
                <a16:creationId xmlns:a16="http://schemas.microsoft.com/office/drawing/2014/main" id="{D662E467-FC2D-4A1E-BABD-072E4D59D77D}"/>
              </a:ext>
            </a:extLst>
          </p:cNvPr>
          <p:cNvSpPr txBox="1"/>
          <p:nvPr/>
        </p:nvSpPr>
        <p:spPr>
          <a:xfrm>
            <a:off x="4111181" y="2260794"/>
            <a:ext cx="948529" cy="369332"/>
          </a:xfrm>
          <a:prstGeom prst="rect">
            <a:avLst/>
          </a:prstGeom>
          <a:noFill/>
        </p:spPr>
        <p:txBody>
          <a:bodyPr wrap="none" rtlCol="0">
            <a:spAutoFit/>
          </a:bodyPr>
          <a:lstStyle/>
          <a:p>
            <a:r>
              <a:rPr lang="en-US" dirty="0"/>
              <a:t>person2</a:t>
            </a:r>
          </a:p>
        </p:txBody>
      </p:sp>
      <p:sp>
        <p:nvSpPr>
          <p:cNvPr id="12" name="Rectangle 11">
            <a:extLst>
              <a:ext uri="{FF2B5EF4-FFF2-40B4-BE49-F238E27FC236}">
                <a16:creationId xmlns:a16="http://schemas.microsoft.com/office/drawing/2014/main" id="{D72B122E-C4AE-4B2B-9F8C-59F804DD3783}"/>
              </a:ext>
            </a:extLst>
          </p:cNvPr>
          <p:cNvSpPr/>
          <p:nvPr/>
        </p:nvSpPr>
        <p:spPr>
          <a:xfrm>
            <a:off x="6429925" y="2630126"/>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018CC735-4C9D-4AA5-B574-A8CF1D587E92}"/>
              </a:ext>
            </a:extLst>
          </p:cNvPr>
          <p:cNvSpPr/>
          <p:nvPr/>
        </p:nvSpPr>
        <p:spPr>
          <a:xfrm>
            <a:off x="6599258"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14" name="Rectangle 13">
            <a:extLst>
              <a:ext uri="{FF2B5EF4-FFF2-40B4-BE49-F238E27FC236}">
                <a16:creationId xmlns:a16="http://schemas.microsoft.com/office/drawing/2014/main" id="{1B0C36F6-9138-4F71-B4BB-28BBBD09D488}"/>
              </a:ext>
            </a:extLst>
          </p:cNvPr>
          <p:cNvSpPr/>
          <p:nvPr/>
        </p:nvSpPr>
        <p:spPr>
          <a:xfrm>
            <a:off x="7708391"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15" name="Rectangle 14">
            <a:extLst>
              <a:ext uri="{FF2B5EF4-FFF2-40B4-BE49-F238E27FC236}">
                <a16:creationId xmlns:a16="http://schemas.microsoft.com/office/drawing/2014/main" id="{7F9B49A8-CD42-48D9-A54A-ED41D7B3C205}"/>
              </a:ext>
            </a:extLst>
          </p:cNvPr>
          <p:cNvSpPr/>
          <p:nvPr/>
        </p:nvSpPr>
        <p:spPr>
          <a:xfrm>
            <a:off x="8817523" y="2790993"/>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16" name="Rectangle 15">
            <a:extLst>
              <a:ext uri="{FF2B5EF4-FFF2-40B4-BE49-F238E27FC236}">
                <a16:creationId xmlns:a16="http://schemas.microsoft.com/office/drawing/2014/main" id="{3EBC106E-B17D-4C00-B91E-12D735835CF5}"/>
              </a:ext>
            </a:extLst>
          </p:cNvPr>
          <p:cNvSpPr/>
          <p:nvPr/>
        </p:nvSpPr>
        <p:spPr>
          <a:xfrm>
            <a:off x="10004008" y="2901059"/>
            <a:ext cx="1283646" cy="592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City</a:t>
            </a:r>
          </a:p>
          <a:p>
            <a:pPr algn="ctr"/>
            <a:r>
              <a:rPr lang="en-US" dirty="0"/>
              <a:t>Pune</a:t>
            </a:r>
          </a:p>
        </p:txBody>
      </p:sp>
      <p:sp>
        <p:nvSpPr>
          <p:cNvPr id="17" name="TextBox 16">
            <a:extLst>
              <a:ext uri="{FF2B5EF4-FFF2-40B4-BE49-F238E27FC236}">
                <a16:creationId xmlns:a16="http://schemas.microsoft.com/office/drawing/2014/main" id="{CEC50ADC-13C5-4425-B320-245188A10967}"/>
              </a:ext>
            </a:extLst>
          </p:cNvPr>
          <p:cNvSpPr txBox="1"/>
          <p:nvPr/>
        </p:nvSpPr>
        <p:spPr>
          <a:xfrm>
            <a:off x="8529526" y="2260794"/>
            <a:ext cx="948529" cy="369332"/>
          </a:xfrm>
          <a:prstGeom prst="rect">
            <a:avLst/>
          </a:prstGeom>
          <a:noFill/>
        </p:spPr>
        <p:txBody>
          <a:bodyPr wrap="none" rtlCol="0">
            <a:spAutoFit/>
          </a:bodyPr>
          <a:lstStyle/>
          <a:p>
            <a:r>
              <a:rPr lang="en-US" dirty="0"/>
              <a:t>person1</a:t>
            </a:r>
          </a:p>
        </p:txBody>
      </p:sp>
      <p:sp>
        <p:nvSpPr>
          <p:cNvPr id="18" name="TextBox 17">
            <a:extLst>
              <a:ext uri="{FF2B5EF4-FFF2-40B4-BE49-F238E27FC236}">
                <a16:creationId xmlns:a16="http://schemas.microsoft.com/office/drawing/2014/main" id="{6B4D85A0-7624-43B9-B863-88CD2AB25AFB}"/>
              </a:ext>
            </a:extLst>
          </p:cNvPr>
          <p:cNvSpPr txBox="1"/>
          <p:nvPr/>
        </p:nvSpPr>
        <p:spPr>
          <a:xfrm>
            <a:off x="7833501" y="4083191"/>
            <a:ext cx="2643544" cy="369332"/>
          </a:xfrm>
          <a:prstGeom prst="rect">
            <a:avLst/>
          </a:prstGeom>
          <a:noFill/>
        </p:spPr>
        <p:txBody>
          <a:bodyPr wrap="none" rtlCol="0">
            <a:spAutoFit/>
          </a:bodyPr>
          <a:lstStyle/>
          <a:p>
            <a:r>
              <a:rPr lang="en-US" dirty="0"/>
              <a:t>var person2 = {…person1};</a:t>
            </a:r>
          </a:p>
        </p:txBody>
      </p:sp>
      <p:sp>
        <p:nvSpPr>
          <p:cNvPr id="20" name="Rectangle 19">
            <a:extLst>
              <a:ext uri="{FF2B5EF4-FFF2-40B4-BE49-F238E27FC236}">
                <a16:creationId xmlns:a16="http://schemas.microsoft.com/office/drawing/2014/main" id="{1B9F2B01-E1B9-4B31-A093-47707F920ECF}"/>
              </a:ext>
            </a:extLst>
          </p:cNvPr>
          <p:cNvSpPr/>
          <p:nvPr/>
        </p:nvSpPr>
        <p:spPr>
          <a:xfrm>
            <a:off x="6429925" y="5191187"/>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428AACC3-EAAD-421F-B973-1BDCA3043D51}"/>
              </a:ext>
            </a:extLst>
          </p:cNvPr>
          <p:cNvSpPr/>
          <p:nvPr/>
        </p:nvSpPr>
        <p:spPr>
          <a:xfrm>
            <a:off x="6599258" y="5352054"/>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22" name="Rectangle 21">
            <a:extLst>
              <a:ext uri="{FF2B5EF4-FFF2-40B4-BE49-F238E27FC236}">
                <a16:creationId xmlns:a16="http://schemas.microsoft.com/office/drawing/2014/main" id="{044FBF6B-6ECA-42CC-9B06-5A1A1A453B27}"/>
              </a:ext>
            </a:extLst>
          </p:cNvPr>
          <p:cNvSpPr/>
          <p:nvPr/>
        </p:nvSpPr>
        <p:spPr>
          <a:xfrm>
            <a:off x="7708391" y="5352054"/>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23" name="Rectangle 22">
            <a:extLst>
              <a:ext uri="{FF2B5EF4-FFF2-40B4-BE49-F238E27FC236}">
                <a16:creationId xmlns:a16="http://schemas.microsoft.com/office/drawing/2014/main" id="{540ABFD3-DEEF-4842-958F-E7E0764B9C2F}"/>
              </a:ext>
            </a:extLst>
          </p:cNvPr>
          <p:cNvSpPr/>
          <p:nvPr/>
        </p:nvSpPr>
        <p:spPr>
          <a:xfrm>
            <a:off x="8817523" y="5352054"/>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25" name="TextBox 24">
            <a:extLst>
              <a:ext uri="{FF2B5EF4-FFF2-40B4-BE49-F238E27FC236}">
                <a16:creationId xmlns:a16="http://schemas.microsoft.com/office/drawing/2014/main" id="{B468599E-4915-428B-9913-C062A898433D}"/>
              </a:ext>
            </a:extLst>
          </p:cNvPr>
          <p:cNvSpPr txBox="1"/>
          <p:nvPr/>
        </p:nvSpPr>
        <p:spPr>
          <a:xfrm>
            <a:off x="8529526" y="4821855"/>
            <a:ext cx="948529" cy="369332"/>
          </a:xfrm>
          <a:prstGeom prst="rect">
            <a:avLst/>
          </a:prstGeom>
          <a:noFill/>
        </p:spPr>
        <p:txBody>
          <a:bodyPr wrap="none" rtlCol="0">
            <a:spAutoFit/>
          </a:bodyPr>
          <a:lstStyle/>
          <a:p>
            <a:r>
              <a:rPr lang="en-US" dirty="0"/>
              <a:t>person2</a:t>
            </a:r>
          </a:p>
        </p:txBody>
      </p:sp>
      <p:cxnSp>
        <p:nvCxnSpPr>
          <p:cNvPr id="27" name="Straight Arrow Connector 26">
            <a:extLst>
              <a:ext uri="{FF2B5EF4-FFF2-40B4-BE49-F238E27FC236}">
                <a16:creationId xmlns:a16="http://schemas.microsoft.com/office/drawing/2014/main" id="{00C78BA1-F067-4CEF-BBEA-EC94FDE50F86}"/>
              </a:ext>
            </a:extLst>
          </p:cNvPr>
          <p:cNvCxnSpPr/>
          <p:nvPr/>
        </p:nvCxnSpPr>
        <p:spPr>
          <a:xfrm flipV="1">
            <a:off x="10477045" y="3582057"/>
            <a:ext cx="122892" cy="206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54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B774-661E-40AD-B53B-4E93EF9D9F95}"/>
              </a:ext>
            </a:extLst>
          </p:cNvPr>
          <p:cNvSpPr>
            <a:spLocks noGrp="1"/>
          </p:cNvSpPr>
          <p:nvPr>
            <p:ph type="title"/>
          </p:nvPr>
        </p:nvSpPr>
        <p:spPr>
          <a:xfrm>
            <a:off x="838200" y="365125"/>
            <a:ext cx="10515600" cy="1325563"/>
          </a:xfrm>
        </p:spPr>
        <p:txBody>
          <a:bodyPr/>
          <a:lstStyle/>
          <a:p>
            <a:r>
              <a:rPr lang="en-US" dirty="0"/>
              <a:t>Installation</a:t>
            </a:r>
          </a:p>
        </p:txBody>
      </p:sp>
      <p:sp>
        <p:nvSpPr>
          <p:cNvPr id="3" name="Content Placeholder 2">
            <a:extLst>
              <a:ext uri="{FF2B5EF4-FFF2-40B4-BE49-F238E27FC236}">
                <a16:creationId xmlns:a16="http://schemas.microsoft.com/office/drawing/2014/main" id="{360C2E1C-1200-4D82-BD75-426CECA56166}"/>
              </a:ext>
            </a:extLst>
          </p:cNvPr>
          <p:cNvSpPr>
            <a:spLocks noGrp="1"/>
          </p:cNvSpPr>
          <p:nvPr>
            <p:ph idx="1"/>
          </p:nvPr>
        </p:nvSpPr>
        <p:spPr>
          <a:xfrm>
            <a:off x="838200" y="1825625"/>
            <a:ext cx="10515600" cy="4351338"/>
          </a:xfrm>
        </p:spPr>
        <p:txBody>
          <a:bodyPr/>
          <a:lstStyle/>
          <a:p>
            <a:r>
              <a:rPr lang="en-US" dirty="0"/>
              <a:t>Install Node Latest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US" dirty="0"/>
              <a:t>Extensions of Visual Studio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90371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either by taking them as arguments or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0B0-EACD-4184-A960-B82E4A000028}"/>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ADB3E59-AE02-4EF7-A270-896EFEC21FC5}"/>
              </a:ext>
            </a:extLst>
          </p:cNvPr>
          <p:cNvSpPr>
            <a:spLocks noGrp="1"/>
          </p:cNvSpPr>
          <p:nvPr>
            <p:ph idx="1"/>
          </p:nvPr>
        </p:nvSpPr>
        <p:spPr/>
        <p:txBody>
          <a:bodyPr>
            <a:normAutofit fontScale="92500" lnSpcReduction="10000"/>
          </a:bodyPr>
          <a:lstStyle/>
          <a:p>
            <a:r>
              <a:rPr lang="en-US" dirty="0"/>
              <a:t>JSON is a format for storing and transporting data.</a:t>
            </a:r>
          </a:p>
          <a:p>
            <a:r>
              <a:rPr lang="en-US" dirty="0"/>
              <a:t>JSON is often used when data is sent from a server to a web page.</a:t>
            </a:r>
          </a:p>
          <a:p>
            <a:r>
              <a:rPr lang="en-US" dirty="0"/>
              <a:t>What is JSON?</a:t>
            </a:r>
          </a:p>
          <a:p>
            <a:pPr lvl="1"/>
            <a:r>
              <a:rPr lang="en-US" dirty="0"/>
              <a:t>JSON stands for JavaScript Object Notation</a:t>
            </a:r>
          </a:p>
          <a:p>
            <a:pPr lvl="1"/>
            <a:r>
              <a:rPr lang="en-US" dirty="0"/>
              <a:t>JSON is a lightweight data interchange format</a:t>
            </a:r>
          </a:p>
          <a:p>
            <a:pPr lvl="1"/>
            <a:r>
              <a:rPr lang="en-US" dirty="0"/>
              <a:t>JSON is language independent *</a:t>
            </a:r>
          </a:p>
          <a:p>
            <a:pPr lvl="1"/>
            <a:r>
              <a:rPr lang="en-US" dirty="0"/>
              <a:t>JSON is "self-describing" and easy to understand</a:t>
            </a:r>
          </a:p>
          <a:p>
            <a:r>
              <a:rPr lang="en-US" dirty="0"/>
              <a:t>The JSON syntax is derived from JavaScript object notation syntax, but the JSON format is text only. </a:t>
            </a:r>
          </a:p>
          <a:p>
            <a:r>
              <a:rPr lang="en-US" dirty="0"/>
              <a:t>Code for reading and generating JSON data can be written in any programming language.</a:t>
            </a:r>
          </a:p>
        </p:txBody>
      </p:sp>
    </p:spTree>
    <p:extLst>
      <p:ext uri="{BB962C8B-B14F-4D97-AF65-F5344CB8AC3E}">
        <p14:creationId xmlns:p14="http://schemas.microsoft.com/office/powerpoint/2010/main" val="3294796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2F99-CE18-4C89-9A49-83555662E5E1}"/>
              </a:ext>
            </a:extLst>
          </p:cNvPr>
          <p:cNvSpPr>
            <a:spLocks noGrp="1"/>
          </p:cNvSpPr>
          <p:nvPr>
            <p:ph type="title"/>
          </p:nvPr>
        </p:nvSpPr>
        <p:spPr/>
        <p:txBody>
          <a:bodyPr/>
          <a:lstStyle/>
          <a:p>
            <a:r>
              <a:rPr lang="en-US" dirty="0"/>
              <a:t>What is a prototype?</a:t>
            </a:r>
          </a:p>
        </p:txBody>
      </p:sp>
      <p:sp>
        <p:nvSpPr>
          <p:cNvPr id="3" name="Content Placeholder 2">
            <a:extLst>
              <a:ext uri="{FF2B5EF4-FFF2-40B4-BE49-F238E27FC236}">
                <a16:creationId xmlns:a16="http://schemas.microsoft.com/office/drawing/2014/main" id="{AF727C61-49FE-4641-AFCA-7D9B0ACDB8B1}"/>
              </a:ext>
            </a:extLst>
          </p:cNvPr>
          <p:cNvSpPr>
            <a:spLocks noGrp="1"/>
          </p:cNvSpPr>
          <p:nvPr>
            <p:ph idx="1"/>
          </p:nvPr>
        </p:nvSpPr>
        <p:spPr/>
        <p:txBody>
          <a:bodyPr>
            <a:normAutofit fontScale="85000" lnSpcReduction="20000"/>
          </a:bodyPr>
          <a:lstStyle/>
          <a:p>
            <a:r>
              <a:rPr lang="en-US" dirty="0"/>
              <a:t>JavaScript is often described as a prototype-based language — to provide inheritance, objects can have a prototype object, which acts as a template object that it inherits methods and properties from.</a:t>
            </a:r>
          </a:p>
          <a:p>
            <a:r>
              <a:rPr lang="en-US" b="1" dirty="0"/>
              <a:t>Prototype</a:t>
            </a:r>
            <a:r>
              <a:rPr lang="en-US" dirty="0"/>
              <a:t> is a concept in JavaScript that describes how objects share data or methods from other objects through a chain of inheritance.</a:t>
            </a:r>
          </a:p>
          <a:p>
            <a:r>
              <a:rPr lang="en-US" dirty="0"/>
              <a:t>When an object property is not known in JavaScript, the JavaScript engine goes through the prototype chain to find the value. If the value is not found, the JavaScript engine returns </a:t>
            </a:r>
            <a:r>
              <a:rPr lang="en-US" i="1" dirty="0"/>
              <a:t>undefined</a:t>
            </a:r>
            <a:r>
              <a:rPr lang="en-US" dirty="0"/>
              <a:t>.</a:t>
            </a:r>
          </a:p>
          <a:p>
            <a:r>
              <a:rPr lang="en-US" dirty="0"/>
              <a:t>An object's prototype object may also have a prototype object, which it inherits methods and properties from, and so on. This is often referred to as a </a:t>
            </a:r>
            <a:r>
              <a:rPr lang="en-US" b="1" dirty="0"/>
              <a:t>prototype chain</a:t>
            </a:r>
            <a:r>
              <a:rPr lang="en-US" dirty="0"/>
              <a:t> and explains why different objects have properties and methods defined on other objects available to them.</a:t>
            </a:r>
          </a:p>
          <a:p>
            <a:r>
              <a:rPr lang="en-US" dirty="0"/>
              <a:t>In JavaScript, a link is made between the object instance and its prototype (__proto__)</a:t>
            </a:r>
          </a:p>
        </p:txBody>
      </p:sp>
    </p:spTree>
    <p:extLst>
      <p:ext uri="{BB962C8B-B14F-4D97-AF65-F5344CB8AC3E}">
        <p14:creationId xmlns:p14="http://schemas.microsoft.com/office/powerpoint/2010/main" val="459504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56F82B8-EFBC-44AC-9945-4ACCB89C8FF5}"/>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5" name="Oval 4">
            <a:extLst>
              <a:ext uri="{FF2B5EF4-FFF2-40B4-BE49-F238E27FC236}">
                <a16:creationId xmlns:a16="http://schemas.microsoft.com/office/drawing/2014/main" id="{3063CD17-E61E-4EC6-ADD8-E5983F238469}"/>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US" dirty="0"/>
              <a:t>color</a:t>
            </a:r>
          </a:p>
          <a:p>
            <a:pPr algn="ctr"/>
            <a:r>
              <a:rPr lang="en-US" dirty="0"/>
              <a:t>shape</a:t>
            </a:r>
          </a:p>
        </p:txBody>
      </p:sp>
      <p:cxnSp>
        <p:nvCxnSpPr>
          <p:cNvPr id="7" name="Straight Arrow Connector 6">
            <a:extLst>
              <a:ext uri="{FF2B5EF4-FFF2-40B4-BE49-F238E27FC236}">
                <a16:creationId xmlns:a16="http://schemas.microsoft.com/office/drawing/2014/main" id="{F28EAD56-95E2-4BD7-B3A2-EBB8D5780A64}"/>
              </a:ext>
            </a:extLst>
          </p:cNvPr>
          <p:cNvCxnSpPr>
            <a:stCxn id="5" idx="6"/>
            <a:endCxn id="4" idx="1"/>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488A3C-1CAB-40C7-813C-AF8C4DDAA4DC}"/>
              </a:ext>
            </a:extLst>
          </p:cNvPr>
          <p:cNvSpPr txBox="1"/>
          <p:nvPr/>
        </p:nvSpPr>
        <p:spPr>
          <a:xfrm>
            <a:off x="5113867" y="2468880"/>
            <a:ext cx="1162947" cy="369332"/>
          </a:xfrm>
          <a:prstGeom prst="rect">
            <a:avLst/>
          </a:prstGeom>
          <a:noFill/>
        </p:spPr>
        <p:txBody>
          <a:bodyPr wrap="none" rtlCol="0">
            <a:spAutoFit/>
          </a:bodyPr>
          <a:lstStyle/>
          <a:p>
            <a:r>
              <a:rPr lang="en-IN" dirty="0"/>
              <a:t>__proto__</a:t>
            </a:r>
            <a:endParaRPr lang="en-US" dirty="0"/>
          </a:p>
        </p:txBody>
      </p:sp>
      <p:sp>
        <p:nvSpPr>
          <p:cNvPr id="9" name="Rectangle 8">
            <a:extLst>
              <a:ext uri="{FF2B5EF4-FFF2-40B4-BE49-F238E27FC236}">
                <a16:creationId xmlns:a16="http://schemas.microsoft.com/office/drawing/2014/main" id="{A8E2CD5B-4293-41FF-B921-74C439F2940C}"/>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cxnSp>
        <p:nvCxnSpPr>
          <p:cNvPr id="10" name="Straight Arrow Connector 9">
            <a:extLst>
              <a:ext uri="{FF2B5EF4-FFF2-40B4-BE49-F238E27FC236}">
                <a16:creationId xmlns:a16="http://schemas.microsoft.com/office/drawing/2014/main" id="{DCACF084-6159-498C-9137-9B020AEE2F70}"/>
              </a:ext>
            </a:extLst>
          </p:cNvPr>
          <p:cNvCxnSpPr>
            <a:cxnSpLocks/>
            <a:stCxn id="9" idx="3"/>
            <a:endCxn id="4" idx="1"/>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B51FE7-EFD1-4ED1-8110-803808532B36}"/>
              </a:ext>
            </a:extLst>
          </p:cNvPr>
          <p:cNvSpPr txBox="1"/>
          <p:nvPr/>
        </p:nvSpPr>
        <p:spPr>
          <a:xfrm>
            <a:off x="5211529" y="4345477"/>
            <a:ext cx="1162947" cy="369332"/>
          </a:xfrm>
          <a:prstGeom prst="rect">
            <a:avLst/>
          </a:prstGeom>
          <a:noFill/>
        </p:spPr>
        <p:txBody>
          <a:bodyPr wrap="none" rtlCol="0">
            <a:spAutoFit/>
          </a:bodyPr>
          <a:lstStyle/>
          <a:p>
            <a:r>
              <a:rPr lang="en-IN" dirty="0"/>
              <a:t>__proto__</a:t>
            </a:r>
            <a:endParaRPr lang="en-US" dirty="0"/>
          </a:p>
        </p:txBody>
      </p:sp>
      <p:sp>
        <p:nvSpPr>
          <p:cNvPr id="13" name="TextBox 12">
            <a:extLst>
              <a:ext uri="{FF2B5EF4-FFF2-40B4-BE49-F238E27FC236}">
                <a16:creationId xmlns:a16="http://schemas.microsoft.com/office/drawing/2014/main" id="{D39729FE-9D7A-4EA8-9C96-949A6F323879}"/>
              </a:ext>
            </a:extLst>
          </p:cNvPr>
          <p:cNvSpPr txBox="1"/>
          <p:nvPr/>
        </p:nvSpPr>
        <p:spPr>
          <a:xfrm>
            <a:off x="5342467" y="465667"/>
            <a:ext cx="1739002" cy="646331"/>
          </a:xfrm>
          <a:prstGeom prst="rect">
            <a:avLst/>
          </a:prstGeom>
          <a:noFill/>
        </p:spPr>
        <p:txBody>
          <a:bodyPr wrap="none" rtlCol="0">
            <a:spAutoFit/>
          </a:bodyPr>
          <a:lstStyle/>
          <a:p>
            <a:r>
              <a:rPr lang="en-IN" dirty="0"/>
              <a:t>toy1.shape</a:t>
            </a:r>
          </a:p>
          <a:p>
            <a:r>
              <a:rPr lang="en-IN" dirty="0"/>
              <a:t>toy1.constructor</a:t>
            </a:r>
            <a:endParaRPr lang="en-US" dirty="0"/>
          </a:p>
        </p:txBody>
      </p:sp>
    </p:spTree>
    <p:extLst>
      <p:ext uri="{BB962C8B-B14F-4D97-AF65-F5344CB8AC3E}">
        <p14:creationId xmlns:p14="http://schemas.microsoft.com/office/powerpoint/2010/main" val="10463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1E8591-4073-4407-8DE0-BAE17A6C601C}"/>
              </a:ext>
            </a:extLst>
          </p:cNvPr>
          <p:cNvGrpSpPr/>
          <p:nvPr/>
        </p:nvGrpSpPr>
        <p:grpSpPr>
          <a:xfrm>
            <a:off x="642850" y="347441"/>
            <a:ext cx="6206683" cy="3233959"/>
            <a:chOff x="642850" y="347441"/>
            <a:chExt cx="6774874" cy="3663142"/>
          </a:xfrm>
        </p:grpSpPr>
        <p:sp>
          <p:nvSpPr>
            <p:cNvPr id="4" name="Rectangle: Rounded Corners 3">
              <a:extLst>
                <a:ext uri="{FF2B5EF4-FFF2-40B4-BE49-F238E27FC236}">
                  <a16:creationId xmlns:a16="http://schemas.microsoft.com/office/drawing/2014/main" id="{656F82B8-EFBC-44AC-9945-4ACCB89C8FF5}"/>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5" name="Oval 4">
              <a:extLst>
                <a:ext uri="{FF2B5EF4-FFF2-40B4-BE49-F238E27FC236}">
                  <a16:creationId xmlns:a16="http://schemas.microsoft.com/office/drawing/2014/main" id="{3063CD17-E61E-4EC6-ADD8-E5983F238469}"/>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F28EAD56-95E2-4BD7-B3A2-EBB8D5780A64}"/>
                </a:ext>
              </a:extLst>
            </p:cNvPr>
            <p:cNvCxnSpPr>
              <a:stCxn id="5" idx="6"/>
              <a:endCxn id="4"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488A3C-1CAB-40C7-813C-AF8C4DDAA4DC}"/>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10" name="Straight Arrow Connector 9">
              <a:extLst>
                <a:ext uri="{FF2B5EF4-FFF2-40B4-BE49-F238E27FC236}">
                  <a16:creationId xmlns:a16="http://schemas.microsoft.com/office/drawing/2014/main" id="{DCACF084-6159-498C-9137-9B020AEE2F70}"/>
                </a:ext>
              </a:extLst>
            </p:cNvPr>
            <p:cNvCxnSpPr>
              <a:cxnSpLocks/>
              <a:stCxn id="12" idx="6"/>
              <a:endCxn id="4"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B51FE7-EFD1-4ED1-8110-803808532B36}"/>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2" name="Oval 11">
              <a:extLst>
                <a:ext uri="{FF2B5EF4-FFF2-40B4-BE49-F238E27FC236}">
                  <a16:creationId xmlns:a16="http://schemas.microsoft.com/office/drawing/2014/main" id="{4D131039-6B15-4C02-8B1B-3073BEE4D98E}"/>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sp>
        <p:nvSpPr>
          <p:cNvPr id="15" name="Rectangle: Rounded Corners 14">
            <a:extLst>
              <a:ext uri="{FF2B5EF4-FFF2-40B4-BE49-F238E27FC236}">
                <a16:creationId xmlns:a16="http://schemas.microsoft.com/office/drawing/2014/main" id="{2D47154E-D032-4960-86D7-F0544B5DF321}"/>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6" name="Oval 15">
            <a:extLst>
              <a:ext uri="{FF2B5EF4-FFF2-40B4-BE49-F238E27FC236}">
                <a16:creationId xmlns:a16="http://schemas.microsoft.com/office/drawing/2014/main" id="{A57CD63A-F9E4-4DEB-AD91-103B5675366C}"/>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7" name="Straight Arrow Connector 16">
            <a:extLst>
              <a:ext uri="{FF2B5EF4-FFF2-40B4-BE49-F238E27FC236}">
                <a16:creationId xmlns:a16="http://schemas.microsoft.com/office/drawing/2014/main" id="{886CDFAF-A4E2-4D90-A79C-8A0AEC012A01}"/>
              </a:ext>
            </a:extLst>
          </p:cNvPr>
          <p:cNvCxnSpPr>
            <a:stCxn id="16" idx="6"/>
            <a:endCxn id="15"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4FC6A2A-B698-4EB8-9EDE-33F445FADB6B}"/>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9" name="Straight Arrow Connector 18">
            <a:extLst>
              <a:ext uri="{FF2B5EF4-FFF2-40B4-BE49-F238E27FC236}">
                <a16:creationId xmlns:a16="http://schemas.microsoft.com/office/drawing/2014/main" id="{2CE08E4F-498A-411B-9B2B-2884C5AF4455}"/>
              </a:ext>
            </a:extLst>
          </p:cNvPr>
          <p:cNvCxnSpPr>
            <a:cxnSpLocks/>
            <a:stCxn id="23" idx="3"/>
            <a:endCxn id="15"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8277D04-FCC6-4017-B670-A8E0C1BDA8C6}"/>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22" name="TextBox 21">
            <a:extLst>
              <a:ext uri="{FF2B5EF4-FFF2-40B4-BE49-F238E27FC236}">
                <a16:creationId xmlns:a16="http://schemas.microsoft.com/office/drawing/2014/main" id="{44BFA2A2-759C-4A02-9F2F-E656C7516596}"/>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3" name="Rectangle 22">
            <a:extLst>
              <a:ext uri="{FF2B5EF4-FFF2-40B4-BE49-F238E27FC236}">
                <a16:creationId xmlns:a16="http://schemas.microsoft.com/office/drawing/2014/main" id="{4AA91315-8A3E-4F8F-AA32-679FCA5B6370}"/>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spTree>
    <p:extLst>
      <p:ext uri="{BB962C8B-B14F-4D97-AF65-F5344CB8AC3E}">
        <p14:creationId xmlns:p14="http://schemas.microsoft.com/office/powerpoint/2010/main" val="26886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631D1C-4C3C-4146-8723-E9880FD0CF4F}"/>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B5446818-6A94-4E2B-87DA-8891BBB84086}"/>
              </a:ext>
            </a:extLst>
          </p:cNvPr>
          <p:cNvSpPr txBox="1"/>
          <p:nvPr/>
        </p:nvSpPr>
        <p:spPr>
          <a:xfrm>
            <a:off x="9290126" y="1285393"/>
            <a:ext cx="1619419" cy="923330"/>
          </a:xfrm>
          <a:prstGeom prst="rect">
            <a:avLst/>
          </a:prstGeom>
          <a:noFill/>
        </p:spPr>
        <p:txBody>
          <a:bodyPr wrap="square" rtlCol="0">
            <a:spAutoFit/>
          </a:bodyPr>
          <a:lstStyle/>
          <a:p>
            <a:r>
              <a:rPr lang="en-IN" dirty="0"/>
              <a:t>Babel +</a:t>
            </a:r>
          </a:p>
          <a:p>
            <a:r>
              <a:rPr lang="en-IN" dirty="0" err="1"/>
              <a:t>Preset</a:t>
            </a:r>
            <a:r>
              <a:rPr lang="en-IN" dirty="0"/>
              <a:t> (Env) +</a:t>
            </a:r>
          </a:p>
          <a:p>
            <a:r>
              <a:rPr lang="en-IN" dirty="0" err="1"/>
              <a:t>Polyfill</a:t>
            </a:r>
            <a:r>
              <a:rPr lang="en-IN" dirty="0"/>
              <a:t> (core-</a:t>
            </a:r>
            <a:r>
              <a:rPr lang="en-IN" dirty="0" err="1"/>
              <a:t>js</a:t>
            </a:r>
            <a:r>
              <a:rPr lang="en-IN" dirty="0"/>
              <a:t>)</a:t>
            </a:r>
          </a:p>
        </p:txBody>
      </p:sp>
      <p:cxnSp>
        <p:nvCxnSpPr>
          <p:cNvPr id="6" name="Straight Arrow Connector 5">
            <a:extLst>
              <a:ext uri="{FF2B5EF4-FFF2-40B4-BE49-F238E27FC236}">
                <a16:creationId xmlns:a16="http://schemas.microsoft.com/office/drawing/2014/main" id="{0AF12954-96F0-404F-AFA0-1FF19F597E5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E18A2C6F-0499-4E61-B097-482D2C6E05EB}"/>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DBEF341F-1F84-4C1F-ACC7-C061C5ACE23E}"/>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99280025-89D5-49F4-8711-162A6F974516}"/>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64C2452A-1A32-4E2F-A1D4-962A88FE8C5C}"/>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A9A505E1-C5C9-4EA5-8776-D67EB0FE5213}"/>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ED5CC09D-0EC3-4B85-8CDA-F93649672CB6}"/>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E2283823-F046-4A17-A474-9B2BA53F7C6D}"/>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Rectangle 13">
            <a:extLst>
              <a:ext uri="{FF2B5EF4-FFF2-40B4-BE49-F238E27FC236}">
                <a16:creationId xmlns:a16="http://schemas.microsoft.com/office/drawing/2014/main" id="{F976BC27-770A-4EA1-A834-144B2D8A278A}"/>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B51FEE06-83B4-4069-A2C2-6106484060A4}"/>
              </a:ext>
            </a:extLst>
          </p:cNvPr>
          <p:cNvCxnSpPr>
            <a:endCxn id="14"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D4EB3704-3BB6-4AA4-A558-8F1A1F545A3D}"/>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FC8C8EDB-ACB5-4218-92C8-21886186F997}"/>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E8DD37E9-D366-4C79-BE3D-CECBBE1C1DC3}"/>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0BB88B0B-EAA0-4BCD-B411-31AD328B5FEA}"/>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20" name="TextBox 19">
            <a:extLst>
              <a:ext uri="{FF2B5EF4-FFF2-40B4-BE49-F238E27FC236}">
                <a16:creationId xmlns:a16="http://schemas.microsoft.com/office/drawing/2014/main" id="{498F88BE-5E82-45EF-BAD5-CB4C56D19B7E}"/>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1" name="Straight Connector 20">
            <a:extLst>
              <a:ext uri="{FF2B5EF4-FFF2-40B4-BE49-F238E27FC236}">
                <a16:creationId xmlns:a16="http://schemas.microsoft.com/office/drawing/2014/main" id="{3DCD1FED-9778-4DA8-A0EB-B31A0E81D47A}"/>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00728286-B880-46DC-9E9F-C548EF35959F}"/>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3" name="TextBox 22">
            <a:extLst>
              <a:ext uri="{FF2B5EF4-FFF2-40B4-BE49-F238E27FC236}">
                <a16:creationId xmlns:a16="http://schemas.microsoft.com/office/drawing/2014/main" id="{E165D51E-2B7F-4835-8C41-9DF9A8B1166F}"/>
              </a:ext>
            </a:extLst>
          </p:cNvPr>
          <p:cNvSpPr txBox="1"/>
          <p:nvPr/>
        </p:nvSpPr>
        <p:spPr>
          <a:xfrm>
            <a:off x="6621448" y="2102117"/>
            <a:ext cx="1854995" cy="369332"/>
          </a:xfrm>
          <a:prstGeom prst="rect">
            <a:avLst/>
          </a:prstGeom>
          <a:noFill/>
        </p:spPr>
        <p:txBody>
          <a:bodyPr wrap="none" rtlCol="0">
            <a:spAutoFit/>
          </a:bodyPr>
          <a:lstStyle/>
          <a:p>
            <a:r>
              <a:rPr lang="en-IN" dirty="0"/>
              <a:t>Build your project</a:t>
            </a:r>
          </a:p>
        </p:txBody>
      </p:sp>
      <p:cxnSp>
        <p:nvCxnSpPr>
          <p:cNvPr id="24" name="Straight Connector 23">
            <a:extLst>
              <a:ext uri="{FF2B5EF4-FFF2-40B4-BE49-F238E27FC236}">
                <a16:creationId xmlns:a16="http://schemas.microsoft.com/office/drawing/2014/main" id="{44C0D85C-33AB-4BB4-9862-28A69B524405}"/>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8B156D67-1FB2-4336-A79C-8859CF4CA4BC}"/>
              </a:ext>
            </a:extLst>
          </p:cNvPr>
          <p:cNvSpPr txBox="1"/>
          <p:nvPr/>
        </p:nvSpPr>
        <p:spPr>
          <a:xfrm>
            <a:off x="3502024" y="2598003"/>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3257101B-B47F-42BA-8391-7E0C8DEFFCDD}"/>
              </a:ext>
            </a:extLst>
          </p:cNvPr>
          <p:cNvSpPr txBox="1"/>
          <p:nvPr/>
        </p:nvSpPr>
        <p:spPr>
          <a:xfrm>
            <a:off x="3416533" y="1825118"/>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7" name="TextBox 26">
            <a:extLst>
              <a:ext uri="{FF2B5EF4-FFF2-40B4-BE49-F238E27FC236}">
                <a16:creationId xmlns:a16="http://schemas.microsoft.com/office/drawing/2014/main" id="{4B24DE83-95AE-445A-A196-2617C6473C5A}"/>
              </a:ext>
            </a:extLst>
          </p:cNvPr>
          <p:cNvSpPr txBox="1"/>
          <p:nvPr/>
        </p:nvSpPr>
        <p:spPr>
          <a:xfrm>
            <a:off x="338138" y="1141019"/>
            <a:ext cx="2392578" cy="1477328"/>
          </a:xfrm>
          <a:prstGeom prst="rect">
            <a:avLst/>
          </a:prstGeom>
          <a:noFill/>
          <a:ln>
            <a:solidFill>
              <a:schemeClr val="tx1"/>
            </a:solidFill>
          </a:ln>
        </p:spPr>
        <p:txBody>
          <a:bodyPr wrap="none" rtlCol="0">
            <a:spAutoFit/>
          </a:bodyPr>
          <a:lstStyle/>
          <a:p>
            <a:r>
              <a:rPr lang="en-US" dirty="0"/>
              <a:t>Manual Configuration</a:t>
            </a:r>
          </a:p>
          <a:p>
            <a:pPr>
              <a:tabLst>
                <a:tab pos="182563" algn="l"/>
              </a:tabLst>
            </a:pPr>
            <a:r>
              <a:rPr lang="en-US" dirty="0"/>
              <a:t>	Learn Node JS</a:t>
            </a:r>
          </a:p>
          <a:p>
            <a:pPr>
              <a:tabLst>
                <a:tab pos="182563" algn="l"/>
              </a:tabLst>
            </a:pPr>
            <a:r>
              <a:rPr lang="en-US" dirty="0"/>
              <a:t>	Learn Webpack</a:t>
            </a:r>
          </a:p>
          <a:p>
            <a:pPr>
              <a:tabLst>
                <a:tab pos="182563" algn="l"/>
              </a:tabLst>
            </a:pPr>
            <a:r>
              <a:rPr lang="en-US" dirty="0"/>
              <a:t>	Learn Babel &amp; Config.</a:t>
            </a:r>
          </a:p>
          <a:p>
            <a:pPr>
              <a:tabLst>
                <a:tab pos="182563" algn="l"/>
              </a:tabLst>
            </a:pPr>
            <a:r>
              <a:rPr lang="en-US" dirty="0"/>
              <a:t>	Learn </a:t>
            </a:r>
            <a:r>
              <a:rPr lang="en-US" dirty="0" err="1"/>
              <a:t>Polyfill</a:t>
            </a:r>
            <a:endParaRPr lang="en-US" dirty="0"/>
          </a:p>
        </p:txBody>
      </p:sp>
      <p:sp>
        <p:nvSpPr>
          <p:cNvPr id="28" name="TextBox 27">
            <a:extLst>
              <a:ext uri="{FF2B5EF4-FFF2-40B4-BE49-F238E27FC236}">
                <a16:creationId xmlns:a16="http://schemas.microsoft.com/office/drawing/2014/main" id="{50344E6D-B6D3-48DC-8FAC-C0CA47B15119}"/>
              </a:ext>
            </a:extLst>
          </p:cNvPr>
          <p:cNvSpPr txBox="1"/>
          <p:nvPr/>
        </p:nvSpPr>
        <p:spPr>
          <a:xfrm>
            <a:off x="338138" y="2896728"/>
            <a:ext cx="2392578" cy="646331"/>
          </a:xfrm>
          <a:prstGeom prst="rect">
            <a:avLst/>
          </a:prstGeom>
          <a:noFill/>
          <a:ln>
            <a:solidFill>
              <a:schemeClr val="tx1"/>
            </a:solidFill>
          </a:ln>
        </p:spPr>
        <p:txBody>
          <a:bodyPr wrap="square" rtlCol="0">
            <a:spAutoFit/>
          </a:bodyPr>
          <a:lstStyle/>
          <a:p>
            <a:r>
              <a:rPr lang="en-US" dirty="0"/>
              <a:t>Auto Configuration</a:t>
            </a:r>
          </a:p>
          <a:p>
            <a:pPr>
              <a:tabLst>
                <a:tab pos="182563" algn="l"/>
              </a:tabLst>
            </a:pPr>
            <a:r>
              <a:rPr lang="en-US" dirty="0"/>
              <a:t>	CLI (App Generators)</a:t>
            </a:r>
          </a:p>
        </p:txBody>
      </p:sp>
      <p:sp>
        <p:nvSpPr>
          <p:cNvPr id="29" name="TextBox 28">
            <a:extLst>
              <a:ext uri="{FF2B5EF4-FFF2-40B4-BE49-F238E27FC236}">
                <a16:creationId xmlns:a16="http://schemas.microsoft.com/office/drawing/2014/main" id="{42420114-BE0B-41D3-ABC7-E8C251FC948B}"/>
              </a:ext>
            </a:extLst>
          </p:cNvPr>
          <p:cNvSpPr txBox="1"/>
          <p:nvPr/>
        </p:nvSpPr>
        <p:spPr>
          <a:xfrm>
            <a:off x="412448" y="230662"/>
            <a:ext cx="2605072" cy="523220"/>
          </a:xfrm>
          <a:prstGeom prst="rect">
            <a:avLst/>
          </a:prstGeom>
          <a:noFill/>
        </p:spPr>
        <p:txBody>
          <a:bodyPr wrap="none" rtlCol="0">
            <a:spAutoFit/>
          </a:bodyPr>
          <a:lstStyle/>
          <a:p>
            <a:r>
              <a:rPr lang="en-IN" sz="2800" b="1" dirty="0"/>
              <a:t>Client Side Build</a:t>
            </a:r>
          </a:p>
        </p:txBody>
      </p:sp>
      <p:cxnSp>
        <p:nvCxnSpPr>
          <p:cNvPr id="30" name="Straight Connector 29">
            <a:extLst>
              <a:ext uri="{FF2B5EF4-FFF2-40B4-BE49-F238E27FC236}">
                <a16:creationId xmlns:a16="http://schemas.microsoft.com/office/drawing/2014/main" id="{19C86C83-52A7-4EDD-A5B5-B7F73F4FB0E7}"/>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694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C08F8-3DED-4385-ABA4-060BB706B8E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Function Using this keyword</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Diagram&#10;&#10;Description automatically generated">
            <a:extLst>
              <a:ext uri="{FF2B5EF4-FFF2-40B4-BE49-F238E27FC236}">
                <a16:creationId xmlns:a16="http://schemas.microsoft.com/office/drawing/2014/main" id="{5320F8E6-296A-4D19-B626-A17A26D553C5}"/>
              </a:ext>
            </a:extLst>
          </p:cNvPr>
          <p:cNvPicPr>
            <a:picLocks noChangeAspect="1"/>
          </p:cNvPicPr>
          <p:nvPr/>
        </p:nvPicPr>
        <p:blipFill>
          <a:blip r:embed="rId2"/>
          <a:stretch>
            <a:fillRect/>
          </a:stretch>
        </p:blipFill>
        <p:spPr>
          <a:xfrm>
            <a:off x="4841778" y="640080"/>
            <a:ext cx="6839651" cy="5550408"/>
          </a:xfrm>
          <a:prstGeom prst="rect">
            <a:avLst/>
          </a:prstGeom>
        </p:spPr>
      </p:pic>
    </p:spTree>
    <p:extLst>
      <p:ext uri="{BB962C8B-B14F-4D97-AF65-F5344CB8AC3E}">
        <p14:creationId xmlns:p14="http://schemas.microsoft.com/office/powerpoint/2010/main" val="2092420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C6612-5A1C-4008-B1A4-8CD1D3F6C97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Function Using prototype</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Diagram&#10;&#10;Description automatically generated">
            <a:extLst>
              <a:ext uri="{FF2B5EF4-FFF2-40B4-BE49-F238E27FC236}">
                <a16:creationId xmlns:a16="http://schemas.microsoft.com/office/drawing/2014/main" id="{E17FCEDE-49FB-49EA-A4F9-5A69984A4295}"/>
              </a:ext>
            </a:extLst>
          </p:cNvPr>
          <p:cNvPicPr>
            <a:picLocks noGrp="1" noChangeAspect="1"/>
          </p:cNvPicPr>
          <p:nvPr>
            <p:ph idx="1"/>
          </p:nvPr>
        </p:nvPicPr>
        <p:blipFill>
          <a:blip r:embed="rId2"/>
          <a:stretch>
            <a:fillRect/>
          </a:stretch>
        </p:blipFill>
        <p:spPr>
          <a:xfrm>
            <a:off x="4654296" y="1529365"/>
            <a:ext cx="7214616" cy="3771837"/>
          </a:xfrm>
          <a:prstGeom prst="rect">
            <a:avLst/>
          </a:prstGeom>
        </p:spPr>
      </p:pic>
    </p:spTree>
    <p:extLst>
      <p:ext uri="{BB962C8B-B14F-4D97-AF65-F5344CB8AC3E}">
        <p14:creationId xmlns:p14="http://schemas.microsoft.com/office/powerpoint/2010/main" val="659409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02C4-6E59-42FD-A69F-D428273C290F}"/>
              </a:ext>
            </a:extLst>
          </p:cNvPr>
          <p:cNvSpPr>
            <a:spLocks noGrp="1"/>
          </p:cNvSpPr>
          <p:nvPr>
            <p:ph type="title"/>
          </p:nvPr>
        </p:nvSpPr>
        <p:spPr>
          <a:xfrm>
            <a:off x="838200" y="365125"/>
            <a:ext cx="10515600" cy="1325563"/>
          </a:xfrm>
        </p:spPr>
        <p:txBody>
          <a:bodyPr/>
          <a:lstStyle/>
          <a:p>
            <a:r>
              <a:rPr lang="en-IN" dirty="0"/>
              <a:t>ECMAScript 2015 Class</a:t>
            </a:r>
            <a:endParaRPr lang="en-US" dirty="0"/>
          </a:p>
        </p:txBody>
      </p:sp>
      <p:sp>
        <p:nvSpPr>
          <p:cNvPr id="3" name="Content Placeholder 2">
            <a:extLst>
              <a:ext uri="{FF2B5EF4-FFF2-40B4-BE49-F238E27FC236}">
                <a16:creationId xmlns:a16="http://schemas.microsoft.com/office/drawing/2014/main" id="{AB89DD36-D836-46B8-80C9-0B55290F0F6A}"/>
              </a:ext>
            </a:extLst>
          </p:cNvPr>
          <p:cNvSpPr>
            <a:spLocks noGrp="1"/>
          </p:cNvSpPr>
          <p:nvPr>
            <p:ph idx="1"/>
          </p:nvPr>
        </p:nvSpPr>
        <p:spPr>
          <a:xfrm>
            <a:off x="838200" y="1825625"/>
            <a:ext cx="10515600" cy="4351338"/>
          </a:xfrm>
        </p:spPr>
        <p:txBody>
          <a:bodyPr>
            <a:normAutofit fontScale="92500" lnSpcReduction="20000"/>
          </a:bodyPr>
          <a:lstStyle/>
          <a:p>
            <a:r>
              <a:rPr lang="en-US" dirty="0"/>
              <a:t>There are three concepts in Object-Oriented Programming Object, Class and Methods. The ES6 JavaScript supports the Object-Oriented programming components. </a:t>
            </a:r>
          </a:p>
          <a:p>
            <a:pPr lvl="1"/>
            <a:r>
              <a:rPr lang="en-US" dirty="0"/>
              <a:t>Object: A real-time object entity means the presentation of any entity in real-time.</a:t>
            </a:r>
          </a:p>
          <a:p>
            <a:pPr lvl="1"/>
            <a:r>
              <a:rPr lang="en-US" dirty="0"/>
              <a:t>Class: It is the before the plan of creating any objects which are known as blueprint of any objects which you want to create.</a:t>
            </a:r>
          </a:p>
          <a:p>
            <a:pPr lvl="1"/>
            <a:r>
              <a:rPr lang="en-US" dirty="0"/>
              <a:t>Methods: It communicates between the objects.</a:t>
            </a:r>
          </a:p>
          <a:p>
            <a:r>
              <a:rPr lang="en-US" dirty="0"/>
              <a:t>The class contains the Constructors and Functions. </a:t>
            </a:r>
          </a:p>
          <a:p>
            <a:r>
              <a:rPr lang="en-US" dirty="0"/>
              <a:t>The Constructors take responsibility for allocating memory for the objects of the class. </a:t>
            </a:r>
          </a:p>
          <a:p>
            <a:r>
              <a:rPr lang="en-US" dirty="0"/>
              <a:t>The function takes the responsibility of the action of the objects. Combing these two Constructor and Function to make the Class. </a:t>
            </a:r>
          </a:p>
          <a:p>
            <a:r>
              <a:rPr lang="en-US" dirty="0"/>
              <a:t>In the ES6 to create any class, you need to use the class keyword.</a:t>
            </a:r>
          </a:p>
        </p:txBody>
      </p:sp>
    </p:spTree>
    <p:extLst>
      <p:ext uri="{BB962C8B-B14F-4D97-AF65-F5344CB8AC3E}">
        <p14:creationId xmlns:p14="http://schemas.microsoft.com/office/powerpoint/2010/main" val="1911146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2277-AF4F-4CE4-8375-644F8B4E824C}"/>
              </a:ext>
            </a:extLst>
          </p:cNvPr>
          <p:cNvSpPr>
            <a:spLocks noGrp="1"/>
          </p:cNvSpPr>
          <p:nvPr>
            <p:ph type="title"/>
          </p:nvPr>
        </p:nvSpPr>
        <p:spPr/>
        <p:txBody>
          <a:bodyPr/>
          <a:lstStyle/>
          <a:p>
            <a:r>
              <a:rPr lang="en-US" dirty="0"/>
              <a:t>Accessor Property</a:t>
            </a:r>
          </a:p>
        </p:txBody>
      </p:sp>
      <p:sp>
        <p:nvSpPr>
          <p:cNvPr id="3" name="Content Placeholder 2">
            <a:extLst>
              <a:ext uri="{FF2B5EF4-FFF2-40B4-BE49-F238E27FC236}">
                <a16:creationId xmlns:a16="http://schemas.microsoft.com/office/drawing/2014/main" id="{5AF6E47A-6B1E-4E3A-A183-370067613119}"/>
              </a:ext>
            </a:extLst>
          </p:cNvPr>
          <p:cNvSpPr>
            <a:spLocks noGrp="1"/>
          </p:cNvSpPr>
          <p:nvPr>
            <p:ph idx="1"/>
          </p:nvPr>
        </p:nvSpPr>
        <p:spPr/>
        <p:txBody>
          <a:bodyPr/>
          <a:lstStyle/>
          <a:p>
            <a:r>
              <a:rPr lang="en-US" dirty="0"/>
              <a:t>In JavaScript, accessor properties are methods that get or set the value of an object. </a:t>
            </a:r>
          </a:p>
          <a:p>
            <a:r>
              <a:rPr lang="en-US" dirty="0"/>
              <a:t>Accessor properties are represented by “getter” and “setter” methods. </a:t>
            </a:r>
          </a:p>
          <a:p>
            <a:r>
              <a:rPr lang="en-US" dirty="0"/>
              <a:t>We use these two keywords:</a:t>
            </a:r>
          </a:p>
          <a:p>
            <a:pPr lvl="1"/>
            <a:r>
              <a:rPr lang="en-US" dirty="0"/>
              <a:t>get - to define a getter method to get the property value</a:t>
            </a:r>
          </a:p>
          <a:p>
            <a:pPr lvl="1"/>
            <a:r>
              <a:rPr lang="en-US" dirty="0"/>
              <a:t>set - to define a setter method to set the property value</a:t>
            </a:r>
          </a:p>
        </p:txBody>
      </p:sp>
    </p:spTree>
    <p:extLst>
      <p:ext uri="{BB962C8B-B14F-4D97-AF65-F5344CB8AC3E}">
        <p14:creationId xmlns:p14="http://schemas.microsoft.com/office/powerpoint/2010/main" val="1436067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A6931F-89CB-4A19-9F1E-B5B73B389AB1}"/>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982B8D0D-96D2-4F5A-8181-54F7AF28828A}"/>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FA74169F-E611-4F1B-B1BD-91977E03E6C3}"/>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B912ECA1-147F-427B-BF73-0B2A59319642}"/>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97A2C148-6EC6-4B56-B317-657AC916F22C}"/>
              </a:ext>
            </a:extLst>
          </p:cNvPr>
          <p:cNvCxnSpPr>
            <a:endCxn id="7"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A3CC287-E99A-4BA9-A9AD-5C95DF5D3015}"/>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0" name="Rectangle: Rounded Corners 9">
            <a:extLst>
              <a:ext uri="{FF2B5EF4-FFF2-40B4-BE49-F238E27FC236}">
                <a16:creationId xmlns:a16="http://schemas.microsoft.com/office/drawing/2014/main" id="{EB96CBCA-E059-4DA8-B298-5B61F35643A0}"/>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1" name="Straight Arrow Connector 10">
            <a:extLst>
              <a:ext uri="{FF2B5EF4-FFF2-40B4-BE49-F238E27FC236}">
                <a16:creationId xmlns:a16="http://schemas.microsoft.com/office/drawing/2014/main" id="{DB277395-AE59-4B73-AC0F-EBEBBDE71EAD}"/>
              </a:ext>
            </a:extLst>
          </p:cNvPr>
          <p:cNvCxnSpPr>
            <a:endCxn id="10"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C339217-69F7-449B-AE1E-7943999ED65D}"/>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3" name="Straight Arrow Connector 12">
            <a:extLst>
              <a:ext uri="{FF2B5EF4-FFF2-40B4-BE49-F238E27FC236}">
                <a16:creationId xmlns:a16="http://schemas.microsoft.com/office/drawing/2014/main" id="{558E8B02-63CE-4259-960D-DE2BF5166352}"/>
              </a:ext>
            </a:extLst>
          </p:cNvPr>
          <p:cNvCxnSpPr>
            <a:endCxn id="12"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27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1C9F98A-DF79-421D-86C3-49EBFF08A600}"/>
              </a:ext>
            </a:extLst>
          </p:cNvPr>
          <p:cNvSpPr/>
          <p:nvPr/>
        </p:nvSpPr>
        <p:spPr>
          <a:xfrm>
            <a:off x="617605" y="1374988"/>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A9445235-F2EA-406A-B3D8-7360CBD6EDE0}"/>
              </a:ext>
            </a:extLst>
          </p:cNvPr>
          <p:cNvSpPr/>
          <p:nvPr/>
        </p:nvSpPr>
        <p:spPr>
          <a:xfrm>
            <a:off x="2986732"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6" name="Straight Arrow Connector 5">
            <a:extLst>
              <a:ext uri="{FF2B5EF4-FFF2-40B4-BE49-F238E27FC236}">
                <a16:creationId xmlns:a16="http://schemas.microsoft.com/office/drawing/2014/main" id="{5BACE6C9-2016-45D5-A9C5-512A30F3A98D}"/>
              </a:ext>
            </a:extLst>
          </p:cNvPr>
          <p:cNvCxnSpPr>
            <a:stCxn id="4" idx="3"/>
            <a:endCxn id="5" idx="1"/>
          </p:cNvCxnSpPr>
          <p:nvPr/>
        </p:nvCxnSpPr>
        <p:spPr>
          <a:xfrm>
            <a:off x="1931016" y="1977661"/>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5AA470B2-206B-482A-B8EA-565A33B9BA8D}"/>
              </a:ext>
            </a:extLst>
          </p:cNvPr>
          <p:cNvSpPr/>
          <p:nvPr/>
        </p:nvSpPr>
        <p:spPr>
          <a:xfrm>
            <a:off x="9390303"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753EBD49-FA5F-4B57-9480-EB4D263C047C}"/>
              </a:ext>
            </a:extLst>
          </p:cNvPr>
          <p:cNvCxnSpPr>
            <a:cxnSpLocks/>
            <a:endCxn id="9" idx="1"/>
          </p:cNvCxnSpPr>
          <p:nvPr/>
        </p:nvCxnSpPr>
        <p:spPr>
          <a:xfrm>
            <a:off x="5134187" y="1977661"/>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CF45766-748F-4062-AA87-BE8D1856EE72}"/>
              </a:ext>
            </a:extLst>
          </p:cNvPr>
          <p:cNvSpPr/>
          <p:nvPr/>
        </p:nvSpPr>
        <p:spPr>
          <a:xfrm>
            <a:off x="6169120" y="628921"/>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10" name="Straight Arrow Connector 9">
            <a:extLst>
              <a:ext uri="{FF2B5EF4-FFF2-40B4-BE49-F238E27FC236}">
                <a16:creationId xmlns:a16="http://schemas.microsoft.com/office/drawing/2014/main" id="{944C1D46-3040-433D-9A7E-47C7F2B2B329}"/>
              </a:ext>
            </a:extLst>
          </p:cNvPr>
          <p:cNvCxnSpPr>
            <a:stCxn id="9" idx="3"/>
            <a:endCxn id="7" idx="1"/>
          </p:cNvCxnSpPr>
          <p:nvPr/>
        </p:nvCxnSpPr>
        <p:spPr>
          <a:xfrm>
            <a:off x="8316575" y="1977661"/>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FB1CCD6-3533-45A2-A348-9979A3013D3B}"/>
              </a:ext>
            </a:extLst>
          </p:cNvPr>
          <p:cNvSpPr/>
          <p:nvPr/>
        </p:nvSpPr>
        <p:spPr>
          <a:xfrm>
            <a:off x="617605" y="4456855"/>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2" name="Rectangle: Rounded Corners 11">
            <a:extLst>
              <a:ext uri="{FF2B5EF4-FFF2-40B4-BE49-F238E27FC236}">
                <a16:creationId xmlns:a16="http://schemas.microsoft.com/office/drawing/2014/main" id="{C3880A3C-D591-4C03-9C5E-7F5E730A29CC}"/>
              </a:ext>
            </a:extLst>
          </p:cNvPr>
          <p:cNvSpPr/>
          <p:nvPr/>
        </p:nvSpPr>
        <p:spPr>
          <a:xfrm>
            <a:off x="2986732" y="3710788"/>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b="1" dirty="0">
                <a:solidFill>
                  <a:srgbClr val="92D050"/>
                </a:solidFill>
              </a:rPr>
              <a:t>start()</a:t>
            </a:r>
          </a:p>
          <a:p>
            <a:pPr algn="ctr"/>
            <a:r>
              <a:rPr lang="en-US" dirty="0"/>
              <a:t>move()</a:t>
            </a:r>
          </a:p>
          <a:p>
            <a:pPr algn="ctr"/>
            <a:r>
              <a:rPr lang="en-US" dirty="0"/>
              <a:t>__proto__</a:t>
            </a:r>
          </a:p>
        </p:txBody>
      </p:sp>
      <p:cxnSp>
        <p:nvCxnSpPr>
          <p:cNvPr id="13" name="Straight Arrow Connector 12">
            <a:extLst>
              <a:ext uri="{FF2B5EF4-FFF2-40B4-BE49-F238E27FC236}">
                <a16:creationId xmlns:a16="http://schemas.microsoft.com/office/drawing/2014/main" id="{EF07546D-3972-4F5C-BF8D-B4150CD4DDC0}"/>
              </a:ext>
            </a:extLst>
          </p:cNvPr>
          <p:cNvCxnSpPr>
            <a:stCxn id="11" idx="3"/>
            <a:endCxn id="12" idx="1"/>
          </p:cNvCxnSpPr>
          <p:nvPr/>
        </p:nvCxnSpPr>
        <p:spPr>
          <a:xfrm>
            <a:off x="1931016" y="5059528"/>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D722B79-6DB3-448F-9EC6-C955EAA05169}"/>
              </a:ext>
            </a:extLst>
          </p:cNvPr>
          <p:cNvSpPr/>
          <p:nvPr/>
        </p:nvSpPr>
        <p:spPr>
          <a:xfrm>
            <a:off x="9390303" y="3710788"/>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5" name="Straight Arrow Connector 14">
            <a:extLst>
              <a:ext uri="{FF2B5EF4-FFF2-40B4-BE49-F238E27FC236}">
                <a16:creationId xmlns:a16="http://schemas.microsoft.com/office/drawing/2014/main" id="{75F8329B-5F0F-44B0-B142-D0FF38A94435}"/>
              </a:ext>
            </a:extLst>
          </p:cNvPr>
          <p:cNvCxnSpPr>
            <a:cxnSpLocks/>
            <a:endCxn id="16" idx="1"/>
          </p:cNvCxnSpPr>
          <p:nvPr/>
        </p:nvCxnSpPr>
        <p:spPr>
          <a:xfrm>
            <a:off x="5134187" y="5059528"/>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9BEA21C-22C6-46A9-A1DF-7972FE9BF39C}"/>
              </a:ext>
            </a:extLst>
          </p:cNvPr>
          <p:cNvSpPr/>
          <p:nvPr/>
        </p:nvSpPr>
        <p:spPr>
          <a:xfrm>
            <a:off x="6169120" y="3710788"/>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17" name="Straight Arrow Connector 16">
            <a:extLst>
              <a:ext uri="{FF2B5EF4-FFF2-40B4-BE49-F238E27FC236}">
                <a16:creationId xmlns:a16="http://schemas.microsoft.com/office/drawing/2014/main" id="{51A8AC1F-4D58-4FAB-9C4F-13E79B3175DB}"/>
              </a:ext>
            </a:extLst>
          </p:cNvPr>
          <p:cNvCxnSpPr>
            <a:stCxn id="16" idx="3"/>
            <a:endCxn id="14" idx="1"/>
          </p:cNvCxnSpPr>
          <p:nvPr/>
        </p:nvCxnSpPr>
        <p:spPr>
          <a:xfrm>
            <a:off x="8316575" y="5059528"/>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361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5D81-3E6E-4A76-8CF3-4C9CC74254A0}"/>
              </a:ext>
            </a:extLst>
          </p:cNvPr>
          <p:cNvSpPr>
            <a:spLocks noGrp="1"/>
          </p:cNvSpPr>
          <p:nvPr>
            <p:ph type="title"/>
          </p:nvPr>
        </p:nvSpPr>
        <p:spPr/>
        <p:txBody>
          <a:bodyPr/>
          <a:lstStyle/>
          <a:p>
            <a:r>
              <a:rPr lang="en-US" dirty="0"/>
              <a:t>Webpack Configuration Steps</a:t>
            </a:r>
          </a:p>
        </p:txBody>
      </p:sp>
      <p:sp>
        <p:nvSpPr>
          <p:cNvPr id="3" name="Content Placeholder 2">
            <a:extLst>
              <a:ext uri="{FF2B5EF4-FFF2-40B4-BE49-F238E27FC236}">
                <a16:creationId xmlns:a16="http://schemas.microsoft.com/office/drawing/2014/main" id="{A82A16D0-0FC7-4910-BBC8-101C0E072F42}"/>
              </a:ext>
            </a:extLst>
          </p:cNvPr>
          <p:cNvSpPr>
            <a:spLocks noGrp="1"/>
          </p:cNvSpPr>
          <p:nvPr>
            <p:ph idx="1"/>
          </p:nvPr>
        </p:nvSpPr>
        <p:spPr/>
        <p:txBody>
          <a:bodyPr/>
          <a:lstStyle/>
          <a:p>
            <a:r>
              <a:rPr lang="en-US" dirty="0"/>
              <a:t>Entry Point</a:t>
            </a:r>
          </a:p>
          <a:p>
            <a:r>
              <a:rPr lang="en-US" dirty="0"/>
              <a:t>Mode</a:t>
            </a:r>
          </a:p>
          <a:p>
            <a:r>
              <a:rPr lang="en-US" dirty="0"/>
              <a:t>Extensions</a:t>
            </a:r>
          </a:p>
          <a:p>
            <a:r>
              <a:rPr lang="en-US" dirty="0"/>
              <a:t>Loaders (Used to pre-process files)</a:t>
            </a:r>
          </a:p>
          <a:p>
            <a:r>
              <a:rPr lang="en-US" dirty="0"/>
              <a:t>Plugins</a:t>
            </a:r>
          </a:p>
          <a:p>
            <a:r>
              <a:rPr lang="en-US" dirty="0"/>
              <a:t>Optimization</a:t>
            </a:r>
          </a:p>
          <a:p>
            <a:r>
              <a:rPr lang="en-US" dirty="0"/>
              <a:t>Output</a:t>
            </a:r>
          </a:p>
        </p:txBody>
      </p:sp>
    </p:spTree>
    <p:extLst>
      <p:ext uri="{BB962C8B-B14F-4D97-AF65-F5344CB8AC3E}">
        <p14:creationId xmlns:p14="http://schemas.microsoft.com/office/powerpoint/2010/main" val="164437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BB1-E8C5-4243-A242-1F343C3C5C9B}"/>
              </a:ext>
            </a:extLst>
          </p:cNvPr>
          <p:cNvSpPr>
            <a:spLocks noGrp="1"/>
          </p:cNvSpPr>
          <p:nvPr>
            <p:ph type="title"/>
          </p:nvPr>
        </p:nvSpPr>
        <p:spPr/>
        <p:txBody>
          <a:bodyPr/>
          <a:lstStyle/>
          <a:p>
            <a:r>
              <a:rPr lang="en-US" dirty="0"/>
              <a:t>Keyed collections</a:t>
            </a:r>
          </a:p>
        </p:txBody>
      </p:sp>
      <p:sp>
        <p:nvSpPr>
          <p:cNvPr id="3" name="Content Placeholder 2">
            <a:extLst>
              <a:ext uri="{FF2B5EF4-FFF2-40B4-BE49-F238E27FC236}">
                <a16:creationId xmlns:a16="http://schemas.microsoft.com/office/drawing/2014/main" id="{4AF1CD67-12A5-4C3B-828B-4EEA996E8AD9}"/>
              </a:ext>
            </a:extLst>
          </p:cNvPr>
          <p:cNvSpPr>
            <a:spLocks noGrp="1"/>
          </p:cNvSpPr>
          <p:nvPr>
            <p:ph idx="1"/>
          </p:nvPr>
        </p:nvSpPr>
        <p:spPr/>
        <p:txBody>
          <a:bodyPr/>
          <a:lstStyle/>
          <a:p>
            <a:r>
              <a:rPr lang="en-US" dirty="0"/>
              <a:t>Map</a:t>
            </a:r>
          </a:p>
          <a:p>
            <a:r>
              <a:rPr lang="en-US" dirty="0"/>
              <a:t>Set</a:t>
            </a:r>
          </a:p>
          <a:p>
            <a:r>
              <a:rPr lang="en-US" dirty="0" err="1"/>
              <a:t>WeakMap</a:t>
            </a:r>
            <a:endParaRPr lang="en-US" dirty="0"/>
          </a:p>
          <a:p>
            <a:r>
              <a:rPr lang="en-US" dirty="0" err="1"/>
              <a:t>WeakSet</a:t>
            </a:r>
            <a:endParaRPr lang="en-US" dirty="0"/>
          </a:p>
        </p:txBody>
      </p:sp>
    </p:spTree>
    <p:extLst>
      <p:ext uri="{BB962C8B-B14F-4D97-AF65-F5344CB8AC3E}">
        <p14:creationId xmlns:p14="http://schemas.microsoft.com/office/powerpoint/2010/main" val="107821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objects only 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dirty="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85504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locally </a:t>
            </a:r>
          </a:p>
        </p:txBody>
      </p:sp>
    </p:spTree>
    <p:extLst>
      <p:ext uri="{BB962C8B-B14F-4D97-AF65-F5344CB8AC3E}">
        <p14:creationId xmlns:p14="http://schemas.microsoft.com/office/powerpoint/2010/main" val="1040551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F79-B017-4490-AE03-5057B694A1FE}"/>
              </a:ext>
            </a:extLst>
          </p:cNvPr>
          <p:cNvSpPr>
            <a:spLocks noGrp="1"/>
          </p:cNvSpPr>
          <p:nvPr>
            <p:ph type="title"/>
          </p:nvPr>
        </p:nvSpPr>
        <p:spPr>
          <a:xfrm>
            <a:off x="838200" y="365125"/>
            <a:ext cx="10515600" cy="1325563"/>
          </a:xfrm>
        </p:spPr>
        <p:txBody>
          <a:bodyPr/>
          <a:lstStyle/>
          <a:p>
            <a:r>
              <a:rPr lang="en-US" dirty="0"/>
              <a:t>Fetch API</a:t>
            </a:r>
          </a:p>
        </p:txBody>
      </p:sp>
      <p:sp>
        <p:nvSpPr>
          <p:cNvPr id="3" name="Content Placeholder 2">
            <a:extLst>
              <a:ext uri="{FF2B5EF4-FFF2-40B4-BE49-F238E27FC236}">
                <a16:creationId xmlns:a16="http://schemas.microsoft.com/office/drawing/2014/main" id="{F9E2FD68-2653-40FA-ADB0-5DE432B89202}"/>
              </a:ext>
            </a:extLst>
          </p:cNvPr>
          <p:cNvSpPr>
            <a:spLocks noGrp="1"/>
          </p:cNvSpPr>
          <p:nvPr>
            <p:ph idx="1"/>
          </p:nvPr>
        </p:nvSpPr>
        <p:spPr>
          <a:xfrm>
            <a:off x="838200" y="1825625"/>
            <a:ext cx="10515600" cy="4351338"/>
          </a:xfrm>
        </p:spPr>
        <p:txBody>
          <a:bodyPr>
            <a:normAutofit fontScale="92500"/>
          </a:bodyPr>
          <a:lstStyle/>
          <a:p>
            <a:r>
              <a:rPr lang="en-US" dirty="0"/>
              <a:t>The Fetch API provides a JavaScript interface for accessing and manipulating parts of the HTTP pipeline, such as requests and responses. </a:t>
            </a:r>
          </a:p>
          <a:p>
            <a:r>
              <a:rPr lang="en-US" dirty="0"/>
              <a:t>It also provides a global fetch() method that provides an easy, logical way to fetch resources asynchronously across the network.</a:t>
            </a:r>
          </a:p>
          <a:p>
            <a:r>
              <a:rPr lang="en-US" dirty="0"/>
              <a:t>This kind of functionality was previously achieved using </a:t>
            </a:r>
            <a:r>
              <a:rPr lang="en-US" dirty="0" err="1"/>
              <a:t>XMLHttpRequest</a:t>
            </a:r>
            <a:r>
              <a:rPr lang="en-US" dirty="0"/>
              <a:t>. </a:t>
            </a:r>
          </a:p>
          <a:p>
            <a:r>
              <a:rPr lang="en-US" dirty="0"/>
              <a:t>Fetch provides a better alternative that can be easily used by other technologies such as Service Workers. </a:t>
            </a:r>
          </a:p>
          <a:p>
            <a:r>
              <a:rPr lang="en-US" dirty="0"/>
              <a:t>Fetch also provides a single logical place to define other HTTP-related concepts such as CORS and extensions to HTTP.</a:t>
            </a:r>
          </a:p>
        </p:txBody>
      </p:sp>
    </p:spTree>
    <p:extLst>
      <p:ext uri="{BB962C8B-B14F-4D97-AF65-F5344CB8AC3E}">
        <p14:creationId xmlns:p14="http://schemas.microsoft.com/office/powerpoint/2010/main" val="1257482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9F01-53A9-46ED-A230-42ECA33CA165}"/>
              </a:ext>
            </a:extLst>
          </p:cNvPr>
          <p:cNvSpPr>
            <a:spLocks noGrp="1"/>
          </p:cNvSpPr>
          <p:nvPr>
            <p:ph type="title"/>
          </p:nvPr>
        </p:nvSpPr>
        <p:spPr/>
        <p:txBody>
          <a:bodyPr/>
          <a:lstStyle/>
          <a:p>
            <a:r>
              <a:rPr lang="en-US" dirty="0"/>
              <a:t>Beyond ES6</a:t>
            </a:r>
          </a:p>
        </p:txBody>
      </p:sp>
      <p:sp>
        <p:nvSpPr>
          <p:cNvPr id="3" name="Content Placeholder 2">
            <a:extLst>
              <a:ext uri="{FF2B5EF4-FFF2-40B4-BE49-F238E27FC236}">
                <a16:creationId xmlns:a16="http://schemas.microsoft.com/office/drawing/2014/main" id="{B05C4B24-F32F-43AD-9496-4D2826809E79}"/>
              </a:ext>
            </a:extLst>
          </p:cNvPr>
          <p:cNvSpPr>
            <a:spLocks noGrp="1"/>
          </p:cNvSpPr>
          <p:nvPr>
            <p:ph idx="1"/>
          </p:nvPr>
        </p:nvSpPr>
        <p:spPr/>
        <p:txBody>
          <a:bodyPr>
            <a:normAutofit fontScale="70000" lnSpcReduction="20000"/>
          </a:bodyPr>
          <a:lstStyle/>
          <a:p>
            <a:r>
              <a:rPr lang="en-US" dirty="0"/>
              <a:t>ES 7 (ECMAScript 2016) New Features</a:t>
            </a:r>
          </a:p>
          <a:p>
            <a:pPr lvl="1"/>
            <a:r>
              <a:rPr lang="en-US" dirty="0"/>
              <a:t>Exponentiation Operator</a:t>
            </a:r>
          </a:p>
          <a:p>
            <a:pPr lvl="1"/>
            <a:r>
              <a:rPr lang="en-US" dirty="0"/>
              <a:t>Array: includes()</a:t>
            </a:r>
          </a:p>
          <a:p>
            <a:r>
              <a:rPr lang="en-US" dirty="0"/>
              <a:t>ES 8 (ECMAScript 2017) New Features</a:t>
            </a:r>
          </a:p>
          <a:p>
            <a:pPr lvl="1"/>
            <a:r>
              <a:rPr lang="en-US" dirty="0"/>
              <a:t>Object Static Methods</a:t>
            </a:r>
          </a:p>
          <a:p>
            <a:pPr lvl="2"/>
            <a:r>
              <a:rPr lang="en-US" dirty="0"/>
              <a:t>Object: entries() &amp; values()</a:t>
            </a:r>
          </a:p>
          <a:p>
            <a:pPr lvl="2"/>
            <a:r>
              <a:rPr lang="en-US" dirty="0"/>
              <a:t>Object: </a:t>
            </a:r>
            <a:r>
              <a:rPr lang="en-US" dirty="0" err="1"/>
              <a:t>getOwnPropertyDescriptors</a:t>
            </a:r>
            <a:r>
              <a:rPr lang="en-US" dirty="0"/>
              <a:t>()</a:t>
            </a:r>
          </a:p>
          <a:p>
            <a:pPr lvl="1"/>
            <a:r>
              <a:rPr lang="en-US" dirty="0"/>
              <a:t>String Padding</a:t>
            </a:r>
          </a:p>
          <a:p>
            <a:pPr lvl="1"/>
            <a:r>
              <a:rPr lang="en-US" dirty="0"/>
              <a:t>Trailing commas in Function</a:t>
            </a:r>
          </a:p>
          <a:p>
            <a:pPr lvl="1"/>
            <a:r>
              <a:rPr lang="en-US" dirty="0"/>
              <a:t>Async Functions</a:t>
            </a:r>
          </a:p>
          <a:p>
            <a:pPr lvl="2"/>
            <a:r>
              <a:rPr lang="en-US" dirty="0"/>
              <a:t>Async Await Flow</a:t>
            </a:r>
          </a:p>
          <a:p>
            <a:pPr lvl="2"/>
            <a:r>
              <a:rPr lang="en-US" dirty="0"/>
              <a:t>Async Await </a:t>
            </a:r>
          </a:p>
          <a:p>
            <a:r>
              <a:rPr lang="en-US" dirty="0"/>
              <a:t>ES 9 (ECMAScript 2018) New Features</a:t>
            </a:r>
          </a:p>
          <a:p>
            <a:pPr lvl="1"/>
            <a:r>
              <a:rPr lang="en-US" dirty="0"/>
              <a:t>Object rest/spread properties</a:t>
            </a:r>
          </a:p>
          <a:p>
            <a:pPr lvl="1"/>
            <a:r>
              <a:rPr lang="en-US" dirty="0"/>
              <a:t>Asynchronous Iteration</a:t>
            </a:r>
          </a:p>
          <a:p>
            <a:pPr lvl="1"/>
            <a:r>
              <a:rPr lang="en-US" dirty="0"/>
              <a:t>Promise: finally()</a:t>
            </a:r>
          </a:p>
          <a:p>
            <a:pPr lvl="1"/>
            <a:r>
              <a:rPr lang="en-US" dirty="0"/>
              <a:t>Template literal Revision</a:t>
            </a:r>
          </a:p>
          <a:p>
            <a:endParaRPr lang="en-US" dirty="0"/>
          </a:p>
        </p:txBody>
      </p:sp>
    </p:spTree>
    <p:extLst>
      <p:ext uri="{BB962C8B-B14F-4D97-AF65-F5344CB8AC3E}">
        <p14:creationId xmlns:p14="http://schemas.microsoft.com/office/powerpoint/2010/main" val="733118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FD8-D548-4B5C-B8F2-4BF9A9C47F8D}"/>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CAA30308-5C8C-41E6-B2AD-442917178EEC}"/>
              </a:ext>
            </a:extLst>
          </p:cNvPr>
          <p:cNvSpPr>
            <a:spLocks noGrp="1"/>
          </p:cNvSpPr>
          <p:nvPr>
            <p:ph idx="1"/>
          </p:nvPr>
        </p:nvSpPr>
        <p:spPr/>
        <p:txBody>
          <a:bodyPr>
            <a:normAutofit lnSpcReduction="10000"/>
          </a:bodyPr>
          <a:lstStyle/>
          <a:p>
            <a:r>
              <a:rPr lang="en-US" dirty="0"/>
              <a:t>The set of types in the JavaScript language consists of </a:t>
            </a:r>
            <a:r>
              <a:rPr lang="en-US" b="1" dirty="0"/>
              <a:t>primitive values </a:t>
            </a:r>
            <a:r>
              <a:rPr lang="en-US" dirty="0"/>
              <a:t>and </a:t>
            </a:r>
            <a:r>
              <a:rPr lang="en-US" b="1" dirty="0"/>
              <a:t>objects</a:t>
            </a:r>
            <a:r>
              <a:rPr lang="en-US" dirty="0"/>
              <a:t>.</a:t>
            </a:r>
          </a:p>
          <a:p>
            <a:pPr lvl="1"/>
            <a:r>
              <a:rPr lang="en-US" dirty="0"/>
              <a:t>Primitive Values - Immutable datum represented directly at the lowest level of the language</a:t>
            </a:r>
          </a:p>
          <a:p>
            <a:pPr lvl="2"/>
            <a:r>
              <a:rPr lang="en-US" dirty="0"/>
              <a:t>Null – null</a:t>
            </a:r>
          </a:p>
          <a:p>
            <a:pPr lvl="2"/>
            <a:r>
              <a:rPr lang="en-US" dirty="0"/>
              <a:t>Undefined – undefined</a:t>
            </a:r>
          </a:p>
          <a:p>
            <a:pPr lvl="2"/>
            <a:r>
              <a:rPr lang="en-US" dirty="0"/>
              <a:t>Boolean() – Boolean</a:t>
            </a:r>
          </a:p>
          <a:p>
            <a:pPr lvl="2"/>
            <a:r>
              <a:rPr lang="en-US" dirty="0"/>
              <a:t>Number() – number</a:t>
            </a:r>
          </a:p>
          <a:p>
            <a:pPr lvl="2"/>
            <a:r>
              <a:rPr lang="en-US" dirty="0"/>
              <a:t>String() – string</a:t>
            </a:r>
          </a:p>
          <a:p>
            <a:pPr lvl="2"/>
            <a:r>
              <a:rPr lang="en-US" dirty="0"/>
              <a:t>Symbol (ECMAScript 2015) – symbol – </a:t>
            </a:r>
            <a:r>
              <a:rPr lang="en-US" b="1" dirty="0"/>
              <a:t>We cannot use new keyword with Symbol()</a:t>
            </a:r>
          </a:p>
          <a:p>
            <a:pPr lvl="1"/>
            <a:r>
              <a:rPr lang="en-US" dirty="0"/>
              <a:t>Objects - An object is a mutable value in memory which is possibly referenced by an identifier.</a:t>
            </a:r>
          </a:p>
          <a:p>
            <a:pPr lvl="2"/>
            <a:r>
              <a:rPr lang="en-US" dirty="0"/>
              <a:t>Object() - object</a:t>
            </a:r>
          </a:p>
        </p:txBody>
      </p:sp>
    </p:spTree>
    <p:extLst>
      <p:ext uri="{BB962C8B-B14F-4D97-AF65-F5344CB8AC3E}">
        <p14:creationId xmlns:p14="http://schemas.microsoft.com/office/powerpoint/2010/main" val="226103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4367</Words>
  <Application>Microsoft Office PowerPoint</Application>
  <PresentationFormat>Widescreen</PresentationFormat>
  <Paragraphs>591</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euclid_circular_a</vt:lpstr>
      <vt:lpstr>Segoe UI</vt:lpstr>
      <vt:lpstr>Office Theme</vt:lpstr>
      <vt:lpstr>PowerPoint Presentation</vt:lpstr>
      <vt:lpstr>Installation</vt:lpstr>
      <vt:lpstr>PowerPoint Presentation</vt:lpstr>
      <vt:lpstr>Webpack Configuration Steps</vt:lpstr>
      <vt:lpstr>Steps to run the application</vt:lpstr>
      <vt:lpstr>Datatypes</vt:lpstr>
      <vt:lpstr>Mutable vs Immutable</vt:lpstr>
      <vt:lpstr>JavaScript types</vt:lpstr>
      <vt:lpstr>Standard built-in objects</vt:lpstr>
      <vt:lpstr>Standard built-in objects</vt:lpstr>
      <vt:lpstr>Standard built-in objects</vt:lpstr>
      <vt:lpstr>Statements &amp; Loops</vt:lpstr>
      <vt:lpstr>Functions</vt:lpstr>
      <vt:lpstr>Functions</vt:lpstr>
      <vt:lpstr>Function Parameters &amp; Arguments</vt:lpstr>
      <vt:lpstr>The Arguments Object</vt:lpstr>
      <vt:lpstr>Rest &amp; Spread</vt:lpstr>
      <vt:lpstr>Reference Copy Vs Shallow Copy</vt:lpstr>
      <vt:lpstr>Pure and Impure Functions</vt:lpstr>
      <vt:lpstr>IIFE</vt:lpstr>
      <vt:lpstr>Closure</vt:lpstr>
      <vt:lpstr>JavaScript ‘this’ keyword</vt:lpstr>
      <vt:lpstr>Function Currying</vt:lpstr>
      <vt:lpstr>Higher Order Functions</vt:lpstr>
      <vt:lpstr>Objects</vt:lpstr>
      <vt:lpstr>JSON</vt:lpstr>
      <vt:lpstr>What is a prototype?</vt:lpstr>
      <vt:lpstr>PowerPoint Presentation</vt:lpstr>
      <vt:lpstr>PowerPoint Presentation</vt:lpstr>
      <vt:lpstr>Constructor Function</vt:lpstr>
      <vt:lpstr>Function Using this keyword</vt:lpstr>
      <vt:lpstr>Function Using prototype</vt:lpstr>
      <vt:lpstr>ECMAScript 2015 Class</vt:lpstr>
      <vt:lpstr>Accessor Property</vt:lpstr>
      <vt:lpstr>PowerPoint Presentation</vt:lpstr>
      <vt:lpstr>PowerPoint Presentation</vt:lpstr>
      <vt:lpstr>static</vt:lpstr>
      <vt:lpstr>Indexed collections</vt:lpstr>
      <vt:lpstr>Arrays</vt:lpstr>
      <vt:lpstr>Keyed collections</vt:lpstr>
      <vt:lpstr>Map</vt:lpstr>
      <vt:lpstr>Set</vt:lpstr>
      <vt:lpstr>Weak Map</vt:lpstr>
      <vt:lpstr>Weak Set</vt:lpstr>
      <vt:lpstr>Well-Known symbols</vt:lpstr>
      <vt:lpstr>Well-known symbol</vt:lpstr>
      <vt:lpstr>Generators</vt:lpstr>
      <vt:lpstr>Generator Methods</vt:lpstr>
      <vt:lpstr>Uses of Generators</vt:lpstr>
      <vt:lpstr>Modules</vt:lpstr>
      <vt:lpstr>Modules</vt:lpstr>
      <vt:lpstr>Promise</vt:lpstr>
      <vt:lpstr>Fetch API</vt:lpstr>
      <vt:lpstr>Beyond ES6</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2022-03-03T07:43:07Z</dcterms:modified>
</cp:coreProperties>
</file>