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34" r:id="rId3"/>
    <p:sldId id="333" r:id="rId4"/>
    <p:sldId id="335" r:id="rId5"/>
    <p:sldId id="336" r:id="rId6"/>
    <p:sldId id="337" r:id="rId7"/>
    <p:sldId id="338" r:id="rId8"/>
    <p:sldId id="339" r:id="rId9"/>
    <p:sldId id="330" r:id="rId10"/>
    <p:sldId id="341" r:id="rId11"/>
    <p:sldId id="342" r:id="rId12"/>
    <p:sldId id="315" r:id="rId13"/>
    <p:sldId id="316" r:id="rId14"/>
    <p:sldId id="343" r:id="rId15"/>
    <p:sldId id="344" r:id="rId16"/>
    <p:sldId id="331" r:id="rId17"/>
    <p:sldId id="282" r:id="rId18"/>
    <p:sldId id="283" r:id="rId19"/>
    <p:sldId id="284" r:id="rId20"/>
    <p:sldId id="345" r:id="rId21"/>
    <p:sldId id="317" r:id="rId22"/>
    <p:sldId id="318" r:id="rId23"/>
    <p:sldId id="273" r:id="rId24"/>
    <p:sldId id="287" r:id="rId25"/>
    <p:sldId id="288" r:id="rId26"/>
    <p:sldId id="289" r:id="rId27"/>
    <p:sldId id="332" r:id="rId28"/>
    <p:sldId id="266" r:id="rId29"/>
    <p:sldId id="346" r:id="rId30"/>
    <p:sldId id="348" r:id="rId31"/>
    <p:sldId id="349" r:id="rId32"/>
    <p:sldId id="347" r:id="rId33"/>
    <p:sldId id="268" r:id="rId34"/>
    <p:sldId id="285" r:id="rId35"/>
    <p:sldId id="286" r:id="rId36"/>
    <p:sldId id="350" r:id="rId37"/>
    <p:sldId id="351" r:id="rId38"/>
    <p:sldId id="352" r:id="rId39"/>
    <p:sldId id="267" r:id="rId40"/>
    <p:sldId id="353" r:id="rId41"/>
    <p:sldId id="270" r:id="rId42"/>
    <p:sldId id="290" r:id="rId43"/>
    <p:sldId id="291" r:id="rId44"/>
    <p:sldId id="271" r:id="rId45"/>
    <p:sldId id="322" r:id="rId46"/>
    <p:sldId id="323" r:id="rId47"/>
    <p:sldId id="354" r:id="rId48"/>
    <p:sldId id="355" r:id="rId49"/>
    <p:sldId id="356" r:id="rId50"/>
    <p:sldId id="292" r:id="rId51"/>
    <p:sldId id="325" r:id="rId52"/>
    <p:sldId id="326" r:id="rId53"/>
    <p:sldId id="357" r:id="rId54"/>
    <p:sldId id="358" r:id="rId55"/>
    <p:sldId id="328" r:id="rId56"/>
    <p:sldId id="359" r:id="rId57"/>
    <p:sldId id="340" r:id="rId58"/>
    <p:sldId id="301"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755274-D11A-4BFC-AAE2-C3858829B9AB}" v="1" dt="2022-05-13T07:39:36.5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02" autoAdjust="0"/>
    <p:restoredTop sz="94660"/>
  </p:normalViewPr>
  <p:slideViewPr>
    <p:cSldViewPr snapToGrid="0">
      <p:cViewPr varScale="1">
        <p:scale>
          <a:sx n="109" d="100"/>
          <a:sy n="109" d="100"/>
        </p:scale>
        <p:origin x="4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4D65BEF1-4F64-49AD-A21F-40A13B1D4A35}"/>
    <pc:docChg chg="undo custSel addSld delSld">
      <pc:chgData name="Manish Sharma" userId="b799adb9ba789c8f" providerId="LiveId" clId="{4D65BEF1-4F64-49AD-A21F-40A13B1D4A35}" dt="2022-03-05T14:41:13.458" v="1" actId="680"/>
      <pc:docMkLst>
        <pc:docMk/>
      </pc:docMkLst>
      <pc:sldChg chg="new del">
        <pc:chgData name="Manish Sharma" userId="b799adb9ba789c8f" providerId="LiveId" clId="{4D65BEF1-4F64-49AD-A21F-40A13B1D4A35}" dt="2022-03-05T14:41:13.458" v="1" actId="680"/>
        <pc:sldMkLst>
          <pc:docMk/>
          <pc:sldMk cId="376094799" sldId="360"/>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F9755274-D11A-4BFC-AAE2-C3858829B9AB}"/>
    <pc:docChg chg="modSld">
      <pc:chgData name="Manish Sharma" userId="b799adb9ba789c8f" providerId="LiveId" clId="{F9755274-D11A-4BFC-AAE2-C3858829B9AB}" dt="2022-05-16T10:54:41.195" v="113" actId="6549"/>
      <pc:docMkLst>
        <pc:docMk/>
      </pc:docMkLst>
      <pc:sldChg chg="modSp mod">
        <pc:chgData name="Manish Sharma" userId="b799adb9ba789c8f" providerId="LiveId" clId="{F9755274-D11A-4BFC-AAE2-C3858829B9AB}" dt="2022-05-13T10:53:12.603" v="112" actId="20577"/>
        <pc:sldMkLst>
          <pc:docMk/>
          <pc:sldMk cId="2954877608" sldId="292"/>
        </pc:sldMkLst>
        <pc:spChg chg="mod">
          <ac:chgData name="Manish Sharma" userId="b799adb9ba789c8f" providerId="LiveId" clId="{F9755274-D11A-4BFC-AAE2-C3858829B9AB}" dt="2022-05-13T10:53:12.603" v="112" actId="20577"/>
          <ac:spMkLst>
            <pc:docMk/>
            <pc:sldMk cId="2954877608" sldId="292"/>
            <ac:spMk id="3" creationId="{107ACA34-F206-44B7-B5D2-2CC3DF2FCE72}"/>
          </ac:spMkLst>
        </pc:spChg>
      </pc:sldChg>
      <pc:sldChg chg="delSp modSp">
        <pc:chgData name="Manish Sharma" userId="b799adb9ba789c8f" providerId="LiveId" clId="{F9755274-D11A-4BFC-AAE2-C3858829B9AB}" dt="2022-05-13T07:39:36.527" v="0" actId="165"/>
        <pc:sldMkLst>
          <pc:docMk/>
          <pc:sldMk cId="672012168" sldId="322"/>
        </pc:sldMkLst>
        <pc:spChg chg="mod topLvl">
          <ac:chgData name="Manish Sharma" userId="b799adb9ba789c8f" providerId="LiveId" clId="{F9755274-D11A-4BFC-AAE2-C3858829B9AB}" dt="2022-05-13T07:39:36.527" v="0" actId="165"/>
          <ac:spMkLst>
            <pc:docMk/>
            <pc:sldMk cId="672012168" sldId="322"/>
            <ac:spMk id="5" creationId="{4CD65012-0ED6-41FF-BFF3-8B773AA1CB41}"/>
          </ac:spMkLst>
        </pc:spChg>
        <pc:spChg chg="mod topLvl">
          <ac:chgData name="Manish Sharma" userId="b799adb9ba789c8f" providerId="LiveId" clId="{F9755274-D11A-4BFC-AAE2-C3858829B9AB}" dt="2022-05-13T07:39:36.527" v="0" actId="165"/>
          <ac:spMkLst>
            <pc:docMk/>
            <pc:sldMk cId="672012168" sldId="322"/>
            <ac:spMk id="6" creationId="{96411B60-0F9E-466D-8085-B511E38C3417}"/>
          </ac:spMkLst>
        </pc:spChg>
        <pc:spChg chg="mod topLvl">
          <ac:chgData name="Manish Sharma" userId="b799adb9ba789c8f" providerId="LiveId" clId="{F9755274-D11A-4BFC-AAE2-C3858829B9AB}" dt="2022-05-13T07:39:36.527" v="0" actId="165"/>
          <ac:spMkLst>
            <pc:docMk/>
            <pc:sldMk cId="672012168" sldId="322"/>
            <ac:spMk id="7" creationId="{F382F6AA-974E-4EA0-AD13-402FF9CCE779}"/>
          </ac:spMkLst>
        </pc:spChg>
        <pc:spChg chg="mod topLvl">
          <ac:chgData name="Manish Sharma" userId="b799adb9ba789c8f" providerId="LiveId" clId="{F9755274-D11A-4BFC-AAE2-C3858829B9AB}" dt="2022-05-13T07:39:36.527" v="0" actId="165"/>
          <ac:spMkLst>
            <pc:docMk/>
            <pc:sldMk cId="672012168" sldId="322"/>
            <ac:spMk id="8" creationId="{582C407F-2827-4876-852F-54FFB65CE9E1}"/>
          </ac:spMkLst>
        </pc:spChg>
        <pc:spChg chg="mod topLvl">
          <ac:chgData name="Manish Sharma" userId="b799adb9ba789c8f" providerId="LiveId" clId="{F9755274-D11A-4BFC-AAE2-C3858829B9AB}" dt="2022-05-13T07:39:36.527" v="0" actId="165"/>
          <ac:spMkLst>
            <pc:docMk/>
            <pc:sldMk cId="672012168" sldId="322"/>
            <ac:spMk id="9" creationId="{8BF96B5F-6580-4719-96F4-A99C7B8B6893}"/>
          </ac:spMkLst>
        </pc:spChg>
        <pc:spChg chg="mod topLvl">
          <ac:chgData name="Manish Sharma" userId="b799adb9ba789c8f" providerId="LiveId" clId="{F9755274-D11A-4BFC-AAE2-C3858829B9AB}" dt="2022-05-13T07:39:36.527" v="0" actId="165"/>
          <ac:spMkLst>
            <pc:docMk/>
            <pc:sldMk cId="672012168" sldId="322"/>
            <ac:spMk id="10" creationId="{94831687-05F5-4C5B-BE61-5DCF5BA37AFD}"/>
          </ac:spMkLst>
        </pc:spChg>
        <pc:spChg chg="mod topLvl">
          <ac:chgData name="Manish Sharma" userId="b799adb9ba789c8f" providerId="LiveId" clId="{F9755274-D11A-4BFC-AAE2-C3858829B9AB}" dt="2022-05-13T07:39:36.527" v="0" actId="165"/>
          <ac:spMkLst>
            <pc:docMk/>
            <pc:sldMk cId="672012168" sldId="322"/>
            <ac:spMk id="11" creationId="{98C7E025-5C20-4C0B-B0B1-106DA5AEA8C4}"/>
          </ac:spMkLst>
        </pc:spChg>
        <pc:spChg chg="mod topLvl">
          <ac:chgData name="Manish Sharma" userId="b799adb9ba789c8f" providerId="LiveId" clId="{F9755274-D11A-4BFC-AAE2-C3858829B9AB}" dt="2022-05-13T07:39:36.527" v="0" actId="165"/>
          <ac:spMkLst>
            <pc:docMk/>
            <pc:sldMk cId="672012168" sldId="322"/>
            <ac:spMk id="15" creationId="{9CB75D8F-69EF-4243-81D3-1BD2CAFF0570}"/>
          </ac:spMkLst>
        </pc:spChg>
        <pc:grpChg chg="del">
          <ac:chgData name="Manish Sharma" userId="b799adb9ba789c8f" providerId="LiveId" clId="{F9755274-D11A-4BFC-AAE2-C3858829B9AB}" dt="2022-05-13T07:39:36.527" v="0" actId="165"/>
          <ac:grpSpMkLst>
            <pc:docMk/>
            <pc:sldMk cId="672012168" sldId="322"/>
            <ac:grpSpMk id="4" creationId="{3FEE122C-E6B7-41D6-B4B7-7C41B7266FB5}"/>
          </ac:grpSpMkLst>
        </pc:grpChg>
        <pc:cxnChg chg="mod topLvl">
          <ac:chgData name="Manish Sharma" userId="b799adb9ba789c8f" providerId="LiveId" clId="{F9755274-D11A-4BFC-AAE2-C3858829B9AB}" dt="2022-05-13T07:39:36.527" v="0" actId="165"/>
          <ac:cxnSpMkLst>
            <pc:docMk/>
            <pc:sldMk cId="672012168" sldId="322"/>
            <ac:cxnSpMk id="12" creationId="{E77CB558-D586-4BB0-96A6-B830335FD1E3}"/>
          </ac:cxnSpMkLst>
        </pc:cxnChg>
        <pc:cxnChg chg="mod topLvl">
          <ac:chgData name="Manish Sharma" userId="b799adb9ba789c8f" providerId="LiveId" clId="{F9755274-D11A-4BFC-AAE2-C3858829B9AB}" dt="2022-05-13T07:39:36.527" v="0" actId="165"/>
          <ac:cxnSpMkLst>
            <pc:docMk/>
            <pc:sldMk cId="672012168" sldId="322"/>
            <ac:cxnSpMk id="13" creationId="{02A1A853-3EDF-414D-9B14-5AAC21B80DED}"/>
          </ac:cxnSpMkLst>
        </pc:cxnChg>
        <pc:cxnChg chg="mod topLvl">
          <ac:chgData name="Manish Sharma" userId="b799adb9ba789c8f" providerId="LiveId" clId="{F9755274-D11A-4BFC-AAE2-C3858829B9AB}" dt="2022-05-13T07:39:36.527" v="0" actId="165"/>
          <ac:cxnSpMkLst>
            <pc:docMk/>
            <pc:sldMk cId="672012168" sldId="322"/>
            <ac:cxnSpMk id="14" creationId="{EA98AD93-72DC-45DC-BD30-96195C253878}"/>
          </ac:cxnSpMkLst>
        </pc:cxnChg>
      </pc:sldChg>
      <pc:sldChg chg="modSp mod">
        <pc:chgData name="Manish Sharma" userId="b799adb9ba789c8f" providerId="LiveId" clId="{F9755274-D11A-4BFC-AAE2-C3858829B9AB}" dt="2022-05-16T10:54:41.195" v="113" actId="6549"/>
        <pc:sldMkLst>
          <pc:docMk/>
          <pc:sldMk cId="1345247763" sldId="340"/>
        </pc:sldMkLst>
        <pc:spChg chg="mod">
          <ac:chgData name="Manish Sharma" userId="b799adb9ba789c8f" providerId="LiveId" clId="{F9755274-D11A-4BFC-AAE2-C3858829B9AB}" dt="2022-05-16T10:54:41.195" v="113" actId="6549"/>
          <ac:spMkLst>
            <pc:docMk/>
            <pc:sldMk cId="1345247763" sldId="340"/>
            <ac:spMk id="3" creationId="{7DF54A21-F7E9-432A-B433-478BE9C69C5E}"/>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5/16/2022</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5/16/2022</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5/16/2022</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5/16/2022</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5/16/2022</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5/16/2022</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5/16/2022</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5/16/2022</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5/16/2022</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5/16/2022</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5/16/2022</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5/16/2022</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jsonplaceholder.typicode.com/posts" TargetMode="External"/><Relationship Id="rId2" Type="http://schemas.openxmlformats.org/officeDocument/2006/relationships/hyperlink" Target="http://localhost:3000/pos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npmjs.com/package/npm-check-update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expressjs.com/en/resources/template-engines.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hyperlink" Target="https://nodejs.org/dist/latest-v16.x/docs/api/" TargetMode="External"/><Relationship Id="rId2" Type="http://schemas.openxmlformats.org/officeDocument/2006/relationships/hyperlink" Target="https://kangax.github.io/compat-table/es6/" TargetMode="External"/><Relationship Id="rId1" Type="http://schemas.openxmlformats.org/officeDocument/2006/relationships/slideLayout" Target="../slideLayouts/slideLayout2.xml"/><Relationship Id="rId6" Type="http://schemas.openxmlformats.org/officeDocument/2006/relationships/hyperlink" Target="https://expressjs.com/en/resources/frameworks.html" TargetMode="External"/><Relationship Id="rId5" Type="http://schemas.openxmlformats.org/officeDocument/2006/relationships/hyperlink" Target="https://automattic.github.io/monk/docs/GETTING_STARTED.html" TargetMode="External"/><Relationship Id="rId4" Type="http://schemas.openxmlformats.org/officeDocument/2006/relationships/hyperlink" Target="https://pugjs.org/api/getting-started.html" TargetMode="Externa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Node JS</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059A33-2D62-40BC-81B4-A2057B807BCC}"/>
              </a:ext>
            </a:extLst>
          </p:cNvPr>
          <p:cNvSpPr/>
          <p:nvPr/>
        </p:nvSpPr>
        <p:spPr>
          <a:xfrm>
            <a:off x="3724102" y="490452"/>
            <a:ext cx="4754880" cy="59180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BF756E85-E1B8-437E-9B4C-86EB5F86CE05}"/>
              </a:ext>
            </a:extLst>
          </p:cNvPr>
          <p:cNvSpPr txBox="1"/>
          <p:nvPr/>
        </p:nvSpPr>
        <p:spPr>
          <a:xfrm>
            <a:off x="5792165" y="6388331"/>
            <a:ext cx="607667" cy="369332"/>
          </a:xfrm>
          <a:prstGeom prst="rect">
            <a:avLst/>
          </a:prstGeom>
          <a:noFill/>
        </p:spPr>
        <p:txBody>
          <a:bodyPr wrap="none" rtlCol="0">
            <a:spAutoFit/>
          </a:bodyPr>
          <a:lstStyle/>
          <a:p>
            <a:r>
              <a:rPr lang="en-IN" dirty="0"/>
              <a:t>O. S.</a:t>
            </a:r>
          </a:p>
        </p:txBody>
      </p:sp>
      <p:sp>
        <p:nvSpPr>
          <p:cNvPr id="6" name="TextBox 5">
            <a:extLst>
              <a:ext uri="{FF2B5EF4-FFF2-40B4-BE49-F238E27FC236}">
                <a16:creationId xmlns:a16="http://schemas.microsoft.com/office/drawing/2014/main" id="{73EF9AF9-AF91-44EB-8C2A-5C1DBBB97B65}"/>
              </a:ext>
            </a:extLst>
          </p:cNvPr>
          <p:cNvSpPr txBox="1"/>
          <p:nvPr/>
        </p:nvSpPr>
        <p:spPr>
          <a:xfrm>
            <a:off x="5374103" y="6039196"/>
            <a:ext cx="1443793" cy="369332"/>
          </a:xfrm>
          <a:prstGeom prst="rect">
            <a:avLst/>
          </a:prstGeom>
          <a:noFill/>
        </p:spPr>
        <p:txBody>
          <a:bodyPr wrap="none" rtlCol="0">
            <a:spAutoFit/>
          </a:bodyPr>
          <a:lstStyle/>
          <a:p>
            <a:r>
              <a:rPr lang="en-IN" dirty="0"/>
              <a:t>NATIVE CODE</a:t>
            </a:r>
          </a:p>
        </p:txBody>
      </p:sp>
      <p:sp>
        <p:nvSpPr>
          <p:cNvPr id="7" name="Rectangle 6">
            <a:extLst>
              <a:ext uri="{FF2B5EF4-FFF2-40B4-BE49-F238E27FC236}">
                <a16:creationId xmlns:a16="http://schemas.microsoft.com/office/drawing/2014/main" id="{FCCAE5DE-7F22-45C7-81BE-64415C13D926}"/>
              </a:ext>
            </a:extLst>
          </p:cNvPr>
          <p:cNvSpPr/>
          <p:nvPr/>
        </p:nvSpPr>
        <p:spPr>
          <a:xfrm>
            <a:off x="4130040" y="818804"/>
            <a:ext cx="3931920" cy="5220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EXE (NODE PROCESS)</a:t>
            </a:r>
          </a:p>
        </p:txBody>
      </p:sp>
      <p:sp>
        <p:nvSpPr>
          <p:cNvPr id="8" name="Rectangle 7">
            <a:extLst>
              <a:ext uri="{FF2B5EF4-FFF2-40B4-BE49-F238E27FC236}">
                <a16:creationId xmlns:a16="http://schemas.microsoft.com/office/drawing/2014/main" id="{89EE83E7-C032-44B6-8974-CF38F5B7FEAE}"/>
              </a:ext>
            </a:extLst>
          </p:cNvPr>
          <p:cNvSpPr/>
          <p:nvPr/>
        </p:nvSpPr>
        <p:spPr>
          <a:xfrm>
            <a:off x="439747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V8 Engine</a:t>
            </a:r>
          </a:p>
        </p:txBody>
      </p:sp>
      <p:sp>
        <p:nvSpPr>
          <p:cNvPr id="9" name="Rectangle 8">
            <a:extLst>
              <a:ext uri="{FF2B5EF4-FFF2-40B4-BE49-F238E27FC236}">
                <a16:creationId xmlns:a16="http://schemas.microsoft.com/office/drawing/2014/main" id="{7D92F512-C549-49C8-91EA-62D15149AD1E}"/>
              </a:ext>
            </a:extLst>
          </p:cNvPr>
          <p:cNvSpPr/>
          <p:nvPr/>
        </p:nvSpPr>
        <p:spPr>
          <a:xfrm>
            <a:off x="624532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Node JS API’s</a:t>
            </a:r>
          </a:p>
        </p:txBody>
      </p:sp>
      <p:sp>
        <p:nvSpPr>
          <p:cNvPr id="10" name="Rectangle 9">
            <a:extLst>
              <a:ext uri="{FF2B5EF4-FFF2-40B4-BE49-F238E27FC236}">
                <a16:creationId xmlns:a16="http://schemas.microsoft.com/office/drawing/2014/main" id="{F06245CA-5179-42AE-AE3F-18995633A18F}"/>
              </a:ext>
            </a:extLst>
          </p:cNvPr>
          <p:cNvSpPr/>
          <p:nvPr/>
        </p:nvSpPr>
        <p:spPr>
          <a:xfrm>
            <a:off x="4400550" y="2818964"/>
            <a:ext cx="3390900" cy="28659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Application</a:t>
            </a:r>
          </a:p>
          <a:p>
            <a:pPr algn="ctr"/>
            <a:r>
              <a:rPr lang="en-IN" dirty="0"/>
              <a:t>(JavaScript)</a:t>
            </a:r>
          </a:p>
          <a:p>
            <a:pPr algn="ctr"/>
            <a:endParaRPr lang="en-IN" dirty="0"/>
          </a:p>
        </p:txBody>
      </p:sp>
    </p:spTree>
    <p:extLst>
      <p:ext uri="{BB962C8B-B14F-4D97-AF65-F5344CB8AC3E}">
        <p14:creationId xmlns:p14="http://schemas.microsoft.com/office/powerpoint/2010/main" val="3140415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F4571F-6EEB-460C-8B9D-700F49BD7360}"/>
              </a:ext>
            </a:extLst>
          </p:cNvPr>
          <p:cNvSpPr/>
          <p:nvPr/>
        </p:nvSpPr>
        <p:spPr>
          <a:xfrm>
            <a:off x="1573731" y="1698840"/>
            <a:ext cx="5342467" cy="29796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3600" dirty="0"/>
              <a:t>NODE APIs</a:t>
            </a:r>
          </a:p>
        </p:txBody>
      </p:sp>
      <p:sp>
        <p:nvSpPr>
          <p:cNvPr id="4" name="Rectangle: Rounded Corners 3">
            <a:extLst>
              <a:ext uri="{FF2B5EF4-FFF2-40B4-BE49-F238E27FC236}">
                <a16:creationId xmlns:a16="http://schemas.microsoft.com/office/drawing/2014/main" id="{7561611A-51C0-4BC7-ACA3-990AACC68CEC}"/>
              </a:ext>
            </a:extLst>
          </p:cNvPr>
          <p:cNvSpPr/>
          <p:nvPr/>
        </p:nvSpPr>
        <p:spPr>
          <a:xfrm>
            <a:off x="2073264" y="2528573"/>
            <a:ext cx="1820333" cy="187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V8 Engine</a:t>
            </a:r>
          </a:p>
        </p:txBody>
      </p:sp>
      <p:sp>
        <p:nvSpPr>
          <p:cNvPr id="5" name="Rectangle: Rounded Corners 4">
            <a:extLst>
              <a:ext uri="{FF2B5EF4-FFF2-40B4-BE49-F238E27FC236}">
                <a16:creationId xmlns:a16="http://schemas.microsoft.com/office/drawing/2014/main" id="{80279EAA-F677-47FD-92AE-D4924D5ADBF5}"/>
              </a:ext>
            </a:extLst>
          </p:cNvPr>
          <p:cNvSpPr/>
          <p:nvPr/>
        </p:nvSpPr>
        <p:spPr>
          <a:xfrm>
            <a:off x="4494731" y="2528573"/>
            <a:ext cx="1820333" cy="187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Libuv</a:t>
            </a:r>
            <a:endParaRPr lang="en-US" dirty="0"/>
          </a:p>
          <a:p>
            <a:pPr algn="ctr"/>
            <a:r>
              <a:rPr lang="en-US" dirty="0"/>
              <a:t>(Asynchronous I/O)</a:t>
            </a:r>
          </a:p>
        </p:txBody>
      </p:sp>
      <p:cxnSp>
        <p:nvCxnSpPr>
          <p:cNvPr id="8" name="Straight Arrow Connector 7">
            <a:extLst>
              <a:ext uri="{FF2B5EF4-FFF2-40B4-BE49-F238E27FC236}">
                <a16:creationId xmlns:a16="http://schemas.microsoft.com/office/drawing/2014/main" id="{92375890-C023-4BFA-82EC-1549887F0C77}"/>
              </a:ext>
            </a:extLst>
          </p:cNvPr>
          <p:cNvCxnSpPr>
            <a:cxnSpLocks/>
            <a:endCxn id="10" idx="1"/>
          </p:cNvCxnSpPr>
          <p:nvPr/>
        </p:nvCxnSpPr>
        <p:spPr>
          <a:xfrm>
            <a:off x="6916198" y="3178205"/>
            <a:ext cx="18016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77202F2-ABF4-408A-AF16-3D7E271AA85C}"/>
              </a:ext>
            </a:extLst>
          </p:cNvPr>
          <p:cNvSpPr txBox="1"/>
          <p:nvPr/>
        </p:nvSpPr>
        <p:spPr>
          <a:xfrm>
            <a:off x="8717872" y="2716540"/>
            <a:ext cx="2219993" cy="923330"/>
          </a:xfrm>
          <a:prstGeom prst="rect">
            <a:avLst/>
          </a:prstGeom>
          <a:noFill/>
        </p:spPr>
        <p:txBody>
          <a:bodyPr wrap="square" rtlCol="0">
            <a:spAutoFit/>
          </a:bodyPr>
          <a:lstStyle/>
          <a:p>
            <a:r>
              <a:rPr lang="en-US" dirty="0"/>
              <a:t>Developer Uses the NODE API’s in JavaScript Language</a:t>
            </a:r>
          </a:p>
        </p:txBody>
      </p:sp>
    </p:spTree>
    <p:extLst>
      <p:ext uri="{BB962C8B-B14F-4D97-AF65-F5344CB8AC3E}">
        <p14:creationId xmlns:p14="http://schemas.microsoft.com/office/powerpoint/2010/main" val="666111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FE61C0-2C5F-4F04-AA75-60DBCFFFB88D}"/>
              </a:ext>
            </a:extLst>
          </p:cNvPr>
          <p:cNvSpPr>
            <a:spLocks noGrp="1"/>
          </p:cNvSpPr>
          <p:nvPr>
            <p:ph type="title"/>
          </p:nvPr>
        </p:nvSpPr>
        <p:spPr/>
        <p:txBody>
          <a:bodyPr/>
          <a:lstStyle/>
          <a:p>
            <a:r>
              <a:rPr lang="en-IN" dirty="0"/>
              <a:t>Modules</a:t>
            </a:r>
          </a:p>
        </p:txBody>
      </p:sp>
      <p:sp>
        <p:nvSpPr>
          <p:cNvPr id="5" name="Content Placeholder 4">
            <a:extLst>
              <a:ext uri="{FF2B5EF4-FFF2-40B4-BE49-F238E27FC236}">
                <a16:creationId xmlns:a16="http://schemas.microsoft.com/office/drawing/2014/main" id="{0B873E00-FF70-4E31-A0EF-20E918AA178D}"/>
              </a:ext>
            </a:extLst>
          </p:cNvPr>
          <p:cNvSpPr>
            <a:spLocks noGrp="1"/>
          </p:cNvSpPr>
          <p:nvPr>
            <p:ph idx="1"/>
          </p:nvPr>
        </p:nvSpPr>
        <p:spPr/>
        <p:txBody>
          <a:bodyPr>
            <a:normAutofit/>
          </a:bodyPr>
          <a:lstStyle/>
          <a:p>
            <a:r>
              <a:rPr lang="en-US" dirty="0"/>
              <a:t>Module in Node.js is a simple or complex functionality organized in single or multiple JavaScript files which can be reused throughout the Node.js application.</a:t>
            </a:r>
          </a:p>
          <a:p>
            <a:r>
              <a:rPr lang="en-US" dirty="0"/>
              <a:t>Each module in Node.js has its own context, so it cannot interfere with other modules or pollute global scope. Also, each module can be placed in a separate .</a:t>
            </a:r>
            <a:r>
              <a:rPr lang="en-US" dirty="0" err="1"/>
              <a:t>js</a:t>
            </a:r>
            <a:r>
              <a:rPr lang="en-US" dirty="0"/>
              <a:t> file under a separate folder.</a:t>
            </a:r>
          </a:p>
          <a:p>
            <a:r>
              <a:rPr lang="en-US" dirty="0"/>
              <a:t>Node.js implements </a:t>
            </a:r>
            <a:r>
              <a:rPr lang="en-US" dirty="0" err="1"/>
              <a:t>CommonJS</a:t>
            </a:r>
            <a:r>
              <a:rPr lang="en-US" dirty="0"/>
              <a:t> modules standard. </a:t>
            </a:r>
          </a:p>
          <a:p>
            <a:pPr lvl="1"/>
            <a:r>
              <a:rPr lang="en-US" dirty="0" err="1"/>
              <a:t>CommonJS</a:t>
            </a:r>
            <a:r>
              <a:rPr lang="en-US" dirty="0"/>
              <a:t> is a group of volunteers who define JavaScript standards for web server, desktop, and console application.</a:t>
            </a:r>
            <a:endParaRPr lang="en-IN" dirty="0"/>
          </a:p>
        </p:txBody>
      </p:sp>
    </p:spTree>
    <p:extLst>
      <p:ext uri="{BB962C8B-B14F-4D97-AF65-F5344CB8AC3E}">
        <p14:creationId xmlns:p14="http://schemas.microsoft.com/office/powerpoint/2010/main" val="3401202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1340-5CA5-4C1B-93EF-6DA4C14D207E}"/>
              </a:ext>
            </a:extLst>
          </p:cNvPr>
          <p:cNvSpPr>
            <a:spLocks noGrp="1"/>
          </p:cNvSpPr>
          <p:nvPr>
            <p:ph type="title"/>
          </p:nvPr>
        </p:nvSpPr>
        <p:spPr/>
        <p:txBody>
          <a:bodyPr/>
          <a:lstStyle/>
          <a:p>
            <a:r>
              <a:rPr lang="en-IN" dirty="0"/>
              <a:t>Types of Modules</a:t>
            </a:r>
            <a:endParaRPr lang="en-US" dirty="0"/>
          </a:p>
        </p:txBody>
      </p:sp>
      <p:sp>
        <p:nvSpPr>
          <p:cNvPr id="3" name="Content Placeholder 2">
            <a:extLst>
              <a:ext uri="{FF2B5EF4-FFF2-40B4-BE49-F238E27FC236}">
                <a16:creationId xmlns:a16="http://schemas.microsoft.com/office/drawing/2014/main" id="{22A85302-2919-4D14-8308-94CFFD97E075}"/>
              </a:ext>
            </a:extLst>
          </p:cNvPr>
          <p:cNvSpPr>
            <a:spLocks noGrp="1"/>
          </p:cNvSpPr>
          <p:nvPr>
            <p:ph idx="1"/>
          </p:nvPr>
        </p:nvSpPr>
        <p:spPr/>
        <p:txBody>
          <a:bodyPr/>
          <a:lstStyle/>
          <a:p>
            <a:r>
              <a:rPr lang="en-IN" dirty="0"/>
              <a:t>Core Modules (Built-in Modules)</a:t>
            </a:r>
          </a:p>
          <a:p>
            <a:pPr lvl="1"/>
            <a:r>
              <a:rPr lang="en-IN" dirty="0"/>
              <a:t>Global Modules</a:t>
            </a:r>
          </a:p>
          <a:p>
            <a:r>
              <a:rPr lang="en-IN" dirty="0"/>
              <a:t>Local Modules (User Defined Modules)</a:t>
            </a:r>
          </a:p>
          <a:p>
            <a:r>
              <a:rPr lang="en-IN" dirty="0"/>
              <a:t>External Modules (Third Party Modules)</a:t>
            </a:r>
            <a:endParaRPr lang="en-US" dirty="0"/>
          </a:p>
        </p:txBody>
      </p:sp>
    </p:spTree>
    <p:extLst>
      <p:ext uri="{BB962C8B-B14F-4D97-AF65-F5344CB8AC3E}">
        <p14:creationId xmlns:p14="http://schemas.microsoft.com/office/powerpoint/2010/main" val="3653811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2343-6B62-42A7-B01D-24BF50127BA0}"/>
              </a:ext>
            </a:extLst>
          </p:cNvPr>
          <p:cNvSpPr>
            <a:spLocks noGrp="1"/>
          </p:cNvSpPr>
          <p:nvPr>
            <p:ph type="title"/>
          </p:nvPr>
        </p:nvSpPr>
        <p:spPr/>
        <p:txBody>
          <a:bodyPr/>
          <a:lstStyle/>
          <a:p>
            <a:r>
              <a:rPr lang="en-US" dirty="0"/>
              <a:t>Steps to run TypeScript Project Folder</a:t>
            </a:r>
          </a:p>
        </p:txBody>
      </p:sp>
      <p:sp>
        <p:nvSpPr>
          <p:cNvPr id="3" name="Content Placeholder 2">
            <a:extLst>
              <a:ext uri="{FF2B5EF4-FFF2-40B4-BE49-F238E27FC236}">
                <a16:creationId xmlns:a16="http://schemas.microsoft.com/office/drawing/2014/main" id="{B24B5FBB-4F13-431F-B59E-42B4C496B581}"/>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err="1"/>
              <a:t>npm</a:t>
            </a:r>
            <a:r>
              <a:rPr lang="en-US" dirty="0"/>
              <a:t> run compile – Run the TypeScript Compiler in Watch mode and will compile and generate </a:t>
            </a:r>
            <a:r>
              <a:rPr lang="en-US" dirty="0" err="1"/>
              <a:t>dist</a:t>
            </a:r>
            <a:r>
              <a:rPr lang="en-US" dirty="0"/>
              <a:t> folder</a:t>
            </a:r>
          </a:p>
          <a:p>
            <a:r>
              <a:rPr lang="en-US" dirty="0"/>
              <a:t>Open the terminal window on the </a:t>
            </a:r>
            <a:r>
              <a:rPr lang="en-US" dirty="0" err="1"/>
              <a:t>dist</a:t>
            </a:r>
            <a:r>
              <a:rPr lang="en-US" dirty="0"/>
              <a:t> folder path and run</a:t>
            </a:r>
          </a:p>
          <a:p>
            <a:pPr lvl="1"/>
            <a:r>
              <a:rPr lang="en-US" dirty="0"/>
              <a:t>node app.js</a:t>
            </a:r>
          </a:p>
        </p:txBody>
      </p:sp>
    </p:spTree>
    <p:extLst>
      <p:ext uri="{BB962C8B-B14F-4D97-AF65-F5344CB8AC3E}">
        <p14:creationId xmlns:p14="http://schemas.microsoft.com/office/powerpoint/2010/main" val="3957436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3E9C62-08A6-46FC-B881-5B92BC5A5EAD}"/>
              </a:ext>
            </a:extLst>
          </p:cNvPr>
          <p:cNvSpPr/>
          <p:nvPr/>
        </p:nvSpPr>
        <p:spPr>
          <a:xfrm>
            <a:off x="5453062" y="123825"/>
            <a:ext cx="1285876"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require(Path)</a:t>
            </a:r>
          </a:p>
        </p:txBody>
      </p:sp>
      <p:sp>
        <p:nvSpPr>
          <p:cNvPr id="5" name="Rectangle 4">
            <a:extLst>
              <a:ext uri="{FF2B5EF4-FFF2-40B4-BE49-F238E27FC236}">
                <a16:creationId xmlns:a16="http://schemas.microsoft.com/office/drawing/2014/main" id="{23F7F30F-1598-4227-965B-E632E1B14454}"/>
              </a:ext>
            </a:extLst>
          </p:cNvPr>
          <p:cNvSpPr/>
          <p:nvPr/>
        </p:nvSpPr>
        <p:spPr>
          <a:xfrm>
            <a:off x="3829050" y="8572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file on the path specified</a:t>
            </a:r>
          </a:p>
        </p:txBody>
      </p:sp>
      <p:cxnSp>
        <p:nvCxnSpPr>
          <p:cNvPr id="6" name="Straight Arrow Connector 5">
            <a:extLst>
              <a:ext uri="{FF2B5EF4-FFF2-40B4-BE49-F238E27FC236}">
                <a16:creationId xmlns:a16="http://schemas.microsoft.com/office/drawing/2014/main" id="{ED30EDFB-B10A-4180-83C1-3B2157850794}"/>
              </a:ext>
            </a:extLst>
          </p:cNvPr>
          <p:cNvCxnSpPr/>
          <p:nvPr/>
        </p:nvCxnSpPr>
        <p:spPr>
          <a:xfrm>
            <a:off x="6096000" y="504825"/>
            <a:ext cx="0" cy="352425"/>
          </a:xfrm>
          <a:prstGeom prst="straightConnector1">
            <a:avLst/>
          </a:prstGeom>
          <a:ln w="28575">
            <a:solidFill>
              <a:srgbClr val="0070C0"/>
            </a:solidFill>
            <a:tailEnd type="triangle"/>
          </a:ln>
        </p:spPr>
        <p:style>
          <a:lnRef idx="3">
            <a:schemeClr val="accent2"/>
          </a:lnRef>
          <a:fillRef idx="0">
            <a:schemeClr val="accent2"/>
          </a:fillRef>
          <a:effectRef idx="2">
            <a:schemeClr val="accent2"/>
          </a:effectRef>
          <a:fontRef idx="minor">
            <a:schemeClr val="tx1"/>
          </a:fontRef>
        </p:style>
      </p:cxnSp>
      <p:sp>
        <p:nvSpPr>
          <p:cNvPr id="7" name="Rectangle 6">
            <a:extLst>
              <a:ext uri="{FF2B5EF4-FFF2-40B4-BE49-F238E27FC236}">
                <a16:creationId xmlns:a16="http://schemas.microsoft.com/office/drawing/2014/main" id="{7562B7A0-0E22-4818-A6BD-9CBEC78F3A41}"/>
              </a:ext>
            </a:extLst>
          </p:cNvPr>
          <p:cNvSpPr/>
          <p:nvPr/>
        </p:nvSpPr>
        <p:spPr>
          <a:xfrm>
            <a:off x="752475" y="1809750"/>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8" name="Straight Arrow Connector 7">
            <a:extLst>
              <a:ext uri="{FF2B5EF4-FFF2-40B4-BE49-F238E27FC236}">
                <a16:creationId xmlns:a16="http://schemas.microsoft.com/office/drawing/2014/main" id="{985749EB-9597-4B66-A4A6-32B8F28356CD}"/>
              </a:ext>
            </a:extLst>
          </p:cNvPr>
          <p:cNvCxnSpPr>
            <a:cxnSpLocks/>
            <a:endCxn id="7" idx="0"/>
          </p:cNvCxnSpPr>
          <p:nvPr/>
        </p:nvCxnSpPr>
        <p:spPr>
          <a:xfrm flipH="1">
            <a:off x="2505075" y="1238250"/>
            <a:ext cx="3590925" cy="57150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7A29DA8E-9160-439D-9727-C937BE5EFF9B}"/>
              </a:ext>
            </a:extLst>
          </p:cNvPr>
          <p:cNvSpPr txBox="1"/>
          <p:nvPr/>
        </p:nvSpPr>
        <p:spPr>
          <a:xfrm>
            <a:off x="3019425" y="1352550"/>
            <a:ext cx="296876" cy="369332"/>
          </a:xfrm>
          <a:prstGeom prst="rect">
            <a:avLst/>
          </a:prstGeom>
          <a:noFill/>
        </p:spPr>
        <p:txBody>
          <a:bodyPr wrap="none" rtlCol="0">
            <a:spAutoFit/>
          </a:bodyPr>
          <a:lstStyle/>
          <a:p>
            <a:r>
              <a:rPr lang="en-IN" dirty="0"/>
              <a:t>Y</a:t>
            </a:r>
          </a:p>
        </p:txBody>
      </p:sp>
      <p:sp>
        <p:nvSpPr>
          <p:cNvPr id="10" name="Rectangle 9">
            <a:extLst>
              <a:ext uri="{FF2B5EF4-FFF2-40B4-BE49-F238E27FC236}">
                <a16:creationId xmlns:a16="http://schemas.microsoft.com/office/drawing/2014/main" id="{4FF3EE3F-51FE-45E3-872C-B478654167AA}"/>
              </a:ext>
            </a:extLst>
          </p:cNvPr>
          <p:cNvSpPr/>
          <p:nvPr/>
        </p:nvSpPr>
        <p:spPr>
          <a:xfrm>
            <a:off x="6905625" y="18097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folder on the path specified</a:t>
            </a:r>
          </a:p>
        </p:txBody>
      </p:sp>
      <p:sp>
        <p:nvSpPr>
          <p:cNvPr id="11" name="TextBox 10">
            <a:extLst>
              <a:ext uri="{FF2B5EF4-FFF2-40B4-BE49-F238E27FC236}">
                <a16:creationId xmlns:a16="http://schemas.microsoft.com/office/drawing/2014/main" id="{69EF31E2-4C00-409C-AFDC-CAA867880C57}"/>
              </a:ext>
            </a:extLst>
          </p:cNvPr>
          <p:cNvSpPr txBox="1"/>
          <p:nvPr/>
        </p:nvSpPr>
        <p:spPr>
          <a:xfrm>
            <a:off x="8297876" y="1352550"/>
            <a:ext cx="333746" cy="369332"/>
          </a:xfrm>
          <a:prstGeom prst="rect">
            <a:avLst/>
          </a:prstGeom>
          <a:noFill/>
        </p:spPr>
        <p:txBody>
          <a:bodyPr wrap="none" rtlCol="0">
            <a:spAutoFit/>
          </a:bodyPr>
          <a:lstStyle/>
          <a:p>
            <a:r>
              <a:rPr lang="en-IN" dirty="0"/>
              <a:t>N</a:t>
            </a:r>
          </a:p>
        </p:txBody>
      </p:sp>
      <p:cxnSp>
        <p:nvCxnSpPr>
          <p:cNvPr id="12" name="Straight Arrow Connector 11">
            <a:extLst>
              <a:ext uri="{FF2B5EF4-FFF2-40B4-BE49-F238E27FC236}">
                <a16:creationId xmlns:a16="http://schemas.microsoft.com/office/drawing/2014/main" id="{58549206-3953-402B-B410-18D3C4A3CCF4}"/>
              </a:ext>
            </a:extLst>
          </p:cNvPr>
          <p:cNvCxnSpPr>
            <a:cxnSpLocks/>
          </p:cNvCxnSpPr>
          <p:nvPr/>
        </p:nvCxnSpPr>
        <p:spPr>
          <a:xfrm>
            <a:off x="6096000" y="1238250"/>
            <a:ext cx="3076575" cy="57150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B321310B-8B37-4759-B17B-E2D5D5A1ED55}"/>
              </a:ext>
            </a:extLst>
          </p:cNvPr>
          <p:cNvSpPr/>
          <p:nvPr/>
        </p:nvSpPr>
        <p:spPr>
          <a:xfrm>
            <a:off x="9858374" y="3048000"/>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cxnSp>
        <p:nvCxnSpPr>
          <p:cNvPr id="14" name="Straight Arrow Connector 13">
            <a:extLst>
              <a:ext uri="{FF2B5EF4-FFF2-40B4-BE49-F238E27FC236}">
                <a16:creationId xmlns:a16="http://schemas.microsoft.com/office/drawing/2014/main" id="{8596B268-D4B5-4137-97FF-59EA0623634F}"/>
              </a:ext>
            </a:extLst>
          </p:cNvPr>
          <p:cNvCxnSpPr>
            <a:cxnSpLocks/>
            <a:endCxn id="13" idx="0"/>
          </p:cNvCxnSpPr>
          <p:nvPr/>
        </p:nvCxnSpPr>
        <p:spPr>
          <a:xfrm>
            <a:off x="9172575" y="2190750"/>
            <a:ext cx="1624012" cy="85725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DD6BDB72-517B-477E-B891-C4992C7C27DA}"/>
              </a:ext>
            </a:extLst>
          </p:cNvPr>
          <p:cNvSpPr txBox="1"/>
          <p:nvPr/>
        </p:nvSpPr>
        <p:spPr>
          <a:xfrm>
            <a:off x="10250501" y="2434709"/>
            <a:ext cx="333746" cy="369332"/>
          </a:xfrm>
          <a:prstGeom prst="rect">
            <a:avLst/>
          </a:prstGeom>
          <a:noFill/>
        </p:spPr>
        <p:txBody>
          <a:bodyPr wrap="none" rtlCol="0">
            <a:spAutoFit/>
          </a:bodyPr>
          <a:lstStyle/>
          <a:p>
            <a:r>
              <a:rPr lang="en-IN" dirty="0"/>
              <a:t>N</a:t>
            </a:r>
          </a:p>
        </p:txBody>
      </p:sp>
      <p:cxnSp>
        <p:nvCxnSpPr>
          <p:cNvPr id="16" name="Straight Arrow Connector 15">
            <a:extLst>
              <a:ext uri="{FF2B5EF4-FFF2-40B4-BE49-F238E27FC236}">
                <a16:creationId xmlns:a16="http://schemas.microsoft.com/office/drawing/2014/main" id="{78AC9E11-E414-4A58-9F84-879F14045F2E}"/>
              </a:ext>
            </a:extLst>
          </p:cNvPr>
          <p:cNvCxnSpPr>
            <a:cxnSpLocks/>
          </p:cNvCxnSpPr>
          <p:nvPr/>
        </p:nvCxnSpPr>
        <p:spPr>
          <a:xfrm flipH="1">
            <a:off x="6948486" y="2190750"/>
            <a:ext cx="2224089" cy="85725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096B2BBE-63B4-40C4-86EB-91ED84930224}"/>
              </a:ext>
            </a:extLst>
          </p:cNvPr>
          <p:cNvSpPr txBox="1"/>
          <p:nvPr/>
        </p:nvSpPr>
        <p:spPr>
          <a:xfrm>
            <a:off x="7485849" y="2434709"/>
            <a:ext cx="296876" cy="369332"/>
          </a:xfrm>
          <a:prstGeom prst="rect">
            <a:avLst/>
          </a:prstGeom>
          <a:noFill/>
        </p:spPr>
        <p:txBody>
          <a:bodyPr wrap="none" rtlCol="0">
            <a:spAutoFit/>
          </a:bodyPr>
          <a:lstStyle/>
          <a:p>
            <a:r>
              <a:rPr lang="en-IN" dirty="0"/>
              <a:t>Y</a:t>
            </a:r>
          </a:p>
        </p:txBody>
      </p:sp>
      <p:sp>
        <p:nvSpPr>
          <p:cNvPr id="18" name="Rectangle 17">
            <a:extLst>
              <a:ext uri="{FF2B5EF4-FFF2-40B4-BE49-F238E27FC236}">
                <a16:creationId xmlns:a16="http://schemas.microsoft.com/office/drawing/2014/main" id="{6EED16BD-AFEF-4DF5-BA77-6563476D04D7}"/>
              </a:ext>
            </a:extLst>
          </p:cNvPr>
          <p:cNvSpPr/>
          <p:nvPr/>
        </p:nvSpPr>
        <p:spPr>
          <a:xfrm>
            <a:off x="4681536" y="304800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a:t>
            </a:r>
            <a:r>
              <a:rPr lang="en-IN" sz="1400" dirty="0" err="1"/>
              <a:t>package.json</a:t>
            </a:r>
            <a:r>
              <a:rPr lang="en-IN" sz="1400" dirty="0"/>
              <a:t>’</a:t>
            </a:r>
          </a:p>
        </p:txBody>
      </p:sp>
      <p:sp>
        <p:nvSpPr>
          <p:cNvPr id="19" name="Rectangle 18">
            <a:extLst>
              <a:ext uri="{FF2B5EF4-FFF2-40B4-BE49-F238E27FC236}">
                <a16:creationId xmlns:a16="http://schemas.microsoft.com/office/drawing/2014/main" id="{4FF2A0F2-D577-49D5-8D98-00D017E12BEE}"/>
              </a:ext>
            </a:extLst>
          </p:cNvPr>
          <p:cNvSpPr/>
          <p:nvPr/>
        </p:nvSpPr>
        <p:spPr>
          <a:xfrm>
            <a:off x="5608623" y="404229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‘index.js’</a:t>
            </a:r>
          </a:p>
        </p:txBody>
      </p:sp>
      <p:cxnSp>
        <p:nvCxnSpPr>
          <p:cNvPr id="20" name="Straight Arrow Connector 19">
            <a:extLst>
              <a:ext uri="{FF2B5EF4-FFF2-40B4-BE49-F238E27FC236}">
                <a16:creationId xmlns:a16="http://schemas.microsoft.com/office/drawing/2014/main" id="{52F95899-CD08-41D0-9E24-BA790633F5E7}"/>
              </a:ext>
            </a:extLst>
          </p:cNvPr>
          <p:cNvCxnSpPr>
            <a:cxnSpLocks/>
            <a:endCxn id="19" idx="0"/>
          </p:cNvCxnSpPr>
          <p:nvPr/>
        </p:nvCxnSpPr>
        <p:spPr>
          <a:xfrm>
            <a:off x="6948486" y="3429000"/>
            <a:ext cx="537363" cy="613291"/>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F4FED537-AFB7-4D02-9C3C-D7D40E608A6C}"/>
              </a:ext>
            </a:extLst>
          </p:cNvPr>
          <p:cNvSpPr txBox="1"/>
          <p:nvPr/>
        </p:nvSpPr>
        <p:spPr>
          <a:xfrm>
            <a:off x="7300541" y="3550979"/>
            <a:ext cx="333746" cy="369332"/>
          </a:xfrm>
          <a:prstGeom prst="rect">
            <a:avLst/>
          </a:prstGeom>
          <a:noFill/>
        </p:spPr>
        <p:txBody>
          <a:bodyPr wrap="none" rtlCol="0">
            <a:spAutoFit/>
          </a:bodyPr>
          <a:lstStyle/>
          <a:p>
            <a:r>
              <a:rPr lang="en-IN" dirty="0"/>
              <a:t>N</a:t>
            </a:r>
          </a:p>
        </p:txBody>
      </p:sp>
      <p:cxnSp>
        <p:nvCxnSpPr>
          <p:cNvPr id="22" name="Connector: Elbow 21">
            <a:extLst>
              <a:ext uri="{FF2B5EF4-FFF2-40B4-BE49-F238E27FC236}">
                <a16:creationId xmlns:a16="http://schemas.microsoft.com/office/drawing/2014/main" id="{06908AAD-0E65-4A2E-9158-E0C13E62461A}"/>
              </a:ext>
            </a:extLst>
          </p:cNvPr>
          <p:cNvCxnSpPr/>
          <p:nvPr/>
        </p:nvCxnSpPr>
        <p:spPr>
          <a:xfrm flipV="1">
            <a:off x="9363075" y="3429000"/>
            <a:ext cx="1433512" cy="803791"/>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78006222-C769-4DC3-B898-AA876663A845}"/>
              </a:ext>
            </a:extLst>
          </p:cNvPr>
          <p:cNvSpPr txBox="1"/>
          <p:nvPr/>
        </p:nvSpPr>
        <p:spPr>
          <a:xfrm>
            <a:off x="9893723" y="3867150"/>
            <a:ext cx="333746" cy="369332"/>
          </a:xfrm>
          <a:prstGeom prst="rect">
            <a:avLst/>
          </a:prstGeom>
          <a:noFill/>
        </p:spPr>
        <p:txBody>
          <a:bodyPr wrap="none" rtlCol="0">
            <a:spAutoFit/>
          </a:bodyPr>
          <a:lstStyle/>
          <a:p>
            <a:r>
              <a:rPr lang="en-IN" dirty="0"/>
              <a:t>N</a:t>
            </a:r>
          </a:p>
        </p:txBody>
      </p:sp>
      <p:sp>
        <p:nvSpPr>
          <p:cNvPr id="24" name="Rectangle 23">
            <a:extLst>
              <a:ext uri="{FF2B5EF4-FFF2-40B4-BE49-F238E27FC236}">
                <a16:creationId xmlns:a16="http://schemas.microsoft.com/office/drawing/2014/main" id="{34CB4ED7-F97A-4EA4-9C59-FB9AF2C53318}"/>
              </a:ext>
            </a:extLst>
          </p:cNvPr>
          <p:cNvSpPr/>
          <p:nvPr/>
        </p:nvSpPr>
        <p:spPr>
          <a:xfrm>
            <a:off x="7830350" y="5417582"/>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25" name="Straight Arrow Connector 24">
            <a:extLst>
              <a:ext uri="{FF2B5EF4-FFF2-40B4-BE49-F238E27FC236}">
                <a16:creationId xmlns:a16="http://schemas.microsoft.com/office/drawing/2014/main" id="{28786BFB-914C-4F25-8B12-FD5D1F66B6B4}"/>
              </a:ext>
            </a:extLst>
          </p:cNvPr>
          <p:cNvCxnSpPr>
            <a:endCxn id="24" idx="0"/>
          </p:cNvCxnSpPr>
          <p:nvPr/>
        </p:nvCxnSpPr>
        <p:spPr>
          <a:xfrm>
            <a:off x="7485849" y="4423291"/>
            <a:ext cx="2097101" cy="99429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A5D71BE7-D24E-47F1-A873-4105E8089370}"/>
              </a:ext>
            </a:extLst>
          </p:cNvPr>
          <p:cNvSpPr txBox="1"/>
          <p:nvPr/>
        </p:nvSpPr>
        <p:spPr>
          <a:xfrm>
            <a:off x="8214512" y="4450645"/>
            <a:ext cx="296876" cy="369332"/>
          </a:xfrm>
          <a:prstGeom prst="rect">
            <a:avLst/>
          </a:prstGeom>
          <a:noFill/>
        </p:spPr>
        <p:txBody>
          <a:bodyPr wrap="none" rtlCol="0">
            <a:spAutoFit/>
          </a:bodyPr>
          <a:lstStyle/>
          <a:p>
            <a:r>
              <a:rPr lang="en-IN" dirty="0"/>
              <a:t>Y</a:t>
            </a:r>
          </a:p>
        </p:txBody>
      </p:sp>
      <p:sp>
        <p:nvSpPr>
          <p:cNvPr id="27" name="Rectangle 26">
            <a:extLst>
              <a:ext uri="{FF2B5EF4-FFF2-40B4-BE49-F238E27FC236}">
                <a16:creationId xmlns:a16="http://schemas.microsoft.com/office/drawing/2014/main" id="{ABF24D80-63EE-4252-A4B8-619021367179}"/>
              </a:ext>
            </a:extLst>
          </p:cNvPr>
          <p:cNvSpPr/>
          <p:nvPr/>
        </p:nvSpPr>
        <p:spPr>
          <a:xfrm>
            <a:off x="1142199" y="403461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In ‘</a:t>
            </a:r>
            <a:r>
              <a:rPr lang="en-IN" sz="1400" dirty="0" err="1"/>
              <a:t>package.json</a:t>
            </a:r>
            <a:r>
              <a:rPr lang="en-IN" sz="1400" dirty="0"/>
              <a:t>’, read ‘main’ key</a:t>
            </a:r>
          </a:p>
        </p:txBody>
      </p:sp>
      <p:cxnSp>
        <p:nvCxnSpPr>
          <p:cNvPr id="28" name="Straight Arrow Connector 27">
            <a:extLst>
              <a:ext uri="{FF2B5EF4-FFF2-40B4-BE49-F238E27FC236}">
                <a16:creationId xmlns:a16="http://schemas.microsoft.com/office/drawing/2014/main" id="{8690426F-E293-437C-B971-92FE53D30D60}"/>
              </a:ext>
            </a:extLst>
          </p:cNvPr>
          <p:cNvCxnSpPr>
            <a:cxnSpLocks/>
            <a:endCxn id="27" idx="0"/>
          </p:cNvCxnSpPr>
          <p:nvPr/>
        </p:nvCxnSpPr>
        <p:spPr>
          <a:xfrm flipH="1">
            <a:off x="3019425" y="3429000"/>
            <a:ext cx="3929061" cy="60561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9" name="TextBox 28">
            <a:extLst>
              <a:ext uri="{FF2B5EF4-FFF2-40B4-BE49-F238E27FC236}">
                <a16:creationId xmlns:a16="http://schemas.microsoft.com/office/drawing/2014/main" id="{6AC6EDCB-E2DD-4F05-B7EA-3E94E6A249BD}"/>
              </a:ext>
            </a:extLst>
          </p:cNvPr>
          <p:cNvSpPr txBox="1"/>
          <p:nvPr/>
        </p:nvSpPr>
        <p:spPr>
          <a:xfrm>
            <a:off x="4291812" y="3459718"/>
            <a:ext cx="296876" cy="369332"/>
          </a:xfrm>
          <a:prstGeom prst="rect">
            <a:avLst/>
          </a:prstGeom>
          <a:noFill/>
        </p:spPr>
        <p:txBody>
          <a:bodyPr wrap="none" rtlCol="0">
            <a:spAutoFit/>
          </a:bodyPr>
          <a:lstStyle/>
          <a:p>
            <a:r>
              <a:rPr lang="en-IN" dirty="0"/>
              <a:t>Y</a:t>
            </a:r>
          </a:p>
        </p:txBody>
      </p:sp>
      <p:cxnSp>
        <p:nvCxnSpPr>
          <p:cNvPr id="30" name="Connector: Elbow 29">
            <a:extLst>
              <a:ext uri="{FF2B5EF4-FFF2-40B4-BE49-F238E27FC236}">
                <a16:creationId xmlns:a16="http://schemas.microsoft.com/office/drawing/2014/main" id="{6A3F93AF-6DC3-407F-9547-2621DDA3813C}"/>
              </a:ext>
            </a:extLst>
          </p:cNvPr>
          <p:cNvCxnSpPr/>
          <p:nvPr/>
        </p:nvCxnSpPr>
        <p:spPr>
          <a:xfrm rot="16200000" flipH="1">
            <a:off x="5248797" y="2186239"/>
            <a:ext cx="7680" cy="4466424"/>
          </a:xfrm>
          <a:prstGeom prst="bentConnector3">
            <a:avLst>
              <a:gd name="adj1" fmla="val 3076563"/>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1" name="TextBox 30">
            <a:extLst>
              <a:ext uri="{FF2B5EF4-FFF2-40B4-BE49-F238E27FC236}">
                <a16:creationId xmlns:a16="http://schemas.microsoft.com/office/drawing/2014/main" id="{5EC00B1E-E39E-40D7-94AC-9C2DF822B784}"/>
              </a:ext>
            </a:extLst>
          </p:cNvPr>
          <p:cNvSpPr txBox="1"/>
          <p:nvPr/>
        </p:nvSpPr>
        <p:spPr>
          <a:xfrm>
            <a:off x="5119316" y="4315123"/>
            <a:ext cx="333746" cy="369332"/>
          </a:xfrm>
          <a:prstGeom prst="rect">
            <a:avLst/>
          </a:prstGeom>
          <a:noFill/>
        </p:spPr>
        <p:txBody>
          <a:bodyPr wrap="none" rtlCol="0">
            <a:spAutoFit/>
          </a:bodyPr>
          <a:lstStyle/>
          <a:p>
            <a:r>
              <a:rPr lang="en-IN" dirty="0"/>
              <a:t>N</a:t>
            </a:r>
          </a:p>
        </p:txBody>
      </p:sp>
      <p:sp>
        <p:nvSpPr>
          <p:cNvPr id="32" name="Rectangle 31">
            <a:extLst>
              <a:ext uri="{FF2B5EF4-FFF2-40B4-BE49-F238E27FC236}">
                <a16:creationId xmlns:a16="http://schemas.microsoft.com/office/drawing/2014/main" id="{CD1593B4-7BFC-437C-8C9B-2725D3CA3E2D}"/>
              </a:ext>
            </a:extLst>
          </p:cNvPr>
          <p:cNvSpPr/>
          <p:nvPr/>
        </p:nvSpPr>
        <p:spPr>
          <a:xfrm>
            <a:off x="945570" y="5124450"/>
            <a:ext cx="25527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file mentioned in ‘main’</a:t>
            </a:r>
          </a:p>
        </p:txBody>
      </p:sp>
      <p:cxnSp>
        <p:nvCxnSpPr>
          <p:cNvPr id="33" name="Straight Arrow Connector 32">
            <a:extLst>
              <a:ext uri="{FF2B5EF4-FFF2-40B4-BE49-F238E27FC236}">
                <a16:creationId xmlns:a16="http://schemas.microsoft.com/office/drawing/2014/main" id="{51159E62-7DFA-4D25-8867-23B1B773042C}"/>
              </a:ext>
            </a:extLst>
          </p:cNvPr>
          <p:cNvCxnSpPr>
            <a:cxnSpLocks/>
            <a:endCxn id="32" idx="0"/>
          </p:cNvCxnSpPr>
          <p:nvPr/>
        </p:nvCxnSpPr>
        <p:spPr>
          <a:xfrm flipH="1">
            <a:off x="2221920" y="4415611"/>
            <a:ext cx="797505" cy="708839"/>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a:extLst>
              <a:ext uri="{FF2B5EF4-FFF2-40B4-BE49-F238E27FC236}">
                <a16:creationId xmlns:a16="http://schemas.microsoft.com/office/drawing/2014/main" id="{03DA4BB0-D86A-4530-93EF-2BDDF09C6346}"/>
              </a:ext>
            </a:extLst>
          </p:cNvPr>
          <p:cNvSpPr txBox="1"/>
          <p:nvPr/>
        </p:nvSpPr>
        <p:spPr>
          <a:xfrm>
            <a:off x="2321132" y="4535894"/>
            <a:ext cx="296876" cy="369332"/>
          </a:xfrm>
          <a:prstGeom prst="rect">
            <a:avLst/>
          </a:prstGeom>
          <a:noFill/>
        </p:spPr>
        <p:txBody>
          <a:bodyPr wrap="none" rtlCol="0">
            <a:spAutoFit/>
          </a:bodyPr>
          <a:lstStyle/>
          <a:p>
            <a:r>
              <a:rPr lang="en-IN" dirty="0"/>
              <a:t>Y</a:t>
            </a:r>
          </a:p>
        </p:txBody>
      </p:sp>
      <p:cxnSp>
        <p:nvCxnSpPr>
          <p:cNvPr id="35" name="Connector: Elbow 34">
            <a:extLst>
              <a:ext uri="{FF2B5EF4-FFF2-40B4-BE49-F238E27FC236}">
                <a16:creationId xmlns:a16="http://schemas.microsoft.com/office/drawing/2014/main" id="{95BCC12D-1D47-4560-A58A-7D871ECC6AA9}"/>
              </a:ext>
            </a:extLst>
          </p:cNvPr>
          <p:cNvCxnSpPr/>
          <p:nvPr/>
        </p:nvCxnSpPr>
        <p:spPr>
          <a:xfrm rot="5400000" flipH="1" flipV="1">
            <a:off x="4312804" y="2332406"/>
            <a:ext cx="1082159" cy="5263929"/>
          </a:xfrm>
          <a:prstGeom prst="bentConnector3">
            <a:avLst>
              <a:gd name="adj1" fmla="val -21124"/>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42FD1550-193C-4A9C-B883-6062A625F8CC}"/>
              </a:ext>
            </a:extLst>
          </p:cNvPr>
          <p:cNvSpPr txBox="1"/>
          <p:nvPr/>
        </p:nvSpPr>
        <p:spPr>
          <a:xfrm>
            <a:off x="4514663" y="5404068"/>
            <a:ext cx="333746" cy="369332"/>
          </a:xfrm>
          <a:prstGeom prst="rect">
            <a:avLst/>
          </a:prstGeom>
          <a:noFill/>
        </p:spPr>
        <p:txBody>
          <a:bodyPr wrap="none" rtlCol="0">
            <a:spAutoFit/>
          </a:bodyPr>
          <a:lstStyle/>
          <a:p>
            <a:r>
              <a:rPr lang="en-IN" dirty="0"/>
              <a:t>N</a:t>
            </a:r>
          </a:p>
        </p:txBody>
      </p:sp>
      <p:sp>
        <p:nvSpPr>
          <p:cNvPr id="37" name="Rectangle 36">
            <a:extLst>
              <a:ext uri="{FF2B5EF4-FFF2-40B4-BE49-F238E27FC236}">
                <a16:creationId xmlns:a16="http://schemas.microsoft.com/office/drawing/2014/main" id="{8524FA87-51A7-4594-8CAA-DFD5138ABE75}"/>
              </a:ext>
            </a:extLst>
          </p:cNvPr>
          <p:cNvSpPr/>
          <p:nvPr/>
        </p:nvSpPr>
        <p:spPr>
          <a:xfrm>
            <a:off x="138912" y="6254234"/>
            <a:ext cx="3309138"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38" name="Straight Arrow Connector 37">
            <a:extLst>
              <a:ext uri="{FF2B5EF4-FFF2-40B4-BE49-F238E27FC236}">
                <a16:creationId xmlns:a16="http://schemas.microsoft.com/office/drawing/2014/main" id="{5B2B9D07-9ECC-4332-B4BB-6C4BF7C6B53D}"/>
              </a:ext>
            </a:extLst>
          </p:cNvPr>
          <p:cNvCxnSpPr>
            <a:cxnSpLocks/>
            <a:endCxn id="37" idx="0"/>
          </p:cNvCxnSpPr>
          <p:nvPr/>
        </p:nvCxnSpPr>
        <p:spPr>
          <a:xfrm flipH="1">
            <a:off x="1793481" y="5505450"/>
            <a:ext cx="428439" cy="748784"/>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434B65D2-5CCE-4186-A866-32288BBF1EF6}"/>
              </a:ext>
            </a:extLst>
          </p:cNvPr>
          <p:cNvSpPr txBox="1"/>
          <p:nvPr/>
        </p:nvSpPr>
        <p:spPr>
          <a:xfrm>
            <a:off x="1728786" y="5701784"/>
            <a:ext cx="296876" cy="369332"/>
          </a:xfrm>
          <a:prstGeom prst="rect">
            <a:avLst/>
          </a:prstGeom>
          <a:noFill/>
        </p:spPr>
        <p:txBody>
          <a:bodyPr wrap="none" rtlCol="0">
            <a:spAutoFit/>
          </a:bodyPr>
          <a:lstStyle/>
          <a:p>
            <a:r>
              <a:rPr lang="en-IN" dirty="0"/>
              <a:t>Y</a:t>
            </a:r>
          </a:p>
        </p:txBody>
      </p:sp>
      <p:sp>
        <p:nvSpPr>
          <p:cNvPr id="40" name="TextBox 39">
            <a:extLst>
              <a:ext uri="{FF2B5EF4-FFF2-40B4-BE49-F238E27FC236}">
                <a16:creationId xmlns:a16="http://schemas.microsoft.com/office/drawing/2014/main" id="{28557A9D-DFF9-4DE9-83D3-2F0905E131D3}"/>
              </a:ext>
            </a:extLst>
          </p:cNvPr>
          <p:cNvSpPr txBox="1"/>
          <p:nvPr/>
        </p:nvSpPr>
        <p:spPr>
          <a:xfrm>
            <a:off x="7340779" y="6265902"/>
            <a:ext cx="3672224" cy="461665"/>
          </a:xfrm>
          <a:prstGeom prst="rect">
            <a:avLst/>
          </a:prstGeom>
          <a:noFill/>
        </p:spPr>
        <p:txBody>
          <a:bodyPr wrap="none" rtlCol="0">
            <a:spAutoFit/>
          </a:bodyPr>
          <a:lstStyle/>
          <a:p>
            <a:r>
              <a:rPr lang="en-IN" sz="2400" dirty="0">
                <a:solidFill>
                  <a:srgbClr val="0070C0"/>
                </a:solidFill>
              </a:rPr>
              <a:t>NODE JS Module Resolution</a:t>
            </a:r>
          </a:p>
        </p:txBody>
      </p:sp>
    </p:spTree>
    <p:extLst>
      <p:ext uri="{BB962C8B-B14F-4D97-AF65-F5344CB8AC3E}">
        <p14:creationId xmlns:p14="http://schemas.microsoft.com/office/powerpoint/2010/main" val="363709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F22F-4162-4906-B1F2-8D8E84EF9FF4}"/>
              </a:ext>
            </a:extLst>
          </p:cNvPr>
          <p:cNvSpPr>
            <a:spLocks noGrp="1"/>
          </p:cNvSpPr>
          <p:nvPr>
            <p:ph type="title"/>
          </p:nvPr>
        </p:nvSpPr>
        <p:spPr/>
        <p:txBody>
          <a:bodyPr/>
          <a:lstStyle/>
          <a:p>
            <a:r>
              <a:rPr lang="en-US" dirty="0"/>
              <a:t>Built-in Modules / Core Modules</a:t>
            </a:r>
          </a:p>
        </p:txBody>
      </p:sp>
      <p:sp>
        <p:nvSpPr>
          <p:cNvPr id="3" name="Content Placeholder 2">
            <a:extLst>
              <a:ext uri="{FF2B5EF4-FFF2-40B4-BE49-F238E27FC236}">
                <a16:creationId xmlns:a16="http://schemas.microsoft.com/office/drawing/2014/main" id="{8981D8F0-8AFC-4D35-9C0B-CB21A350BC16}"/>
              </a:ext>
            </a:extLst>
          </p:cNvPr>
          <p:cNvSpPr>
            <a:spLocks noGrp="1"/>
          </p:cNvSpPr>
          <p:nvPr>
            <p:ph idx="1"/>
          </p:nvPr>
        </p:nvSpPr>
        <p:spPr/>
        <p:txBody>
          <a:bodyPr/>
          <a:lstStyle/>
          <a:p>
            <a:r>
              <a:rPr lang="en-US" dirty="0"/>
              <a:t>Built-in modules of node.js that are part of NodeJS and come with the Node.js installation process are known as </a:t>
            </a:r>
            <a:r>
              <a:rPr lang="en-US" b="1" dirty="0"/>
              <a:t>core modules</a:t>
            </a:r>
            <a:r>
              <a:rPr lang="en-US" dirty="0"/>
              <a:t>.</a:t>
            </a:r>
          </a:p>
          <a:p>
            <a:r>
              <a:rPr lang="en-US" dirty="0"/>
              <a:t>To load/include this module in our program, we use the </a:t>
            </a:r>
            <a:r>
              <a:rPr lang="en-US" b="1" dirty="0"/>
              <a:t>require() function</a:t>
            </a:r>
            <a:r>
              <a:rPr lang="en-US" dirty="0"/>
              <a:t>.</a:t>
            </a:r>
          </a:p>
          <a:p>
            <a:r>
              <a:rPr lang="en-US" dirty="0"/>
              <a:t>The return type of </a:t>
            </a:r>
            <a:r>
              <a:rPr lang="en-US" b="1" dirty="0"/>
              <a:t>require() </a:t>
            </a:r>
            <a:r>
              <a:rPr lang="en-US" dirty="0"/>
              <a:t>function depends on what the particular module returns.</a:t>
            </a:r>
          </a:p>
        </p:txBody>
      </p:sp>
    </p:spTree>
    <p:extLst>
      <p:ext uri="{BB962C8B-B14F-4D97-AF65-F5344CB8AC3E}">
        <p14:creationId xmlns:p14="http://schemas.microsoft.com/office/powerpoint/2010/main" val="1872235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2046051">
                  <a:extLst>
                    <a:ext uri="{9D8B030D-6E8A-4147-A177-3AD203B41FA5}">
                      <a16:colId xmlns:a16="http://schemas.microsoft.com/office/drawing/2014/main" val="4278503096"/>
                    </a:ext>
                  </a:extLst>
                </a:gridCol>
                <a:gridCol w="8469549">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IN"/>
                        <a:t>assert</a:t>
                      </a:r>
                    </a:p>
                  </a:txBody>
                  <a:tcPr/>
                </a:tc>
                <a:tc>
                  <a:txBody>
                    <a:bodyPr/>
                    <a:lstStyle/>
                    <a:p>
                      <a:r>
                        <a:rPr lang="en-US" dirty="0"/>
                        <a:t>Provides a set of assertion tests</a:t>
                      </a:r>
                      <a:endParaRPr lang="en-IN" dirty="0"/>
                    </a:p>
                  </a:txBody>
                  <a:tcPr/>
                </a:tc>
                <a:extLst>
                  <a:ext uri="{0D108BD9-81ED-4DB2-BD59-A6C34878D82A}">
                    <a16:rowId xmlns:a16="http://schemas.microsoft.com/office/drawing/2014/main" val="3244186162"/>
                  </a:ext>
                </a:extLst>
              </a:tr>
              <a:tr h="370840">
                <a:tc>
                  <a:txBody>
                    <a:bodyPr/>
                    <a:lstStyle/>
                    <a:p>
                      <a:r>
                        <a:rPr lang="en-US" dirty="0"/>
                        <a:t>buffer	</a:t>
                      </a:r>
                    </a:p>
                  </a:txBody>
                  <a:tcPr/>
                </a:tc>
                <a:tc>
                  <a:txBody>
                    <a:bodyPr/>
                    <a:lstStyle/>
                    <a:p>
                      <a:r>
                        <a:rPr lang="en-US" dirty="0"/>
                        <a:t>To handle binary data</a:t>
                      </a:r>
                      <a:endParaRPr lang="en-IN" dirty="0"/>
                    </a:p>
                  </a:txBody>
                  <a:tcPr/>
                </a:tc>
                <a:extLst>
                  <a:ext uri="{0D108BD9-81ED-4DB2-BD59-A6C34878D82A}">
                    <a16:rowId xmlns:a16="http://schemas.microsoft.com/office/drawing/2014/main" val="2217392000"/>
                  </a:ext>
                </a:extLst>
              </a:tr>
              <a:tr h="370840">
                <a:tc>
                  <a:txBody>
                    <a:bodyPr/>
                    <a:lstStyle/>
                    <a:p>
                      <a:r>
                        <a:rPr lang="en-US" dirty="0" err="1"/>
                        <a:t>child_process</a:t>
                      </a:r>
                      <a:endParaRPr lang="en-IN" dirty="0"/>
                    </a:p>
                  </a:txBody>
                  <a:tcPr/>
                </a:tc>
                <a:tc>
                  <a:txBody>
                    <a:bodyPr/>
                    <a:lstStyle/>
                    <a:p>
                      <a:r>
                        <a:rPr lang="en-US" dirty="0"/>
                        <a:t>To run a child process</a:t>
                      </a:r>
                      <a:endParaRPr lang="en-IN" dirty="0"/>
                    </a:p>
                  </a:txBody>
                  <a:tcPr/>
                </a:tc>
                <a:extLst>
                  <a:ext uri="{0D108BD9-81ED-4DB2-BD59-A6C34878D82A}">
                    <a16:rowId xmlns:a16="http://schemas.microsoft.com/office/drawing/2014/main" val="3005115396"/>
                  </a:ext>
                </a:extLst>
              </a:tr>
              <a:tr h="370840">
                <a:tc>
                  <a:txBody>
                    <a:bodyPr/>
                    <a:lstStyle/>
                    <a:p>
                      <a:r>
                        <a:rPr lang="en-US" dirty="0"/>
                        <a:t>cluster</a:t>
                      </a:r>
                      <a:endParaRPr lang="en-IN" dirty="0"/>
                    </a:p>
                  </a:txBody>
                  <a:tcPr/>
                </a:tc>
                <a:tc>
                  <a:txBody>
                    <a:bodyPr/>
                    <a:lstStyle/>
                    <a:p>
                      <a:r>
                        <a:rPr lang="en-US" dirty="0"/>
                        <a:t>To split a single Node process into multiple processes</a:t>
                      </a:r>
                      <a:endParaRPr lang="en-IN" dirty="0"/>
                    </a:p>
                  </a:txBody>
                  <a:tcPr/>
                </a:tc>
                <a:extLst>
                  <a:ext uri="{0D108BD9-81ED-4DB2-BD59-A6C34878D82A}">
                    <a16:rowId xmlns:a16="http://schemas.microsoft.com/office/drawing/2014/main" val="4260233862"/>
                  </a:ext>
                </a:extLst>
              </a:tr>
              <a:tr h="370840">
                <a:tc>
                  <a:txBody>
                    <a:bodyPr/>
                    <a:lstStyle/>
                    <a:p>
                      <a:r>
                        <a:rPr lang="en-US" dirty="0"/>
                        <a:t>crypto</a:t>
                      </a:r>
                      <a:endParaRPr lang="en-IN" dirty="0"/>
                    </a:p>
                  </a:txBody>
                  <a:tcPr/>
                </a:tc>
                <a:tc>
                  <a:txBody>
                    <a:bodyPr/>
                    <a:lstStyle/>
                    <a:p>
                      <a:r>
                        <a:rPr lang="en-US" dirty="0"/>
                        <a:t>To handle OpenSSL cryptographic functions</a:t>
                      </a:r>
                      <a:endParaRPr lang="en-IN" dirty="0"/>
                    </a:p>
                  </a:txBody>
                  <a:tcPr/>
                </a:tc>
                <a:extLst>
                  <a:ext uri="{0D108BD9-81ED-4DB2-BD59-A6C34878D82A}">
                    <a16:rowId xmlns:a16="http://schemas.microsoft.com/office/drawing/2014/main" val="427871825"/>
                  </a:ext>
                </a:extLst>
              </a:tr>
              <a:tr h="370840">
                <a:tc>
                  <a:txBody>
                    <a:bodyPr/>
                    <a:lstStyle/>
                    <a:p>
                      <a:r>
                        <a:rPr lang="en-US" err="1"/>
                        <a:t>dgram</a:t>
                      </a:r>
                      <a:endParaRPr lang="en-IN"/>
                    </a:p>
                  </a:txBody>
                  <a:tcPr/>
                </a:tc>
                <a:tc>
                  <a:txBody>
                    <a:bodyPr/>
                    <a:lstStyle/>
                    <a:p>
                      <a:r>
                        <a:rPr lang="en-US"/>
                        <a:t>Provides implementation of UDP datagram sockets</a:t>
                      </a:r>
                      <a:endParaRPr lang="en-IN"/>
                    </a:p>
                  </a:txBody>
                  <a:tcPr/>
                </a:tc>
                <a:extLst>
                  <a:ext uri="{0D108BD9-81ED-4DB2-BD59-A6C34878D82A}">
                    <a16:rowId xmlns:a16="http://schemas.microsoft.com/office/drawing/2014/main" val="4197609999"/>
                  </a:ext>
                </a:extLst>
              </a:tr>
              <a:tr h="370840">
                <a:tc>
                  <a:txBody>
                    <a:bodyPr/>
                    <a:lstStyle/>
                    <a:p>
                      <a:r>
                        <a:rPr lang="en-US" err="1"/>
                        <a:t>dns</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do DNS lookups and name resolution functions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events</a:t>
                      </a:r>
                    </a:p>
                  </a:txBody>
                  <a:tcPr/>
                </a:tc>
                <a:tc>
                  <a:txBody>
                    <a:bodyPr/>
                    <a:lstStyle/>
                    <a:p>
                      <a:r>
                        <a:rPr lang="en-US"/>
                        <a:t>To create and handle events</a:t>
                      </a:r>
                      <a:endParaRPr lang="en-IN"/>
                    </a:p>
                  </a:txBody>
                  <a:tcPr/>
                </a:tc>
                <a:extLst>
                  <a:ext uri="{0D108BD9-81ED-4DB2-BD59-A6C34878D82A}">
                    <a16:rowId xmlns:a16="http://schemas.microsoft.com/office/drawing/2014/main" val="735181670"/>
                  </a:ext>
                </a:extLst>
              </a:tr>
              <a:tr h="370840">
                <a:tc>
                  <a:txBody>
                    <a:bodyPr/>
                    <a:lstStyle/>
                    <a:p>
                      <a:r>
                        <a:rPr lang="en-US"/>
                        <a:t>fs</a:t>
                      </a:r>
                      <a:endParaRPr lang="en-IN"/>
                    </a:p>
                  </a:txBody>
                  <a:tcPr/>
                </a:tc>
                <a:tc>
                  <a:txBody>
                    <a:bodyPr/>
                    <a:lstStyle/>
                    <a:p>
                      <a:r>
                        <a:rPr lang="en-US"/>
                        <a:t>To handle the file system</a:t>
                      </a:r>
                      <a:endParaRPr lang="en-IN"/>
                    </a:p>
                  </a:txBody>
                  <a:tcPr/>
                </a:tc>
                <a:extLst>
                  <a:ext uri="{0D108BD9-81ED-4DB2-BD59-A6C34878D82A}">
                    <a16:rowId xmlns:a16="http://schemas.microsoft.com/office/drawing/2014/main" val="3711859163"/>
                  </a:ext>
                </a:extLst>
              </a:tr>
              <a:tr h="370840">
                <a:tc>
                  <a:txBody>
                    <a:bodyPr/>
                    <a:lstStyle/>
                    <a:p>
                      <a:r>
                        <a:rPr lang="en-US"/>
                        <a:t>http</a:t>
                      </a:r>
                      <a:endParaRPr lang="en-IN"/>
                    </a:p>
                  </a:txBody>
                  <a:tcPr/>
                </a:tc>
                <a:tc>
                  <a:txBody>
                    <a:bodyPr/>
                    <a:lstStyle/>
                    <a:p>
                      <a:r>
                        <a:rPr lang="en-US"/>
                        <a:t>To make Node.js act as an HTTP server</a:t>
                      </a:r>
                      <a:endParaRPr lang="en-IN"/>
                    </a:p>
                  </a:txBody>
                  <a:tcPr/>
                </a:tc>
                <a:extLst>
                  <a:ext uri="{0D108BD9-81ED-4DB2-BD59-A6C34878D82A}">
                    <a16:rowId xmlns:a16="http://schemas.microsoft.com/office/drawing/2014/main" val="4288109882"/>
                  </a:ext>
                </a:extLst>
              </a:tr>
              <a:tr h="370840">
                <a:tc>
                  <a:txBody>
                    <a:bodyPr/>
                    <a:lstStyle/>
                    <a:p>
                      <a:r>
                        <a:rPr lang="en-US"/>
                        <a:t>https</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make Node.js act as an HTTPS server.</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2937149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1992549">
                  <a:extLst>
                    <a:ext uri="{9D8B030D-6E8A-4147-A177-3AD203B41FA5}">
                      <a16:colId xmlns:a16="http://schemas.microsoft.com/office/drawing/2014/main" val="4278503096"/>
                    </a:ext>
                  </a:extLst>
                </a:gridCol>
                <a:gridCol w="8523051">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US"/>
                        <a:t>net</a:t>
                      </a:r>
                    </a:p>
                  </a:txBody>
                  <a:tcPr/>
                </a:tc>
                <a:tc>
                  <a:txBody>
                    <a:bodyPr/>
                    <a:lstStyle/>
                    <a:p>
                      <a:r>
                        <a:rPr lang="en-US"/>
                        <a:t>To create servers and clients</a:t>
                      </a:r>
                      <a:endParaRPr lang="en-IN"/>
                    </a:p>
                  </a:txBody>
                  <a:tcPr/>
                </a:tc>
                <a:extLst>
                  <a:ext uri="{0D108BD9-81ED-4DB2-BD59-A6C34878D82A}">
                    <a16:rowId xmlns:a16="http://schemas.microsoft.com/office/drawing/2014/main" val="3244186162"/>
                  </a:ext>
                </a:extLst>
              </a:tr>
              <a:tr h="370840">
                <a:tc>
                  <a:txBody>
                    <a:bodyPr/>
                    <a:lstStyle/>
                    <a:p>
                      <a:r>
                        <a:rPr lang="en-US" err="1"/>
                        <a:t>os</a:t>
                      </a:r>
                      <a:endParaRPr lang="en-US"/>
                    </a:p>
                  </a:txBody>
                  <a:tcPr/>
                </a:tc>
                <a:tc>
                  <a:txBody>
                    <a:bodyPr/>
                    <a:lstStyle/>
                    <a:p>
                      <a:r>
                        <a:rPr lang="en-US"/>
                        <a:t>Provides information about the operation system</a:t>
                      </a:r>
                      <a:endParaRPr lang="en-IN"/>
                    </a:p>
                  </a:txBody>
                  <a:tcPr/>
                </a:tc>
                <a:extLst>
                  <a:ext uri="{0D108BD9-81ED-4DB2-BD59-A6C34878D82A}">
                    <a16:rowId xmlns:a16="http://schemas.microsoft.com/office/drawing/2014/main" val="2217392000"/>
                  </a:ext>
                </a:extLst>
              </a:tr>
              <a:tr h="370840">
                <a:tc>
                  <a:txBody>
                    <a:bodyPr/>
                    <a:lstStyle/>
                    <a:p>
                      <a:r>
                        <a:rPr lang="en-US"/>
                        <a:t>path</a:t>
                      </a:r>
                      <a:endParaRPr lang="en-IN"/>
                    </a:p>
                  </a:txBody>
                  <a:tcPr/>
                </a:tc>
                <a:tc>
                  <a:txBody>
                    <a:bodyPr/>
                    <a:lstStyle/>
                    <a:p>
                      <a:r>
                        <a:rPr lang="en-US"/>
                        <a:t>To handle file paths</a:t>
                      </a:r>
                      <a:endParaRPr lang="en-IN"/>
                    </a:p>
                  </a:txBody>
                  <a:tcPr/>
                </a:tc>
                <a:extLst>
                  <a:ext uri="{0D108BD9-81ED-4DB2-BD59-A6C34878D82A}">
                    <a16:rowId xmlns:a16="http://schemas.microsoft.com/office/drawing/2014/main" val="3005115396"/>
                  </a:ext>
                </a:extLst>
              </a:tr>
              <a:tr h="370840">
                <a:tc>
                  <a:txBody>
                    <a:bodyPr/>
                    <a:lstStyle/>
                    <a:p>
                      <a:r>
                        <a:rPr lang="en-US" err="1"/>
                        <a:t>querystring</a:t>
                      </a:r>
                      <a:endParaRPr lang="en-IN"/>
                    </a:p>
                  </a:txBody>
                  <a:tcPr/>
                </a:tc>
                <a:tc>
                  <a:txBody>
                    <a:bodyPr/>
                    <a:lstStyle/>
                    <a:p>
                      <a:r>
                        <a:rPr lang="en-US"/>
                        <a:t>To handle URL query strings</a:t>
                      </a:r>
                      <a:endParaRPr lang="en-IN"/>
                    </a:p>
                  </a:txBody>
                  <a:tcPr/>
                </a:tc>
                <a:extLst>
                  <a:ext uri="{0D108BD9-81ED-4DB2-BD59-A6C34878D82A}">
                    <a16:rowId xmlns:a16="http://schemas.microsoft.com/office/drawing/2014/main" val="4260233862"/>
                  </a:ext>
                </a:extLst>
              </a:tr>
              <a:tr h="370840">
                <a:tc>
                  <a:txBody>
                    <a:bodyPr/>
                    <a:lstStyle/>
                    <a:p>
                      <a:r>
                        <a:rPr lang="en-US" dirty="0" err="1"/>
                        <a:t>readline</a:t>
                      </a:r>
                      <a:endParaRPr lang="en-IN" dirty="0"/>
                    </a:p>
                  </a:txBody>
                  <a:tcPr/>
                </a:tc>
                <a:tc>
                  <a:txBody>
                    <a:bodyPr/>
                    <a:lstStyle/>
                    <a:p>
                      <a:r>
                        <a:rPr lang="en-US" dirty="0"/>
                        <a:t>To handle readable streams one line at the time</a:t>
                      </a:r>
                      <a:endParaRPr lang="en-IN" dirty="0"/>
                    </a:p>
                  </a:txBody>
                  <a:tcPr/>
                </a:tc>
                <a:extLst>
                  <a:ext uri="{0D108BD9-81ED-4DB2-BD59-A6C34878D82A}">
                    <a16:rowId xmlns:a16="http://schemas.microsoft.com/office/drawing/2014/main" val="427871825"/>
                  </a:ext>
                </a:extLst>
              </a:tr>
              <a:tr h="370840">
                <a:tc>
                  <a:txBody>
                    <a:bodyPr/>
                    <a:lstStyle/>
                    <a:p>
                      <a:r>
                        <a:rPr lang="en-US"/>
                        <a:t>stream</a:t>
                      </a:r>
                      <a:endParaRPr lang="en-IN"/>
                    </a:p>
                  </a:txBody>
                  <a:tcPr/>
                </a:tc>
                <a:tc>
                  <a:txBody>
                    <a:bodyPr/>
                    <a:lstStyle/>
                    <a:p>
                      <a:r>
                        <a:rPr lang="en-US"/>
                        <a:t>To handle streaming data</a:t>
                      </a:r>
                      <a:endParaRPr lang="en-IN"/>
                    </a:p>
                  </a:txBody>
                  <a:tcPr/>
                </a:tc>
                <a:extLst>
                  <a:ext uri="{0D108BD9-81ED-4DB2-BD59-A6C34878D82A}">
                    <a16:rowId xmlns:a16="http://schemas.microsoft.com/office/drawing/2014/main" val="4197609999"/>
                  </a:ext>
                </a:extLst>
              </a:tr>
              <a:tr h="370840">
                <a:tc>
                  <a:txBody>
                    <a:bodyPr/>
                    <a:lstStyle/>
                    <a:p>
                      <a:r>
                        <a:rPr lang="en-US" err="1"/>
                        <a:t>string_decoder</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decode buffer objects into strings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timers</a:t>
                      </a:r>
                    </a:p>
                  </a:txBody>
                  <a:tcPr/>
                </a:tc>
                <a:tc>
                  <a:txBody>
                    <a:bodyPr/>
                    <a:lstStyle/>
                    <a:p>
                      <a:r>
                        <a:rPr lang="en-US"/>
                        <a:t>To execute a function after a given number of milliseconds</a:t>
                      </a:r>
                      <a:endParaRPr lang="en-IN"/>
                    </a:p>
                  </a:txBody>
                  <a:tcPr/>
                </a:tc>
                <a:extLst>
                  <a:ext uri="{0D108BD9-81ED-4DB2-BD59-A6C34878D82A}">
                    <a16:rowId xmlns:a16="http://schemas.microsoft.com/office/drawing/2014/main" val="735181670"/>
                  </a:ext>
                </a:extLst>
              </a:tr>
              <a:tr h="370840">
                <a:tc>
                  <a:txBody>
                    <a:bodyPr/>
                    <a:lstStyle/>
                    <a:p>
                      <a:r>
                        <a:rPr lang="en-US" err="1"/>
                        <a:t>tls</a:t>
                      </a:r>
                      <a:endParaRPr lang="en-IN"/>
                    </a:p>
                  </a:txBody>
                  <a:tcPr/>
                </a:tc>
                <a:tc>
                  <a:txBody>
                    <a:bodyPr/>
                    <a:lstStyle/>
                    <a:p>
                      <a:r>
                        <a:rPr lang="en-US"/>
                        <a:t>To implement TLS and SSL protocols</a:t>
                      </a:r>
                      <a:endParaRPr lang="en-IN"/>
                    </a:p>
                  </a:txBody>
                  <a:tcPr/>
                </a:tc>
                <a:extLst>
                  <a:ext uri="{0D108BD9-81ED-4DB2-BD59-A6C34878D82A}">
                    <a16:rowId xmlns:a16="http://schemas.microsoft.com/office/drawing/2014/main" val="3711859163"/>
                  </a:ext>
                </a:extLst>
              </a:tr>
              <a:tr h="370840">
                <a:tc>
                  <a:txBody>
                    <a:bodyPr/>
                    <a:lstStyle/>
                    <a:p>
                      <a:r>
                        <a:rPr lang="en-US" err="1"/>
                        <a:t>tty</a:t>
                      </a:r>
                      <a:endParaRPr lang="en-IN"/>
                    </a:p>
                  </a:txBody>
                  <a:tcPr/>
                </a:tc>
                <a:tc>
                  <a:txBody>
                    <a:bodyPr/>
                    <a:lstStyle/>
                    <a:p>
                      <a:r>
                        <a:rPr lang="en-US"/>
                        <a:t>Provides classes used by a text terminal</a:t>
                      </a:r>
                      <a:endParaRPr lang="en-IN"/>
                    </a:p>
                  </a:txBody>
                  <a:tcPr/>
                </a:tc>
                <a:extLst>
                  <a:ext uri="{0D108BD9-81ED-4DB2-BD59-A6C34878D82A}">
                    <a16:rowId xmlns:a16="http://schemas.microsoft.com/office/drawing/2014/main" val="4288109882"/>
                  </a:ext>
                </a:extLst>
              </a:tr>
              <a:tr h="370840">
                <a:tc>
                  <a:txBody>
                    <a:bodyPr/>
                    <a:lstStyle/>
                    <a:p>
                      <a:r>
                        <a:rPr lang="en-US" err="1"/>
                        <a:t>url</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parse URL strings</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3640020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278503096"/>
                    </a:ext>
                  </a:extLst>
                </a:gridCol>
                <a:gridCol w="8382000">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US"/>
                        <a:t>util		</a:t>
                      </a:r>
                    </a:p>
                  </a:txBody>
                  <a:tcPr/>
                </a:tc>
                <a:tc>
                  <a:txBody>
                    <a:bodyPr/>
                    <a:lstStyle/>
                    <a:p>
                      <a:r>
                        <a:rPr lang="en-US"/>
                        <a:t>To access utility functions</a:t>
                      </a:r>
                      <a:endParaRPr lang="en-IN"/>
                    </a:p>
                  </a:txBody>
                  <a:tcPr/>
                </a:tc>
                <a:extLst>
                  <a:ext uri="{0D108BD9-81ED-4DB2-BD59-A6C34878D82A}">
                    <a16:rowId xmlns:a16="http://schemas.microsoft.com/office/drawing/2014/main" val="3244186162"/>
                  </a:ext>
                </a:extLst>
              </a:tr>
              <a:tr h="370840">
                <a:tc>
                  <a:txBody>
                    <a:bodyPr/>
                    <a:lstStyle/>
                    <a:p>
                      <a:r>
                        <a:rPr lang="en-US"/>
                        <a:t>v8</a:t>
                      </a:r>
                    </a:p>
                  </a:txBody>
                  <a:tcPr/>
                </a:tc>
                <a:tc>
                  <a:txBody>
                    <a:bodyPr/>
                    <a:lstStyle/>
                    <a:p>
                      <a:r>
                        <a:rPr lang="en-US"/>
                        <a:t>To access information about V8 (the JavaScript engine)</a:t>
                      </a:r>
                      <a:endParaRPr lang="en-IN"/>
                    </a:p>
                  </a:txBody>
                  <a:tcPr/>
                </a:tc>
                <a:extLst>
                  <a:ext uri="{0D108BD9-81ED-4DB2-BD59-A6C34878D82A}">
                    <a16:rowId xmlns:a16="http://schemas.microsoft.com/office/drawing/2014/main" val="2217392000"/>
                  </a:ext>
                </a:extLst>
              </a:tr>
              <a:tr h="370840">
                <a:tc>
                  <a:txBody>
                    <a:bodyPr/>
                    <a:lstStyle/>
                    <a:p>
                      <a:r>
                        <a:rPr lang="en-US" err="1"/>
                        <a:t>vm</a:t>
                      </a:r>
                      <a:endParaRPr lang="en-IN"/>
                    </a:p>
                  </a:txBody>
                  <a:tcPr/>
                </a:tc>
                <a:tc>
                  <a:txBody>
                    <a:bodyPr/>
                    <a:lstStyle/>
                    <a:p>
                      <a:r>
                        <a:rPr lang="en-US"/>
                        <a:t>To compile JavaScript code in a virtual machine</a:t>
                      </a:r>
                    </a:p>
                  </a:txBody>
                  <a:tcPr/>
                </a:tc>
                <a:extLst>
                  <a:ext uri="{0D108BD9-81ED-4DB2-BD59-A6C34878D82A}">
                    <a16:rowId xmlns:a16="http://schemas.microsoft.com/office/drawing/2014/main" val="3005115396"/>
                  </a:ext>
                </a:extLst>
              </a:tr>
              <a:tr h="370840">
                <a:tc>
                  <a:txBody>
                    <a:bodyPr/>
                    <a:lstStyle/>
                    <a:p>
                      <a:r>
                        <a:rPr lang="en-US" err="1"/>
                        <a:t>zlib</a:t>
                      </a:r>
                      <a:endParaRPr lang="en-IN"/>
                    </a:p>
                  </a:txBody>
                  <a:tcPr/>
                </a:tc>
                <a:tc>
                  <a:txBody>
                    <a:bodyPr/>
                    <a:lstStyle/>
                    <a:p>
                      <a:r>
                        <a:rPr lang="en-US"/>
                        <a:t>To compress or decompress files</a:t>
                      </a:r>
                      <a:endParaRPr lang="en-IN"/>
                    </a:p>
                  </a:txBody>
                  <a:tcPr/>
                </a:tc>
                <a:extLst>
                  <a:ext uri="{0D108BD9-81ED-4DB2-BD59-A6C34878D82A}">
                    <a16:rowId xmlns:a16="http://schemas.microsoft.com/office/drawing/2014/main" val="4260233862"/>
                  </a:ext>
                </a:extLst>
              </a:tr>
            </a:tbl>
          </a:graphicData>
        </a:graphic>
      </p:graphicFrame>
    </p:spTree>
    <p:extLst>
      <p:ext uri="{BB962C8B-B14F-4D97-AF65-F5344CB8AC3E}">
        <p14:creationId xmlns:p14="http://schemas.microsoft.com/office/powerpoint/2010/main" val="393674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656F-DE98-412A-82CB-2CA18AC12A8B}"/>
              </a:ext>
            </a:extLst>
          </p:cNvPr>
          <p:cNvSpPr>
            <a:spLocks noGrp="1"/>
          </p:cNvSpPr>
          <p:nvPr>
            <p:ph type="title"/>
          </p:nvPr>
        </p:nvSpPr>
        <p:spPr/>
        <p:txBody>
          <a:bodyPr/>
          <a:lstStyle/>
          <a:p>
            <a:r>
              <a:rPr lang="en-US" dirty="0"/>
              <a:t>What is Node.js?</a:t>
            </a:r>
          </a:p>
        </p:txBody>
      </p:sp>
      <p:sp>
        <p:nvSpPr>
          <p:cNvPr id="3" name="Content Placeholder 2">
            <a:extLst>
              <a:ext uri="{FF2B5EF4-FFF2-40B4-BE49-F238E27FC236}">
                <a16:creationId xmlns:a16="http://schemas.microsoft.com/office/drawing/2014/main" id="{4D9CE2CD-138A-4ABE-A8DC-60C1323E54D5}"/>
              </a:ext>
            </a:extLst>
          </p:cNvPr>
          <p:cNvSpPr>
            <a:spLocks noGrp="1"/>
          </p:cNvSpPr>
          <p:nvPr>
            <p:ph idx="1"/>
          </p:nvPr>
        </p:nvSpPr>
        <p:spPr/>
        <p:txBody>
          <a:bodyPr/>
          <a:lstStyle/>
          <a:p>
            <a:r>
              <a:rPr lang="en-US" dirty="0"/>
              <a:t>Node.js® is a JavaScript runtime built on Chrome's V8 JavaScript engine.</a:t>
            </a:r>
          </a:p>
          <a:p>
            <a:r>
              <a:rPr lang="en-US" dirty="0"/>
              <a:t>As an asynchronous event-driven JavaScript runtime</a:t>
            </a:r>
          </a:p>
          <a:p>
            <a:r>
              <a:rPr lang="en-US" dirty="0"/>
              <a:t>Node.js is designed to build scalable network applications.</a:t>
            </a:r>
          </a:p>
        </p:txBody>
      </p:sp>
    </p:spTree>
    <p:extLst>
      <p:ext uri="{BB962C8B-B14F-4D97-AF65-F5344CB8AC3E}">
        <p14:creationId xmlns:p14="http://schemas.microsoft.com/office/powerpoint/2010/main" val="389683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D855-B188-4BFD-8CB8-6E1DA27DE2A1}"/>
              </a:ext>
            </a:extLst>
          </p:cNvPr>
          <p:cNvSpPr>
            <a:spLocks noGrp="1"/>
          </p:cNvSpPr>
          <p:nvPr>
            <p:ph type="title"/>
          </p:nvPr>
        </p:nvSpPr>
        <p:spPr/>
        <p:txBody>
          <a:bodyPr/>
          <a:lstStyle/>
          <a:p>
            <a:r>
              <a:rPr lang="en-US" dirty="0" err="1"/>
              <a:t>Readline</a:t>
            </a:r>
            <a:r>
              <a:rPr lang="en-US" dirty="0"/>
              <a:t> Module</a:t>
            </a:r>
          </a:p>
        </p:txBody>
      </p:sp>
      <p:sp>
        <p:nvSpPr>
          <p:cNvPr id="3" name="Content Placeholder 2">
            <a:extLst>
              <a:ext uri="{FF2B5EF4-FFF2-40B4-BE49-F238E27FC236}">
                <a16:creationId xmlns:a16="http://schemas.microsoft.com/office/drawing/2014/main" id="{3AC54A73-CA25-4E44-BBD9-E3A16040D2E1}"/>
              </a:ext>
            </a:extLst>
          </p:cNvPr>
          <p:cNvSpPr>
            <a:spLocks noGrp="1"/>
          </p:cNvSpPr>
          <p:nvPr>
            <p:ph idx="1"/>
          </p:nvPr>
        </p:nvSpPr>
        <p:spPr/>
        <p:txBody>
          <a:bodyPr/>
          <a:lstStyle/>
          <a:p>
            <a:r>
              <a:rPr lang="en-US" dirty="0"/>
              <a:t>The </a:t>
            </a:r>
            <a:r>
              <a:rPr lang="en-US" dirty="0" err="1"/>
              <a:t>readline</a:t>
            </a:r>
            <a:r>
              <a:rPr lang="en-US" dirty="0"/>
              <a:t> module provides an interface for reading data from a Readable stream (such as </a:t>
            </a:r>
            <a:r>
              <a:rPr lang="en-US" dirty="0" err="1"/>
              <a:t>process.stdin</a:t>
            </a:r>
            <a:r>
              <a:rPr lang="en-US" dirty="0"/>
              <a:t>) one line at a time.</a:t>
            </a:r>
          </a:p>
        </p:txBody>
      </p:sp>
    </p:spTree>
    <p:extLst>
      <p:ext uri="{BB962C8B-B14F-4D97-AF65-F5344CB8AC3E}">
        <p14:creationId xmlns:p14="http://schemas.microsoft.com/office/powerpoint/2010/main" val="221382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1271-E67E-4EEC-86E0-7882236AE03C}"/>
              </a:ext>
            </a:extLst>
          </p:cNvPr>
          <p:cNvSpPr>
            <a:spLocks noGrp="1"/>
          </p:cNvSpPr>
          <p:nvPr>
            <p:ph type="title"/>
          </p:nvPr>
        </p:nvSpPr>
        <p:spPr/>
        <p:txBody>
          <a:bodyPr/>
          <a:lstStyle/>
          <a:p>
            <a:r>
              <a:rPr lang="en-IN" dirty="0" err="1"/>
              <a:t>ReadStream</a:t>
            </a:r>
            <a:endParaRPr lang="en-US" dirty="0"/>
          </a:p>
        </p:txBody>
      </p:sp>
      <p:sp>
        <p:nvSpPr>
          <p:cNvPr id="3" name="Content Placeholder 2">
            <a:extLst>
              <a:ext uri="{FF2B5EF4-FFF2-40B4-BE49-F238E27FC236}">
                <a16:creationId xmlns:a16="http://schemas.microsoft.com/office/drawing/2014/main" id="{44CE06BE-CC11-426A-ADF9-49AC3E4FEF83}"/>
              </a:ext>
            </a:extLst>
          </p:cNvPr>
          <p:cNvSpPr>
            <a:spLocks noGrp="1"/>
          </p:cNvSpPr>
          <p:nvPr>
            <p:ph idx="1"/>
          </p:nvPr>
        </p:nvSpPr>
        <p:spPr/>
        <p:txBody>
          <a:bodyPr/>
          <a:lstStyle/>
          <a:p>
            <a:r>
              <a:rPr lang="en-IN" dirty="0"/>
              <a:t>HTTP responses, on the client</a:t>
            </a:r>
          </a:p>
          <a:p>
            <a:r>
              <a:rPr lang="en-IN" dirty="0"/>
              <a:t>HTTP requests, on the server</a:t>
            </a:r>
          </a:p>
          <a:p>
            <a:r>
              <a:rPr lang="en-IN" dirty="0"/>
              <a:t>fs read streams</a:t>
            </a:r>
          </a:p>
          <a:p>
            <a:r>
              <a:rPr lang="en-IN" dirty="0" err="1"/>
              <a:t>zlib</a:t>
            </a:r>
            <a:r>
              <a:rPr lang="en-IN" dirty="0"/>
              <a:t> streams</a:t>
            </a:r>
          </a:p>
          <a:p>
            <a:r>
              <a:rPr lang="en-IN" dirty="0"/>
              <a:t>crypto streams</a:t>
            </a:r>
          </a:p>
          <a:p>
            <a:r>
              <a:rPr lang="en-IN" dirty="0"/>
              <a:t>TCP sockets</a:t>
            </a:r>
          </a:p>
          <a:p>
            <a:r>
              <a:rPr lang="en-IN" dirty="0"/>
              <a:t>child process </a:t>
            </a:r>
            <a:r>
              <a:rPr lang="en-IN" dirty="0" err="1"/>
              <a:t>stdout</a:t>
            </a:r>
            <a:r>
              <a:rPr lang="en-IN" dirty="0"/>
              <a:t> and stderr</a:t>
            </a:r>
          </a:p>
          <a:p>
            <a:r>
              <a:rPr lang="en-IN" dirty="0" err="1"/>
              <a:t>process.stdin</a:t>
            </a:r>
            <a:endParaRPr lang="en-US" dirty="0"/>
          </a:p>
        </p:txBody>
      </p:sp>
    </p:spTree>
    <p:extLst>
      <p:ext uri="{BB962C8B-B14F-4D97-AF65-F5344CB8AC3E}">
        <p14:creationId xmlns:p14="http://schemas.microsoft.com/office/powerpoint/2010/main" val="2482883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F128-7D03-4370-B669-3682BC123CFE}"/>
              </a:ext>
            </a:extLst>
          </p:cNvPr>
          <p:cNvSpPr>
            <a:spLocks noGrp="1"/>
          </p:cNvSpPr>
          <p:nvPr>
            <p:ph type="title"/>
          </p:nvPr>
        </p:nvSpPr>
        <p:spPr/>
        <p:txBody>
          <a:bodyPr/>
          <a:lstStyle/>
          <a:p>
            <a:r>
              <a:rPr lang="en-IN" dirty="0" err="1"/>
              <a:t>WriteStream</a:t>
            </a:r>
            <a:endParaRPr lang="en-US" dirty="0"/>
          </a:p>
        </p:txBody>
      </p:sp>
      <p:sp>
        <p:nvSpPr>
          <p:cNvPr id="3" name="Content Placeholder 2">
            <a:extLst>
              <a:ext uri="{FF2B5EF4-FFF2-40B4-BE49-F238E27FC236}">
                <a16:creationId xmlns:a16="http://schemas.microsoft.com/office/drawing/2014/main" id="{898EEBF9-4859-45A2-840B-2BD516EF702B}"/>
              </a:ext>
            </a:extLst>
          </p:cNvPr>
          <p:cNvSpPr>
            <a:spLocks noGrp="1"/>
          </p:cNvSpPr>
          <p:nvPr>
            <p:ph idx="1"/>
          </p:nvPr>
        </p:nvSpPr>
        <p:spPr/>
        <p:txBody>
          <a:bodyPr/>
          <a:lstStyle/>
          <a:p>
            <a:r>
              <a:rPr lang="en-IN" dirty="0"/>
              <a:t>HTTP requests, on the client</a:t>
            </a:r>
          </a:p>
          <a:p>
            <a:r>
              <a:rPr lang="en-IN" dirty="0"/>
              <a:t>HTTP responses, on the server</a:t>
            </a:r>
          </a:p>
          <a:p>
            <a:r>
              <a:rPr lang="en-IN" dirty="0"/>
              <a:t>fs write streams</a:t>
            </a:r>
          </a:p>
          <a:p>
            <a:r>
              <a:rPr lang="en-IN" dirty="0" err="1"/>
              <a:t>zlib</a:t>
            </a:r>
            <a:r>
              <a:rPr lang="en-IN" dirty="0"/>
              <a:t> streams</a:t>
            </a:r>
          </a:p>
          <a:p>
            <a:r>
              <a:rPr lang="en-IN" dirty="0"/>
              <a:t>crypto streams</a:t>
            </a:r>
          </a:p>
          <a:p>
            <a:r>
              <a:rPr lang="en-IN" dirty="0"/>
              <a:t>TCP sockets</a:t>
            </a:r>
          </a:p>
          <a:p>
            <a:r>
              <a:rPr lang="en-IN" dirty="0"/>
              <a:t>child process stdin</a:t>
            </a:r>
          </a:p>
          <a:p>
            <a:r>
              <a:rPr lang="en-IN" dirty="0" err="1"/>
              <a:t>process.stdout</a:t>
            </a:r>
            <a:r>
              <a:rPr lang="en-IN" dirty="0"/>
              <a:t> and </a:t>
            </a:r>
            <a:r>
              <a:rPr lang="en-IN" dirty="0" err="1"/>
              <a:t>process.stderr</a:t>
            </a:r>
            <a:endParaRPr lang="en-US" dirty="0"/>
          </a:p>
        </p:txBody>
      </p:sp>
    </p:spTree>
    <p:extLst>
      <p:ext uri="{BB962C8B-B14F-4D97-AF65-F5344CB8AC3E}">
        <p14:creationId xmlns:p14="http://schemas.microsoft.com/office/powerpoint/2010/main" val="1381241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schematic&#10;&#10;Description automatically generated">
            <a:extLst>
              <a:ext uri="{FF2B5EF4-FFF2-40B4-BE49-F238E27FC236}">
                <a16:creationId xmlns:a16="http://schemas.microsoft.com/office/drawing/2014/main" id="{3F175654-EC57-4642-ACF9-1F53AE132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275249"/>
            <a:ext cx="10905066" cy="4307501"/>
          </a:xfrm>
          <a:prstGeom prst="rect">
            <a:avLst/>
          </a:prstGeom>
          <a:ln>
            <a:noFill/>
          </a:ln>
        </p:spPr>
      </p:pic>
    </p:spTree>
    <p:extLst>
      <p:ext uri="{BB962C8B-B14F-4D97-AF65-F5344CB8AC3E}">
        <p14:creationId xmlns:p14="http://schemas.microsoft.com/office/powerpoint/2010/main" val="133165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D228-D9FA-44E7-A4D0-F269529CEC2A}"/>
              </a:ext>
            </a:extLst>
          </p:cNvPr>
          <p:cNvSpPr>
            <a:spLocks noGrp="1"/>
          </p:cNvSpPr>
          <p:nvPr>
            <p:ph type="title"/>
          </p:nvPr>
        </p:nvSpPr>
        <p:spPr>
          <a:xfrm>
            <a:off x="838200" y="365125"/>
            <a:ext cx="10515600" cy="1325563"/>
          </a:xfrm>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FC3CEF77-F75D-4082-9A08-30E60482DCDB}"/>
              </a:ext>
            </a:extLst>
          </p:cNvPr>
          <p:cNvSpPr>
            <a:spLocks noGrp="1"/>
          </p:cNvSpPr>
          <p:nvPr>
            <p:ph idx="1"/>
          </p:nvPr>
        </p:nvSpPr>
        <p:spPr>
          <a:xfrm>
            <a:off x="838200" y="1825625"/>
            <a:ext cx="10515600" cy="4351338"/>
          </a:xfrm>
        </p:spPr>
        <p:txBody>
          <a:bodyPr>
            <a:normAutofit fontScale="85000" lnSpcReduction="20000"/>
          </a:bodyPr>
          <a:lstStyle/>
          <a:p>
            <a:r>
              <a:rPr lang="en-US" dirty="0" err="1"/>
              <a:t>fs.access</a:t>
            </a:r>
            <a:r>
              <a:rPr lang="en-US" dirty="0"/>
              <a:t>(): check if the file exists and Node.js can access it with its permissions</a:t>
            </a:r>
          </a:p>
          <a:p>
            <a:r>
              <a:rPr lang="en-US" dirty="0" err="1"/>
              <a:t>fs.appendFile</a:t>
            </a:r>
            <a:r>
              <a:rPr lang="en-US" dirty="0"/>
              <a:t>(): append data to a file. If the file does not exist, it's created</a:t>
            </a:r>
          </a:p>
          <a:p>
            <a:r>
              <a:rPr lang="en-US" dirty="0" err="1"/>
              <a:t>fs.chmod</a:t>
            </a:r>
            <a:r>
              <a:rPr lang="en-US" dirty="0"/>
              <a:t>(): change the permissions of a file specified by the filename passed. Related: </a:t>
            </a:r>
            <a:r>
              <a:rPr lang="en-US" dirty="0" err="1"/>
              <a:t>fs.lchmod</a:t>
            </a:r>
            <a:r>
              <a:rPr lang="en-US" dirty="0"/>
              <a:t>(), </a:t>
            </a:r>
            <a:r>
              <a:rPr lang="en-US" dirty="0" err="1"/>
              <a:t>fs.fchmod</a:t>
            </a:r>
            <a:r>
              <a:rPr lang="en-US" dirty="0"/>
              <a:t>()</a:t>
            </a:r>
          </a:p>
          <a:p>
            <a:r>
              <a:rPr lang="en-US" dirty="0" err="1"/>
              <a:t>fs.chown</a:t>
            </a:r>
            <a:r>
              <a:rPr lang="en-US" dirty="0"/>
              <a:t>(): change the owner and group of a file specified by the filename passed. Related: </a:t>
            </a:r>
            <a:r>
              <a:rPr lang="en-US" dirty="0" err="1"/>
              <a:t>fs.fchown</a:t>
            </a:r>
            <a:r>
              <a:rPr lang="en-US" dirty="0"/>
              <a:t>(), </a:t>
            </a:r>
            <a:r>
              <a:rPr lang="en-US" dirty="0" err="1"/>
              <a:t>fs.lchown</a:t>
            </a:r>
            <a:r>
              <a:rPr lang="en-US" dirty="0"/>
              <a:t>()</a:t>
            </a:r>
          </a:p>
          <a:p>
            <a:r>
              <a:rPr lang="en-US" dirty="0" err="1"/>
              <a:t>fs.close</a:t>
            </a:r>
            <a:r>
              <a:rPr lang="en-US" dirty="0"/>
              <a:t>(): close a file descriptor</a:t>
            </a:r>
          </a:p>
          <a:p>
            <a:r>
              <a:rPr lang="en-US" dirty="0" err="1"/>
              <a:t>fs.copyFile</a:t>
            </a:r>
            <a:r>
              <a:rPr lang="en-US" dirty="0"/>
              <a:t>(): copies a file</a:t>
            </a:r>
          </a:p>
          <a:p>
            <a:r>
              <a:rPr lang="en-US" dirty="0" err="1"/>
              <a:t>fs.createReadStream</a:t>
            </a:r>
            <a:r>
              <a:rPr lang="en-US" dirty="0"/>
              <a:t>(): create a readable file stream</a:t>
            </a:r>
          </a:p>
          <a:p>
            <a:r>
              <a:rPr lang="en-US" dirty="0" err="1"/>
              <a:t>fs.createWriteStream</a:t>
            </a:r>
            <a:r>
              <a:rPr lang="en-US" dirty="0"/>
              <a:t>(): create a writable file stream</a:t>
            </a:r>
          </a:p>
          <a:p>
            <a:r>
              <a:rPr lang="en-US" dirty="0" err="1"/>
              <a:t>fs.link</a:t>
            </a:r>
            <a:r>
              <a:rPr lang="en-US" dirty="0"/>
              <a:t>(): create a new hard link to a file</a:t>
            </a:r>
          </a:p>
          <a:p>
            <a:r>
              <a:rPr lang="en-US" dirty="0" err="1"/>
              <a:t>fs.mkdir</a:t>
            </a:r>
            <a:r>
              <a:rPr lang="en-US" dirty="0"/>
              <a:t>(): create a new folder</a:t>
            </a:r>
          </a:p>
          <a:p>
            <a:endParaRPr lang="en-US" dirty="0"/>
          </a:p>
        </p:txBody>
      </p:sp>
    </p:spTree>
    <p:extLst>
      <p:ext uri="{BB962C8B-B14F-4D97-AF65-F5344CB8AC3E}">
        <p14:creationId xmlns:p14="http://schemas.microsoft.com/office/powerpoint/2010/main" val="1060908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9A47-A70D-4396-8D8E-2ACBAB6882B7}"/>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D4813C8B-CD18-4564-87B1-001A56CAB9DA}"/>
              </a:ext>
            </a:extLst>
          </p:cNvPr>
          <p:cNvSpPr>
            <a:spLocks noGrp="1"/>
          </p:cNvSpPr>
          <p:nvPr>
            <p:ph idx="1"/>
          </p:nvPr>
        </p:nvSpPr>
        <p:spPr/>
        <p:txBody>
          <a:bodyPr>
            <a:normAutofit fontScale="85000" lnSpcReduction="20000"/>
          </a:bodyPr>
          <a:lstStyle/>
          <a:p>
            <a:r>
              <a:rPr lang="en-US" dirty="0" err="1"/>
              <a:t>fs.mkdtemp</a:t>
            </a:r>
            <a:r>
              <a:rPr lang="en-US" dirty="0"/>
              <a:t>(): create a temporary directory</a:t>
            </a:r>
          </a:p>
          <a:p>
            <a:r>
              <a:rPr lang="en-US" dirty="0" err="1"/>
              <a:t>fs.open</a:t>
            </a:r>
            <a:r>
              <a:rPr lang="en-US" dirty="0"/>
              <a:t>(): set the file mode</a:t>
            </a:r>
          </a:p>
          <a:p>
            <a:r>
              <a:rPr lang="en-US" dirty="0" err="1"/>
              <a:t>fs.readdir</a:t>
            </a:r>
            <a:r>
              <a:rPr lang="en-US" dirty="0"/>
              <a:t>(): read the contents of a directory</a:t>
            </a:r>
          </a:p>
          <a:p>
            <a:r>
              <a:rPr lang="en-US" dirty="0" err="1"/>
              <a:t>fs.readFile</a:t>
            </a:r>
            <a:r>
              <a:rPr lang="en-US" dirty="0"/>
              <a:t>(): read the content of a file. Related: </a:t>
            </a:r>
            <a:r>
              <a:rPr lang="en-US" dirty="0" err="1"/>
              <a:t>fs.read</a:t>
            </a:r>
            <a:r>
              <a:rPr lang="en-US" dirty="0"/>
              <a:t>()</a:t>
            </a:r>
          </a:p>
          <a:p>
            <a:r>
              <a:rPr lang="en-US" dirty="0" err="1"/>
              <a:t>fs.readlink</a:t>
            </a:r>
            <a:r>
              <a:rPr lang="en-US" dirty="0"/>
              <a:t>(): read the value of a symbolic link</a:t>
            </a:r>
          </a:p>
          <a:p>
            <a:r>
              <a:rPr lang="en-US" dirty="0" err="1"/>
              <a:t>fs.realpath</a:t>
            </a:r>
            <a:r>
              <a:rPr lang="en-US" dirty="0"/>
              <a:t>(): resolve relative file path pointers (., ..) to the full path</a:t>
            </a:r>
          </a:p>
          <a:p>
            <a:r>
              <a:rPr lang="en-US" dirty="0" err="1"/>
              <a:t>fs.rename</a:t>
            </a:r>
            <a:r>
              <a:rPr lang="en-US" dirty="0"/>
              <a:t>(): rename a file or folder</a:t>
            </a:r>
          </a:p>
          <a:p>
            <a:r>
              <a:rPr lang="en-US" dirty="0" err="1"/>
              <a:t>fs.rmdir</a:t>
            </a:r>
            <a:r>
              <a:rPr lang="en-US" dirty="0"/>
              <a:t>(): remove a folder</a:t>
            </a:r>
          </a:p>
          <a:p>
            <a:r>
              <a:rPr lang="en-US" dirty="0" err="1"/>
              <a:t>fs.stat</a:t>
            </a:r>
            <a:r>
              <a:rPr lang="en-US" dirty="0"/>
              <a:t>(): returns the status of the file identified by the filename passed. Related: </a:t>
            </a:r>
            <a:r>
              <a:rPr lang="en-US" dirty="0" err="1"/>
              <a:t>fs.fstat</a:t>
            </a:r>
            <a:r>
              <a:rPr lang="en-US" dirty="0"/>
              <a:t>(), </a:t>
            </a:r>
            <a:r>
              <a:rPr lang="en-US" dirty="0" err="1"/>
              <a:t>fs.lstat</a:t>
            </a:r>
            <a:r>
              <a:rPr lang="en-US" dirty="0"/>
              <a:t>()</a:t>
            </a:r>
          </a:p>
          <a:p>
            <a:r>
              <a:rPr lang="en-US" dirty="0" err="1"/>
              <a:t>fs.symlink</a:t>
            </a:r>
            <a:r>
              <a:rPr lang="en-US" dirty="0"/>
              <a:t>(): create a new symbolic link to a file</a:t>
            </a:r>
          </a:p>
        </p:txBody>
      </p:sp>
    </p:spTree>
    <p:extLst>
      <p:ext uri="{BB962C8B-B14F-4D97-AF65-F5344CB8AC3E}">
        <p14:creationId xmlns:p14="http://schemas.microsoft.com/office/powerpoint/2010/main" val="3753465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48DAD-9EA7-48DD-94E7-CD7154D2FC54}"/>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EE947F2A-4183-4FBC-8A67-CA6386611BDB}"/>
              </a:ext>
            </a:extLst>
          </p:cNvPr>
          <p:cNvSpPr>
            <a:spLocks noGrp="1"/>
          </p:cNvSpPr>
          <p:nvPr>
            <p:ph idx="1"/>
          </p:nvPr>
        </p:nvSpPr>
        <p:spPr/>
        <p:txBody>
          <a:bodyPr/>
          <a:lstStyle/>
          <a:p>
            <a:r>
              <a:rPr lang="en-US" dirty="0" err="1"/>
              <a:t>fs.truncate</a:t>
            </a:r>
            <a:r>
              <a:rPr lang="en-US" dirty="0"/>
              <a:t>(): truncate to the specified length the file identified by the filename passed. Related: </a:t>
            </a:r>
            <a:r>
              <a:rPr lang="en-US" dirty="0" err="1"/>
              <a:t>fs.ftruncate</a:t>
            </a:r>
            <a:r>
              <a:rPr lang="en-US" dirty="0"/>
              <a:t>()</a:t>
            </a:r>
          </a:p>
          <a:p>
            <a:r>
              <a:rPr lang="en-US" dirty="0" err="1"/>
              <a:t>fs.unlink</a:t>
            </a:r>
            <a:r>
              <a:rPr lang="en-US" dirty="0"/>
              <a:t>(): remove a file or a symbolic link</a:t>
            </a:r>
          </a:p>
          <a:p>
            <a:r>
              <a:rPr lang="en-US" dirty="0" err="1"/>
              <a:t>fs.unwatchFile</a:t>
            </a:r>
            <a:r>
              <a:rPr lang="en-US" dirty="0"/>
              <a:t>(): stop watching for changes on a file</a:t>
            </a:r>
          </a:p>
          <a:p>
            <a:r>
              <a:rPr lang="en-US" dirty="0" err="1"/>
              <a:t>fs.utimes</a:t>
            </a:r>
            <a:r>
              <a:rPr lang="en-US" dirty="0"/>
              <a:t>(): change the timestamp of the file identified by the filename passed. Related: </a:t>
            </a:r>
            <a:r>
              <a:rPr lang="en-US" dirty="0" err="1"/>
              <a:t>fs.futimes</a:t>
            </a:r>
            <a:r>
              <a:rPr lang="en-US" dirty="0"/>
              <a:t>()</a:t>
            </a:r>
          </a:p>
          <a:p>
            <a:r>
              <a:rPr lang="en-US" dirty="0" err="1"/>
              <a:t>fs.watchFile</a:t>
            </a:r>
            <a:r>
              <a:rPr lang="en-US" dirty="0"/>
              <a:t>(): start watching for changes on a file. Related: </a:t>
            </a:r>
            <a:r>
              <a:rPr lang="en-US" dirty="0" err="1"/>
              <a:t>fs.watch</a:t>
            </a:r>
            <a:r>
              <a:rPr lang="en-US" dirty="0"/>
              <a:t>()</a:t>
            </a:r>
          </a:p>
          <a:p>
            <a:r>
              <a:rPr lang="en-US" dirty="0" err="1"/>
              <a:t>fs.writeFile</a:t>
            </a:r>
            <a:r>
              <a:rPr lang="en-US" dirty="0"/>
              <a:t>(): write data to a file. Related: </a:t>
            </a:r>
            <a:r>
              <a:rPr lang="en-US" dirty="0" err="1"/>
              <a:t>fs.write</a:t>
            </a:r>
            <a:r>
              <a:rPr lang="en-US" dirty="0"/>
              <a:t>()</a:t>
            </a:r>
          </a:p>
        </p:txBody>
      </p:sp>
    </p:spTree>
    <p:extLst>
      <p:ext uri="{BB962C8B-B14F-4D97-AF65-F5344CB8AC3E}">
        <p14:creationId xmlns:p14="http://schemas.microsoft.com/office/powerpoint/2010/main" val="2567783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0E89-0488-40A8-9061-6BD1BAEFD546}"/>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4808908B-B388-40D6-ABD2-CEEAE498BFBB}"/>
              </a:ext>
            </a:extLst>
          </p:cNvPr>
          <p:cNvSpPr>
            <a:spLocks noGrp="1"/>
          </p:cNvSpPr>
          <p:nvPr>
            <p:ph idx="1"/>
          </p:nvPr>
        </p:nvSpPr>
        <p:spPr/>
        <p:txBody>
          <a:bodyPr/>
          <a:lstStyle/>
          <a:p>
            <a:r>
              <a:rPr lang="en-US" dirty="0"/>
              <a:t>Node.js core API is built around an idiomatic asynchronous event-driven architecture in which objects called "emitters" emit named events that cause Function objects "listeners" to be called.</a:t>
            </a:r>
          </a:p>
          <a:p>
            <a:r>
              <a:rPr lang="en-US" dirty="0"/>
              <a:t>All objects that emit events are instances of the </a:t>
            </a:r>
            <a:r>
              <a:rPr lang="en-US" dirty="0" err="1"/>
              <a:t>EventEmitter</a:t>
            </a:r>
            <a:r>
              <a:rPr lang="en-US" dirty="0"/>
              <a:t> class. </a:t>
            </a:r>
          </a:p>
          <a:p>
            <a:r>
              <a:rPr lang="en-US" dirty="0"/>
              <a:t>These objects expose an </a:t>
            </a:r>
            <a:r>
              <a:rPr lang="en-US" dirty="0" err="1"/>
              <a:t>eventEmitter.on</a:t>
            </a:r>
            <a:r>
              <a:rPr lang="en-US" dirty="0"/>
              <a:t>() function that allows one or more functions to be attached to named events.</a:t>
            </a:r>
          </a:p>
          <a:p>
            <a:r>
              <a:rPr lang="en-US" dirty="0"/>
              <a:t>When the </a:t>
            </a:r>
            <a:r>
              <a:rPr lang="en-US" dirty="0" err="1"/>
              <a:t>EventEmitter</a:t>
            </a:r>
            <a:r>
              <a:rPr lang="en-US" dirty="0"/>
              <a:t> object emits an event, all the functions attached to that specific event are called synchronously.</a:t>
            </a:r>
          </a:p>
        </p:txBody>
      </p:sp>
    </p:spTree>
    <p:extLst>
      <p:ext uri="{BB962C8B-B14F-4D97-AF65-F5344CB8AC3E}">
        <p14:creationId xmlns:p14="http://schemas.microsoft.com/office/powerpoint/2010/main" val="2699455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AD7CB6-F320-47E4-8654-01D2B4D5D0D7}"/>
              </a:ext>
            </a:extLst>
          </p:cNvPr>
          <p:cNvSpPr/>
          <p:nvPr/>
        </p:nvSpPr>
        <p:spPr>
          <a:xfrm>
            <a:off x="315884" y="257695"/>
            <a:ext cx="2560320" cy="3171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BankAccount</a:t>
            </a:r>
            <a:r>
              <a:rPr lang="en-IN" dirty="0"/>
              <a:t> Class</a:t>
            </a:r>
          </a:p>
          <a:p>
            <a:pPr algn="ctr"/>
            <a:endParaRPr lang="en-IN" dirty="0"/>
          </a:p>
          <a:p>
            <a:pPr algn="ctr"/>
            <a:r>
              <a:rPr lang="en-IN" dirty="0"/>
              <a:t>withdraw(amount)</a:t>
            </a:r>
          </a:p>
          <a:p>
            <a:pPr algn="ctr"/>
            <a:r>
              <a:rPr lang="en-IN" dirty="0"/>
              <a:t>deposit(amount)</a:t>
            </a:r>
          </a:p>
        </p:txBody>
      </p:sp>
      <p:sp>
        <p:nvSpPr>
          <p:cNvPr id="5" name="Rectangle: Rounded Corners 4">
            <a:extLst>
              <a:ext uri="{FF2B5EF4-FFF2-40B4-BE49-F238E27FC236}">
                <a16:creationId xmlns:a16="http://schemas.microsoft.com/office/drawing/2014/main" id="{B94C0880-10E7-4101-AC4E-98B78CCC0E15}"/>
              </a:ext>
            </a:extLst>
          </p:cNvPr>
          <p:cNvSpPr/>
          <p:nvPr/>
        </p:nvSpPr>
        <p:spPr>
          <a:xfrm>
            <a:off x="1030777"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SMS Class</a:t>
            </a:r>
          </a:p>
          <a:p>
            <a:pPr algn="ctr"/>
            <a:endParaRPr lang="en-IN" dirty="0"/>
          </a:p>
          <a:p>
            <a:pPr algn="ctr"/>
            <a:r>
              <a:rPr lang="en-IN" dirty="0"/>
              <a:t>send(</a:t>
            </a:r>
            <a:r>
              <a:rPr lang="en-IN" dirty="0" err="1"/>
              <a:t>msg</a:t>
            </a:r>
            <a:r>
              <a:rPr lang="en-IN" dirty="0"/>
              <a:t>)</a:t>
            </a:r>
          </a:p>
        </p:txBody>
      </p:sp>
      <p:sp>
        <p:nvSpPr>
          <p:cNvPr id="6" name="Rectangle: Rounded Corners 5">
            <a:extLst>
              <a:ext uri="{FF2B5EF4-FFF2-40B4-BE49-F238E27FC236}">
                <a16:creationId xmlns:a16="http://schemas.microsoft.com/office/drawing/2014/main" id="{F6B45E63-6A7D-48A6-BE34-89095603DB3F}"/>
              </a:ext>
            </a:extLst>
          </p:cNvPr>
          <p:cNvSpPr/>
          <p:nvPr/>
        </p:nvSpPr>
        <p:spPr>
          <a:xfrm>
            <a:off x="3618806"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EMAIL Class</a:t>
            </a:r>
          </a:p>
          <a:p>
            <a:pPr algn="ctr"/>
            <a:endParaRPr lang="en-IN" dirty="0"/>
          </a:p>
          <a:p>
            <a:pPr algn="ctr"/>
            <a:r>
              <a:rPr lang="en-IN" dirty="0"/>
              <a:t>send(</a:t>
            </a:r>
            <a:r>
              <a:rPr lang="en-IN" dirty="0" err="1"/>
              <a:t>msg</a:t>
            </a:r>
            <a:r>
              <a:rPr lang="en-IN" dirty="0"/>
              <a:t>)</a:t>
            </a:r>
          </a:p>
        </p:txBody>
      </p:sp>
      <p:sp>
        <p:nvSpPr>
          <p:cNvPr id="7" name="TextBox 6">
            <a:extLst>
              <a:ext uri="{FF2B5EF4-FFF2-40B4-BE49-F238E27FC236}">
                <a16:creationId xmlns:a16="http://schemas.microsoft.com/office/drawing/2014/main" id="{0C57B204-BF35-48BB-B211-D1B7321062D6}"/>
              </a:ext>
            </a:extLst>
          </p:cNvPr>
          <p:cNvSpPr txBox="1"/>
          <p:nvPr/>
        </p:nvSpPr>
        <p:spPr>
          <a:xfrm>
            <a:off x="4015046" y="550685"/>
            <a:ext cx="7634847" cy="2862322"/>
          </a:xfrm>
          <a:prstGeom prst="rect">
            <a:avLst/>
          </a:prstGeom>
          <a:noFill/>
        </p:spPr>
        <p:txBody>
          <a:bodyPr wrap="none" rtlCol="0">
            <a:spAutoFit/>
          </a:bodyPr>
          <a:lstStyle/>
          <a:p>
            <a:r>
              <a:rPr lang="en-IN" dirty="0"/>
              <a:t>Create </a:t>
            </a:r>
            <a:r>
              <a:rPr lang="en-IN" dirty="0" err="1"/>
              <a:t>BankAccount</a:t>
            </a:r>
            <a:r>
              <a:rPr lang="en-IN" dirty="0"/>
              <a:t> class with withdraw, deposit and other methods if needed.</a:t>
            </a:r>
          </a:p>
          <a:p>
            <a:endParaRPr lang="en-IN" dirty="0"/>
          </a:p>
          <a:p>
            <a:r>
              <a:rPr lang="en-IN" dirty="0"/>
              <a:t>Withdraw should show error if amount is greater than balance in account</a:t>
            </a:r>
          </a:p>
          <a:p>
            <a:endParaRPr lang="en-IN" dirty="0"/>
          </a:p>
          <a:p>
            <a:r>
              <a:rPr lang="en-IN" b="1" dirty="0"/>
              <a:t>Show message after withdraw and deposit call, showing current balance</a:t>
            </a:r>
          </a:p>
          <a:p>
            <a:endParaRPr lang="en-IN" b="1" dirty="0"/>
          </a:p>
          <a:p>
            <a:r>
              <a:rPr lang="en-IN" b="1" dirty="0"/>
              <a:t>Send a SMS after withdraw or deposit is called</a:t>
            </a:r>
          </a:p>
          <a:p>
            <a:r>
              <a:rPr lang="en-IN" b="1" dirty="0"/>
              <a:t>Send an Email after withdraw or deposit is called</a:t>
            </a:r>
          </a:p>
          <a:p>
            <a:endParaRPr lang="en-IN" b="1" dirty="0"/>
          </a:p>
          <a:p>
            <a:r>
              <a:rPr lang="en-IN" b="1" dirty="0"/>
              <a:t>Follow SOLID principal’s of writing code</a:t>
            </a:r>
          </a:p>
        </p:txBody>
      </p:sp>
      <p:sp>
        <p:nvSpPr>
          <p:cNvPr id="8" name="Rectangle: Rounded Corners 7">
            <a:extLst>
              <a:ext uri="{FF2B5EF4-FFF2-40B4-BE49-F238E27FC236}">
                <a16:creationId xmlns:a16="http://schemas.microsoft.com/office/drawing/2014/main" id="{A4FE4D20-2C8F-467C-945E-771DBBC0F7FA}"/>
              </a:ext>
            </a:extLst>
          </p:cNvPr>
          <p:cNvSpPr/>
          <p:nvPr/>
        </p:nvSpPr>
        <p:spPr>
          <a:xfrm>
            <a:off x="6206835" y="4256116"/>
            <a:ext cx="1956262" cy="21017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Whatsapp</a:t>
            </a:r>
            <a:r>
              <a:rPr lang="en-IN" dirty="0"/>
              <a:t> Class</a:t>
            </a:r>
          </a:p>
          <a:p>
            <a:pPr algn="ctr"/>
            <a:endParaRPr lang="en-IN" dirty="0"/>
          </a:p>
          <a:p>
            <a:pPr algn="ctr"/>
            <a:r>
              <a:rPr lang="en-IN"/>
              <a:t>send(</a:t>
            </a:r>
            <a:r>
              <a:rPr lang="en-IN" dirty="0" err="1"/>
              <a:t>msg</a:t>
            </a:r>
            <a:r>
              <a:rPr lang="en-IN" dirty="0"/>
              <a:t>)</a:t>
            </a:r>
          </a:p>
        </p:txBody>
      </p:sp>
    </p:spTree>
    <p:extLst>
      <p:ext uri="{BB962C8B-B14F-4D97-AF65-F5344CB8AC3E}">
        <p14:creationId xmlns:p14="http://schemas.microsoft.com/office/powerpoint/2010/main" val="3103000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E3804AA-1B76-449A-892A-69EA6CCB0EF4}"/>
              </a:ext>
            </a:extLst>
          </p:cNvPr>
          <p:cNvSpPr/>
          <p:nvPr/>
        </p:nvSpPr>
        <p:spPr>
          <a:xfrm>
            <a:off x="9296400" y="622300"/>
            <a:ext cx="2184400" cy="3073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JSON PLACEHOLDER</a:t>
            </a:r>
          </a:p>
          <a:p>
            <a:pPr algn="ctr"/>
            <a:r>
              <a:rPr lang="en-IN" dirty="0"/>
              <a:t>SERVER</a:t>
            </a:r>
            <a:endParaRPr lang="en-US" dirty="0"/>
          </a:p>
        </p:txBody>
      </p:sp>
      <p:sp>
        <p:nvSpPr>
          <p:cNvPr id="5" name="Rectangle: Rounded Corners 4">
            <a:extLst>
              <a:ext uri="{FF2B5EF4-FFF2-40B4-BE49-F238E27FC236}">
                <a16:creationId xmlns:a16="http://schemas.microsoft.com/office/drawing/2014/main" id="{6FD03FAC-A79E-48CD-A67C-A29857D556DD}"/>
              </a:ext>
            </a:extLst>
          </p:cNvPr>
          <p:cNvSpPr/>
          <p:nvPr/>
        </p:nvSpPr>
        <p:spPr>
          <a:xfrm>
            <a:off x="4792133" y="622300"/>
            <a:ext cx="2184400" cy="307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SERVER</a:t>
            </a:r>
          </a:p>
          <a:p>
            <a:pPr algn="ctr"/>
            <a:r>
              <a:rPr lang="en-IN" dirty="0"/>
              <a:t>localhost:3000</a:t>
            </a:r>
            <a:endParaRPr lang="en-US" dirty="0"/>
          </a:p>
        </p:txBody>
      </p:sp>
      <p:sp>
        <p:nvSpPr>
          <p:cNvPr id="6" name="Rectangle: Rounded Corners 5">
            <a:extLst>
              <a:ext uri="{FF2B5EF4-FFF2-40B4-BE49-F238E27FC236}">
                <a16:creationId xmlns:a16="http://schemas.microsoft.com/office/drawing/2014/main" id="{8F08F356-85E2-45A0-A7F3-9253B85DC75E}"/>
              </a:ext>
            </a:extLst>
          </p:cNvPr>
          <p:cNvSpPr/>
          <p:nvPr/>
        </p:nvSpPr>
        <p:spPr>
          <a:xfrm>
            <a:off x="778934" y="622300"/>
            <a:ext cx="2184400" cy="307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 BROWSER</a:t>
            </a:r>
            <a:endParaRPr lang="en-US" dirty="0"/>
          </a:p>
        </p:txBody>
      </p:sp>
      <p:cxnSp>
        <p:nvCxnSpPr>
          <p:cNvPr id="8" name="Straight Arrow Connector 7">
            <a:extLst>
              <a:ext uri="{FF2B5EF4-FFF2-40B4-BE49-F238E27FC236}">
                <a16:creationId xmlns:a16="http://schemas.microsoft.com/office/drawing/2014/main" id="{F6605D3B-43CF-44B2-95A5-43BDAE689F29}"/>
              </a:ext>
            </a:extLst>
          </p:cNvPr>
          <p:cNvCxnSpPr/>
          <p:nvPr/>
        </p:nvCxnSpPr>
        <p:spPr>
          <a:xfrm>
            <a:off x="2963334" y="1380067"/>
            <a:ext cx="1828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5D5F49B-FF3F-44B0-9B7D-D5E3FE63B9D7}"/>
              </a:ext>
            </a:extLst>
          </p:cNvPr>
          <p:cNvCxnSpPr/>
          <p:nvPr/>
        </p:nvCxnSpPr>
        <p:spPr>
          <a:xfrm>
            <a:off x="6976533" y="1380067"/>
            <a:ext cx="2319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ED03E2-52B5-422A-B8D4-2D355CFBAAC5}"/>
              </a:ext>
            </a:extLst>
          </p:cNvPr>
          <p:cNvCxnSpPr/>
          <p:nvPr/>
        </p:nvCxnSpPr>
        <p:spPr>
          <a:xfrm flipH="1">
            <a:off x="6976533" y="2878667"/>
            <a:ext cx="2319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09786F8-BC08-4C8D-A0A1-05D966EE73A8}"/>
              </a:ext>
            </a:extLst>
          </p:cNvPr>
          <p:cNvCxnSpPr/>
          <p:nvPr/>
        </p:nvCxnSpPr>
        <p:spPr>
          <a:xfrm flipH="1">
            <a:off x="2963334" y="2878667"/>
            <a:ext cx="1828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ED58B13-D711-4644-A5F8-B8735A2CBCA7}"/>
              </a:ext>
            </a:extLst>
          </p:cNvPr>
          <p:cNvSpPr txBox="1"/>
          <p:nvPr/>
        </p:nvSpPr>
        <p:spPr>
          <a:xfrm>
            <a:off x="2044281" y="4317136"/>
            <a:ext cx="8103437" cy="1754326"/>
          </a:xfrm>
          <a:prstGeom prst="rect">
            <a:avLst/>
          </a:prstGeom>
          <a:noFill/>
        </p:spPr>
        <p:txBody>
          <a:bodyPr wrap="none" rtlCol="0">
            <a:spAutoFit/>
          </a:bodyPr>
          <a:lstStyle/>
          <a:p>
            <a:pPr marL="285750" indent="-285750">
              <a:buFont typeface="Arial" panose="020B0604020202020204" pitchFamily="34" charset="0"/>
              <a:buChar char="•"/>
            </a:pPr>
            <a:r>
              <a:rPr lang="en-IN" dirty="0"/>
              <a:t>Client Will send request to Node Server on URL : </a:t>
            </a:r>
            <a:r>
              <a:rPr lang="en-IN" dirty="0">
                <a:hlinkClick r:id="rId2"/>
              </a:rPr>
              <a:t>http://localhost:3000/posts</a:t>
            </a:r>
            <a:endParaRPr lang="en-IN" dirty="0"/>
          </a:p>
          <a:p>
            <a:pPr marL="285750" indent="-285750">
              <a:buFont typeface="Arial" panose="020B0604020202020204" pitchFamily="34" charset="0"/>
              <a:buChar char="•"/>
            </a:pPr>
            <a:r>
              <a:rPr lang="en-IN" dirty="0"/>
              <a:t>Node Server will check, in cache data related to URL requested, </a:t>
            </a:r>
          </a:p>
          <a:p>
            <a:pPr marL="742950" lvl="1" indent="-285750">
              <a:buFont typeface="Arial" panose="020B0604020202020204" pitchFamily="34" charset="0"/>
              <a:buChar char="•"/>
            </a:pPr>
            <a:r>
              <a:rPr lang="en-IN" dirty="0"/>
              <a:t>if available send the data to Browser</a:t>
            </a:r>
          </a:p>
          <a:p>
            <a:pPr marL="742950" lvl="1" indent="-285750">
              <a:buFont typeface="Arial" panose="020B0604020202020204" pitchFamily="34" charset="0"/>
              <a:buChar char="•"/>
            </a:pPr>
            <a:r>
              <a:rPr lang="en-IN" dirty="0"/>
              <a:t>if not available send request to </a:t>
            </a:r>
            <a:r>
              <a:rPr lang="en-IN" dirty="0">
                <a:hlinkClick r:id="rId3"/>
              </a:rPr>
              <a:t>https://jsonplaceholder.typicode.com/posts</a:t>
            </a:r>
            <a:r>
              <a:rPr lang="en-IN" dirty="0"/>
              <a:t>, </a:t>
            </a:r>
          </a:p>
          <a:p>
            <a:pPr marL="1200150" lvl="2" indent="-285750">
              <a:buFont typeface="Arial" panose="020B0604020202020204" pitchFamily="34" charset="0"/>
              <a:buChar char="•"/>
            </a:pPr>
            <a:r>
              <a:rPr lang="en-IN" dirty="0"/>
              <a:t>get the data and cache it for next calls</a:t>
            </a:r>
          </a:p>
          <a:p>
            <a:pPr marL="1200150" lvl="2" indent="-285750">
              <a:buFont typeface="Arial" panose="020B0604020202020204" pitchFamily="34" charset="0"/>
              <a:buChar char="•"/>
            </a:pPr>
            <a:r>
              <a:rPr lang="en-IN" dirty="0"/>
              <a:t>send the cached data back to client</a:t>
            </a:r>
            <a:endParaRPr lang="en-US" dirty="0"/>
          </a:p>
        </p:txBody>
      </p:sp>
    </p:spTree>
    <p:extLst>
      <p:ext uri="{BB962C8B-B14F-4D97-AF65-F5344CB8AC3E}">
        <p14:creationId xmlns:p14="http://schemas.microsoft.com/office/powerpoint/2010/main" val="811649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06BC2D-BE22-4199-B9F3-6CAA1983D903}"/>
              </a:ext>
            </a:extLst>
          </p:cNvPr>
          <p:cNvSpPr>
            <a:spLocks noGrp="1"/>
          </p:cNvSpPr>
          <p:nvPr>
            <p:ph type="title"/>
          </p:nvPr>
        </p:nvSpPr>
        <p:spPr/>
        <p:txBody>
          <a:bodyPr/>
          <a:lstStyle/>
          <a:p>
            <a:r>
              <a:rPr lang="en-US" dirty="0"/>
              <a:t>What is Node.js?</a:t>
            </a:r>
          </a:p>
        </p:txBody>
      </p:sp>
      <p:sp>
        <p:nvSpPr>
          <p:cNvPr id="5" name="Content Placeholder 4">
            <a:extLst>
              <a:ext uri="{FF2B5EF4-FFF2-40B4-BE49-F238E27FC236}">
                <a16:creationId xmlns:a16="http://schemas.microsoft.com/office/drawing/2014/main" id="{A6E0C0B0-8155-46A1-BD2F-9D964CFF6D8E}"/>
              </a:ext>
            </a:extLst>
          </p:cNvPr>
          <p:cNvSpPr>
            <a:spLocks noGrp="1"/>
          </p:cNvSpPr>
          <p:nvPr>
            <p:ph idx="1"/>
          </p:nvPr>
        </p:nvSpPr>
        <p:spPr/>
        <p:txBody>
          <a:bodyPr>
            <a:normAutofit/>
          </a:bodyPr>
          <a:lstStyle/>
          <a:p>
            <a:r>
              <a:rPr lang="en-US" dirty="0"/>
              <a:t>Node.js is </a:t>
            </a:r>
          </a:p>
          <a:p>
            <a:pPr lvl="1"/>
            <a:r>
              <a:rPr lang="en-US" dirty="0"/>
              <a:t>open-source</a:t>
            </a:r>
          </a:p>
          <a:p>
            <a:pPr lvl="1"/>
            <a:r>
              <a:rPr lang="en-US" dirty="0"/>
              <a:t>cross-platform</a:t>
            </a:r>
          </a:p>
          <a:p>
            <a:pPr lvl="1"/>
            <a:r>
              <a:rPr lang="en-US" dirty="0"/>
              <a:t>back-end JavaScript runtime environment </a:t>
            </a:r>
          </a:p>
          <a:p>
            <a:pPr lvl="1"/>
            <a:r>
              <a:rPr lang="en-US" dirty="0"/>
              <a:t>runs on the V8 engine </a:t>
            </a:r>
          </a:p>
          <a:p>
            <a:pPr lvl="1"/>
            <a:r>
              <a:rPr lang="en-US" dirty="0"/>
              <a:t>executes JavaScript code outside a web browser. </a:t>
            </a:r>
          </a:p>
          <a:p>
            <a:r>
              <a:rPr lang="en-US" dirty="0"/>
              <a:t>Node.js lets developers use JavaScript for server-side scripting.</a:t>
            </a:r>
          </a:p>
          <a:p>
            <a:r>
              <a:rPr lang="en-US" dirty="0"/>
              <a:t>Node.js represents a "JavaScript everywhere" paradigm</a:t>
            </a:r>
          </a:p>
          <a:p>
            <a:pPr lvl="1"/>
            <a:r>
              <a:rPr lang="en-US" dirty="0"/>
              <a:t>Unifying web-application development around a single programming language.</a:t>
            </a:r>
          </a:p>
        </p:txBody>
      </p:sp>
    </p:spTree>
    <p:extLst>
      <p:ext uri="{BB962C8B-B14F-4D97-AF65-F5344CB8AC3E}">
        <p14:creationId xmlns:p14="http://schemas.microsoft.com/office/powerpoint/2010/main" val="4165250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3F03-8BE9-4F57-96E3-44B20A30A4F4}"/>
              </a:ext>
            </a:extLst>
          </p:cNvPr>
          <p:cNvSpPr>
            <a:spLocks noGrp="1"/>
          </p:cNvSpPr>
          <p:nvPr>
            <p:ph type="title"/>
          </p:nvPr>
        </p:nvSpPr>
        <p:spPr/>
        <p:txBody>
          <a:bodyPr/>
          <a:lstStyle/>
          <a:p>
            <a:r>
              <a:rPr lang="en-IN" dirty="0"/>
              <a:t>What is </a:t>
            </a:r>
            <a:r>
              <a:rPr lang="en-IN" dirty="0" err="1"/>
              <a:t>npm</a:t>
            </a:r>
            <a:r>
              <a:rPr lang="en-IN" dirty="0"/>
              <a:t>?</a:t>
            </a:r>
            <a:endParaRPr lang="en-US" dirty="0"/>
          </a:p>
        </p:txBody>
      </p:sp>
      <p:sp>
        <p:nvSpPr>
          <p:cNvPr id="3" name="Content Placeholder 2">
            <a:extLst>
              <a:ext uri="{FF2B5EF4-FFF2-40B4-BE49-F238E27FC236}">
                <a16:creationId xmlns:a16="http://schemas.microsoft.com/office/drawing/2014/main" id="{C6AA2821-6F97-4081-A0FF-57F4D316BF03}"/>
              </a:ext>
            </a:extLst>
          </p:cNvPr>
          <p:cNvSpPr>
            <a:spLocks noGrp="1"/>
          </p:cNvSpPr>
          <p:nvPr>
            <p:ph idx="1"/>
          </p:nvPr>
        </p:nvSpPr>
        <p:spPr/>
        <p:txBody>
          <a:bodyPr>
            <a:normAutofit fontScale="92500" lnSpcReduction="20000"/>
          </a:bodyPr>
          <a:lstStyle/>
          <a:p>
            <a:r>
              <a:rPr lang="en-US" dirty="0" err="1"/>
              <a:t>npm</a:t>
            </a:r>
            <a:r>
              <a:rPr lang="en-US" dirty="0"/>
              <a:t> is the world's largest Software Registry.</a:t>
            </a:r>
          </a:p>
          <a:p>
            <a:r>
              <a:rPr lang="en-US" dirty="0"/>
              <a:t>The registry contains over 800,000 code packages.</a:t>
            </a:r>
          </a:p>
          <a:p>
            <a:r>
              <a:rPr lang="en-US" dirty="0"/>
              <a:t>Open-source developers use </a:t>
            </a:r>
            <a:r>
              <a:rPr lang="en-US" dirty="0" err="1"/>
              <a:t>npm</a:t>
            </a:r>
            <a:r>
              <a:rPr lang="en-US" dirty="0"/>
              <a:t> to share software.</a:t>
            </a:r>
          </a:p>
          <a:p>
            <a:r>
              <a:rPr lang="en-US" dirty="0"/>
              <a:t>Many organizations also use </a:t>
            </a:r>
            <a:r>
              <a:rPr lang="en-US" dirty="0" err="1"/>
              <a:t>npm</a:t>
            </a:r>
            <a:r>
              <a:rPr lang="en-US" dirty="0"/>
              <a:t> to manage private development.</a:t>
            </a:r>
          </a:p>
          <a:p>
            <a:r>
              <a:rPr lang="en-US" dirty="0"/>
              <a:t>You can download all </a:t>
            </a:r>
            <a:r>
              <a:rPr lang="en-US" dirty="0" err="1"/>
              <a:t>npm</a:t>
            </a:r>
            <a:r>
              <a:rPr lang="en-US" dirty="0"/>
              <a:t> public software packages without any registration or logon.</a:t>
            </a:r>
          </a:p>
          <a:p>
            <a:r>
              <a:rPr lang="en-US" dirty="0" err="1"/>
              <a:t>npm</a:t>
            </a:r>
            <a:r>
              <a:rPr lang="en-US" dirty="0"/>
              <a:t> consists of three distinct components:</a:t>
            </a:r>
          </a:p>
          <a:p>
            <a:pPr lvl="1"/>
            <a:r>
              <a:rPr lang="en-US" b="1" dirty="0"/>
              <a:t>the website</a:t>
            </a:r>
            <a:r>
              <a:rPr lang="en-US" dirty="0"/>
              <a:t>: Use the website to discover packages, set up profiles, and manage other aspects of your </a:t>
            </a:r>
            <a:r>
              <a:rPr lang="en-US" dirty="0" err="1"/>
              <a:t>npm</a:t>
            </a:r>
            <a:r>
              <a:rPr lang="en-US" dirty="0"/>
              <a:t> experience.</a:t>
            </a:r>
          </a:p>
          <a:p>
            <a:pPr lvl="1"/>
            <a:r>
              <a:rPr lang="en-US" b="1" dirty="0"/>
              <a:t>the Command Line Interface (CLI)</a:t>
            </a:r>
            <a:r>
              <a:rPr lang="en-US" dirty="0"/>
              <a:t>: The CLI runs from a terminal, and is how most developers interact with </a:t>
            </a:r>
            <a:r>
              <a:rPr lang="en-US" dirty="0" err="1"/>
              <a:t>npm</a:t>
            </a:r>
            <a:endParaRPr lang="en-US" dirty="0"/>
          </a:p>
          <a:p>
            <a:pPr lvl="1"/>
            <a:r>
              <a:rPr lang="en-US" b="1" dirty="0"/>
              <a:t>the registry</a:t>
            </a:r>
            <a:r>
              <a:rPr lang="en-US" dirty="0"/>
              <a:t>: </a:t>
            </a:r>
            <a:r>
              <a:rPr lang="en-US" b="0" i="0" dirty="0">
                <a:solidFill>
                  <a:srgbClr val="24292E"/>
                </a:solidFill>
                <a:effectLst/>
                <a:latin typeface="-apple-system"/>
              </a:rPr>
              <a:t>The registry is a large public database of JavaScript software and the meta-information surrounding it.</a:t>
            </a:r>
            <a:endParaRPr lang="en-US" dirty="0"/>
          </a:p>
        </p:txBody>
      </p:sp>
    </p:spTree>
    <p:extLst>
      <p:ext uri="{BB962C8B-B14F-4D97-AF65-F5344CB8AC3E}">
        <p14:creationId xmlns:p14="http://schemas.microsoft.com/office/powerpoint/2010/main" val="2857248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038-2BF2-46B2-A2FD-23097F997D5D}"/>
              </a:ext>
            </a:extLst>
          </p:cNvPr>
          <p:cNvSpPr>
            <a:spLocks noGrp="1"/>
          </p:cNvSpPr>
          <p:nvPr>
            <p:ph type="title"/>
          </p:nvPr>
        </p:nvSpPr>
        <p:spPr/>
        <p:txBody>
          <a:bodyPr/>
          <a:lstStyle/>
          <a:p>
            <a:r>
              <a:rPr lang="en-IN" dirty="0" err="1"/>
              <a:t>npm</a:t>
            </a:r>
            <a:r>
              <a:rPr lang="en-IN" dirty="0"/>
              <a:t> cli</a:t>
            </a:r>
            <a:endParaRPr lang="en-US" dirty="0"/>
          </a:p>
        </p:txBody>
      </p:sp>
      <p:sp>
        <p:nvSpPr>
          <p:cNvPr id="3" name="Content Placeholder 2">
            <a:extLst>
              <a:ext uri="{FF2B5EF4-FFF2-40B4-BE49-F238E27FC236}">
                <a16:creationId xmlns:a16="http://schemas.microsoft.com/office/drawing/2014/main" id="{35069699-9650-43A6-B73D-27C0BB0C3403}"/>
              </a:ext>
            </a:extLst>
          </p:cNvPr>
          <p:cNvSpPr>
            <a:spLocks noGrp="1"/>
          </p:cNvSpPr>
          <p:nvPr>
            <p:ph idx="1"/>
          </p:nvPr>
        </p:nvSpPr>
        <p:spPr/>
        <p:txBody>
          <a:bodyPr>
            <a:normAutofit fontScale="92500" lnSpcReduction="20000"/>
          </a:bodyPr>
          <a:lstStyle/>
          <a:p>
            <a:r>
              <a:rPr lang="en-US" dirty="0"/>
              <a:t>Local Installation</a:t>
            </a:r>
          </a:p>
          <a:p>
            <a:pPr lvl="1"/>
            <a:r>
              <a:rPr lang="en-US" dirty="0"/>
              <a:t>Production Packages</a:t>
            </a:r>
          </a:p>
          <a:p>
            <a:pPr lvl="2"/>
            <a:r>
              <a:rPr lang="en-US" dirty="0" err="1"/>
              <a:t>npm</a:t>
            </a:r>
            <a:r>
              <a:rPr lang="en-US" dirty="0"/>
              <a:t> install --save &lt;</a:t>
            </a:r>
            <a:r>
              <a:rPr lang="en-US" dirty="0" err="1"/>
              <a:t>package_name</a:t>
            </a:r>
            <a:r>
              <a:rPr lang="en-US" dirty="0"/>
              <a:t>&gt;</a:t>
            </a:r>
          </a:p>
          <a:p>
            <a:pPr lvl="2"/>
            <a:r>
              <a:rPr lang="en-US" dirty="0" err="1"/>
              <a:t>npm</a:t>
            </a:r>
            <a:r>
              <a:rPr lang="en-US" dirty="0"/>
              <a:t> install &lt;</a:t>
            </a:r>
            <a:r>
              <a:rPr lang="en-US" dirty="0" err="1"/>
              <a:t>package_name</a:t>
            </a:r>
            <a:r>
              <a:rPr lang="en-US" dirty="0"/>
              <a:t>&gt;</a:t>
            </a:r>
          </a:p>
          <a:p>
            <a:pPr lvl="2"/>
            <a:r>
              <a:rPr lang="en-US" dirty="0" err="1"/>
              <a:t>npm</a:t>
            </a:r>
            <a:r>
              <a:rPr lang="en-US" dirty="0"/>
              <a:t> </a:t>
            </a:r>
            <a:r>
              <a:rPr lang="en-US" dirty="0" err="1"/>
              <a:t>i</a:t>
            </a:r>
            <a:r>
              <a:rPr lang="en-US" dirty="0"/>
              <a:t> &lt;</a:t>
            </a:r>
            <a:r>
              <a:rPr lang="en-US" dirty="0" err="1"/>
              <a:t>package_name</a:t>
            </a:r>
            <a:r>
              <a:rPr lang="en-US" dirty="0"/>
              <a:t>&gt;</a:t>
            </a:r>
          </a:p>
          <a:p>
            <a:pPr lvl="1"/>
            <a:r>
              <a:rPr lang="en-US" dirty="0" err="1"/>
              <a:t>Developement</a:t>
            </a:r>
            <a:r>
              <a:rPr lang="en-US" dirty="0"/>
              <a:t> Packages</a:t>
            </a:r>
          </a:p>
          <a:p>
            <a:pPr lvl="2"/>
            <a:r>
              <a:rPr lang="en-US" dirty="0" err="1"/>
              <a:t>npm</a:t>
            </a:r>
            <a:r>
              <a:rPr lang="en-US" dirty="0"/>
              <a:t> install --save-dev &lt;</a:t>
            </a:r>
            <a:r>
              <a:rPr lang="en-US" dirty="0" err="1"/>
              <a:t>package_name</a:t>
            </a:r>
            <a:r>
              <a:rPr lang="en-US" dirty="0"/>
              <a:t>&gt;</a:t>
            </a:r>
          </a:p>
          <a:p>
            <a:pPr lvl="2"/>
            <a:r>
              <a:rPr lang="en-US" dirty="0" err="1"/>
              <a:t>npm</a:t>
            </a:r>
            <a:r>
              <a:rPr lang="en-US" dirty="0"/>
              <a:t> install --dev &lt;</a:t>
            </a:r>
            <a:r>
              <a:rPr lang="en-US" dirty="0" err="1"/>
              <a:t>package_name</a:t>
            </a:r>
            <a:r>
              <a:rPr lang="en-US" dirty="0"/>
              <a:t>&gt;</a:t>
            </a:r>
          </a:p>
          <a:p>
            <a:pPr lvl="2"/>
            <a:r>
              <a:rPr lang="en-US" dirty="0" err="1"/>
              <a:t>npm</a:t>
            </a:r>
            <a:r>
              <a:rPr lang="en-US" dirty="0"/>
              <a:t> </a:t>
            </a:r>
            <a:r>
              <a:rPr lang="en-US" dirty="0" err="1"/>
              <a:t>i</a:t>
            </a:r>
            <a:r>
              <a:rPr lang="en-US" dirty="0"/>
              <a:t> -D &lt;</a:t>
            </a:r>
            <a:r>
              <a:rPr lang="en-US" dirty="0" err="1"/>
              <a:t>package_name</a:t>
            </a:r>
            <a:r>
              <a:rPr lang="en-US" dirty="0"/>
              <a:t>&gt;</a:t>
            </a:r>
          </a:p>
          <a:p>
            <a:r>
              <a:rPr lang="en-US" dirty="0"/>
              <a:t>Local Un-installation</a:t>
            </a:r>
          </a:p>
          <a:p>
            <a:pPr lvl="1"/>
            <a:r>
              <a:rPr lang="en-US" dirty="0"/>
              <a:t>Production Packages</a:t>
            </a:r>
          </a:p>
          <a:p>
            <a:pPr lvl="2"/>
            <a:r>
              <a:rPr lang="en-US" dirty="0" err="1"/>
              <a:t>npm</a:t>
            </a:r>
            <a:r>
              <a:rPr lang="en-US" dirty="0"/>
              <a:t> un &lt;</a:t>
            </a:r>
            <a:r>
              <a:rPr lang="en-US" dirty="0" err="1"/>
              <a:t>package_name</a:t>
            </a:r>
            <a:r>
              <a:rPr lang="en-US" dirty="0"/>
              <a:t>&gt;</a:t>
            </a:r>
          </a:p>
          <a:p>
            <a:pPr lvl="1"/>
            <a:r>
              <a:rPr lang="en-US" dirty="0" err="1"/>
              <a:t>Developement</a:t>
            </a:r>
            <a:r>
              <a:rPr lang="en-US" dirty="0"/>
              <a:t> Packages</a:t>
            </a:r>
          </a:p>
          <a:p>
            <a:pPr lvl="2"/>
            <a:r>
              <a:rPr lang="en-US" dirty="0" err="1"/>
              <a:t>npm</a:t>
            </a:r>
            <a:r>
              <a:rPr lang="en-US" dirty="0"/>
              <a:t> un -D &lt;</a:t>
            </a:r>
            <a:r>
              <a:rPr lang="en-US" dirty="0" err="1"/>
              <a:t>package_name</a:t>
            </a:r>
            <a:r>
              <a:rPr lang="en-US" dirty="0"/>
              <a:t>&gt;</a:t>
            </a:r>
          </a:p>
        </p:txBody>
      </p:sp>
    </p:spTree>
    <p:extLst>
      <p:ext uri="{BB962C8B-B14F-4D97-AF65-F5344CB8AC3E}">
        <p14:creationId xmlns:p14="http://schemas.microsoft.com/office/powerpoint/2010/main" val="2744805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7AF3-C1F6-4E1E-BE85-4B95CEA0CE08}"/>
              </a:ext>
            </a:extLst>
          </p:cNvPr>
          <p:cNvSpPr>
            <a:spLocks noGrp="1"/>
          </p:cNvSpPr>
          <p:nvPr>
            <p:ph type="title"/>
          </p:nvPr>
        </p:nvSpPr>
        <p:spPr/>
        <p:txBody>
          <a:bodyPr/>
          <a:lstStyle/>
          <a:p>
            <a:r>
              <a:rPr lang="en-US" dirty="0"/>
              <a:t>Steps to run the application</a:t>
            </a:r>
          </a:p>
        </p:txBody>
      </p:sp>
      <p:sp>
        <p:nvSpPr>
          <p:cNvPr id="3" name="Content Placeholder 2">
            <a:extLst>
              <a:ext uri="{FF2B5EF4-FFF2-40B4-BE49-F238E27FC236}">
                <a16:creationId xmlns:a16="http://schemas.microsoft.com/office/drawing/2014/main" id="{03F610EA-D557-4D06-B22C-248E273A33B4}"/>
              </a:ext>
            </a:extLst>
          </p:cNvPr>
          <p:cNvSpPr>
            <a:spLocks noGrp="1"/>
          </p:cNvSpPr>
          <p:nvPr>
            <p:ph idx="1"/>
          </p:nvPr>
        </p:nvSpPr>
        <p:spPr/>
        <p:txBody>
          <a:bodyPr/>
          <a:lstStyle/>
          <a:p>
            <a:r>
              <a:rPr lang="en-US" b="1"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After the installation completes, run</a:t>
            </a:r>
          </a:p>
          <a:p>
            <a:pPr lvl="1"/>
            <a:r>
              <a:rPr lang="en-US" dirty="0"/>
              <a:t>node app.js </a:t>
            </a:r>
          </a:p>
        </p:txBody>
      </p:sp>
    </p:spTree>
    <p:extLst>
      <p:ext uri="{BB962C8B-B14F-4D97-AF65-F5344CB8AC3E}">
        <p14:creationId xmlns:p14="http://schemas.microsoft.com/office/powerpoint/2010/main" val="2903542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022AD108-F270-4589-818A-E0F275650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193460"/>
            <a:ext cx="10905066" cy="4471078"/>
          </a:xfrm>
          <a:prstGeom prst="rect">
            <a:avLst/>
          </a:prstGeom>
          <a:ln>
            <a:noFill/>
          </a:ln>
        </p:spPr>
      </p:pic>
    </p:spTree>
    <p:extLst>
      <p:ext uri="{BB962C8B-B14F-4D97-AF65-F5344CB8AC3E}">
        <p14:creationId xmlns:p14="http://schemas.microsoft.com/office/powerpoint/2010/main" val="2308804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A0C3EA48-290A-4BED-B835-C4B2CF740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34132"/>
            <a:ext cx="10905066" cy="3189734"/>
          </a:xfrm>
          <a:prstGeom prst="rect">
            <a:avLst/>
          </a:prstGeom>
          <a:ln>
            <a:noFill/>
          </a:ln>
        </p:spPr>
      </p:pic>
    </p:spTree>
    <p:extLst>
      <p:ext uri="{BB962C8B-B14F-4D97-AF65-F5344CB8AC3E}">
        <p14:creationId xmlns:p14="http://schemas.microsoft.com/office/powerpoint/2010/main" val="547040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Graphical user interface, application&#10;&#10;Description automatically generated">
            <a:extLst>
              <a:ext uri="{FF2B5EF4-FFF2-40B4-BE49-F238E27FC236}">
                <a16:creationId xmlns:a16="http://schemas.microsoft.com/office/drawing/2014/main" id="{B5D22DB1-DA14-47DB-ABA3-1DA7418B2927}"/>
              </a:ext>
            </a:extLst>
          </p:cNvPr>
          <p:cNvPicPr>
            <a:picLocks noChangeAspect="1"/>
          </p:cNvPicPr>
          <p:nvPr/>
        </p:nvPicPr>
        <p:blipFill rotWithShape="1">
          <a:blip r:embed="rId2">
            <a:extLst>
              <a:ext uri="{28A0092B-C50C-407E-A947-70E740481C1C}">
                <a14:useLocalDpi xmlns:a14="http://schemas.microsoft.com/office/drawing/2010/main" val="0"/>
              </a:ext>
            </a:extLst>
          </a:blip>
          <a:srcRect l="33307" t="1950" r="50484" b="3273"/>
          <a:stretch/>
        </p:blipFill>
        <p:spPr>
          <a:xfrm>
            <a:off x="795452" y="643467"/>
            <a:ext cx="2776337" cy="2475653"/>
          </a:xfrm>
          <a:prstGeom prst="rect">
            <a:avLst/>
          </a:prstGeom>
        </p:spPr>
      </p:pic>
      <p:pic>
        <p:nvPicPr>
          <p:cNvPr id="28" name="Picture 27" descr="Graphical user interface, application&#10;&#10;Description automatically generated">
            <a:extLst>
              <a:ext uri="{FF2B5EF4-FFF2-40B4-BE49-F238E27FC236}">
                <a16:creationId xmlns:a16="http://schemas.microsoft.com/office/drawing/2014/main" id="{E30224B6-95F2-4698-A913-C651415B6CAE}"/>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839" r="33790" b="4384"/>
          <a:stretch/>
        </p:blipFill>
        <p:spPr>
          <a:xfrm>
            <a:off x="4623815" y="650497"/>
            <a:ext cx="2768624" cy="2468623"/>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9497F784-63E0-47C0-9F68-B4F7A67C283D}"/>
              </a:ext>
            </a:extLst>
          </p:cNvPr>
          <p:cNvPicPr>
            <a:picLocks noChangeAspect="1"/>
          </p:cNvPicPr>
          <p:nvPr/>
        </p:nvPicPr>
        <p:blipFill rotWithShape="1">
          <a:blip r:embed="rId2">
            <a:extLst>
              <a:ext uri="{28A0092B-C50C-407E-A947-70E740481C1C}">
                <a14:useLocalDpi xmlns:a14="http://schemas.microsoft.com/office/drawing/2010/main" val="0"/>
              </a:ext>
            </a:extLst>
          </a:blip>
          <a:srcRect t="17834" r="83790"/>
          <a:stretch/>
        </p:blipFill>
        <p:spPr>
          <a:xfrm>
            <a:off x="8343196" y="650497"/>
            <a:ext cx="3193547" cy="2468623"/>
          </a:xfrm>
          <a:prstGeom prst="rect">
            <a:avLst/>
          </a:prstGeom>
        </p:spPr>
      </p:pic>
      <p:pic>
        <p:nvPicPr>
          <p:cNvPr id="21" name="Picture 20" descr="Graphical user interface, application&#10;&#10;Description automatically generated">
            <a:extLst>
              <a:ext uri="{FF2B5EF4-FFF2-40B4-BE49-F238E27FC236}">
                <a16:creationId xmlns:a16="http://schemas.microsoft.com/office/drawing/2014/main" id="{FC5F17E0-EF5C-4AED-AE79-12FF08D16F1A}"/>
              </a:ext>
            </a:extLst>
          </p:cNvPr>
          <p:cNvPicPr>
            <a:picLocks noChangeAspect="1"/>
          </p:cNvPicPr>
          <p:nvPr/>
        </p:nvPicPr>
        <p:blipFill rotWithShape="1">
          <a:blip r:embed="rId2">
            <a:extLst>
              <a:ext uri="{28A0092B-C50C-407E-A947-70E740481C1C}">
                <a14:useLocalDpi xmlns:a14="http://schemas.microsoft.com/office/drawing/2010/main" val="0"/>
              </a:ext>
            </a:extLst>
          </a:blip>
          <a:srcRect l="16775" t="2877" r="67016" b="17834"/>
          <a:stretch/>
        </p:blipFill>
        <p:spPr>
          <a:xfrm>
            <a:off x="622549" y="3825897"/>
            <a:ext cx="3104943" cy="2316225"/>
          </a:xfrm>
          <a:prstGeom prst="rect">
            <a:avLst/>
          </a:prstGeom>
        </p:spPr>
      </p:pic>
      <p:pic>
        <p:nvPicPr>
          <p:cNvPr id="30" name="Picture 29" descr="Graphical user interface, application&#10;&#10;Description automatically generated">
            <a:extLst>
              <a:ext uri="{FF2B5EF4-FFF2-40B4-BE49-F238E27FC236}">
                <a16:creationId xmlns:a16="http://schemas.microsoft.com/office/drawing/2014/main" id="{FD831BAF-4624-4D82-B2F8-4CEDA6448983}"/>
              </a:ext>
            </a:extLst>
          </p:cNvPr>
          <p:cNvPicPr>
            <a:picLocks noChangeAspect="1"/>
          </p:cNvPicPr>
          <p:nvPr/>
        </p:nvPicPr>
        <p:blipFill rotWithShape="1">
          <a:blip r:embed="rId2">
            <a:extLst>
              <a:ext uri="{28A0092B-C50C-407E-A947-70E740481C1C}">
                <a14:useLocalDpi xmlns:a14="http://schemas.microsoft.com/office/drawing/2010/main" val="0"/>
              </a:ext>
            </a:extLst>
          </a:blip>
          <a:srcRect l="66667" r="17123" b="16448"/>
          <a:stretch/>
        </p:blipFill>
        <p:spPr>
          <a:xfrm>
            <a:off x="4486749" y="3818714"/>
            <a:ext cx="3054700" cy="2401112"/>
          </a:xfrm>
          <a:prstGeom prst="rect">
            <a:avLst/>
          </a:prstGeom>
        </p:spPr>
      </p:pic>
      <p:pic>
        <p:nvPicPr>
          <p:cNvPr id="35" name="Picture 34" descr="Graphical user interface, application&#10;&#10;Description automatically generated">
            <a:extLst>
              <a:ext uri="{FF2B5EF4-FFF2-40B4-BE49-F238E27FC236}">
                <a16:creationId xmlns:a16="http://schemas.microsoft.com/office/drawing/2014/main" id="{782963A2-5019-475A-948A-2B673BDD9774}"/>
              </a:ext>
            </a:extLst>
          </p:cNvPr>
          <p:cNvPicPr>
            <a:picLocks noChangeAspect="1"/>
          </p:cNvPicPr>
          <p:nvPr/>
        </p:nvPicPr>
        <p:blipFill rotWithShape="1">
          <a:blip r:embed="rId2">
            <a:extLst>
              <a:ext uri="{28A0092B-C50C-407E-A947-70E740481C1C}">
                <a14:useLocalDpi xmlns:a14="http://schemas.microsoft.com/office/drawing/2010/main" val="0"/>
              </a:ext>
            </a:extLst>
          </a:blip>
          <a:srcRect l="83434" t="1804" r="356" b="24172"/>
          <a:stretch/>
        </p:blipFill>
        <p:spPr>
          <a:xfrm>
            <a:off x="8313518" y="3854861"/>
            <a:ext cx="3252903" cy="2265327"/>
          </a:xfrm>
          <a:prstGeom prst="rect">
            <a:avLst/>
          </a:prstGeom>
        </p:spPr>
      </p:pic>
    </p:spTree>
    <p:extLst>
      <p:ext uri="{BB962C8B-B14F-4D97-AF65-F5344CB8AC3E}">
        <p14:creationId xmlns:p14="http://schemas.microsoft.com/office/powerpoint/2010/main" val="1689115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038-2BF2-46B2-A2FD-23097F997D5D}"/>
              </a:ext>
            </a:extLst>
          </p:cNvPr>
          <p:cNvSpPr>
            <a:spLocks noGrp="1"/>
          </p:cNvSpPr>
          <p:nvPr>
            <p:ph type="title"/>
          </p:nvPr>
        </p:nvSpPr>
        <p:spPr/>
        <p:txBody>
          <a:bodyPr/>
          <a:lstStyle/>
          <a:p>
            <a:r>
              <a:rPr lang="en-IN" dirty="0" err="1"/>
              <a:t>npm</a:t>
            </a:r>
            <a:r>
              <a:rPr lang="en-IN" dirty="0"/>
              <a:t> cli</a:t>
            </a:r>
            <a:endParaRPr lang="en-US" dirty="0"/>
          </a:p>
        </p:txBody>
      </p:sp>
      <p:sp>
        <p:nvSpPr>
          <p:cNvPr id="3" name="Content Placeholder 2">
            <a:extLst>
              <a:ext uri="{FF2B5EF4-FFF2-40B4-BE49-F238E27FC236}">
                <a16:creationId xmlns:a16="http://schemas.microsoft.com/office/drawing/2014/main" id="{35069699-9650-43A6-B73D-27C0BB0C3403}"/>
              </a:ext>
            </a:extLst>
          </p:cNvPr>
          <p:cNvSpPr>
            <a:spLocks noGrp="1"/>
          </p:cNvSpPr>
          <p:nvPr>
            <p:ph idx="1"/>
          </p:nvPr>
        </p:nvSpPr>
        <p:spPr/>
        <p:txBody>
          <a:bodyPr>
            <a:normAutofit/>
          </a:bodyPr>
          <a:lstStyle/>
          <a:p>
            <a:r>
              <a:rPr lang="en-US" dirty="0"/>
              <a:t>Global Installation</a:t>
            </a:r>
          </a:p>
          <a:p>
            <a:pPr lvl="1"/>
            <a:r>
              <a:rPr lang="en-US" dirty="0" err="1"/>
              <a:t>npm</a:t>
            </a:r>
            <a:r>
              <a:rPr lang="en-US" dirty="0"/>
              <a:t> install -g &lt;</a:t>
            </a:r>
            <a:r>
              <a:rPr lang="en-US" dirty="0" err="1"/>
              <a:t>package_name</a:t>
            </a:r>
            <a:r>
              <a:rPr lang="en-US" dirty="0"/>
              <a:t>&gt;</a:t>
            </a:r>
          </a:p>
          <a:p>
            <a:pPr lvl="1"/>
            <a:r>
              <a:rPr lang="en-US" dirty="0" err="1"/>
              <a:t>npm</a:t>
            </a:r>
            <a:r>
              <a:rPr lang="en-US" dirty="0"/>
              <a:t> </a:t>
            </a:r>
            <a:r>
              <a:rPr lang="en-US" dirty="0" err="1"/>
              <a:t>i</a:t>
            </a:r>
            <a:r>
              <a:rPr lang="en-US" dirty="0"/>
              <a:t> -g &lt;</a:t>
            </a:r>
            <a:r>
              <a:rPr lang="en-US" dirty="0" err="1"/>
              <a:t>package_name</a:t>
            </a:r>
            <a:r>
              <a:rPr lang="en-US" dirty="0"/>
              <a:t>&gt;</a:t>
            </a:r>
          </a:p>
          <a:p>
            <a:r>
              <a:rPr lang="en-US" dirty="0"/>
              <a:t>Global Un-installation</a:t>
            </a:r>
          </a:p>
          <a:p>
            <a:pPr lvl="1"/>
            <a:r>
              <a:rPr lang="en-US" dirty="0" err="1"/>
              <a:t>npm</a:t>
            </a:r>
            <a:r>
              <a:rPr lang="en-US" dirty="0"/>
              <a:t> uninstall -g &lt;</a:t>
            </a:r>
            <a:r>
              <a:rPr lang="en-US" dirty="0" err="1"/>
              <a:t>package_name</a:t>
            </a:r>
            <a:r>
              <a:rPr lang="en-US" dirty="0"/>
              <a:t>&gt;</a:t>
            </a:r>
          </a:p>
          <a:p>
            <a:pPr lvl="1"/>
            <a:r>
              <a:rPr lang="en-US" dirty="0" err="1"/>
              <a:t>npm</a:t>
            </a:r>
            <a:r>
              <a:rPr lang="en-US" dirty="0"/>
              <a:t> un -g &lt;</a:t>
            </a:r>
            <a:r>
              <a:rPr lang="en-US" dirty="0" err="1"/>
              <a:t>package_name</a:t>
            </a:r>
            <a:r>
              <a:rPr lang="en-US" dirty="0"/>
              <a:t>&gt;</a:t>
            </a:r>
          </a:p>
          <a:p>
            <a:r>
              <a:rPr lang="en-US" dirty="0"/>
              <a:t>List all Global Packages installed</a:t>
            </a:r>
          </a:p>
          <a:p>
            <a:pPr lvl="1"/>
            <a:r>
              <a:rPr lang="en-US" dirty="0" err="1"/>
              <a:t>npm</a:t>
            </a:r>
            <a:r>
              <a:rPr lang="en-US" dirty="0"/>
              <a:t> list -g --depth=0</a:t>
            </a:r>
          </a:p>
        </p:txBody>
      </p:sp>
    </p:spTree>
    <p:extLst>
      <p:ext uri="{BB962C8B-B14F-4D97-AF65-F5344CB8AC3E}">
        <p14:creationId xmlns:p14="http://schemas.microsoft.com/office/powerpoint/2010/main" val="2958282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B85A-30EF-4137-BEC0-8E190A5EFAFB}"/>
              </a:ext>
            </a:extLst>
          </p:cNvPr>
          <p:cNvSpPr>
            <a:spLocks noGrp="1"/>
          </p:cNvSpPr>
          <p:nvPr>
            <p:ph type="title"/>
          </p:nvPr>
        </p:nvSpPr>
        <p:spPr/>
        <p:txBody>
          <a:bodyPr/>
          <a:lstStyle/>
          <a:p>
            <a:r>
              <a:rPr lang="en-IN" dirty="0"/>
              <a:t>Update Package Versions</a:t>
            </a:r>
            <a:endParaRPr lang="en-US" dirty="0"/>
          </a:p>
        </p:txBody>
      </p:sp>
      <p:sp>
        <p:nvSpPr>
          <p:cNvPr id="3" name="Content Placeholder 2">
            <a:extLst>
              <a:ext uri="{FF2B5EF4-FFF2-40B4-BE49-F238E27FC236}">
                <a16:creationId xmlns:a16="http://schemas.microsoft.com/office/drawing/2014/main" id="{6AFE48BC-642D-4477-8B5E-9B9F5CA2C814}"/>
              </a:ext>
            </a:extLst>
          </p:cNvPr>
          <p:cNvSpPr>
            <a:spLocks noGrp="1"/>
          </p:cNvSpPr>
          <p:nvPr>
            <p:ph idx="1"/>
          </p:nvPr>
        </p:nvSpPr>
        <p:spPr/>
        <p:txBody>
          <a:bodyPr/>
          <a:lstStyle/>
          <a:p>
            <a:r>
              <a:rPr lang="en-US" dirty="0" err="1">
                <a:hlinkClick r:id="rId2"/>
              </a:rPr>
              <a:t>npm</a:t>
            </a:r>
            <a:r>
              <a:rPr lang="en-US" dirty="0">
                <a:hlinkClick r:id="rId2"/>
              </a:rPr>
              <a:t>-check-updates - </a:t>
            </a:r>
            <a:r>
              <a:rPr lang="en-US" dirty="0" err="1">
                <a:hlinkClick r:id="rId2"/>
              </a:rPr>
              <a:t>npm</a:t>
            </a:r>
            <a:r>
              <a:rPr lang="en-US" dirty="0">
                <a:hlinkClick r:id="rId2"/>
              </a:rPr>
              <a:t> (npmjs.com)</a:t>
            </a:r>
            <a:endParaRPr lang="en-US" dirty="0"/>
          </a:p>
        </p:txBody>
      </p:sp>
    </p:spTree>
    <p:extLst>
      <p:ext uri="{BB962C8B-B14F-4D97-AF65-F5344CB8AC3E}">
        <p14:creationId xmlns:p14="http://schemas.microsoft.com/office/powerpoint/2010/main" val="2850348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BBEF02-0832-4F61-AD75-BA9BDD874E3B}"/>
              </a:ext>
            </a:extLst>
          </p:cNvPr>
          <p:cNvSpPr/>
          <p:nvPr/>
        </p:nvSpPr>
        <p:spPr>
          <a:xfrm>
            <a:off x="244682" y="152400"/>
            <a:ext cx="207645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require(</a:t>
            </a:r>
            <a:r>
              <a:rPr lang="en-IN" sz="1400" dirty="0" err="1"/>
              <a:t>ModuleName</a:t>
            </a:r>
            <a:r>
              <a:rPr lang="en-IN" sz="1400" dirty="0"/>
              <a:t>)</a:t>
            </a:r>
          </a:p>
        </p:txBody>
      </p:sp>
      <p:sp>
        <p:nvSpPr>
          <p:cNvPr id="5" name="Rectangle 4">
            <a:extLst>
              <a:ext uri="{FF2B5EF4-FFF2-40B4-BE49-F238E27FC236}">
                <a16:creationId xmlns:a16="http://schemas.microsoft.com/office/drawing/2014/main" id="{CD0A55A8-C2CD-4965-B3E6-C8C37415374D}"/>
              </a:ext>
            </a:extLst>
          </p:cNvPr>
          <p:cNvSpPr/>
          <p:nvPr/>
        </p:nvSpPr>
        <p:spPr>
          <a:xfrm>
            <a:off x="2819029" y="152400"/>
            <a:ext cx="3590925"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in built-in modules</a:t>
            </a:r>
          </a:p>
        </p:txBody>
      </p:sp>
      <p:cxnSp>
        <p:nvCxnSpPr>
          <p:cNvPr id="6" name="Straight Arrow Connector 5">
            <a:extLst>
              <a:ext uri="{FF2B5EF4-FFF2-40B4-BE49-F238E27FC236}">
                <a16:creationId xmlns:a16="http://schemas.microsoft.com/office/drawing/2014/main" id="{0B2D3F35-B293-4F7F-A753-4D6EBA2606C0}"/>
              </a:ext>
            </a:extLst>
          </p:cNvPr>
          <p:cNvCxnSpPr>
            <a:cxnSpLocks/>
          </p:cNvCxnSpPr>
          <p:nvPr/>
        </p:nvCxnSpPr>
        <p:spPr>
          <a:xfrm>
            <a:off x="2321132" y="342900"/>
            <a:ext cx="497897" cy="0"/>
          </a:xfrm>
          <a:prstGeom prst="straightConnector1">
            <a:avLst/>
          </a:prstGeom>
          <a:ln w="28575">
            <a:solidFill>
              <a:srgbClr val="0070C0"/>
            </a:solidFill>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870EC208-1E45-4B3B-BD38-D30C2A02730E}"/>
              </a:ext>
            </a:extLst>
          </p:cNvPr>
          <p:cNvCxnSpPr>
            <a:cxnSpLocks/>
            <a:endCxn id="8" idx="0"/>
          </p:cNvCxnSpPr>
          <p:nvPr/>
        </p:nvCxnSpPr>
        <p:spPr>
          <a:xfrm flipH="1">
            <a:off x="1498518" y="533400"/>
            <a:ext cx="3115974" cy="636032"/>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8" name="Rectangle 7">
            <a:extLst>
              <a:ext uri="{FF2B5EF4-FFF2-40B4-BE49-F238E27FC236}">
                <a16:creationId xmlns:a16="http://schemas.microsoft.com/office/drawing/2014/main" id="{E32C22B6-6208-4DFC-91D4-14EA5791C175}"/>
              </a:ext>
            </a:extLst>
          </p:cNvPr>
          <p:cNvSpPr/>
          <p:nvPr/>
        </p:nvSpPr>
        <p:spPr>
          <a:xfrm>
            <a:off x="178007" y="1169432"/>
            <a:ext cx="264102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the module on the memory</a:t>
            </a:r>
          </a:p>
        </p:txBody>
      </p:sp>
      <p:sp>
        <p:nvSpPr>
          <p:cNvPr id="9" name="TextBox 8">
            <a:extLst>
              <a:ext uri="{FF2B5EF4-FFF2-40B4-BE49-F238E27FC236}">
                <a16:creationId xmlns:a16="http://schemas.microsoft.com/office/drawing/2014/main" id="{751CFAA4-D86A-41F1-B817-137D4226CD4C}"/>
              </a:ext>
            </a:extLst>
          </p:cNvPr>
          <p:cNvSpPr txBox="1"/>
          <p:nvPr/>
        </p:nvSpPr>
        <p:spPr>
          <a:xfrm>
            <a:off x="2545769" y="586860"/>
            <a:ext cx="296876" cy="369332"/>
          </a:xfrm>
          <a:prstGeom prst="rect">
            <a:avLst/>
          </a:prstGeom>
          <a:noFill/>
        </p:spPr>
        <p:txBody>
          <a:bodyPr wrap="square" rtlCol="0">
            <a:spAutoFit/>
          </a:bodyPr>
          <a:lstStyle/>
          <a:p>
            <a:r>
              <a:rPr lang="en-IN" dirty="0"/>
              <a:t>Y</a:t>
            </a:r>
          </a:p>
        </p:txBody>
      </p:sp>
      <p:cxnSp>
        <p:nvCxnSpPr>
          <p:cNvPr id="10" name="Straight Arrow Connector 9">
            <a:extLst>
              <a:ext uri="{FF2B5EF4-FFF2-40B4-BE49-F238E27FC236}">
                <a16:creationId xmlns:a16="http://schemas.microsoft.com/office/drawing/2014/main" id="{AC6A43F1-6447-456B-AA2A-9A1DB7530E0F}"/>
              </a:ext>
            </a:extLst>
          </p:cNvPr>
          <p:cNvCxnSpPr/>
          <p:nvPr/>
        </p:nvCxnSpPr>
        <p:spPr>
          <a:xfrm>
            <a:off x="6409954" y="342900"/>
            <a:ext cx="583368" cy="1875"/>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303AFFED-C322-41EB-BC56-7E2C3FC9FEDD}"/>
              </a:ext>
            </a:extLst>
          </p:cNvPr>
          <p:cNvSpPr txBox="1"/>
          <p:nvPr/>
        </p:nvSpPr>
        <p:spPr>
          <a:xfrm>
            <a:off x="6534765" y="-26432"/>
            <a:ext cx="333746" cy="369332"/>
          </a:xfrm>
          <a:prstGeom prst="rect">
            <a:avLst/>
          </a:prstGeom>
          <a:noFill/>
        </p:spPr>
        <p:txBody>
          <a:bodyPr wrap="none" rtlCol="0">
            <a:spAutoFit/>
          </a:bodyPr>
          <a:lstStyle/>
          <a:p>
            <a:r>
              <a:rPr lang="en-IN" dirty="0"/>
              <a:t>N</a:t>
            </a:r>
          </a:p>
        </p:txBody>
      </p:sp>
      <p:sp>
        <p:nvSpPr>
          <p:cNvPr id="12" name="Rectangle 11">
            <a:extLst>
              <a:ext uri="{FF2B5EF4-FFF2-40B4-BE49-F238E27FC236}">
                <a16:creationId xmlns:a16="http://schemas.microsoft.com/office/drawing/2014/main" id="{5ACEDCE6-D3A7-4F59-A559-4174D863A5A9}"/>
              </a:ext>
            </a:extLst>
          </p:cNvPr>
          <p:cNvSpPr/>
          <p:nvPr/>
        </p:nvSpPr>
        <p:spPr>
          <a:xfrm>
            <a:off x="6993322" y="74250"/>
            <a:ext cx="3590925" cy="541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inside </a:t>
            </a:r>
            <a:r>
              <a:rPr lang="en-IN" sz="1400" dirty="0" err="1"/>
              <a:t>node_modules</a:t>
            </a:r>
            <a:r>
              <a:rPr lang="en-IN" sz="1400" dirty="0"/>
              <a:t> folder of your application</a:t>
            </a:r>
          </a:p>
        </p:txBody>
      </p:sp>
      <p:cxnSp>
        <p:nvCxnSpPr>
          <p:cNvPr id="13" name="Connector: Elbow 12">
            <a:extLst>
              <a:ext uri="{FF2B5EF4-FFF2-40B4-BE49-F238E27FC236}">
                <a16:creationId xmlns:a16="http://schemas.microsoft.com/office/drawing/2014/main" id="{3C979603-6FBF-484F-8C5B-9742769267E5}"/>
              </a:ext>
            </a:extLst>
          </p:cNvPr>
          <p:cNvCxnSpPr/>
          <p:nvPr/>
        </p:nvCxnSpPr>
        <p:spPr>
          <a:xfrm>
            <a:off x="10584247" y="344775"/>
            <a:ext cx="428756" cy="664875"/>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9C347155-E793-4B5C-8FB7-06E71D4D416F}"/>
              </a:ext>
            </a:extLst>
          </p:cNvPr>
          <p:cNvSpPr txBox="1"/>
          <p:nvPr/>
        </p:nvSpPr>
        <p:spPr>
          <a:xfrm>
            <a:off x="11013003" y="81929"/>
            <a:ext cx="333746" cy="369332"/>
          </a:xfrm>
          <a:prstGeom prst="rect">
            <a:avLst/>
          </a:prstGeom>
          <a:noFill/>
        </p:spPr>
        <p:txBody>
          <a:bodyPr wrap="none" rtlCol="0">
            <a:spAutoFit/>
          </a:bodyPr>
          <a:lstStyle/>
          <a:p>
            <a:r>
              <a:rPr lang="en-IN" dirty="0"/>
              <a:t>N</a:t>
            </a:r>
          </a:p>
        </p:txBody>
      </p:sp>
      <p:sp>
        <p:nvSpPr>
          <p:cNvPr id="15" name="Rectangle 14">
            <a:extLst>
              <a:ext uri="{FF2B5EF4-FFF2-40B4-BE49-F238E27FC236}">
                <a16:creationId xmlns:a16="http://schemas.microsoft.com/office/drawing/2014/main" id="{0D90E2F8-81FF-42E7-892B-B03B2D9E4EE2}"/>
              </a:ext>
            </a:extLst>
          </p:cNvPr>
          <p:cNvSpPr/>
          <p:nvPr/>
        </p:nvSpPr>
        <p:spPr>
          <a:xfrm>
            <a:off x="10074790" y="1009650"/>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sp>
        <p:nvSpPr>
          <p:cNvPr id="16" name="Rectangle 15">
            <a:extLst>
              <a:ext uri="{FF2B5EF4-FFF2-40B4-BE49-F238E27FC236}">
                <a16:creationId xmlns:a16="http://schemas.microsoft.com/office/drawing/2014/main" id="{768ED0C7-C643-4C8A-BFFE-D2DC621C1755}"/>
              </a:ext>
            </a:extLst>
          </p:cNvPr>
          <p:cNvSpPr/>
          <p:nvPr/>
        </p:nvSpPr>
        <p:spPr>
          <a:xfrm>
            <a:off x="3829050" y="10096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file inside </a:t>
            </a:r>
            <a:r>
              <a:rPr lang="en-IN" sz="1400" dirty="0" err="1"/>
              <a:t>node_modules</a:t>
            </a:r>
            <a:endParaRPr lang="en-IN" sz="1400" dirty="0"/>
          </a:p>
        </p:txBody>
      </p:sp>
      <p:cxnSp>
        <p:nvCxnSpPr>
          <p:cNvPr id="17" name="Connector: Elbow 16">
            <a:extLst>
              <a:ext uri="{FF2B5EF4-FFF2-40B4-BE49-F238E27FC236}">
                <a16:creationId xmlns:a16="http://schemas.microsoft.com/office/drawing/2014/main" id="{8513CD5D-629B-4B84-974F-9763A9096B6F}"/>
              </a:ext>
            </a:extLst>
          </p:cNvPr>
          <p:cNvCxnSpPr>
            <a:endCxn id="16" idx="3"/>
          </p:cNvCxnSpPr>
          <p:nvPr/>
        </p:nvCxnSpPr>
        <p:spPr>
          <a:xfrm rot="5400000">
            <a:off x="8283443" y="694808"/>
            <a:ext cx="584850" cy="425835"/>
          </a:xfrm>
          <a:prstGeom prst="bentConnector2">
            <a:avLst/>
          </a:prstGeom>
          <a:ln w="28575">
            <a:solidFill>
              <a:srgbClr val="0070C0"/>
            </a:solidFill>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E70554F7-1985-4B74-B164-7054DB4E5F99}"/>
              </a:ext>
            </a:extLst>
          </p:cNvPr>
          <p:cNvSpPr txBox="1"/>
          <p:nvPr/>
        </p:nvSpPr>
        <p:spPr>
          <a:xfrm>
            <a:off x="8812578" y="739706"/>
            <a:ext cx="296876" cy="369332"/>
          </a:xfrm>
          <a:prstGeom prst="rect">
            <a:avLst/>
          </a:prstGeom>
          <a:noFill/>
        </p:spPr>
        <p:txBody>
          <a:bodyPr wrap="square" rtlCol="0">
            <a:spAutoFit/>
          </a:bodyPr>
          <a:lstStyle/>
          <a:p>
            <a:r>
              <a:rPr lang="en-IN" dirty="0"/>
              <a:t>Y</a:t>
            </a:r>
          </a:p>
        </p:txBody>
      </p:sp>
      <p:sp>
        <p:nvSpPr>
          <p:cNvPr id="19" name="Rectangle 18">
            <a:extLst>
              <a:ext uri="{FF2B5EF4-FFF2-40B4-BE49-F238E27FC236}">
                <a16:creationId xmlns:a16="http://schemas.microsoft.com/office/drawing/2014/main" id="{A19F1330-0A50-4B0E-AF0D-5DB9670C88CF}"/>
              </a:ext>
            </a:extLst>
          </p:cNvPr>
          <p:cNvSpPr/>
          <p:nvPr/>
        </p:nvSpPr>
        <p:spPr>
          <a:xfrm>
            <a:off x="752475" y="1962150"/>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20" name="Straight Arrow Connector 19">
            <a:extLst>
              <a:ext uri="{FF2B5EF4-FFF2-40B4-BE49-F238E27FC236}">
                <a16:creationId xmlns:a16="http://schemas.microsoft.com/office/drawing/2014/main" id="{5DC938F9-F5D7-4235-A6CC-E280D4F42F34}"/>
              </a:ext>
            </a:extLst>
          </p:cNvPr>
          <p:cNvCxnSpPr>
            <a:cxnSpLocks/>
            <a:endCxn id="19" idx="0"/>
          </p:cNvCxnSpPr>
          <p:nvPr/>
        </p:nvCxnSpPr>
        <p:spPr>
          <a:xfrm flipH="1">
            <a:off x="2505075" y="1390650"/>
            <a:ext cx="3590925" cy="57150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F27008AF-C903-4A58-92AA-1EE82A635025}"/>
              </a:ext>
            </a:extLst>
          </p:cNvPr>
          <p:cNvSpPr txBox="1"/>
          <p:nvPr/>
        </p:nvSpPr>
        <p:spPr>
          <a:xfrm>
            <a:off x="3019425" y="1504950"/>
            <a:ext cx="296876" cy="369332"/>
          </a:xfrm>
          <a:prstGeom prst="rect">
            <a:avLst/>
          </a:prstGeom>
          <a:noFill/>
        </p:spPr>
        <p:txBody>
          <a:bodyPr wrap="none" rtlCol="0">
            <a:spAutoFit/>
          </a:bodyPr>
          <a:lstStyle/>
          <a:p>
            <a:r>
              <a:rPr lang="en-IN" dirty="0"/>
              <a:t>Y</a:t>
            </a:r>
          </a:p>
        </p:txBody>
      </p:sp>
      <p:sp>
        <p:nvSpPr>
          <p:cNvPr id="22" name="Rectangle 21">
            <a:extLst>
              <a:ext uri="{FF2B5EF4-FFF2-40B4-BE49-F238E27FC236}">
                <a16:creationId xmlns:a16="http://schemas.microsoft.com/office/drawing/2014/main" id="{7532B2DA-DF6E-408A-9D81-2EA106F23059}"/>
              </a:ext>
            </a:extLst>
          </p:cNvPr>
          <p:cNvSpPr/>
          <p:nvPr/>
        </p:nvSpPr>
        <p:spPr>
          <a:xfrm>
            <a:off x="6905625" y="19621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folder inside </a:t>
            </a:r>
            <a:r>
              <a:rPr lang="en-IN" sz="1400" dirty="0" err="1"/>
              <a:t>node_modules</a:t>
            </a:r>
            <a:endParaRPr lang="en-IN" sz="1400" dirty="0"/>
          </a:p>
        </p:txBody>
      </p:sp>
      <p:cxnSp>
        <p:nvCxnSpPr>
          <p:cNvPr id="23" name="Straight Arrow Connector 22">
            <a:extLst>
              <a:ext uri="{FF2B5EF4-FFF2-40B4-BE49-F238E27FC236}">
                <a16:creationId xmlns:a16="http://schemas.microsoft.com/office/drawing/2014/main" id="{290AABCB-543E-424C-B64D-65616DC34854}"/>
              </a:ext>
            </a:extLst>
          </p:cNvPr>
          <p:cNvCxnSpPr>
            <a:cxnSpLocks/>
            <a:endCxn id="22" idx="0"/>
          </p:cNvCxnSpPr>
          <p:nvPr/>
        </p:nvCxnSpPr>
        <p:spPr>
          <a:xfrm>
            <a:off x="6096000" y="1390650"/>
            <a:ext cx="3076575" cy="57150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230ECB0A-C31D-4599-B7A5-5220E47E7DD1}"/>
              </a:ext>
            </a:extLst>
          </p:cNvPr>
          <p:cNvSpPr txBox="1"/>
          <p:nvPr/>
        </p:nvSpPr>
        <p:spPr>
          <a:xfrm>
            <a:off x="8297876" y="1504950"/>
            <a:ext cx="333746" cy="369332"/>
          </a:xfrm>
          <a:prstGeom prst="rect">
            <a:avLst/>
          </a:prstGeom>
          <a:noFill/>
        </p:spPr>
        <p:txBody>
          <a:bodyPr wrap="none" rtlCol="0">
            <a:spAutoFit/>
          </a:bodyPr>
          <a:lstStyle/>
          <a:p>
            <a:r>
              <a:rPr lang="en-IN" dirty="0"/>
              <a:t>N</a:t>
            </a:r>
          </a:p>
        </p:txBody>
      </p:sp>
      <p:sp>
        <p:nvSpPr>
          <p:cNvPr id="25" name="Rectangle 24">
            <a:extLst>
              <a:ext uri="{FF2B5EF4-FFF2-40B4-BE49-F238E27FC236}">
                <a16:creationId xmlns:a16="http://schemas.microsoft.com/office/drawing/2014/main" id="{D110C7B4-6E05-40CD-AE9D-55679A437202}"/>
              </a:ext>
            </a:extLst>
          </p:cNvPr>
          <p:cNvSpPr/>
          <p:nvPr/>
        </p:nvSpPr>
        <p:spPr>
          <a:xfrm>
            <a:off x="4681536" y="320040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a:t>
            </a:r>
            <a:r>
              <a:rPr lang="en-IN" sz="1400" dirty="0" err="1"/>
              <a:t>package.json</a:t>
            </a:r>
            <a:r>
              <a:rPr lang="en-IN" sz="1400" dirty="0"/>
              <a:t>’</a:t>
            </a:r>
          </a:p>
        </p:txBody>
      </p:sp>
      <p:cxnSp>
        <p:nvCxnSpPr>
          <p:cNvPr id="26" name="Straight Arrow Connector 25">
            <a:extLst>
              <a:ext uri="{FF2B5EF4-FFF2-40B4-BE49-F238E27FC236}">
                <a16:creationId xmlns:a16="http://schemas.microsoft.com/office/drawing/2014/main" id="{B85C6A8E-E16C-46CD-97DC-0333BC5CD599}"/>
              </a:ext>
            </a:extLst>
          </p:cNvPr>
          <p:cNvCxnSpPr>
            <a:cxnSpLocks/>
            <a:endCxn id="25" idx="0"/>
          </p:cNvCxnSpPr>
          <p:nvPr/>
        </p:nvCxnSpPr>
        <p:spPr>
          <a:xfrm flipH="1">
            <a:off x="6948486" y="2343150"/>
            <a:ext cx="2224089" cy="85725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7" name="TextBox 26">
            <a:extLst>
              <a:ext uri="{FF2B5EF4-FFF2-40B4-BE49-F238E27FC236}">
                <a16:creationId xmlns:a16="http://schemas.microsoft.com/office/drawing/2014/main" id="{A1069A0B-C087-4213-98C4-9EC89E9F9E59}"/>
              </a:ext>
            </a:extLst>
          </p:cNvPr>
          <p:cNvSpPr txBox="1"/>
          <p:nvPr/>
        </p:nvSpPr>
        <p:spPr>
          <a:xfrm>
            <a:off x="7485849" y="2587109"/>
            <a:ext cx="296876" cy="369332"/>
          </a:xfrm>
          <a:prstGeom prst="rect">
            <a:avLst/>
          </a:prstGeom>
          <a:noFill/>
        </p:spPr>
        <p:txBody>
          <a:bodyPr wrap="none" rtlCol="0">
            <a:spAutoFit/>
          </a:bodyPr>
          <a:lstStyle/>
          <a:p>
            <a:r>
              <a:rPr lang="en-IN" dirty="0"/>
              <a:t>Y</a:t>
            </a:r>
          </a:p>
        </p:txBody>
      </p:sp>
      <p:sp>
        <p:nvSpPr>
          <p:cNvPr id="28" name="Rectangle 27">
            <a:extLst>
              <a:ext uri="{FF2B5EF4-FFF2-40B4-BE49-F238E27FC236}">
                <a16:creationId xmlns:a16="http://schemas.microsoft.com/office/drawing/2014/main" id="{01FAD2D7-09F1-4777-B739-369AB1433A99}"/>
              </a:ext>
            </a:extLst>
          </p:cNvPr>
          <p:cNvSpPr/>
          <p:nvPr/>
        </p:nvSpPr>
        <p:spPr>
          <a:xfrm>
            <a:off x="5608623" y="419469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‘index.js’</a:t>
            </a:r>
          </a:p>
        </p:txBody>
      </p:sp>
      <p:cxnSp>
        <p:nvCxnSpPr>
          <p:cNvPr id="29" name="Straight Arrow Connector 28">
            <a:extLst>
              <a:ext uri="{FF2B5EF4-FFF2-40B4-BE49-F238E27FC236}">
                <a16:creationId xmlns:a16="http://schemas.microsoft.com/office/drawing/2014/main" id="{FB56BAA4-C205-4679-9AAA-B9A19FEA282E}"/>
              </a:ext>
            </a:extLst>
          </p:cNvPr>
          <p:cNvCxnSpPr>
            <a:cxnSpLocks/>
            <a:endCxn id="28" idx="0"/>
          </p:cNvCxnSpPr>
          <p:nvPr/>
        </p:nvCxnSpPr>
        <p:spPr>
          <a:xfrm>
            <a:off x="6948486" y="3581400"/>
            <a:ext cx="537363" cy="613291"/>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431BFB43-C31F-4B0C-8DC2-E07DDA295940}"/>
              </a:ext>
            </a:extLst>
          </p:cNvPr>
          <p:cNvSpPr txBox="1"/>
          <p:nvPr/>
        </p:nvSpPr>
        <p:spPr>
          <a:xfrm>
            <a:off x="7300541" y="3703379"/>
            <a:ext cx="333746" cy="369332"/>
          </a:xfrm>
          <a:prstGeom prst="rect">
            <a:avLst/>
          </a:prstGeom>
          <a:noFill/>
        </p:spPr>
        <p:txBody>
          <a:bodyPr wrap="none" rtlCol="0">
            <a:spAutoFit/>
          </a:bodyPr>
          <a:lstStyle/>
          <a:p>
            <a:r>
              <a:rPr lang="en-IN" dirty="0"/>
              <a:t>N</a:t>
            </a:r>
          </a:p>
        </p:txBody>
      </p:sp>
      <p:sp>
        <p:nvSpPr>
          <p:cNvPr id="31" name="Rectangle 30">
            <a:extLst>
              <a:ext uri="{FF2B5EF4-FFF2-40B4-BE49-F238E27FC236}">
                <a16:creationId xmlns:a16="http://schemas.microsoft.com/office/drawing/2014/main" id="{20D28B61-9C8B-4576-AB9B-B983475F729D}"/>
              </a:ext>
            </a:extLst>
          </p:cNvPr>
          <p:cNvSpPr/>
          <p:nvPr/>
        </p:nvSpPr>
        <p:spPr>
          <a:xfrm>
            <a:off x="9858374" y="3200400"/>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cxnSp>
        <p:nvCxnSpPr>
          <p:cNvPr id="32" name="Straight Arrow Connector 31">
            <a:extLst>
              <a:ext uri="{FF2B5EF4-FFF2-40B4-BE49-F238E27FC236}">
                <a16:creationId xmlns:a16="http://schemas.microsoft.com/office/drawing/2014/main" id="{9666AAF0-F389-4494-AB29-34D6D9A62182}"/>
              </a:ext>
            </a:extLst>
          </p:cNvPr>
          <p:cNvCxnSpPr>
            <a:cxnSpLocks/>
            <a:endCxn id="31" idx="0"/>
          </p:cNvCxnSpPr>
          <p:nvPr/>
        </p:nvCxnSpPr>
        <p:spPr>
          <a:xfrm>
            <a:off x="9172575" y="2343150"/>
            <a:ext cx="1624012" cy="85725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3" name="TextBox 32">
            <a:extLst>
              <a:ext uri="{FF2B5EF4-FFF2-40B4-BE49-F238E27FC236}">
                <a16:creationId xmlns:a16="http://schemas.microsoft.com/office/drawing/2014/main" id="{3A550E68-44C5-4627-9D70-D8E66D0BE041}"/>
              </a:ext>
            </a:extLst>
          </p:cNvPr>
          <p:cNvSpPr txBox="1"/>
          <p:nvPr/>
        </p:nvSpPr>
        <p:spPr>
          <a:xfrm>
            <a:off x="10250501" y="2587109"/>
            <a:ext cx="333746" cy="369332"/>
          </a:xfrm>
          <a:prstGeom prst="rect">
            <a:avLst/>
          </a:prstGeom>
          <a:noFill/>
        </p:spPr>
        <p:txBody>
          <a:bodyPr wrap="none" rtlCol="0">
            <a:spAutoFit/>
          </a:bodyPr>
          <a:lstStyle/>
          <a:p>
            <a:r>
              <a:rPr lang="en-IN" dirty="0"/>
              <a:t>N</a:t>
            </a:r>
          </a:p>
        </p:txBody>
      </p:sp>
      <p:cxnSp>
        <p:nvCxnSpPr>
          <p:cNvPr id="34" name="Connector: Elbow 33">
            <a:extLst>
              <a:ext uri="{FF2B5EF4-FFF2-40B4-BE49-F238E27FC236}">
                <a16:creationId xmlns:a16="http://schemas.microsoft.com/office/drawing/2014/main" id="{E387FB67-05DE-487F-9293-50B225A3CC29}"/>
              </a:ext>
            </a:extLst>
          </p:cNvPr>
          <p:cNvCxnSpPr/>
          <p:nvPr/>
        </p:nvCxnSpPr>
        <p:spPr>
          <a:xfrm flipV="1">
            <a:off x="9363075" y="3581400"/>
            <a:ext cx="1433512" cy="803791"/>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5" name="TextBox 34">
            <a:extLst>
              <a:ext uri="{FF2B5EF4-FFF2-40B4-BE49-F238E27FC236}">
                <a16:creationId xmlns:a16="http://schemas.microsoft.com/office/drawing/2014/main" id="{EA231B07-B287-479D-A520-4E29A2C4C0DC}"/>
              </a:ext>
            </a:extLst>
          </p:cNvPr>
          <p:cNvSpPr txBox="1"/>
          <p:nvPr/>
        </p:nvSpPr>
        <p:spPr>
          <a:xfrm>
            <a:off x="9893723" y="4019550"/>
            <a:ext cx="333746" cy="369332"/>
          </a:xfrm>
          <a:prstGeom prst="rect">
            <a:avLst/>
          </a:prstGeom>
          <a:noFill/>
        </p:spPr>
        <p:txBody>
          <a:bodyPr wrap="none" rtlCol="0">
            <a:spAutoFit/>
          </a:bodyPr>
          <a:lstStyle/>
          <a:p>
            <a:r>
              <a:rPr lang="en-IN" dirty="0"/>
              <a:t>N</a:t>
            </a:r>
          </a:p>
        </p:txBody>
      </p:sp>
      <p:sp>
        <p:nvSpPr>
          <p:cNvPr id="36" name="Rectangle 35">
            <a:extLst>
              <a:ext uri="{FF2B5EF4-FFF2-40B4-BE49-F238E27FC236}">
                <a16:creationId xmlns:a16="http://schemas.microsoft.com/office/drawing/2014/main" id="{E8A3D216-0A51-4BDF-AEF3-8260FE781BAC}"/>
              </a:ext>
            </a:extLst>
          </p:cNvPr>
          <p:cNvSpPr/>
          <p:nvPr/>
        </p:nvSpPr>
        <p:spPr>
          <a:xfrm>
            <a:off x="1142199" y="418701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In ‘</a:t>
            </a:r>
            <a:r>
              <a:rPr lang="en-IN" sz="1400" dirty="0" err="1"/>
              <a:t>package.json</a:t>
            </a:r>
            <a:r>
              <a:rPr lang="en-IN" sz="1400" dirty="0"/>
              <a:t>’, read ‘main’ key</a:t>
            </a:r>
          </a:p>
        </p:txBody>
      </p:sp>
      <p:cxnSp>
        <p:nvCxnSpPr>
          <p:cNvPr id="37" name="Straight Arrow Connector 36">
            <a:extLst>
              <a:ext uri="{FF2B5EF4-FFF2-40B4-BE49-F238E27FC236}">
                <a16:creationId xmlns:a16="http://schemas.microsoft.com/office/drawing/2014/main" id="{575CA14C-F599-4E68-AC21-27C7D750A618}"/>
              </a:ext>
            </a:extLst>
          </p:cNvPr>
          <p:cNvCxnSpPr>
            <a:cxnSpLocks/>
            <a:endCxn id="36" idx="0"/>
          </p:cNvCxnSpPr>
          <p:nvPr/>
        </p:nvCxnSpPr>
        <p:spPr>
          <a:xfrm flipH="1">
            <a:off x="3019425" y="3581400"/>
            <a:ext cx="3929061" cy="60561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8" name="TextBox 37">
            <a:extLst>
              <a:ext uri="{FF2B5EF4-FFF2-40B4-BE49-F238E27FC236}">
                <a16:creationId xmlns:a16="http://schemas.microsoft.com/office/drawing/2014/main" id="{594FDA53-416B-4C93-B173-2CC34AFE1917}"/>
              </a:ext>
            </a:extLst>
          </p:cNvPr>
          <p:cNvSpPr txBox="1"/>
          <p:nvPr/>
        </p:nvSpPr>
        <p:spPr>
          <a:xfrm>
            <a:off x="4291812" y="3612118"/>
            <a:ext cx="296876" cy="369332"/>
          </a:xfrm>
          <a:prstGeom prst="rect">
            <a:avLst/>
          </a:prstGeom>
          <a:noFill/>
        </p:spPr>
        <p:txBody>
          <a:bodyPr wrap="none" rtlCol="0">
            <a:spAutoFit/>
          </a:bodyPr>
          <a:lstStyle/>
          <a:p>
            <a:r>
              <a:rPr lang="en-IN" dirty="0"/>
              <a:t>Y</a:t>
            </a:r>
          </a:p>
        </p:txBody>
      </p:sp>
      <p:cxnSp>
        <p:nvCxnSpPr>
          <p:cNvPr id="39" name="Connector: Elbow 38">
            <a:extLst>
              <a:ext uri="{FF2B5EF4-FFF2-40B4-BE49-F238E27FC236}">
                <a16:creationId xmlns:a16="http://schemas.microsoft.com/office/drawing/2014/main" id="{D592762A-B579-4BBA-9F27-CCAD5B337832}"/>
              </a:ext>
            </a:extLst>
          </p:cNvPr>
          <p:cNvCxnSpPr/>
          <p:nvPr/>
        </p:nvCxnSpPr>
        <p:spPr>
          <a:xfrm rot="16200000" flipH="1">
            <a:off x="5248797" y="2338639"/>
            <a:ext cx="7680" cy="4466424"/>
          </a:xfrm>
          <a:prstGeom prst="bentConnector3">
            <a:avLst>
              <a:gd name="adj1" fmla="val 3076563"/>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40" name="TextBox 39">
            <a:extLst>
              <a:ext uri="{FF2B5EF4-FFF2-40B4-BE49-F238E27FC236}">
                <a16:creationId xmlns:a16="http://schemas.microsoft.com/office/drawing/2014/main" id="{56E7318B-9FB1-4C8C-B092-550FC8C28FE6}"/>
              </a:ext>
            </a:extLst>
          </p:cNvPr>
          <p:cNvSpPr txBox="1"/>
          <p:nvPr/>
        </p:nvSpPr>
        <p:spPr>
          <a:xfrm>
            <a:off x="5119316" y="4467523"/>
            <a:ext cx="333746" cy="369332"/>
          </a:xfrm>
          <a:prstGeom prst="rect">
            <a:avLst/>
          </a:prstGeom>
          <a:noFill/>
        </p:spPr>
        <p:txBody>
          <a:bodyPr wrap="none" rtlCol="0">
            <a:spAutoFit/>
          </a:bodyPr>
          <a:lstStyle/>
          <a:p>
            <a:r>
              <a:rPr lang="en-IN" dirty="0"/>
              <a:t>N</a:t>
            </a:r>
          </a:p>
        </p:txBody>
      </p:sp>
      <p:sp>
        <p:nvSpPr>
          <p:cNvPr id="41" name="Rectangle 40">
            <a:extLst>
              <a:ext uri="{FF2B5EF4-FFF2-40B4-BE49-F238E27FC236}">
                <a16:creationId xmlns:a16="http://schemas.microsoft.com/office/drawing/2014/main" id="{7B9E9479-D9CF-4B85-B080-84A0A0F43EE5}"/>
              </a:ext>
            </a:extLst>
          </p:cNvPr>
          <p:cNvSpPr/>
          <p:nvPr/>
        </p:nvSpPr>
        <p:spPr>
          <a:xfrm>
            <a:off x="7830350" y="5569982"/>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42" name="Straight Arrow Connector 41">
            <a:extLst>
              <a:ext uri="{FF2B5EF4-FFF2-40B4-BE49-F238E27FC236}">
                <a16:creationId xmlns:a16="http://schemas.microsoft.com/office/drawing/2014/main" id="{9A555B02-EECD-4BA6-8444-DCE24A5C3425}"/>
              </a:ext>
            </a:extLst>
          </p:cNvPr>
          <p:cNvCxnSpPr>
            <a:endCxn id="41" idx="0"/>
          </p:cNvCxnSpPr>
          <p:nvPr/>
        </p:nvCxnSpPr>
        <p:spPr>
          <a:xfrm>
            <a:off x="7485849" y="4575691"/>
            <a:ext cx="2097101" cy="99429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43" name="TextBox 42">
            <a:extLst>
              <a:ext uri="{FF2B5EF4-FFF2-40B4-BE49-F238E27FC236}">
                <a16:creationId xmlns:a16="http://schemas.microsoft.com/office/drawing/2014/main" id="{DF5A8F7E-1A8C-46A0-8643-39275689AAD2}"/>
              </a:ext>
            </a:extLst>
          </p:cNvPr>
          <p:cNvSpPr txBox="1"/>
          <p:nvPr/>
        </p:nvSpPr>
        <p:spPr>
          <a:xfrm>
            <a:off x="8214512" y="4603045"/>
            <a:ext cx="296876" cy="369332"/>
          </a:xfrm>
          <a:prstGeom prst="rect">
            <a:avLst/>
          </a:prstGeom>
          <a:noFill/>
        </p:spPr>
        <p:txBody>
          <a:bodyPr wrap="none" rtlCol="0">
            <a:spAutoFit/>
          </a:bodyPr>
          <a:lstStyle/>
          <a:p>
            <a:r>
              <a:rPr lang="en-IN" dirty="0"/>
              <a:t>Y</a:t>
            </a:r>
          </a:p>
        </p:txBody>
      </p:sp>
      <p:sp>
        <p:nvSpPr>
          <p:cNvPr id="44" name="Rectangle 43">
            <a:extLst>
              <a:ext uri="{FF2B5EF4-FFF2-40B4-BE49-F238E27FC236}">
                <a16:creationId xmlns:a16="http://schemas.microsoft.com/office/drawing/2014/main" id="{161E9CBF-651D-4D65-90D1-20DDCB82F644}"/>
              </a:ext>
            </a:extLst>
          </p:cNvPr>
          <p:cNvSpPr/>
          <p:nvPr/>
        </p:nvSpPr>
        <p:spPr>
          <a:xfrm>
            <a:off x="945570" y="5276850"/>
            <a:ext cx="25527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file mentioned in ‘main’</a:t>
            </a:r>
          </a:p>
        </p:txBody>
      </p:sp>
      <p:cxnSp>
        <p:nvCxnSpPr>
          <p:cNvPr id="45" name="Straight Arrow Connector 44">
            <a:extLst>
              <a:ext uri="{FF2B5EF4-FFF2-40B4-BE49-F238E27FC236}">
                <a16:creationId xmlns:a16="http://schemas.microsoft.com/office/drawing/2014/main" id="{E10BEDE8-6D4A-46F1-8C74-623DF7924449}"/>
              </a:ext>
            </a:extLst>
          </p:cNvPr>
          <p:cNvCxnSpPr>
            <a:cxnSpLocks/>
            <a:endCxn id="44" idx="0"/>
          </p:cNvCxnSpPr>
          <p:nvPr/>
        </p:nvCxnSpPr>
        <p:spPr>
          <a:xfrm flipH="1">
            <a:off x="2221920" y="4568011"/>
            <a:ext cx="797505" cy="708839"/>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46" name="TextBox 45">
            <a:extLst>
              <a:ext uri="{FF2B5EF4-FFF2-40B4-BE49-F238E27FC236}">
                <a16:creationId xmlns:a16="http://schemas.microsoft.com/office/drawing/2014/main" id="{8A0C03B0-5A92-4B1C-BCB4-A6D2D16971A8}"/>
              </a:ext>
            </a:extLst>
          </p:cNvPr>
          <p:cNvSpPr txBox="1"/>
          <p:nvPr/>
        </p:nvSpPr>
        <p:spPr>
          <a:xfrm>
            <a:off x="2321132" y="4688294"/>
            <a:ext cx="296876" cy="369332"/>
          </a:xfrm>
          <a:prstGeom prst="rect">
            <a:avLst/>
          </a:prstGeom>
          <a:noFill/>
        </p:spPr>
        <p:txBody>
          <a:bodyPr wrap="none" rtlCol="0">
            <a:spAutoFit/>
          </a:bodyPr>
          <a:lstStyle/>
          <a:p>
            <a:r>
              <a:rPr lang="en-IN" dirty="0"/>
              <a:t>Y</a:t>
            </a:r>
          </a:p>
        </p:txBody>
      </p:sp>
      <p:cxnSp>
        <p:nvCxnSpPr>
          <p:cNvPr id="47" name="Connector: Elbow 46">
            <a:extLst>
              <a:ext uri="{FF2B5EF4-FFF2-40B4-BE49-F238E27FC236}">
                <a16:creationId xmlns:a16="http://schemas.microsoft.com/office/drawing/2014/main" id="{6C197A81-057B-4AAB-8BAD-4796987102FF}"/>
              </a:ext>
            </a:extLst>
          </p:cNvPr>
          <p:cNvCxnSpPr/>
          <p:nvPr/>
        </p:nvCxnSpPr>
        <p:spPr>
          <a:xfrm rot="5400000" flipH="1" flipV="1">
            <a:off x="4312804" y="2484806"/>
            <a:ext cx="1082159" cy="5263929"/>
          </a:xfrm>
          <a:prstGeom prst="bentConnector3">
            <a:avLst>
              <a:gd name="adj1" fmla="val -21124"/>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48" name="TextBox 47">
            <a:extLst>
              <a:ext uri="{FF2B5EF4-FFF2-40B4-BE49-F238E27FC236}">
                <a16:creationId xmlns:a16="http://schemas.microsoft.com/office/drawing/2014/main" id="{4EC595EA-03C3-41CF-B082-873FF36650A5}"/>
              </a:ext>
            </a:extLst>
          </p:cNvPr>
          <p:cNvSpPr txBox="1"/>
          <p:nvPr/>
        </p:nvSpPr>
        <p:spPr>
          <a:xfrm>
            <a:off x="4514663" y="5556468"/>
            <a:ext cx="333746" cy="369332"/>
          </a:xfrm>
          <a:prstGeom prst="rect">
            <a:avLst/>
          </a:prstGeom>
          <a:noFill/>
        </p:spPr>
        <p:txBody>
          <a:bodyPr wrap="none" rtlCol="0">
            <a:spAutoFit/>
          </a:bodyPr>
          <a:lstStyle/>
          <a:p>
            <a:r>
              <a:rPr lang="en-IN" dirty="0"/>
              <a:t>N</a:t>
            </a:r>
          </a:p>
        </p:txBody>
      </p:sp>
      <p:cxnSp>
        <p:nvCxnSpPr>
          <p:cNvPr id="49" name="Straight Arrow Connector 48">
            <a:extLst>
              <a:ext uri="{FF2B5EF4-FFF2-40B4-BE49-F238E27FC236}">
                <a16:creationId xmlns:a16="http://schemas.microsoft.com/office/drawing/2014/main" id="{5C21514D-8F0F-41BB-BB2E-3335D53146FB}"/>
              </a:ext>
            </a:extLst>
          </p:cNvPr>
          <p:cNvCxnSpPr>
            <a:cxnSpLocks/>
          </p:cNvCxnSpPr>
          <p:nvPr/>
        </p:nvCxnSpPr>
        <p:spPr>
          <a:xfrm flipH="1">
            <a:off x="1793481" y="5657850"/>
            <a:ext cx="428439" cy="748784"/>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50" name="TextBox 49">
            <a:extLst>
              <a:ext uri="{FF2B5EF4-FFF2-40B4-BE49-F238E27FC236}">
                <a16:creationId xmlns:a16="http://schemas.microsoft.com/office/drawing/2014/main" id="{246D91E3-9375-418A-A1A7-0010ACDCB819}"/>
              </a:ext>
            </a:extLst>
          </p:cNvPr>
          <p:cNvSpPr txBox="1"/>
          <p:nvPr/>
        </p:nvSpPr>
        <p:spPr>
          <a:xfrm>
            <a:off x="1728786" y="5854184"/>
            <a:ext cx="296876" cy="369332"/>
          </a:xfrm>
          <a:prstGeom prst="rect">
            <a:avLst/>
          </a:prstGeom>
          <a:noFill/>
        </p:spPr>
        <p:txBody>
          <a:bodyPr wrap="none" rtlCol="0">
            <a:spAutoFit/>
          </a:bodyPr>
          <a:lstStyle/>
          <a:p>
            <a:r>
              <a:rPr lang="en-IN" dirty="0"/>
              <a:t>Y</a:t>
            </a:r>
          </a:p>
        </p:txBody>
      </p:sp>
      <p:sp>
        <p:nvSpPr>
          <p:cNvPr id="51" name="Rectangle 50">
            <a:extLst>
              <a:ext uri="{FF2B5EF4-FFF2-40B4-BE49-F238E27FC236}">
                <a16:creationId xmlns:a16="http://schemas.microsoft.com/office/drawing/2014/main" id="{1FE1F68A-539E-4173-8B9D-FFD0B211FEE9}"/>
              </a:ext>
            </a:extLst>
          </p:cNvPr>
          <p:cNvSpPr/>
          <p:nvPr/>
        </p:nvSpPr>
        <p:spPr>
          <a:xfrm>
            <a:off x="138912" y="6406634"/>
            <a:ext cx="3309138"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sp>
        <p:nvSpPr>
          <p:cNvPr id="52" name="TextBox 51">
            <a:extLst>
              <a:ext uri="{FF2B5EF4-FFF2-40B4-BE49-F238E27FC236}">
                <a16:creationId xmlns:a16="http://schemas.microsoft.com/office/drawing/2014/main" id="{A063AF89-3EA9-4B34-9FAB-33DE6F7ACACF}"/>
              </a:ext>
            </a:extLst>
          </p:cNvPr>
          <p:cNvSpPr txBox="1"/>
          <p:nvPr/>
        </p:nvSpPr>
        <p:spPr>
          <a:xfrm>
            <a:off x="7340779" y="6265902"/>
            <a:ext cx="3672224" cy="461665"/>
          </a:xfrm>
          <a:prstGeom prst="rect">
            <a:avLst/>
          </a:prstGeom>
          <a:noFill/>
        </p:spPr>
        <p:txBody>
          <a:bodyPr wrap="none" rtlCol="0">
            <a:spAutoFit/>
          </a:bodyPr>
          <a:lstStyle/>
          <a:p>
            <a:r>
              <a:rPr lang="en-IN" sz="2400" dirty="0">
                <a:solidFill>
                  <a:srgbClr val="0070C0"/>
                </a:solidFill>
              </a:rPr>
              <a:t>NODE JS Module Resolution</a:t>
            </a:r>
          </a:p>
        </p:txBody>
      </p:sp>
    </p:spTree>
    <p:extLst>
      <p:ext uri="{BB962C8B-B14F-4D97-AF65-F5344CB8AC3E}">
        <p14:creationId xmlns:p14="http://schemas.microsoft.com/office/powerpoint/2010/main" val="833572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4840-2B91-4DC2-B512-562E12F99E82}"/>
              </a:ext>
            </a:extLst>
          </p:cNvPr>
          <p:cNvSpPr>
            <a:spLocks noGrp="1"/>
          </p:cNvSpPr>
          <p:nvPr>
            <p:ph type="title"/>
          </p:nvPr>
        </p:nvSpPr>
        <p:spPr>
          <a:xfrm>
            <a:off x="838200" y="365125"/>
            <a:ext cx="10515600" cy="1325563"/>
          </a:xfrm>
        </p:spPr>
        <p:txBody>
          <a:bodyPr>
            <a:normAutofit/>
          </a:bodyPr>
          <a:lstStyle/>
          <a:p>
            <a:r>
              <a:rPr lang="en-IN" dirty="0"/>
              <a:t>WebSocket</a:t>
            </a:r>
          </a:p>
        </p:txBody>
      </p:sp>
      <p:sp>
        <p:nvSpPr>
          <p:cNvPr id="3" name="Content Placeholder 2">
            <a:extLst>
              <a:ext uri="{FF2B5EF4-FFF2-40B4-BE49-F238E27FC236}">
                <a16:creationId xmlns:a16="http://schemas.microsoft.com/office/drawing/2014/main" id="{30794CE1-60D9-433A-8175-805B9E42F428}"/>
              </a:ext>
            </a:extLst>
          </p:cNvPr>
          <p:cNvSpPr>
            <a:spLocks noGrp="1"/>
          </p:cNvSpPr>
          <p:nvPr>
            <p:ph idx="1"/>
          </p:nvPr>
        </p:nvSpPr>
        <p:spPr>
          <a:xfrm>
            <a:off x="838200" y="1825625"/>
            <a:ext cx="10515600" cy="4351338"/>
          </a:xfrm>
        </p:spPr>
        <p:txBody>
          <a:bodyPr anchor="t">
            <a:normAutofit/>
          </a:bodyPr>
          <a:lstStyle/>
          <a:p>
            <a:r>
              <a:rPr lang="en-US"/>
              <a:t>WebSocket is a computer communications protocol, providing full-duplex communication channels over a single TCP connection. </a:t>
            </a:r>
          </a:p>
          <a:p>
            <a:r>
              <a:rPr lang="en-US"/>
              <a:t>The WebSocket protocol was standardized by the IETF as RFC 6455 in 2011</a:t>
            </a:r>
          </a:p>
          <a:p>
            <a:r>
              <a:rPr lang="en-US"/>
              <a:t>The WebSocket API in Web IDL is being standardized by the W3C.</a:t>
            </a:r>
          </a:p>
          <a:p>
            <a:r>
              <a:rPr lang="en-US"/>
              <a:t>WebSocket uses HTTP as the initial transport mechanism but keeps the TCP connection alive after the HTTP response is received so that it can be used for sending messages between client and server.</a:t>
            </a:r>
            <a:endParaRPr lang="en-IN"/>
          </a:p>
          <a:p>
            <a:endParaRPr lang="en-IN"/>
          </a:p>
        </p:txBody>
      </p:sp>
    </p:spTree>
    <p:extLst>
      <p:ext uri="{BB962C8B-B14F-4D97-AF65-F5344CB8AC3E}">
        <p14:creationId xmlns:p14="http://schemas.microsoft.com/office/powerpoint/2010/main" val="1955633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D17935-6FBF-43F7-85C0-C800857F9DF9}"/>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5" name="Connector: Elbow 4">
            <a:extLst>
              <a:ext uri="{FF2B5EF4-FFF2-40B4-BE49-F238E27FC236}">
                <a16:creationId xmlns:a16="http://schemas.microsoft.com/office/drawing/2014/main" id="{AF8072E1-651E-4AC7-A630-801D7A4F9C08}"/>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DA74199C-C469-496C-A3A7-1967B24024A9}"/>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199D3D7-2F8F-426B-9A1A-34EBF8957885}"/>
              </a:ext>
            </a:extLst>
          </p:cNvPr>
          <p:cNvGrpSpPr/>
          <p:nvPr/>
        </p:nvGrpSpPr>
        <p:grpSpPr>
          <a:xfrm>
            <a:off x="7810595" y="1677880"/>
            <a:ext cx="1262108" cy="898124"/>
            <a:chOff x="8762260" y="1677880"/>
            <a:chExt cx="1262108" cy="898124"/>
          </a:xfrm>
        </p:grpSpPr>
        <p:sp>
          <p:nvSpPr>
            <p:cNvPr id="8" name="Rectangle: Rounded Corners 7">
              <a:extLst>
                <a:ext uri="{FF2B5EF4-FFF2-40B4-BE49-F238E27FC236}">
                  <a16:creationId xmlns:a16="http://schemas.microsoft.com/office/drawing/2014/main" id="{049BA983-59E9-4449-874C-4ED56BFE389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F44E7A37-CEDE-4972-A004-ABE69465814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10" name="Group 9">
            <a:extLst>
              <a:ext uri="{FF2B5EF4-FFF2-40B4-BE49-F238E27FC236}">
                <a16:creationId xmlns:a16="http://schemas.microsoft.com/office/drawing/2014/main" id="{ABEDE339-0722-4D45-B0D3-6B34C360662A}"/>
              </a:ext>
            </a:extLst>
          </p:cNvPr>
          <p:cNvGrpSpPr/>
          <p:nvPr/>
        </p:nvGrpSpPr>
        <p:grpSpPr>
          <a:xfrm>
            <a:off x="9193562" y="1690743"/>
            <a:ext cx="1262108" cy="898124"/>
            <a:chOff x="8762260" y="1677880"/>
            <a:chExt cx="1262108" cy="898124"/>
          </a:xfrm>
        </p:grpSpPr>
        <p:sp>
          <p:nvSpPr>
            <p:cNvPr id="11" name="Rectangle: Rounded Corners 10">
              <a:extLst>
                <a:ext uri="{FF2B5EF4-FFF2-40B4-BE49-F238E27FC236}">
                  <a16:creationId xmlns:a16="http://schemas.microsoft.com/office/drawing/2014/main" id="{FF391D15-F4C3-46B9-91C1-9A38D41D075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5D03F91E-B65E-4DF7-857B-F93C9DB90881}"/>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grpSp>
        <p:nvGrpSpPr>
          <p:cNvPr id="13" name="Group 12">
            <a:extLst>
              <a:ext uri="{FF2B5EF4-FFF2-40B4-BE49-F238E27FC236}">
                <a16:creationId xmlns:a16="http://schemas.microsoft.com/office/drawing/2014/main" id="{FCB62D6D-F345-4E3A-B1B3-D6882A54828F}"/>
              </a:ext>
            </a:extLst>
          </p:cNvPr>
          <p:cNvGrpSpPr/>
          <p:nvPr/>
        </p:nvGrpSpPr>
        <p:grpSpPr>
          <a:xfrm>
            <a:off x="8562508" y="2719934"/>
            <a:ext cx="1262108" cy="898124"/>
            <a:chOff x="8762260" y="1677880"/>
            <a:chExt cx="1262108" cy="898124"/>
          </a:xfrm>
        </p:grpSpPr>
        <p:sp>
          <p:nvSpPr>
            <p:cNvPr id="14" name="Rectangle: Rounded Corners 13">
              <a:extLst>
                <a:ext uri="{FF2B5EF4-FFF2-40B4-BE49-F238E27FC236}">
                  <a16:creationId xmlns:a16="http://schemas.microsoft.com/office/drawing/2014/main" id="{09BD1CE1-126E-415A-BB45-4EC3A7F051F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A26B39A8-07A5-42B3-9188-0FE8AA59708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cxnSp>
        <p:nvCxnSpPr>
          <p:cNvPr id="16" name="Straight Connector 15">
            <a:extLst>
              <a:ext uri="{FF2B5EF4-FFF2-40B4-BE49-F238E27FC236}">
                <a16:creationId xmlns:a16="http://schemas.microsoft.com/office/drawing/2014/main" id="{11B71E9C-6545-496B-AA1B-EFB294BCDDD2}"/>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7" name="Flowchart: Magnetic Disk 16">
            <a:extLst>
              <a:ext uri="{FF2B5EF4-FFF2-40B4-BE49-F238E27FC236}">
                <a16:creationId xmlns:a16="http://schemas.microsoft.com/office/drawing/2014/main" id="{6A3A4AA6-3D2F-4C82-B9EC-B5B2E87B15C9}"/>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18" name="TextBox 17">
            <a:extLst>
              <a:ext uri="{FF2B5EF4-FFF2-40B4-BE49-F238E27FC236}">
                <a16:creationId xmlns:a16="http://schemas.microsoft.com/office/drawing/2014/main" id="{ABDB0463-58E8-47E0-946B-13551EFA5D9D}"/>
              </a:ext>
            </a:extLst>
          </p:cNvPr>
          <p:cNvSpPr txBox="1"/>
          <p:nvPr/>
        </p:nvSpPr>
        <p:spPr>
          <a:xfrm>
            <a:off x="7738834" y="4223974"/>
            <a:ext cx="1122615" cy="1200329"/>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Express JS</a:t>
            </a:r>
          </a:p>
        </p:txBody>
      </p:sp>
      <p:sp>
        <p:nvSpPr>
          <p:cNvPr id="19" name="TextBox 18">
            <a:extLst>
              <a:ext uri="{FF2B5EF4-FFF2-40B4-BE49-F238E27FC236}">
                <a16:creationId xmlns:a16="http://schemas.microsoft.com/office/drawing/2014/main" id="{B141AA82-0294-43D0-AF43-F5384D3E87F0}"/>
              </a:ext>
            </a:extLst>
          </p:cNvPr>
          <p:cNvSpPr txBox="1"/>
          <p:nvPr/>
        </p:nvSpPr>
        <p:spPr>
          <a:xfrm>
            <a:off x="8875320" y="4226901"/>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Sails JS</a:t>
            </a:r>
          </a:p>
        </p:txBody>
      </p:sp>
      <p:sp>
        <p:nvSpPr>
          <p:cNvPr id="20" name="Rectangle 19">
            <a:extLst>
              <a:ext uri="{FF2B5EF4-FFF2-40B4-BE49-F238E27FC236}">
                <a16:creationId xmlns:a16="http://schemas.microsoft.com/office/drawing/2014/main" id="{D1497AC6-CBF5-493F-A1F2-0EA77D55C991}"/>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21" name="Straight Arrow Connector 20">
            <a:extLst>
              <a:ext uri="{FF2B5EF4-FFF2-40B4-BE49-F238E27FC236}">
                <a16:creationId xmlns:a16="http://schemas.microsoft.com/office/drawing/2014/main" id="{A9067AEF-DDD6-463D-A941-DA28A3009AF1}"/>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1C47C09-FF91-4602-B74D-41ACA49D18F2}"/>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23" name="Straight Arrow Connector 22">
            <a:extLst>
              <a:ext uri="{FF2B5EF4-FFF2-40B4-BE49-F238E27FC236}">
                <a16:creationId xmlns:a16="http://schemas.microsoft.com/office/drawing/2014/main" id="{861CEA4C-A54E-498C-941B-74AE2F39B715}"/>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46D5159-C01E-47C1-90EE-459C3198A131}"/>
              </a:ext>
            </a:extLst>
          </p:cNvPr>
          <p:cNvSpPr/>
          <p:nvPr/>
        </p:nvSpPr>
        <p:spPr>
          <a:xfrm>
            <a:off x="4486704" y="2034350"/>
            <a:ext cx="1745991" cy="369332"/>
          </a:xfrm>
          <a:prstGeom prst="rect">
            <a:avLst/>
          </a:prstGeom>
        </p:spPr>
        <p:txBody>
          <a:bodyPr wrap="none">
            <a:spAutoFit/>
          </a:bodyPr>
          <a:lstStyle/>
          <a:p>
            <a:r>
              <a:rPr lang="en-IN" dirty="0"/>
              <a:t>HTML + CSS + JS </a:t>
            </a:r>
          </a:p>
        </p:txBody>
      </p:sp>
      <p:sp>
        <p:nvSpPr>
          <p:cNvPr id="25" name="Rectangle 24">
            <a:extLst>
              <a:ext uri="{FF2B5EF4-FFF2-40B4-BE49-F238E27FC236}">
                <a16:creationId xmlns:a16="http://schemas.microsoft.com/office/drawing/2014/main" id="{D147927D-D349-4751-97BA-A509BC9A4FD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6" name="Rectangle: Rounded Corners 25">
            <a:extLst>
              <a:ext uri="{FF2B5EF4-FFF2-40B4-BE49-F238E27FC236}">
                <a16:creationId xmlns:a16="http://schemas.microsoft.com/office/drawing/2014/main" id="{9CE36656-88B8-4A1C-85ED-13A159BB8F48}"/>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035C02F1-EFD2-40F6-B0E7-ACB2316E21C8}"/>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419B3653-D1D6-4F77-AEA4-591AC0D97FAC}"/>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Rectangle: Rounded Corners 28">
            <a:extLst>
              <a:ext uri="{FF2B5EF4-FFF2-40B4-BE49-F238E27FC236}">
                <a16:creationId xmlns:a16="http://schemas.microsoft.com/office/drawing/2014/main" id="{6A005EBF-8926-46D2-9CB0-BEABE5936B4E}"/>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30" name="Straight Arrow Connector 29">
            <a:extLst>
              <a:ext uri="{FF2B5EF4-FFF2-40B4-BE49-F238E27FC236}">
                <a16:creationId xmlns:a16="http://schemas.microsoft.com/office/drawing/2014/main" id="{F900EFD5-061A-46DE-95CE-F1AB17093F97}"/>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0AAB7D-AE92-42EC-9511-6BE5527CF27D}"/>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928C02E-519F-41FD-AAE9-DB106FD0D5EC}"/>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33" name="TextBox 32">
            <a:extLst>
              <a:ext uri="{FF2B5EF4-FFF2-40B4-BE49-F238E27FC236}">
                <a16:creationId xmlns:a16="http://schemas.microsoft.com/office/drawing/2014/main" id="{9B7A8F23-A018-4AE9-B352-16F6D88F967D}"/>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grpSp>
        <p:nvGrpSpPr>
          <p:cNvPr id="34" name="Group 33">
            <a:extLst>
              <a:ext uri="{FF2B5EF4-FFF2-40B4-BE49-F238E27FC236}">
                <a16:creationId xmlns:a16="http://schemas.microsoft.com/office/drawing/2014/main" id="{30AA3CB5-0D37-4364-ADDB-E1AB33D53E71}"/>
              </a:ext>
            </a:extLst>
          </p:cNvPr>
          <p:cNvGrpSpPr/>
          <p:nvPr/>
        </p:nvGrpSpPr>
        <p:grpSpPr>
          <a:xfrm>
            <a:off x="3485864" y="3510046"/>
            <a:ext cx="828000" cy="828000"/>
            <a:chOff x="4936328" y="4218830"/>
            <a:chExt cx="828000" cy="828000"/>
          </a:xfrm>
        </p:grpSpPr>
        <p:sp>
          <p:nvSpPr>
            <p:cNvPr id="35" name="Arc 34">
              <a:extLst>
                <a:ext uri="{FF2B5EF4-FFF2-40B4-BE49-F238E27FC236}">
                  <a16:creationId xmlns:a16="http://schemas.microsoft.com/office/drawing/2014/main" id="{7EDF6333-6B8A-4E25-A965-24B02241DCE3}"/>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6" name="TextBox 35">
              <a:extLst>
                <a:ext uri="{FF2B5EF4-FFF2-40B4-BE49-F238E27FC236}">
                  <a16:creationId xmlns:a16="http://schemas.microsoft.com/office/drawing/2014/main" id="{BC6820AE-9348-4F14-828A-49276D6E7734}"/>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
        <p:nvSpPr>
          <p:cNvPr id="37" name="Rectangle 36">
            <a:extLst>
              <a:ext uri="{FF2B5EF4-FFF2-40B4-BE49-F238E27FC236}">
                <a16:creationId xmlns:a16="http://schemas.microsoft.com/office/drawing/2014/main" id="{D4CC1339-0841-49EA-9AB0-4E354D06B4D1}"/>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spTree>
    <p:extLst>
      <p:ext uri="{BB962C8B-B14F-4D97-AF65-F5344CB8AC3E}">
        <p14:creationId xmlns:p14="http://schemas.microsoft.com/office/powerpoint/2010/main" val="3620814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E9622A-3DFE-436E-8AB2-ED69AC0B4CB3}"/>
              </a:ext>
            </a:extLst>
          </p:cNvPr>
          <p:cNvSpPr/>
          <p:nvPr/>
        </p:nvSpPr>
        <p:spPr>
          <a:xfrm>
            <a:off x="8171411" y="1213658"/>
            <a:ext cx="3183775" cy="4430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SERVER</a:t>
            </a:r>
          </a:p>
        </p:txBody>
      </p:sp>
      <p:sp>
        <p:nvSpPr>
          <p:cNvPr id="5" name="Rectangle 4">
            <a:extLst>
              <a:ext uri="{FF2B5EF4-FFF2-40B4-BE49-F238E27FC236}">
                <a16:creationId xmlns:a16="http://schemas.microsoft.com/office/drawing/2014/main" id="{597A86DE-52C5-462F-B7CA-7E0903CE786E}"/>
              </a:ext>
            </a:extLst>
          </p:cNvPr>
          <p:cNvSpPr/>
          <p:nvPr/>
        </p:nvSpPr>
        <p:spPr>
          <a:xfrm>
            <a:off x="773083" y="1579418"/>
            <a:ext cx="2926081" cy="36492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endParaRPr lang="en-US" dirty="0"/>
          </a:p>
        </p:txBody>
      </p:sp>
      <p:cxnSp>
        <p:nvCxnSpPr>
          <p:cNvPr id="6" name="Straight Arrow Connector 5">
            <a:extLst>
              <a:ext uri="{FF2B5EF4-FFF2-40B4-BE49-F238E27FC236}">
                <a16:creationId xmlns:a16="http://schemas.microsoft.com/office/drawing/2014/main" id="{3946E388-5868-4405-9C50-6587E1E63DD6}"/>
              </a:ext>
            </a:extLst>
          </p:cNvPr>
          <p:cNvCxnSpPr/>
          <p:nvPr/>
        </p:nvCxnSpPr>
        <p:spPr>
          <a:xfrm>
            <a:off x="3699164" y="1995055"/>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16FCCE5-38A0-460A-ADCD-C38905B3AE99}"/>
              </a:ext>
            </a:extLst>
          </p:cNvPr>
          <p:cNvCxnSpPr/>
          <p:nvPr/>
        </p:nvCxnSpPr>
        <p:spPr>
          <a:xfrm flipH="1">
            <a:off x="3699164" y="2402378"/>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F7E3F5-B1F4-479E-838A-87741FF43E4D}"/>
              </a:ext>
            </a:extLst>
          </p:cNvPr>
          <p:cNvSpPr txBox="1"/>
          <p:nvPr/>
        </p:nvSpPr>
        <p:spPr>
          <a:xfrm>
            <a:off x="5112004" y="1606218"/>
            <a:ext cx="1266629" cy="369332"/>
          </a:xfrm>
          <a:prstGeom prst="rect">
            <a:avLst/>
          </a:prstGeom>
          <a:noFill/>
        </p:spPr>
        <p:txBody>
          <a:bodyPr wrap="none" rtlCol="0">
            <a:spAutoFit/>
          </a:bodyPr>
          <a:lstStyle/>
          <a:p>
            <a:r>
              <a:rPr lang="en-IN" dirty="0"/>
              <a:t>HTTP + URL</a:t>
            </a:r>
          </a:p>
        </p:txBody>
      </p:sp>
      <p:sp>
        <p:nvSpPr>
          <p:cNvPr id="9" name="TextBox 8">
            <a:extLst>
              <a:ext uri="{FF2B5EF4-FFF2-40B4-BE49-F238E27FC236}">
                <a16:creationId xmlns:a16="http://schemas.microsoft.com/office/drawing/2014/main" id="{EB79BFF9-39CB-421D-9B77-445257ACE345}"/>
              </a:ext>
            </a:extLst>
          </p:cNvPr>
          <p:cNvSpPr txBox="1"/>
          <p:nvPr/>
        </p:nvSpPr>
        <p:spPr>
          <a:xfrm>
            <a:off x="5176893" y="2410693"/>
            <a:ext cx="1136850" cy="369332"/>
          </a:xfrm>
          <a:prstGeom prst="rect">
            <a:avLst/>
          </a:prstGeom>
          <a:noFill/>
        </p:spPr>
        <p:txBody>
          <a:bodyPr wrap="none" rtlCol="0">
            <a:spAutoFit/>
          </a:bodyPr>
          <a:lstStyle/>
          <a:p>
            <a:r>
              <a:rPr lang="en-IN" dirty="0"/>
              <a:t>HTML + JS</a:t>
            </a:r>
          </a:p>
        </p:txBody>
      </p:sp>
      <p:sp>
        <p:nvSpPr>
          <p:cNvPr id="10" name="TextBox 9">
            <a:extLst>
              <a:ext uri="{FF2B5EF4-FFF2-40B4-BE49-F238E27FC236}">
                <a16:creationId xmlns:a16="http://schemas.microsoft.com/office/drawing/2014/main" id="{17A17719-027A-4F2E-A1A1-AEFF2CA20B36}"/>
              </a:ext>
            </a:extLst>
          </p:cNvPr>
          <p:cNvSpPr txBox="1"/>
          <p:nvPr/>
        </p:nvSpPr>
        <p:spPr>
          <a:xfrm>
            <a:off x="4289367" y="3567328"/>
            <a:ext cx="3291840" cy="646331"/>
          </a:xfrm>
          <a:prstGeom prst="rect">
            <a:avLst/>
          </a:prstGeom>
          <a:noFill/>
        </p:spPr>
        <p:txBody>
          <a:bodyPr wrap="square" rtlCol="0">
            <a:spAutoFit/>
          </a:bodyPr>
          <a:lstStyle/>
          <a:p>
            <a:pPr algn="ctr"/>
            <a:r>
              <a:rPr lang="en-IN" dirty="0"/>
              <a:t>I want WebSocket Communication (WS Request)</a:t>
            </a:r>
          </a:p>
        </p:txBody>
      </p:sp>
      <p:cxnSp>
        <p:nvCxnSpPr>
          <p:cNvPr id="11" name="Straight Arrow Connector 10">
            <a:extLst>
              <a:ext uri="{FF2B5EF4-FFF2-40B4-BE49-F238E27FC236}">
                <a16:creationId xmlns:a16="http://schemas.microsoft.com/office/drawing/2014/main" id="{6016FA0E-39C4-4B4D-8753-47F3D691B7E9}"/>
              </a:ext>
            </a:extLst>
          </p:cNvPr>
          <p:cNvCxnSpPr/>
          <p:nvPr/>
        </p:nvCxnSpPr>
        <p:spPr>
          <a:xfrm>
            <a:off x="3699164" y="4292139"/>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1CB70DB-B97F-45A8-A318-74F9DDBB6A6B}"/>
              </a:ext>
            </a:extLst>
          </p:cNvPr>
          <p:cNvSpPr txBox="1"/>
          <p:nvPr/>
        </p:nvSpPr>
        <p:spPr>
          <a:xfrm>
            <a:off x="4971379" y="4737451"/>
            <a:ext cx="1936620" cy="369332"/>
          </a:xfrm>
          <a:prstGeom prst="rect">
            <a:avLst/>
          </a:prstGeom>
          <a:noFill/>
        </p:spPr>
        <p:txBody>
          <a:bodyPr wrap="none" rtlCol="0">
            <a:spAutoFit/>
          </a:bodyPr>
          <a:lstStyle/>
          <a:p>
            <a:r>
              <a:rPr lang="en-IN" dirty="0"/>
              <a:t>Acknowledgement</a:t>
            </a:r>
          </a:p>
        </p:txBody>
      </p:sp>
      <p:cxnSp>
        <p:nvCxnSpPr>
          <p:cNvPr id="13" name="Straight Arrow Connector 12">
            <a:extLst>
              <a:ext uri="{FF2B5EF4-FFF2-40B4-BE49-F238E27FC236}">
                <a16:creationId xmlns:a16="http://schemas.microsoft.com/office/drawing/2014/main" id="{6A0FCB85-2F63-4EE2-957B-FCB18EB9ADCB}"/>
              </a:ext>
            </a:extLst>
          </p:cNvPr>
          <p:cNvCxnSpPr/>
          <p:nvPr/>
        </p:nvCxnSpPr>
        <p:spPr>
          <a:xfrm flipH="1">
            <a:off x="3699163" y="4707774"/>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4F74559-8A11-4999-B638-21CE8532E129}"/>
              </a:ext>
            </a:extLst>
          </p:cNvPr>
          <p:cNvSpPr txBox="1"/>
          <p:nvPr/>
        </p:nvSpPr>
        <p:spPr>
          <a:xfrm>
            <a:off x="4776412" y="4308766"/>
            <a:ext cx="2317750" cy="369332"/>
          </a:xfrm>
          <a:prstGeom prst="rect">
            <a:avLst/>
          </a:prstGeom>
          <a:noFill/>
        </p:spPr>
        <p:txBody>
          <a:bodyPr wrap="none" rtlCol="0">
            <a:spAutoFit/>
          </a:bodyPr>
          <a:lstStyle/>
          <a:p>
            <a:r>
              <a:rPr lang="en-IN" dirty="0">
                <a:solidFill>
                  <a:srgbClr val="0070C0"/>
                </a:solidFill>
              </a:rPr>
              <a:t>WebSocket Handshake</a:t>
            </a:r>
          </a:p>
        </p:txBody>
      </p:sp>
      <p:sp>
        <p:nvSpPr>
          <p:cNvPr id="15" name="TextBox 14">
            <a:extLst>
              <a:ext uri="{FF2B5EF4-FFF2-40B4-BE49-F238E27FC236}">
                <a16:creationId xmlns:a16="http://schemas.microsoft.com/office/drawing/2014/main" id="{D9B7B3D7-2DB8-4D27-A10F-7AF1B5EBCBFC}"/>
              </a:ext>
            </a:extLst>
          </p:cNvPr>
          <p:cNvSpPr txBox="1"/>
          <p:nvPr/>
        </p:nvSpPr>
        <p:spPr>
          <a:xfrm>
            <a:off x="8423762" y="4147158"/>
            <a:ext cx="2823359" cy="923330"/>
          </a:xfrm>
          <a:prstGeom prst="rect">
            <a:avLst/>
          </a:prstGeom>
          <a:noFill/>
        </p:spPr>
        <p:txBody>
          <a:bodyPr wrap="square" rtlCol="0">
            <a:spAutoFit/>
          </a:bodyPr>
          <a:lstStyle/>
          <a:p>
            <a:pPr algn="ctr"/>
            <a:r>
              <a:rPr lang="en-IN" dirty="0"/>
              <a:t>Should have a code to accept and acknowledge the WebSocket Request</a:t>
            </a:r>
            <a:endParaRPr lang="en-US" dirty="0"/>
          </a:p>
        </p:txBody>
      </p:sp>
    </p:spTree>
    <p:extLst>
      <p:ext uri="{BB962C8B-B14F-4D97-AF65-F5344CB8AC3E}">
        <p14:creationId xmlns:p14="http://schemas.microsoft.com/office/powerpoint/2010/main" val="167732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7114-FC53-4E88-845A-54AD32EF4BC4}"/>
              </a:ext>
            </a:extLst>
          </p:cNvPr>
          <p:cNvSpPr>
            <a:spLocks noGrp="1"/>
          </p:cNvSpPr>
          <p:nvPr>
            <p:ph type="title"/>
          </p:nvPr>
        </p:nvSpPr>
        <p:spPr>
          <a:xfrm>
            <a:off x="838200" y="365125"/>
            <a:ext cx="10515600" cy="1325563"/>
          </a:xfrm>
        </p:spPr>
        <p:txBody>
          <a:bodyPr>
            <a:normAutofit/>
          </a:bodyPr>
          <a:lstStyle/>
          <a:p>
            <a:r>
              <a:rPr lang="en-IN" dirty="0"/>
              <a:t>Express JS</a:t>
            </a:r>
          </a:p>
        </p:txBody>
      </p:sp>
      <p:sp>
        <p:nvSpPr>
          <p:cNvPr id="3" name="Content Placeholder 2">
            <a:extLst>
              <a:ext uri="{FF2B5EF4-FFF2-40B4-BE49-F238E27FC236}">
                <a16:creationId xmlns:a16="http://schemas.microsoft.com/office/drawing/2014/main" id="{D0F8152E-C44B-4578-BB77-0D707CBE89A3}"/>
              </a:ext>
            </a:extLst>
          </p:cNvPr>
          <p:cNvSpPr>
            <a:spLocks noGrp="1"/>
          </p:cNvSpPr>
          <p:nvPr>
            <p:ph idx="1"/>
          </p:nvPr>
        </p:nvSpPr>
        <p:spPr>
          <a:xfrm>
            <a:off x="838200" y="1825625"/>
            <a:ext cx="10515600" cy="4351338"/>
          </a:xfrm>
        </p:spPr>
        <p:txBody>
          <a:bodyPr anchor="t">
            <a:normAutofit/>
          </a:bodyPr>
          <a:lstStyle/>
          <a:p>
            <a:r>
              <a:rPr lang="en-US"/>
              <a:t>Fast, unopinionated, minimalist web framework for Node.js</a:t>
            </a:r>
          </a:p>
          <a:p>
            <a:r>
              <a:rPr lang="en-US"/>
              <a:t>Express is a minimal and flexible Node.js web application framework that provides a robust set of features for web and mobile applications.</a:t>
            </a:r>
          </a:p>
          <a:p>
            <a:r>
              <a:rPr lang="en-US"/>
              <a:t>With a myriad of HTTP utility methods and middleware at your disposal, creating a robust API is quick and easy.</a:t>
            </a:r>
            <a:endParaRPr lang="en-IN"/>
          </a:p>
        </p:txBody>
      </p:sp>
    </p:spTree>
    <p:extLst>
      <p:ext uri="{BB962C8B-B14F-4D97-AF65-F5344CB8AC3E}">
        <p14:creationId xmlns:p14="http://schemas.microsoft.com/office/powerpoint/2010/main" val="5418534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04D9-37E6-4048-8A07-971CF2AD81AE}"/>
              </a:ext>
            </a:extLst>
          </p:cNvPr>
          <p:cNvSpPr>
            <a:spLocks noGrp="1"/>
          </p:cNvSpPr>
          <p:nvPr>
            <p:ph type="title"/>
          </p:nvPr>
        </p:nvSpPr>
        <p:spPr/>
        <p:txBody>
          <a:bodyPr/>
          <a:lstStyle/>
          <a:p>
            <a:r>
              <a:rPr lang="en-IN" dirty="0"/>
              <a:t>Template Engines</a:t>
            </a:r>
            <a:endParaRPr lang="en-US" dirty="0"/>
          </a:p>
        </p:txBody>
      </p:sp>
      <p:sp>
        <p:nvSpPr>
          <p:cNvPr id="3" name="Content Placeholder 2">
            <a:extLst>
              <a:ext uri="{FF2B5EF4-FFF2-40B4-BE49-F238E27FC236}">
                <a16:creationId xmlns:a16="http://schemas.microsoft.com/office/drawing/2014/main" id="{4BF0A786-64DD-4E31-A2A9-92F042D41EC0}"/>
              </a:ext>
            </a:extLst>
          </p:cNvPr>
          <p:cNvSpPr>
            <a:spLocks noGrp="1"/>
          </p:cNvSpPr>
          <p:nvPr>
            <p:ph idx="1"/>
          </p:nvPr>
        </p:nvSpPr>
        <p:spPr/>
        <p:txBody>
          <a:bodyPr/>
          <a:lstStyle/>
          <a:p>
            <a:r>
              <a:rPr lang="en-US" dirty="0"/>
              <a:t>A </a:t>
            </a:r>
            <a:r>
              <a:rPr lang="en-US" b="1" dirty="0"/>
              <a:t>template engine </a:t>
            </a:r>
            <a:r>
              <a:rPr lang="en-US" dirty="0"/>
              <a:t>enables you to use static template files in your application. </a:t>
            </a:r>
          </a:p>
          <a:p>
            <a:r>
              <a:rPr lang="en-US" dirty="0"/>
              <a:t>At runtime, the template engine replaces variables in a template file with actual values and transforms the template into an HTML file sent to the client. </a:t>
            </a:r>
          </a:p>
          <a:p>
            <a:r>
              <a:rPr lang="en-US" dirty="0"/>
              <a:t>This approach makes it easier to design dynamic HTML pages.</a:t>
            </a:r>
          </a:p>
        </p:txBody>
      </p:sp>
    </p:spTree>
    <p:extLst>
      <p:ext uri="{BB962C8B-B14F-4D97-AF65-F5344CB8AC3E}">
        <p14:creationId xmlns:p14="http://schemas.microsoft.com/office/powerpoint/2010/main" val="1149044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C111-2E1E-4E65-84DA-BAA8418F5BB6}"/>
              </a:ext>
            </a:extLst>
          </p:cNvPr>
          <p:cNvSpPr>
            <a:spLocks noGrp="1"/>
          </p:cNvSpPr>
          <p:nvPr>
            <p:ph type="title"/>
          </p:nvPr>
        </p:nvSpPr>
        <p:spPr/>
        <p:txBody>
          <a:bodyPr/>
          <a:lstStyle/>
          <a:p>
            <a:r>
              <a:rPr lang="en-IN" dirty="0"/>
              <a:t>Template Engines</a:t>
            </a:r>
            <a:endParaRPr lang="en-US" dirty="0"/>
          </a:p>
        </p:txBody>
      </p:sp>
      <p:sp>
        <p:nvSpPr>
          <p:cNvPr id="3" name="Content Placeholder 2">
            <a:extLst>
              <a:ext uri="{FF2B5EF4-FFF2-40B4-BE49-F238E27FC236}">
                <a16:creationId xmlns:a16="http://schemas.microsoft.com/office/drawing/2014/main" id="{50CB3913-E7BB-4074-A289-BF60A817E3E9}"/>
              </a:ext>
            </a:extLst>
          </p:cNvPr>
          <p:cNvSpPr>
            <a:spLocks noGrp="1"/>
          </p:cNvSpPr>
          <p:nvPr>
            <p:ph idx="1"/>
          </p:nvPr>
        </p:nvSpPr>
        <p:spPr/>
        <p:txBody>
          <a:bodyPr/>
          <a:lstStyle/>
          <a:p>
            <a:r>
              <a:rPr lang="en-US" dirty="0"/>
              <a:t>There are multiple template engines that work “out-of-the-box” with Express, some examples are:</a:t>
            </a:r>
          </a:p>
          <a:p>
            <a:pPr lvl="1"/>
            <a:r>
              <a:rPr lang="en-US" b="1" dirty="0"/>
              <a:t>Pug</a:t>
            </a:r>
            <a:r>
              <a:rPr lang="en-US" dirty="0"/>
              <a:t>: </a:t>
            </a:r>
            <a:r>
              <a:rPr lang="en-US" dirty="0" err="1"/>
              <a:t>Haml</a:t>
            </a:r>
            <a:r>
              <a:rPr lang="en-US" dirty="0"/>
              <a:t>-inspired template engine (formerly Jade).</a:t>
            </a:r>
          </a:p>
          <a:p>
            <a:pPr lvl="1"/>
            <a:r>
              <a:rPr lang="en-US" b="1" dirty="0"/>
              <a:t>Haml.js</a:t>
            </a:r>
            <a:r>
              <a:rPr lang="en-US" dirty="0"/>
              <a:t>: </a:t>
            </a:r>
            <a:r>
              <a:rPr lang="en-US" dirty="0" err="1"/>
              <a:t>Haml</a:t>
            </a:r>
            <a:r>
              <a:rPr lang="en-US" dirty="0"/>
              <a:t> implementation.</a:t>
            </a:r>
          </a:p>
          <a:p>
            <a:pPr lvl="1"/>
            <a:r>
              <a:rPr lang="en-US" b="1" dirty="0"/>
              <a:t>EJS</a:t>
            </a:r>
            <a:r>
              <a:rPr lang="en-US" dirty="0"/>
              <a:t>: Embedded JavaScript template engine.</a:t>
            </a:r>
          </a:p>
          <a:p>
            <a:pPr lvl="1"/>
            <a:r>
              <a:rPr lang="en-US" b="1" dirty="0" err="1"/>
              <a:t>hbs</a:t>
            </a:r>
            <a:r>
              <a:rPr lang="en-US" dirty="0"/>
              <a:t>: Adapter for Handlebars.js, an extension of Mustache.js template engine.</a:t>
            </a:r>
          </a:p>
          <a:p>
            <a:r>
              <a:rPr lang="en-US" dirty="0">
                <a:hlinkClick r:id="rId2"/>
              </a:rPr>
              <a:t>All out-of-the-box Template Engines</a:t>
            </a:r>
            <a:endParaRPr lang="en-US" dirty="0"/>
          </a:p>
        </p:txBody>
      </p:sp>
    </p:spTree>
    <p:extLst>
      <p:ext uri="{BB962C8B-B14F-4D97-AF65-F5344CB8AC3E}">
        <p14:creationId xmlns:p14="http://schemas.microsoft.com/office/powerpoint/2010/main" val="33280302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9D47-093F-474C-B333-7B585FAE71C1}"/>
              </a:ext>
            </a:extLst>
          </p:cNvPr>
          <p:cNvSpPr>
            <a:spLocks noGrp="1"/>
          </p:cNvSpPr>
          <p:nvPr>
            <p:ph type="title"/>
          </p:nvPr>
        </p:nvSpPr>
        <p:spPr>
          <a:xfrm>
            <a:off x="838200" y="365125"/>
            <a:ext cx="10515600" cy="1325563"/>
          </a:xfrm>
        </p:spPr>
        <p:txBody>
          <a:bodyPr>
            <a:normAutofit/>
          </a:bodyPr>
          <a:lstStyle/>
          <a:p>
            <a:r>
              <a:rPr lang="en-IN" dirty="0"/>
              <a:t>Express and Middleware</a:t>
            </a:r>
          </a:p>
        </p:txBody>
      </p:sp>
      <p:sp>
        <p:nvSpPr>
          <p:cNvPr id="3" name="Content Placeholder 2">
            <a:extLst>
              <a:ext uri="{FF2B5EF4-FFF2-40B4-BE49-F238E27FC236}">
                <a16:creationId xmlns:a16="http://schemas.microsoft.com/office/drawing/2014/main" id="{D76F97EE-DF18-4D1E-87E0-A9D34935B328}"/>
              </a:ext>
            </a:extLst>
          </p:cNvPr>
          <p:cNvSpPr>
            <a:spLocks noGrp="1"/>
          </p:cNvSpPr>
          <p:nvPr>
            <p:ph idx="1"/>
          </p:nvPr>
        </p:nvSpPr>
        <p:spPr>
          <a:xfrm>
            <a:off x="838200" y="1825625"/>
            <a:ext cx="10515600" cy="4351338"/>
          </a:xfrm>
        </p:spPr>
        <p:txBody>
          <a:bodyPr anchor="t">
            <a:normAutofit fontScale="92500" lnSpcReduction="20000"/>
          </a:bodyPr>
          <a:lstStyle/>
          <a:p>
            <a:r>
              <a:rPr lang="en-US" dirty="0"/>
              <a:t>Express is a routing and middleware web framework that has minimal functionality of its own.</a:t>
            </a:r>
          </a:p>
          <a:p>
            <a:r>
              <a:rPr lang="en-US" dirty="0"/>
              <a:t>An Express application is essentially a series of middleware function calls.</a:t>
            </a:r>
          </a:p>
          <a:p>
            <a:r>
              <a:rPr lang="en-US" dirty="0"/>
              <a:t>Middleware is a subset of chained function called by the Express app before the user-defined handler is invoked. </a:t>
            </a:r>
          </a:p>
          <a:p>
            <a:r>
              <a:rPr lang="en-US" dirty="0"/>
              <a:t>Middleware functions have full access to the request and response objects  and the next middleware function in the application’s request-response cycle.</a:t>
            </a:r>
          </a:p>
          <a:p>
            <a:r>
              <a:rPr lang="en-US" dirty="0"/>
              <a:t>Middleware functions can perform the following tasks:</a:t>
            </a:r>
          </a:p>
          <a:p>
            <a:pPr lvl="1"/>
            <a:r>
              <a:rPr lang="en-US" dirty="0"/>
              <a:t>Execute any code.</a:t>
            </a:r>
          </a:p>
          <a:p>
            <a:pPr lvl="1"/>
            <a:r>
              <a:rPr lang="en-US" dirty="0"/>
              <a:t>Make changes to the request and the response objects.</a:t>
            </a:r>
          </a:p>
          <a:p>
            <a:pPr lvl="1"/>
            <a:r>
              <a:rPr lang="en-US" dirty="0"/>
              <a:t>End the request-response cycle.</a:t>
            </a:r>
          </a:p>
          <a:p>
            <a:pPr lvl="1"/>
            <a:r>
              <a:rPr lang="en-US" dirty="0"/>
              <a:t>Call the next middleware function in the stack.</a:t>
            </a:r>
          </a:p>
        </p:txBody>
      </p:sp>
    </p:spTree>
    <p:extLst>
      <p:ext uri="{BB962C8B-B14F-4D97-AF65-F5344CB8AC3E}">
        <p14:creationId xmlns:p14="http://schemas.microsoft.com/office/powerpoint/2010/main" val="4251761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B47-E3FC-4D5B-B183-DC0D28CFBF3E}"/>
              </a:ext>
            </a:extLst>
          </p:cNvPr>
          <p:cNvSpPr>
            <a:spLocks noGrp="1"/>
          </p:cNvSpPr>
          <p:nvPr>
            <p:ph type="title"/>
          </p:nvPr>
        </p:nvSpPr>
        <p:spPr/>
        <p:txBody>
          <a:bodyPr/>
          <a:lstStyle/>
          <a:p>
            <a:r>
              <a:rPr lang="en-IN" dirty="0"/>
              <a:t>Request Processing Pipeline</a:t>
            </a:r>
            <a:endParaRPr lang="en-US" dirty="0"/>
          </a:p>
        </p:txBody>
      </p:sp>
      <p:sp>
        <p:nvSpPr>
          <p:cNvPr id="5" name="Arrow: Right 4">
            <a:extLst>
              <a:ext uri="{FF2B5EF4-FFF2-40B4-BE49-F238E27FC236}">
                <a16:creationId xmlns:a16="http://schemas.microsoft.com/office/drawing/2014/main" id="{4CD65012-0ED6-41FF-BFF3-8B773AA1CB41}"/>
              </a:ext>
            </a:extLst>
          </p:cNvPr>
          <p:cNvSpPr/>
          <p:nvPr/>
        </p:nvSpPr>
        <p:spPr>
          <a:xfrm>
            <a:off x="865953" y="1979510"/>
            <a:ext cx="2218298" cy="829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IN" sz="2000"/>
              <a:t>REQUEST</a:t>
            </a:r>
          </a:p>
        </p:txBody>
      </p:sp>
      <p:sp>
        <p:nvSpPr>
          <p:cNvPr id="6" name="Flowchart: Direct Access Storage 5">
            <a:extLst>
              <a:ext uri="{FF2B5EF4-FFF2-40B4-BE49-F238E27FC236}">
                <a16:creationId xmlns:a16="http://schemas.microsoft.com/office/drawing/2014/main" id="{96411B60-0F9E-466D-8085-B511E38C3417}"/>
              </a:ext>
            </a:extLst>
          </p:cNvPr>
          <p:cNvSpPr/>
          <p:nvPr/>
        </p:nvSpPr>
        <p:spPr>
          <a:xfrm>
            <a:off x="3413671" y="2453911"/>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Direct Access Storage 6">
            <a:extLst>
              <a:ext uri="{FF2B5EF4-FFF2-40B4-BE49-F238E27FC236}">
                <a16:creationId xmlns:a16="http://schemas.microsoft.com/office/drawing/2014/main" id="{F382F6AA-974E-4EA0-AD13-402FF9CCE779}"/>
              </a:ext>
            </a:extLst>
          </p:cNvPr>
          <p:cNvSpPr/>
          <p:nvPr/>
        </p:nvSpPr>
        <p:spPr>
          <a:xfrm>
            <a:off x="4529297" y="2453910"/>
            <a:ext cx="968231" cy="1540021"/>
          </a:xfrm>
          <a:prstGeom prst="flowChartMagneticDrum">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8" name="Flowchart: Direct Access Storage 7">
            <a:extLst>
              <a:ext uri="{FF2B5EF4-FFF2-40B4-BE49-F238E27FC236}">
                <a16:creationId xmlns:a16="http://schemas.microsoft.com/office/drawing/2014/main" id="{582C407F-2827-4876-852F-54FFB65CE9E1}"/>
              </a:ext>
            </a:extLst>
          </p:cNvPr>
          <p:cNvSpPr/>
          <p:nvPr/>
        </p:nvSpPr>
        <p:spPr>
          <a:xfrm>
            <a:off x="5644923" y="2453909"/>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Direct Access Storage 8">
            <a:extLst>
              <a:ext uri="{FF2B5EF4-FFF2-40B4-BE49-F238E27FC236}">
                <a16:creationId xmlns:a16="http://schemas.microsoft.com/office/drawing/2014/main" id="{8BF96B5F-6580-4719-96F4-A99C7B8B6893}"/>
              </a:ext>
            </a:extLst>
          </p:cNvPr>
          <p:cNvSpPr/>
          <p:nvPr/>
        </p:nvSpPr>
        <p:spPr>
          <a:xfrm>
            <a:off x="6760549" y="2453909"/>
            <a:ext cx="968231" cy="1540021"/>
          </a:xfrm>
          <a:prstGeom prst="flowChartMagneticDrum">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10" name="Flowchart: Direct Access Storage 9">
            <a:extLst>
              <a:ext uri="{FF2B5EF4-FFF2-40B4-BE49-F238E27FC236}">
                <a16:creationId xmlns:a16="http://schemas.microsoft.com/office/drawing/2014/main" id="{94831687-05F5-4C5B-BE61-5DCF5BA37AFD}"/>
              </a:ext>
            </a:extLst>
          </p:cNvPr>
          <p:cNvSpPr/>
          <p:nvPr/>
        </p:nvSpPr>
        <p:spPr>
          <a:xfrm>
            <a:off x="7876175" y="2453908"/>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98C7E025-5C20-4C0B-B0B1-106DA5AEA8C4}"/>
              </a:ext>
            </a:extLst>
          </p:cNvPr>
          <p:cNvSpPr txBox="1"/>
          <p:nvPr/>
        </p:nvSpPr>
        <p:spPr>
          <a:xfrm>
            <a:off x="4054158" y="5417424"/>
            <a:ext cx="5170978" cy="338726"/>
          </a:xfrm>
          <a:prstGeom prst="rect">
            <a:avLst/>
          </a:prstGeom>
          <a:noFill/>
        </p:spPr>
        <p:txBody>
          <a:bodyPr wrap="none" rtlCol="0">
            <a:normAutofit/>
          </a:bodyPr>
          <a:lstStyle/>
          <a:p>
            <a:pPr>
              <a:lnSpc>
                <a:spcPct val="90000"/>
              </a:lnSpc>
              <a:spcAft>
                <a:spcPts val="600"/>
              </a:spcAft>
            </a:pPr>
            <a:r>
              <a:rPr lang="en-IN" sz="1600"/>
              <a:t>Middleware (Logging, Authentication, Authorization </a:t>
            </a:r>
            <a:r>
              <a:rPr lang="en-IN" sz="1600" err="1"/>
              <a:t>e.t.c</a:t>
            </a:r>
            <a:r>
              <a:rPr lang="en-IN" sz="1600"/>
              <a:t>.)</a:t>
            </a:r>
          </a:p>
        </p:txBody>
      </p:sp>
      <p:cxnSp>
        <p:nvCxnSpPr>
          <p:cNvPr id="12" name="Straight Arrow Connector 11">
            <a:extLst>
              <a:ext uri="{FF2B5EF4-FFF2-40B4-BE49-F238E27FC236}">
                <a16:creationId xmlns:a16="http://schemas.microsoft.com/office/drawing/2014/main" id="{E77CB558-D586-4BB0-96A6-B830335FD1E3}"/>
              </a:ext>
            </a:extLst>
          </p:cNvPr>
          <p:cNvCxnSpPr/>
          <p:nvPr/>
        </p:nvCxnSpPr>
        <p:spPr>
          <a:xfrm flipH="1" flipV="1">
            <a:off x="4054158" y="4081607"/>
            <a:ext cx="1443370" cy="1335816"/>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02A1A853-3EDF-414D-9B14-5AAC21B80DED}"/>
              </a:ext>
            </a:extLst>
          </p:cNvPr>
          <p:cNvCxnSpPr>
            <a:cxnSpLocks/>
          </p:cNvCxnSpPr>
          <p:nvPr/>
        </p:nvCxnSpPr>
        <p:spPr>
          <a:xfrm flipH="1" flipV="1">
            <a:off x="6287867" y="4081606"/>
            <a:ext cx="351779" cy="1335818"/>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4" name="Straight Arrow Connector 13">
            <a:extLst>
              <a:ext uri="{FF2B5EF4-FFF2-40B4-BE49-F238E27FC236}">
                <a16:creationId xmlns:a16="http://schemas.microsoft.com/office/drawing/2014/main" id="{EA98AD93-72DC-45DC-BD30-96195C253878}"/>
              </a:ext>
            </a:extLst>
          </p:cNvPr>
          <p:cNvCxnSpPr>
            <a:cxnSpLocks/>
          </p:cNvCxnSpPr>
          <p:nvPr/>
        </p:nvCxnSpPr>
        <p:spPr>
          <a:xfrm flipV="1">
            <a:off x="8056524" y="4081605"/>
            <a:ext cx="303766" cy="1335817"/>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15" name="Arrow: Right 14">
            <a:extLst>
              <a:ext uri="{FF2B5EF4-FFF2-40B4-BE49-F238E27FC236}">
                <a16:creationId xmlns:a16="http://schemas.microsoft.com/office/drawing/2014/main" id="{9CB75D8F-69EF-4243-81D3-1BD2CAFF0570}"/>
              </a:ext>
            </a:extLst>
          </p:cNvPr>
          <p:cNvSpPr/>
          <p:nvPr/>
        </p:nvSpPr>
        <p:spPr>
          <a:xfrm flipH="1">
            <a:off x="9002499" y="4148664"/>
            <a:ext cx="2212202" cy="88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a:t>
            </a:r>
          </a:p>
        </p:txBody>
      </p:sp>
    </p:spTree>
    <p:extLst>
      <p:ext uri="{BB962C8B-B14F-4D97-AF65-F5344CB8AC3E}">
        <p14:creationId xmlns:p14="http://schemas.microsoft.com/office/powerpoint/2010/main" val="672012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E344-4BD4-49AA-8595-683D4AB51596}"/>
              </a:ext>
            </a:extLst>
          </p:cNvPr>
          <p:cNvSpPr>
            <a:spLocks noGrp="1"/>
          </p:cNvSpPr>
          <p:nvPr>
            <p:ph type="title"/>
          </p:nvPr>
        </p:nvSpPr>
        <p:spPr>
          <a:xfrm>
            <a:off x="838200" y="365125"/>
            <a:ext cx="10515600" cy="1325563"/>
          </a:xfrm>
        </p:spPr>
        <p:txBody>
          <a:bodyPr>
            <a:normAutofit/>
          </a:bodyPr>
          <a:lstStyle/>
          <a:p>
            <a:r>
              <a:rPr lang="en-IN" dirty="0"/>
              <a:t>Types of middleware</a:t>
            </a:r>
          </a:p>
        </p:txBody>
      </p:sp>
      <p:sp>
        <p:nvSpPr>
          <p:cNvPr id="3" name="Content Placeholder 2">
            <a:extLst>
              <a:ext uri="{FF2B5EF4-FFF2-40B4-BE49-F238E27FC236}">
                <a16:creationId xmlns:a16="http://schemas.microsoft.com/office/drawing/2014/main" id="{979BD816-51D1-4743-B591-6F2CFE3C0A6F}"/>
              </a:ext>
            </a:extLst>
          </p:cNvPr>
          <p:cNvSpPr>
            <a:spLocks noGrp="1"/>
          </p:cNvSpPr>
          <p:nvPr>
            <p:ph idx="1"/>
          </p:nvPr>
        </p:nvSpPr>
        <p:spPr>
          <a:xfrm>
            <a:off x="838200" y="1825625"/>
            <a:ext cx="10515600" cy="4351338"/>
          </a:xfrm>
        </p:spPr>
        <p:txBody>
          <a:bodyPr anchor="t">
            <a:normAutofit/>
          </a:bodyPr>
          <a:lstStyle/>
          <a:p>
            <a:r>
              <a:rPr lang="en-US" dirty="0"/>
              <a:t>An Express application can use the following types of middleware:</a:t>
            </a:r>
          </a:p>
          <a:p>
            <a:pPr lvl="1"/>
            <a:r>
              <a:rPr lang="en-US" dirty="0"/>
              <a:t>Application-level middleware</a:t>
            </a:r>
          </a:p>
          <a:p>
            <a:pPr lvl="1"/>
            <a:r>
              <a:rPr lang="en-US" dirty="0"/>
              <a:t>Router-level middleware</a:t>
            </a:r>
          </a:p>
          <a:p>
            <a:pPr lvl="1"/>
            <a:r>
              <a:rPr lang="en-US" dirty="0"/>
              <a:t>Error-handling middleware</a:t>
            </a:r>
          </a:p>
          <a:p>
            <a:pPr lvl="1"/>
            <a:r>
              <a:rPr lang="en-US" dirty="0"/>
              <a:t>Built-in middleware</a:t>
            </a:r>
          </a:p>
          <a:p>
            <a:pPr lvl="1"/>
            <a:r>
              <a:rPr lang="en-US" dirty="0"/>
              <a:t>Third-party middleware</a:t>
            </a:r>
            <a:endParaRPr lang="en-IN" dirty="0"/>
          </a:p>
        </p:txBody>
      </p:sp>
    </p:spTree>
    <p:extLst>
      <p:ext uri="{BB962C8B-B14F-4D97-AF65-F5344CB8AC3E}">
        <p14:creationId xmlns:p14="http://schemas.microsoft.com/office/powerpoint/2010/main" val="15580625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3D5D456-FA5E-4902-AF94-BA1A4C07879F}"/>
              </a:ext>
            </a:extLst>
          </p:cNvPr>
          <p:cNvSpPr/>
          <p:nvPr/>
        </p:nvSpPr>
        <p:spPr>
          <a:xfrm>
            <a:off x="5926974" y="2327563"/>
            <a:ext cx="1612670" cy="159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ROUTER</a:t>
            </a:r>
          </a:p>
        </p:txBody>
      </p:sp>
      <p:cxnSp>
        <p:nvCxnSpPr>
          <p:cNvPr id="5" name="Straight Arrow Connector 4">
            <a:extLst>
              <a:ext uri="{FF2B5EF4-FFF2-40B4-BE49-F238E27FC236}">
                <a16:creationId xmlns:a16="http://schemas.microsoft.com/office/drawing/2014/main" id="{539C8250-C04D-441F-BE4C-ECB5B1740681}"/>
              </a:ext>
            </a:extLst>
          </p:cNvPr>
          <p:cNvCxnSpPr/>
          <p:nvPr/>
        </p:nvCxnSpPr>
        <p:spPr>
          <a:xfrm>
            <a:off x="2003367" y="2610196"/>
            <a:ext cx="3923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7177C42-2358-4B4B-98EB-C5B02F9C5AA3}"/>
              </a:ext>
            </a:extLst>
          </p:cNvPr>
          <p:cNvSpPr txBox="1"/>
          <p:nvPr/>
        </p:nvSpPr>
        <p:spPr>
          <a:xfrm>
            <a:off x="3498272" y="2217712"/>
            <a:ext cx="1275286" cy="369332"/>
          </a:xfrm>
          <a:prstGeom prst="rect">
            <a:avLst/>
          </a:prstGeom>
          <a:noFill/>
        </p:spPr>
        <p:txBody>
          <a:bodyPr wrap="none" rtlCol="0">
            <a:spAutoFit/>
          </a:bodyPr>
          <a:lstStyle/>
          <a:p>
            <a:r>
              <a:rPr lang="en-IN" dirty="0"/>
              <a:t>1. REQUEST</a:t>
            </a:r>
          </a:p>
        </p:txBody>
      </p:sp>
      <p:sp>
        <p:nvSpPr>
          <p:cNvPr id="7" name="Rectangle: Rounded Corners 6">
            <a:extLst>
              <a:ext uri="{FF2B5EF4-FFF2-40B4-BE49-F238E27FC236}">
                <a16:creationId xmlns:a16="http://schemas.microsoft.com/office/drawing/2014/main" id="{4BF65B96-59BE-4A56-9794-DDED565EDB31}"/>
              </a:ext>
            </a:extLst>
          </p:cNvPr>
          <p:cNvSpPr/>
          <p:nvPr/>
        </p:nvSpPr>
        <p:spPr>
          <a:xfrm>
            <a:off x="7539644" y="731520"/>
            <a:ext cx="1205346" cy="1064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a:t>
            </a:r>
          </a:p>
        </p:txBody>
      </p:sp>
      <p:cxnSp>
        <p:nvCxnSpPr>
          <p:cNvPr id="8" name="Straight Arrow Connector 7">
            <a:extLst>
              <a:ext uri="{FF2B5EF4-FFF2-40B4-BE49-F238E27FC236}">
                <a16:creationId xmlns:a16="http://schemas.microsoft.com/office/drawing/2014/main" id="{68705E00-3E0F-4EE7-B27C-4D9F96F1FFE7}"/>
              </a:ext>
            </a:extLst>
          </p:cNvPr>
          <p:cNvCxnSpPr/>
          <p:nvPr/>
        </p:nvCxnSpPr>
        <p:spPr>
          <a:xfrm flipV="1">
            <a:off x="6849687" y="1429789"/>
            <a:ext cx="689957" cy="89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986702-5A89-4AFA-850A-A40B3CF323AF}"/>
              </a:ext>
            </a:extLst>
          </p:cNvPr>
          <p:cNvCxnSpPr>
            <a:cxnSpLocks/>
          </p:cNvCxnSpPr>
          <p:nvPr/>
        </p:nvCxnSpPr>
        <p:spPr>
          <a:xfrm flipH="1">
            <a:off x="7356763" y="1795549"/>
            <a:ext cx="465514" cy="60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55B7A7C-5694-4DC4-A276-519A386CD7E6}"/>
              </a:ext>
            </a:extLst>
          </p:cNvPr>
          <p:cNvSpPr txBox="1"/>
          <p:nvPr/>
        </p:nvSpPr>
        <p:spPr>
          <a:xfrm>
            <a:off x="6567054" y="1645920"/>
            <a:ext cx="301686" cy="369332"/>
          </a:xfrm>
          <a:prstGeom prst="rect">
            <a:avLst/>
          </a:prstGeom>
          <a:noFill/>
        </p:spPr>
        <p:txBody>
          <a:bodyPr wrap="none" rtlCol="0">
            <a:spAutoFit/>
          </a:bodyPr>
          <a:lstStyle/>
          <a:p>
            <a:r>
              <a:rPr lang="en-IN" dirty="0"/>
              <a:t>2</a:t>
            </a:r>
          </a:p>
        </p:txBody>
      </p:sp>
      <p:sp>
        <p:nvSpPr>
          <p:cNvPr id="11" name="TextBox 10">
            <a:extLst>
              <a:ext uri="{FF2B5EF4-FFF2-40B4-BE49-F238E27FC236}">
                <a16:creationId xmlns:a16="http://schemas.microsoft.com/office/drawing/2014/main" id="{B274A531-52A0-497B-A2D2-378D748E28EE}"/>
              </a:ext>
            </a:extLst>
          </p:cNvPr>
          <p:cNvSpPr txBox="1"/>
          <p:nvPr/>
        </p:nvSpPr>
        <p:spPr>
          <a:xfrm>
            <a:off x="7800281" y="2060355"/>
            <a:ext cx="301686" cy="369332"/>
          </a:xfrm>
          <a:prstGeom prst="rect">
            <a:avLst/>
          </a:prstGeom>
          <a:noFill/>
        </p:spPr>
        <p:txBody>
          <a:bodyPr wrap="none" rtlCol="0">
            <a:spAutoFit/>
          </a:bodyPr>
          <a:lstStyle/>
          <a:p>
            <a:r>
              <a:rPr lang="en-IN" dirty="0"/>
              <a:t>3</a:t>
            </a:r>
          </a:p>
        </p:txBody>
      </p:sp>
      <p:sp>
        <p:nvSpPr>
          <p:cNvPr id="12" name="Rectangle: Rounded Corners 11">
            <a:extLst>
              <a:ext uri="{FF2B5EF4-FFF2-40B4-BE49-F238E27FC236}">
                <a16:creationId xmlns:a16="http://schemas.microsoft.com/office/drawing/2014/main" id="{9FACCD81-7084-4216-AB87-F1B9980F95AC}"/>
              </a:ext>
            </a:extLst>
          </p:cNvPr>
          <p:cNvSpPr/>
          <p:nvPr/>
        </p:nvSpPr>
        <p:spPr>
          <a:xfrm>
            <a:off x="7257011" y="4962698"/>
            <a:ext cx="2942705" cy="1446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VIEWS</a:t>
            </a:r>
          </a:p>
        </p:txBody>
      </p:sp>
      <p:cxnSp>
        <p:nvCxnSpPr>
          <p:cNvPr id="13" name="Straight Arrow Connector 12">
            <a:extLst>
              <a:ext uri="{FF2B5EF4-FFF2-40B4-BE49-F238E27FC236}">
                <a16:creationId xmlns:a16="http://schemas.microsoft.com/office/drawing/2014/main" id="{A8E51276-E323-4258-A810-9C56A850A5D1}"/>
              </a:ext>
            </a:extLst>
          </p:cNvPr>
          <p:cNvCxnSpPr/>
          <p:nvPr/>
        </p:nvCxnSpPr>
        <p:spPr>
          <a:xfrm>
            <a:off x="7439891" y="3848792"/>
            <a:ext cx="1022466" cy="111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0C038F1-F603-43CE-BBBF-769AE7B5195C}"/>
              </a:ext>
            </a:extLst>
          </p:cNvPr>
          <p:cNvCxnSpPr/>
          <p:nvPr/>
        </p:nvCxnSpPr>
        <p:spPr>
          <a:xfrm flipH="1" flipV="1">
            <a:off x="6849687" y="3923607"/>
            <a:ext cx="972590" cy="1039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90B361D-1E98-4090-AADA-5347D05CD036}"/>
              </a:ext>
            </a:extLst>
          </p:cNvPr>
          <p:cNvSpPr txBox="1"/>
          <p:nvPr/>
        </p:nvSpPr>
        <p:spPr>
          <a:xfrm>
            <a:off x="7854314" y="3950916"/>
            <a:ext cx="301686" cy="369332"/>
          </a:xfrm>
          <a:prstGeom prst="rect">
            <a:avLst/>
          </a:prstGeom>
          <a:noFill/>
        </p:spPr>
        <p:txBody>
          <a:bodyPr wrap="none" rtlCol="0">
            <a:spAutoFit/>
          </a:bodyPr>
          <a:lstStyle/>
          <a:p>
            <a:r>
              <a:rPr lang="en-IN" dirty="0"/>
              <a:t>4</a:t>
            </a:r>
          </a:p>
        </p:txBody>
      </p:sp>
      <p:sp>
        <p:nvSpPr>
          <p:cNvPr id="16" name="TextBox 15">
            <a:extLst>
              <a:ext uri="{FF2B5EF4-FFF2-40B4-BE49-F238E27FC236}">
                <a16:creationId xmlns:a16="http://schemas.microsoft.com/office/drawing/2014/main" id="{D8264D56-0707-4CC5-906D-F97048D98827}"/>
              </a:ext>
            </a:extLst>
          </p:cNvPr>
          <p:cNvSpPr txBox="1"/>
          <p:nvPr/>
        </p:nvSpPr>
        <p:spPr>
          <a:xfrm>
            <a:off x="6776087" y="4258486"/>
            <a:ext cx="301686" cy="369332"/>
          </a:xfrm>
          <a:prstGeom prst="rect">
            <a:avLst/>
          </a:prstGeom>
          <a:noFill/>
        </p:spPr>
        <p:txBody>
          <a:bodyPr wrap="none" rtlCol="0">
            <a:spAutoFit/>
          </a:bodyPr>
          <a:lstStyle/>
          <a:p>
            <a:r>
              <a:rPr lang="en-IN" dirty="0"/>
              <a:t>5</a:t>
            </a:r>
          </a:p>
        </p:txBody>
      </p:sp>
      <p:cxnSp>
        <p:nvCxnSpPr>
          <p:cNvPr id="17" name="Straight Arrow Connector 16">
            <a:extLst>
              <a:ext uri="{FF2B5EF4-FFF2-40B4-BE49-F238E27FC236}">
                <a16:creationId xmlns:a16="http://schemas.microsoft.com/office/drawing/2014/main" id="{C100ED05-0296-4FA6-A9DA-905C4BBC5AB6}"/>
              </a:ext>
            </a:extLst>
          </p:cNvPr>
          <p:cNvCxnSpPr/>
          <p:nvPr/>
        </p:nvCxnSpPr>
        <p:spPr>
          <a:xfrm flipH="1">
            <a:off x="2003367" y="3516283"/>
            <a:ext cx="3923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6200596-8A73-43D1-BEE0-B4DAEA7BF2E0}"/>
              </a:ext>
            </a:extLst>
          </p:cNvPr>
          <p:cNvSpPr txBox="1"/>
          <p:nvPr/>
        </p:nvSpPr>
        <p:spPr>
          <a:xfrm>
            <a:off x="3413922" y="3543591"/>
            <a:ext cx="1443985" cy="369332"/>
          </a:xfrm>
          <a:prstGeom prst="rect">
            <a:avLst/>
          </a:prstGeom>
          <a:noFill/>
        </p:spPr>
        <p:txBody>
          <a:bodyPr wrap="none" rtlCol="0">
            <a:spAutoFit/>
          </a:bodyPr>
          <a:lstStyle/>
          <a:p>
            <a:r>
              <a:rPr lang="en-IN" dirty="0"/>
              <a:t>6 . RESPONSE</a:t>
            </a:r>
          </a:p>
        </p:txBody>
      </p:sp>
    </p:spTree>
    <p:extLst>
      <p:ext uri="{BB962C8B-B14F-4D97-AF65-F5344CB8AC3E}">
        <p14:creationId xmlns:p14="http://schemas.microsoft.com/office/powerpoint/2010/main" val="40683680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2C906B2-4186-4C49-860A-885A9D38A24E}"/>
              </a:ext>
            </a:extLst>
          </p:cNvPr>
          <p:cNvSpPr/>
          <p:nvPr/>
        </p:nvSpPr>
        <p:spPr>
          <a:xfrm>
            <a:off x="4148050" y="2335876"/>
            <a:ext cx="1612670" cy="159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ROUTER</a:t>
            </a:r>
          </a:p>
        </p:txBody>
      </p:sp>
      <p:cxnSp>
        <p:nvCxnSpPr>
          <p:cNvPr id="5" name="Straight Arrow Connector 4">
            <a:extLst>
              <a:ext uri="{FF2B5EF4-FFF2-40B4-BE49-F238E27FC236}">
                <a16:creationId xmlns:a16="http://schemas.microsoft.com/office/drawing/2014/main" id="{97FA4C32-60FB-4F98-A879-356DEDC30129}"/>
              </a:ext>
            </a:extLst>
          </p:cNvPr>
          <p:cNvCxnSpPr/>
          <p:nvPr/>
        </p:nvCxnSpPr>
        <p:spPr>
          <a:xfrm>
            <a:off x="224443" y="2618509"/>
            <a:ext cx="3923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BA52C0A-4112-40C1-93DD-5DC1C961D96C}"/>
              </a:ext>
            </a:extLst>
          </p:cNvPr>
          <p:cNvSpPr txBox="1"/>
          <p:nvPr/>
        </p:nvSpPr>
        <p:spPr>
          <a:xfrm>
            <a:off x="1719348" y="2226025"/>
            <a:ext cx="1275286" cy="369332"/>
          </a:xfrm>
          <a:prstGeom prst="rect">
            <a:avLst/>
          </a:prstGeom>
          <a:noFill/>
        </p:spPr>
        <p:txBody>
          <a:bodyPr wrap="none" rtlCol="0">
            <a:spAutoFit/>
          </a:bodyPr>
          <a:lstStyle/>
          <a:p>
            <a:r>
              <a:rPr lang="en-IN" dirty="0"/>
              <a:t>1. REQUEST</a:t>
            </a:r>
          </a:p>
        </p:txBody>
      </p:sp>
      <p:sp>
        <p:nvSpPr>
          <p:cNvPr id="7" name="TextBox 6">
            <a:extLst>
              <a:ext uri="{FF2B5EF4-FFF2-40B4-BE49-F238E27FC236}">
                <a16:creationId xmlns:a16="http://schemas.microsoft.com/office/drawing/2014/main" id="{EBFB37F2-8E3B-48CC-8D6B-976FB0D3C946}"/>
              </a:ext>
            </a:extLst>
          </p:cNvPr>
          <p:cNvSpPr txBox="1"/>
          <p:nvPr/>
        </p:nvSpPr>
        <p:spPr>
          <a:xfrm>
            <a:off x="5981265" y="2309737"/>
            <a:ext cx="301686" cy="369332"/>
          </a:xfrm>
          <a:prstGeom prst="rect">
            <a:avLst/>
          </a:prstGeom>
          <a:noFill/>
        </p:spPr>
        <p:txBody>
          <a:bodyPr wrap="none" rtlCol="0">
            <a:spAutoFit/>
          </a:bodyPr>
          <a:lstStyle/>
          <a:p>
            <a:r>
              <a:rPr lang="en-IN" dirty="0"/>
              <a:t>2</a:t>
            </a:r>
          </a:p>
        </p:txBody>
      </p:sp>
      <p:cxnSp>
        <p:nvCxnSpPr>
          <p:cNvPr id="8" name="Straight Arrow Connector 7">
            <a:extLst>
              <a:ext uri="{FF2B5EF4-FFF2-40B4-BE49-F238E27FC236}">
                <a16:creationId xmlns:a16="http://schemas.microsoft.com/office/drawing/2014/main" id="{A2610AB0-420D-47C6-A4BE-D595176F40A3}"/>
              </a:ext>
            </a:extLst>
          </p:cNvPr>
          <p:cNvCxnSpPr/>
          <p:nvPr/>
        </p:nvCxnSpPr>
        <p:spPr>
          <a:xfrm>
            <a:off x="5760720" y="2693324"/>
            <a:ext cx="7190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53E79217-534C-449A-9703-1D6CD55F1024}"/>
              </a:ext>
            </a:extLst>
          </p:cNvPr>
          <p:cNvSpPr/>
          <p:nvPr/>
        </p:nvSpPr>
        <p:spPr>
          <a:xfrm>
            <a:off x="6479771" y="2335876"/>
            <a:ext cx="1612670" cy="159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CONTROLLER</a:t>
            </a:r>
          </a:p>
        </p:txBody>
      </p:sp>
      <p:sp>
        <p:nvSpPr>
          <p:cNvPr id="10" name="Rectangle: Rounded Corners 9">
            <a:extLst>
              <a:ext uri="{FF2B5EF4-FFF2-40B4-BE49-F238E27FC236}">
                <a16:creationId xmlns:a16="http://schemas.microsoft.com/office/drawing/2014/main" id="{C0193C40-6F4B-4477-9235-3A4E235AB613}"/>
              </a:ext>
            </a:extLst>
          </p:cNvPr>
          <p:cNvSpPr/>
          <p:nvPr/>
        </p:nvSpPr>
        <p:spPr>
          <a:xfrm>
            <a:off x="8154786" y="739833"/>
            <a:ext cx="1205346" cy="1064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a:t>
            </a:r>
          </a:p>
        </p:txBody>
      </p:sp>
      <p:cxnSp>
        <p:nvCxnSpPr>
          <p:cNvPr id="11" name="Straight Arrow Connector 10">
            <a:extLst>
              <a:ext uri="{FF2B5EF4-FFF2-40B4-BE49-F238E27FC236}">
                <a16:creationId xmlns:a16="http://schemas.microsoft.com/office/drawing/2014/main" id="{1C8D46A7-5884-4A05-8E39-303A33BFD57A}"/>
              </a:ext>
            </a:extLst>
          </p:cNvPr>
          <p:cNvCxnSpPr/>
          <p:nvPr/>
        </p:nvCxnSpPr>
        <p:spPr>
          <a:xfrm flipV="1">
            <a:off x="7464829" y="1438102"/>
            <a:ext cx="689957" cy="89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532D925-7E65-43C7-A61E-C28578CB0A9B}"/>
              </a:ext>
            </a:extLst>
          </p:cNvPr>
          <p:cNvCxnSpPr>
            <a:cxnSpLocks/>
          </p:cNvCxnSpPr>
          <p:nvPr/>
        </p:nvCxnSpPr>
        <p:spPr>
          <a:xfrm flipH="1">
            <a:off x="7971905" y="1803862"/>
            <a:ext cx="465514" cy="60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939AB1E-2139-4740-9DA3-2CE03B7260F4}"/>
              </a:ext>
            </a:extLst>
          </p:cNvPr>
          <p:cNvSpPr txBox="1"/>
          <p:nvPr/>
        </p:nvSpPr>
        <p:spPr>
          <a:xfrm>
            <a:off x="7379274" y="1702323"/>
            <a:ext cx="301686" cy="369332"/>
          </a:xfrm>
          <a:prstGeom prst="rect">
            <a:avLst/>
          </a:prstGeom>
          <a:noFill/>
        </p:spPr>
        <p:txBody>
          <a:bodyPr wrap="none" rtlCol="0">
            <a:spAutoFit/>
          </a:bodyPr>
          <a:lstStyle/>
          <a:p>
            <a:r>
              <a:rPr lang="en-IN" dirty="0"/>
              <a:t>3</a:t>
            </a:r>
          </a:p>
        </p:txBody>
      </p:sp>
      <p:sp>
        <p:nvSpPr>
          <p:cNvPr id="14" name="TextBox 13">
            <a:extLst>
              <a:ext uri="{FF2B5EF4-FFF2-40B4-BE49-F238E27FC236}">
                <a16:creationId xmlns:a16="http://schemas.microsoft.com/office/drawing/2014/main" id="{746D926D-5EEE-4F0F-B4A6-DBD983E11C68}"/>
              </a:ext>
            </a:extLst>
          </p:cNvPr>
          <p:cNvSpPr txBox="1"/>
          <p:nvPr/>
        </p:nvSpPr>
        <p:spPr>
          <a:xfrm>
            <a:off x="8231514" y="2071655"/>
            <a:ext cx="301686" cy="369332"/>
          </a:xfrm>
          <a:prstGeom prst="rect">
            <a:avLst/>
          </a:prstGeom>
          <a:noFill/>
        </p:spPr>
        <p:txBody>
          <a:bodyPr wrap="none" rtlCol="0">
            <a:spAutoFit/>
          </a:bodyPr>
          <a:lstStyle/>
          <a:p>
            <a:r>
              <a:rPr lang="en-IN" dirty="0"/>
              <a:t>4</a:t>
            </a:r>
          </a:p>
        </p:txBody>
      </p:sp>
      <p:sp>
        <p:nvSpPr>
          <p:cNvPr id="15" name="Rectangle: Rounded Corners 14">
            <a:extLst>
              <a:ext uri="{FF2B5EF4-FFF2-40B4-BE49-F238E27FC236}">
                <a16:creationId xmlns:a16="http://schemas.microsoft.com/office/drawing/2014/main" id="{62624BE0-8157-4B95-9D38-EBB3B52D9F92}"/>
              </a:ext>
            </a:extLst>
          </p:cNvPr>
          <p:cNvSpPr/>
          <p:nvPr/>
        </p:nvSpPr>
        <p:spPr>
          <a:xfrm>
            <a:off x="7872153" y="4971011"/>
            <a:ext cx="2942705" cy="1446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VIEWS</a:t>
            </a:r>
          </a:p>
        </p:txBody>
      </p:sp>
      <p:cxnSp>
        <p:nvCxnSpPr>
          <p:cNvPr id="16" name="Straight Arrow Connector 15">
            <a:extLst>
              <a:ext uri="{FF2B5EF4-FFF2-40B4-BE49-F238E27FC236}">
                <a16:creationId xmlns:a16="http://schemas.microsoft.com/office/drawing/2014/main" id="{22F2E17D-0467-489C-9C13-526D0AC1D04E}"/>
              </a:ext>
            </a:extLst>
          </p:cNvPr>
          <p:cNvCxnSpPr/>
          <p:nvPr/>
        </p:nvCxnSpPr>
        <p:spPr>
          <a:xfrm>
            <a:off x="8055033" y="3857105"/>
            <a:ext cx="1022466" cy="111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F27660A-2B75-41BC-A855-C6300315A84A}"/>
              </a:ext>
            </a:extLst>
          </p:cNvPr>
          <p:cNvCxnSpPr/>
          <p:nvPr/>
        </p:nvCxnSpPr>
        <p:spPr>
          <a:xfrm flipH="1" flipV="1">
            <a:off x="7464829" y="3931920"/>
            <a:ext cx="972590" cy="1039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036916C-D4D3-49C9-8AA8-45277EF9458C}"/>
              </a:ext>
            </a:extLst>
          </p:cNvPr>
          <p:cNvSpPr txBox="1"/>
          <p:nvPr/>
        </p:nvSpPr>
        <p:spPr>
          <a:xfrm>
            <a:off x="7391229" y="4266799"/>
            <a:ext cx="301686" cy="369332"/>
          </a:xfrm>
          <a:prstGeom prst="rect">
            <a:avLst/>
          </a:prstGeom>
          <a:noFill/>
        </p:spPr>
        <p:txBody>
          <a:bodyPr wrap="none" rtlCol="0">
            <a:spAutoFit/>
          </a:bodyPr>
          <a:lstStyle/>
          <a:p>
            <a:r>
              <a:rPr lang="en-IN" dirty="0"/>
              <a:t>6</a:t>
            </a:r>
          </a:p>
        </p:txBody>
      </p:sp>
      <p:sp>
        <p:nvSpPr>
          <p:cNvPr id="19" name="TextBox 18">
            <a:extLst>
              <a:ext uri="{FF2B5EF4-FFF2-40B4-BE49-F238E27FC236}">
                <a16:creationId xmlns:a16="http://schemas.microsoft.com/office/drawing/2014/main" id="{ADAB8E5F-A66B-4856-8510-E55BCD51BE6A}"/>
              </a:ext>
            </a:extLst>
          </p:cNvPr>
          <p:cNvSpPr txBox="1"/>
          <p:nvPr/>
        </p:nvSpPr>
        <p:spPr>
          <a:xfrm>
            <a:off x="8497851" y="4044726"/>
            <a:ext cx="301686" cy="369332"/>
          </a:xfrm>
          <a:prstGeom prst="rect">
            <a:avLst/>
          </a:prstGeom>
          <a:noFill/>
        </p:spPr>
        <p:txBody>
          <a:bodyPr wrap="none" rtlCol="0">
            <a:spAutoFit/>
          </a:bodyPr>
          <a:lstStyle/>
          <a:p>
            <a:r>
              <a:rPr lang="en-IN" dirty="0"/>
              <a:t>5</a:t>
            </a:r>
          </a:p>
        </p:txBody>
      </p:sp>
      <p:cxnSp>
        <p:nvCxnSpPr>
          <p:cNvPr id="20" name="Straight Arrow Connector 19">
            <a:extLst>
              <a:ext uri="{FF2B5EF4-FFF2-40B4-BE49-F238E27FC236}">
                <a16:creationId xmlns:a16="http://schemas.microsoft.com/office/drawing/2014/main" id="{BC4071ED-34F9-4057-A62F-EFA3D351B956}"/>
              </a:ext>
            </a:extLst>
          </p:cNvPr>
          <p:cNvCxnSpPr/>
          <p:nvPr/>
        </p:nvCxnSpPr>
        <p:spPr>
          <a:xfrm flipH="1">
            <a:off x="224443" y="3524596"/>
            <a:ext cx="3923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C61223D-BA99-45E6-A7BF-910C357490A4}"/>
              </a:ext>
            </a:extLst>
          </p:cNvPr>
          <p:cNvSpPr txBox="1"/>
          <p:nvPr/>
        </p:nvSpPr>
        <p:spPr>
          <a:xfrm>
            <a:off x="1634998" y="3543592"/>
            <a:ext cx="1443985" cy="369332"/>
          </a:xfrm>
          <a:prstGeom prst="rect">
            <a:avLst/>
          </a:prstGeom>
          <a:noFill/>
        </p:spPr>
        <p:txBody>
          <a:bodyPr wrap="none" rtlCol="0">
            <a:spAutoFit/>
          </a:bodyPr>
          <a:lstStyle/>
          <a:p>
            <a:r>
              <a:rPr lang="en-IN" dirty="0"/>
              <a:t>8 . RESPONSE</a:t>
            </a:r>
          </a:p>
        </p:txBody>
      </p:sp>
      <p:cxnSp>
        <p:nvCxnSpPr>
          <p:cNvPr id="22" name="Straight Arrow Connector 21">
            <a:extLst>
              <a:ext uri="{FF2B5EF4-FFF2-40B4-BE49-F238E27FC236}">
                <a16:creationId xmlns:a16="http://schemas.microsoft.com/office/drawing/2014/main" id="{034192CA-6D8F-41B4-8E2B-85A70D51DCC5}"/>
              </a:ext>
            </a:extLst>
          </p:cNvPr>
          <p:cNvCxnSpPr/>
          <p:nvPr/>
        </p:nvCxnSpPr>
        <p:spPr>
          <a:xfrm flipH="1">
            <a:off x="5760720" y="3469979"/>
            <a:ext cx="742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FE560BF-0006-48CB-A35B-89392B550D04}"/>
              </a:ext>
            </a:extLst>
          </p:cNvPr>
          <p:cNvSpPr txBox="1"/>
          <p:nvPr/>
        </p:nvSpPr>
        <p:spPr>
          <a:xfrm>
            <a:off x="5969402" y="3604151"/>
            <a:ext cx="301686" cy="369332"/>
          </a:xfrm>
          <a:prstGeom prst="rect">
            <a:avLst/>
          </a:prstGeom>
          <a:noFill/>
        </p:spPr>
        <p:txBody>
          <a:bodyPr wrap="none" rtlCol="0">
            <a:spAutoFit/>
          </a:bodyPr>
          <a:lstStyle/>
          <a:p>
            <a:r>
              <a:rPr lang="en-IN" dirty="0"/>
              <a:t>7</a:t>
            </a:r>
          </a:p>
        </p:txBody>
      </p:sp>
    </p:spTree>
    <p:extLst>
      <p:ext uri="{BB962C8B-B14F-4D97-AF65-F5344CB8AC3E}">
        <p14:creationId xmlns:p14="http://schemas.microsoft.com/office/powerpoint/2010/main" val="39364296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DCED-EA85-4CE3-8478-A6347CBB45EB}"/>
              </a:ext>
            </a:extLst>
          </p:cNvPr>
          <p:cNvSpPr>
            <a:spLocks noGrp="1"/>
          </p:cNvSpPr>
          <p:nvPr>
            <p:ph type="title"/>
          </p:nvPr>
        </p:nvSpPr>
        <p:spPr/>
        <p:txBody>
          <a:bodyPr/>
          <a:lstStyle/>
          <a:p>
            <a:r>
              <a:rPr lang="en-IN" dirty="0"/>
              <a:t>Express-generator</a:t>
            </a:r>
            <a:endParaRPr lang="en-US" dirty="0"/>
          </a:p>
        </p:txBody>
      </p:sp>
      <p:sp>
        <p:nvSpPr>
          <p:cNvPr id="3" name="Content Placeholder 2">
            <a:extLst>
              <a:ext uri="{FF2B5EF4-FFF2-40B4-BE49-F238E27FC236}">
                <a16:creationId xmlns:a16="http://schemas.microsoft.com/office/drawing/2014/main" id="{52E74293-6E13-438E-BA60-9EFBC05F1709}"/>
              </a:ext>
            </a:extLst>
          </p:cNvPr>
          <p:cNvSpPr>
            <a:spLocks noGrp="1"/>
          </p:cNvSpPr>
          <p:nvPr>
            <p:ph idx="1"/>
          </p:nvPr>
        </p:nvSpPr>
        <p:spPr/>
        <p:txBody>
          <a:bodyPr/>
          <a:lstStyle/>
          <a:p>
            <a:r>
              <a:rPr lang="en-US" dirty="0" err="1"/>
              <a:t>npm</a:t>
            </a:r>
            <a:r>
              <a:rPr lang="en-US" dirty="0"/>
              <a:t> install -g express-generator (Once)</a:t>
            </a:r>
          </a:p>
          <a:p>
            <a:r>
              <a:rPr lang="en-US" dirty="0"/>
              <a:t>Create a new application</a:t>
            </a:r>
          </a:p>
          <a:p>
            <a:pPr lvl="1"/>
            <a:r>
              <a:rPr lang="en-US" dirty="0"/>
              <a:t>express --view=pug express-app</a:t>
            </a:r>
          </a:p>
          <a:p>
            <a:pPr lvl="1"/>
            <a:r>
              <a:rPr lang="en-US" dirty="0"/>
              <a:t>cd express-app</a:t>
            </a:r>
          </a:p>
          <a:p>
            <a:pPr lvl="1"/>
            <a:r>
              <a:rPr lang="en-US" dirty="0" err="1"/>
              <a:t>ncu</a:t>
            </a:r>
            <a:endParaRPr lang="en-US" dirty="0"/>
          </a:p>
          <a:p>
            <a:pPr lvl="1"/>
            <a:r>
              <a:rPr lang="en-US" dirty="0" err="1"/>
              <a:t>ncu</a:t>
            </a:r>
            <a:r>
              <a:rPr lang="en-US" dirty="0"/>
              <a:t> -u</a:t>
            </a:r>
          </a:p>
          <a:p>
            <a:pPr lvl="1"/>
            <a:r>
              <a:rPr lang="en-US" dirty="0" err="1"/>
              <a:t>npm</a:t>
            </a:r>
            <a:r>
              <a:rPr lang="en-US" dirty="0"/>
              <a:t> install</a:t>
            </a:r>
          </a:p>
          <a:p>
            <a:pPr lvl="1"/>
            <a:r>
              <a:rPr lang="en-US" dirty="0" err="1"/>
              <a:t>npm</a:t>
            </a:r>
            <a:r>
              <a:rPr lang="en-US" dirty="0"/>
              <a:t> </a:t>
            </a:r>
            <a:r>
              <a:rPr lang="en-US" dirty="0" err="1"/>
              <a:t>i</a:t>
            </a:r>
            <a:r>
              <a:rPr lang="en-US" dirty="0"/>
              <a:t> -D </a:t>
            </a:r>
            <a:r>
              <a:rPr lang="en-US" dirty="0" err="1"/>
              <a:t>nodemon</a:t>
            </a:r>
            <a:endParaRPr lang="en-US" dirty="0"/>
          </a:p>
          <a:p>
            <a:pPr lvl="1"/>
            <a:r>
              <a:rPr lang="en-US" dirty="0"/>
              <a:t>Change the start script to use </a:t>
            </a:r>
            <a:r>
              <a:rPr lang="en-US" dirty="0" err="1"/>
              <a:t>nodemon</a:t>
            </a:r>
            <a:r>
              <a:rPr lang="en-US" dirty="0"/>
              <a:t> (in </a:t>
            </a:r>
            <a:r>
              <a:rPr lang="en-US" dirty="0" err="1"/>
              <a:t>package.json</a:t>
            </a:r>
            <a:r>
              <a:rPr lang="en-US" dirty="0"/>
              <a:t> file)</a:t>
            </a:r>
          </a:p>
          <a:p>
            <a:pPr lvl="1"/>
            <a:r>
              <a:rPr lang="en-US" dirty="0" err="1"/>
              <a:t>npm</a:t>
            </a:r>
            <a:r>
              <a:rPr lang="en-US" dirty="0"/>
              <a:t> start</a:t>
            </a:r>
          </a:p>
        </p:txBody>
      </p:sp>
    </p:spTree>
    <p:extLst>
      <p:ext uri="{BB962C8B-B14F-4D97-AF65-F5344CB8AC3E}">
        <p14:creationId xmlns:p14="http://schemas.microsoft.com/office/powerpoint/2010/main" val="236090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35BE6E-4F1C-40BA-9D50-870166FC0E2E}"/>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5" name="Group 4">
            <a:extLst>
              <a:ext uri="{FF2B5EF4-FFF2-40B4-BE49-F238E27FC236}">
                <a16:creationId xmlns:a16="http://schemas.microsoft.com/office/drawing/2014/main" id="{1C470C02-7DD3-4884-B8E0-6D8CBF4910D5}"/>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E36E2EC9-629E-4FEA-A229-D25C403DCA34}"/>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33BD30E5-B7C4-4669-80DF-7CCF9D79492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54852D2B-B73F-450E-9B80-A141C480A478}"/>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36FB770B-E436-4591-835D-8BA072DA317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F3BC2C03-8F42-4CB4-AF48-355DEE268FE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11" name="Group 10">
            <a:extLst>
              <a:ext uri="{FF2B5EF4-FFF2-40B4-BE49-F238E27FC236}">
                <a16:creationId xmlns:a16="http://schemas.microsoft.com/office/drawing/2014/main" id="{E7BCAE4D-A9FF-44EA-BB15-64916E8F7DD9}"/>
              </a:ext>
            </a:extLst>
          </p:cNvPr>
          <p:cNvGrpSpPr/>
          <p:nvPr/>
        </p:nvGrpSpPr>
        <p:grpSpPr>
          <a:xfrm>
            <a:off x="8564239" y="1525159"/>
            <a:ext cx="1130132" cy="749454"/>
            <a:chOff x="8762260" y="1677880"/>
            <a:chExt cx="1262108" cy="898124"/>
          </a:xfrm>
        </p:grpSpPr>
        <p:sp>
          <p:nvSpPr>
            <p:cNvPr id="12" name="Rectangle: Rounded Corners 11">
              <a:extLst>
                <a:ext uri="{FF2B5EF4-FFF2-40B4-BE49-F238E27FC236}">
                  <a16:creationId xmlns:a16="http://schemas.microsoft.com/office/drawing/2014/main" id="{56C5BBD6-844D-4A05-BB36-B5F794A8B1A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3" name="Rectangle: Rounded Corners 12">
              <a:extLst>
                <a:ext uri="{FF2B5EF4-FFF2-40B4-BE49-F238E27FC236}">
                  <a16:creationId xmlns:a16="http://schemas.microsoft.com/office/drawing/2014/main" id="{11E478D4-9883-468D-A17A-0B3370D8346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4" name="Straight Connector 13">
            <a:extLst>
              <a:ext uri="{FF2B5EF4-FFF2-40B4-BE49-F238E27FC236}">
                <a16:creationId xmlns:a16="http://schemas.microsoft.com/office/drawing/2014/main" id="{B235E5BE-73F5-4198-9A1B-95CA3B01CF4D}"/>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5" name="TextBox 14">
            <a:extLst>
              <a:ext uri="{FF2B5EF4-FFF2-40B4-BE49-F238E27FC236}">
                <a16:creationId xmlns:a16="http://schemas.microsoft.com/office/drawing/2014/main" id="{AC79D507-9CFE-448A-AE02-523917BD7F47}"/>
              </a:ext>
            </a:extLst>
          </p:cNvPr>
          <p:cNvSpPr txBox="1"/>
          <p:nvPr/>
        </p:nvSpPr>
        <p:spPr>
          <a:xfrm>
            <a:off x="7743161" y="2636448"/>
            <a:ext cx="1122615" cy="1200329"/>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Express JS</a:t>
            </a:r>
          </a:p>
        </p:txBody>
      </p:sp>
      <p:sp>
        <p:nvSpPr>
          <p:cNvPr id="16" name="TextBox 15">
            <a:extLst>
              <a:ext uri="{FF2B5EF4-FFF2-40B4-BE49-F238E27FC236}">
                <a16:creationId xmlns:a16="http://schemas.microsoft.com/office/drawing/2014/main" id="{06839A10-8CDF-450C-8C23-69DCBA1CFEE3}"/>
              </a:ext>
            </a:extLst>
          </p:cNvPr>
          <p:cNvSpPr txBox="1"/>
          <p:nvPr/>
        </p:nvSpPr>
        <p:spPr>
          <a:xfrm>
            <a:off x="8879647" y="2639375"/>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Sails JS</a:t>
            </a:r>
          </a:p>
        </p:txBody>
      </p:sp>
      <p:sp>
        <p:nvSpPr>
          <p:cNvPr id="17" name="Rectangle 16">
            <a:extLst>
              <a:ext uri="{FF2B5EF4-FFF2-40B4-BE49-F238E27FC236}">
                <a16:creationId xmlns:a16="http://schemas.microsoft.com/office/drawing/2014/main" id="{6958EB45-A28A-4AB2-BBE6-5034287ED2FC}"/>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8" name="Straight Arrow Connector 17">
            <a:extLst>
              <a:ext uri="{FF2B5EF4-FFF2-40B4-BE49-F238E27FC236}">
                <a16:creationId xmlns:a16="http://schemas.microsoft.com/office/drawing/2014/main" id="{0C30BD60-AE4A-435D-8D33-E5D1AE65432F}"/>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7E4060-A5CD-4162-A3A6-DC1B58C83532}"/>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20" name="TextBox 19">
            <a:extLst>
              <a:ext uri="{FF2B5EF4-FFF2-40B4-BE49-F238E27FC236}">
                <a16:creationId xmlns:a16="http://schemas.microsoft.com/office/drawing/2014/main" id="{063D945D-C692-4D84-B976-A773BFB526AE}"/>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sp>
        <p:nvSpPr>
          <p:cNvPr id="21" name="TextBox 20">
            <a:extLst>
              <a:ext uri="{FF2B5EF4-FFF2-40B4-BE49-F238E27FC236}">
                <a16:creationId xmlns:a16="http://schemas.microsoft.com/office/drawing/2014/main" id="{1E995E32-5C80-4143-8C14-636AAB16C45C}"/>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cxnSp>
        <p:nvCxnSpPr>
          <p:cNvPr id="22" name="Straight Arrow Connector 21">
            <a:extLst>
              <a:ext uri="{FF2B5EF4-FFF2-40B4-BE49-F238E27FC236}">
                <a16:creationId xmlns:a16="http://schemas.microsoft.com/office/drawing/2014/main" id="{E522E4FD-588D-4D5E-BEEA-C8F6D57E06A4}"/>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7B3864-7A5D-4035-8687-64562706FDE0}"/>
              </a:ext>
            </a:extLst>
          </p:cNvPr>
          <p:cNvSpPr txBox="1"/>
          <p:nvPr/>
        </p:nvSpPr>
        <p:spPr>
          <a:xfrm>
            <a:off x="758222" y="364311"/>
            <a:ext cx="4650056" cy="523220"/>
          </a:xfrm>
          <a:prstGeom prst="rect">
            <a:avLst/>
          </a:prstGeom>
          <a:noFill/>
        </p:spPr>
        <p:txBody>
          <a:bodyPr wrap="none" rtlCol="0">
            <a:spAutoFit/>
          </a:bodyPr>
          <a:lstStyle/>
          <a:p>
            <a:r>
              <a:rPr lang="en-IN" sz="2800" b="1" dirty="0"/>
              <a:t>Single Page Application (SPA)</a:t>
            </a:r>
          </a:p>
        </p:txBody>
      </p:sp>
      <p:sp>
        <p:nvSpPr>
          <p:cNvPr id="24" name="Rectangle 23">
            <a:extLst>
              <a:ext uri="{FF2B5EF4-FFF2-40B4-BE49-F238E27FC236}">
                <a16:creationId xmlns:a16="http://schemas.microsoft.com/office/drawing/2014/main" id="{FEE9F727-D89B-4FEC-962E-476B97BE69B3}"/>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5" name="Rectangle: Rounded Corners 24">
            <a:extLst>
              <a:ext uri="{FF2B5EF4-FFF2-40B4-BE49-F238E27FC236}">
                <a16:creationId xmlns:a16="http://schemas.microsoft.com/office/drawing/2014/main" id="{F9C8C57F-81FF-4099-BA98-C3A681B0BFA6}"/>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CD7F363A-32DA-4099-AB45-2FE8391D55A4}"/>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234B07BD-B9D6-42F6-8122-DE801279942B}"/>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B18BBE5F-90C5-43A2-A464-C360AC14B40B}"/>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9" name="Flowchart: Magnetic Disk 28">
            <a:extLst>
              <a:ext uri="{FF2B5EF4-FFF2-40B4-BE49-F238E27FC236}">
                <a16:creationId xmlns:a16="http://schemas.microsoft.com/office/drawing/2014/main" id="{37ECBC2A-2BF3-4817-928F-D5FEE18C7A82}"/>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30" name="Rectangle 29">
            <a:extLst>
              <a:ext uri="{FF2B5EF4-FFF2-40B4-BE49-F238E27FC236}">
                <a16:creationId xmlns:a16="http://schemas.microsoft.com/office/drawing/2014/main" id="{546C2646-531C-4EFE-80E4-623C567B417C}"/>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1" name="Straight Arrow Connector 30">
            <a:extLst>
              <a:ext uri="{FF2B5EF4-FFF2-40B4-BE49-F238E27FC236}">
                <a16:creationId xmlns:a16="http://schemas.microsoft.com/office/drawing/2014/main" id="{9E4497D8-A31B-49C8-B704-53119807912B}"/>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37605DD-A913-481A-85DF-423979914563}"/>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945B1E2-D554-480D-841A-6A0D2BA0B0DA}"/>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B52E4F9-D5BA-4A05-95D0-643F468594E9}"/>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35" name="TextBox 34">
            <a:extLst>
              <a:ext uri="{FF2B5EF4-FFF2-40B4-BE49-F238E27FC236}">
                <a16:creationId xmlns:a16="http://schemas.microsoft.com/office/drawing/2014/main" id="{C24352E3-513B-4D88-BAB4-C18D3FE9B841}"/>
              </a:ext>
            </a:extLst>
          </p:cNvPr>
          <p:cNvSpPr txBox="1"/>
          <p:nvPr/>
        </p:nvSpPr>
        <p:spPr>
          <a:xfrm>
            <a:off x="7734591" y="4609235"/>
            <a:ext cx="1989071" cy="1754326"/>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36" name="Straight Arrow Connector 35">
            <a:extLst>
              <a:ext uri="{FF2B5EF4-FFF2-40B4-BE49-F238E27FC236}">
                <a16:creationId xmlns:a16="http://schemas.microsoft.com/office/drawing/2014/main" id="{7E931E7B-F892-4C4C-BF06-D142FA5198D7}"/>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0875BCB-9888-42EE-9BC6-9543C62AF314}"/>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8" name="TextBox 37">
            <a:extLst>
              <a:ext uri="{FF2B5EF4-FFF2-40B4-BE49-F238E27FC236}">
                <a16:creationId xmlns:a16="http://schemas.microsoft.com/office/drawing/2014/main" id="{FEAF5323-2189-4A14-BEF3-4E1B24281CB1}"/>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9" name="Rectangle 38">
            <a:extLst>
              <a:ext uri="{FF2B5EF4-FFF2-40B4-BE49-F238E27FC236}">
                <a16:creationId xmlns:a16="http://schemas.microsoft.com/office/drawing/2014/main" id="{68824C21-107E-4FA6-A037-5FBA8AAFE4AA}"/>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40" name="TextBox 39">
            <a:extLst>
              <a:ext uri="{FF2B5EF4-FFF2-40B4-BE49-F238E27FC236}">
                <a16:creationId xmlns:a16="http://schemas.microsoft.com/office/drawing/2014/main" id="{02D7A24A-A7BB-47BB-95F3-0762303D7CFB}"/>
              </a:ext>
            </a:extLst>
          </p:cNvPr>
          <p:cNvSpPr txBox="1"/>
          <p:nvPr/>
        </p:nvSpPr>
        <p:spPr>
          <a:xfrm>
            <a:off x="172141" y="5920499"/>
            <a:ext cx="3068917" cy="646331"/>
          </a:xfrm>
          <a:prstGeom prst="rect">
            <a:avLst/>
          </a:prstGeom>
          <a:noFill/>
        </p:spPr>
        <p:txBody>
          <a:bodyPr wrap="none" rtlCol="0">
            <a:spAutoFit/>
          </a:bodyPr>
          <a:lstStyle/>
          <a:p>
            <a:r>
              <a:rPr lang="en-IN" dirty="0"/>
              <a:t>Vanilla JS, jQuery, KO, BB, NG1,</a:t>
            </a:r>
          </a:p>
          <a:p>
            <a:r>
              <a:rPr lang="en-IN" dirty="0"/>
              <a:t>NG2 or above, React, Vue</a:t>
            </a:r>
          </a:p>
        </p:txBody>
      </p:sp>
    </p:spTree>
    <p:extLst>
      <p:ext uri="{BB962C8B-B14F-4D97-AF65-F5344CB8AC3E}">
        <p14:creationId xmlns:p14="http://schemas.microsoft.com/office/powerpoint/2010/main" val="11655938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A3CF-28CF-4266-80E0-8BAFEE912E42}"/>
              </a:ext>
            </a:extLst>
          </p:cNvPr>
          <p:cNvSpPr>
            <a:spLocks noGrp="1"/>
          </p:cNvSpPr>
          <p:nvPr>
            <p:ph type="title"/>
          </p:nvPr>
        </p:nvSpPr>
        <p:spPr/>
        <p:txBody>
          <a:bodyPr/>
          <a:lstStyle/>
          <a:p>
            <a:r>
              <a:rPr lang="en-IN" dirty="0"/>
              <a:t>Assignment</a:t>
            </a:r>
            <a:endParaRPr lang="en-US" dirty="0"/>
          </a:p>
        </p:txBody>
      </p:sp>
      <p:sp>
        <p:nvSpPr>
          <p:cNvPr id="3" name="Content Placeholder 2">
            <a:extLst>
              <a:ext uri="{FF2B5EF4-FFF2-40B4-BE49-F238E27FC236}">
                <a16:creationId xmlns:a16="http://schemas.microsoft.com/office/drawing/2014/main" id="{107ACA34-F206-44B7-B5D2-2CC3DF2FCE72}"/>
              </a:ext>
            </a:extLst>
          </p:cNvPr>
          <p:cNvSpPr>
            <a:spLocks noGrp="1"/>
          </p:cNvSpPr>
          <p:nvPr>
            <p:ph idx="1"/>
          </p:nvPr>
        </p:nvSpPr>
        <p:spPr/>
        <p:txBody>
          <a:bodyPr/>
          <a:lstStyle/>
          <a:p>
            <a:r>
              <a:rPr lang="en-IN" dirty="0"/>
              <a:t>Create a CRUD application to work with employee data using express generator.</a:t>
            </a:r>
          </a:p>
          <a:p>
            <a:r>
              <a:rPr lang="en-IN" dirty="0"/>
              <a:t>Write code to persist the data in JSON file (</a:t>
            </a:r>
            <a:r>
              <a:rPr lang="en-IN" dirty="0" err="1"/>
              <a:t>employees.json</a:t>
            </a:r>
            <a:r>
              <a:rPr lang="en-IN" dirty="0"/>
              <a:t>)</a:t>
            </a:r>
          </a:p>
          <a:p>
            <a:pPr lvl="1"/>
            <a:r>
              <a:rPr lang="en-IN" dirty="0"/>
              <a:t>Use Promise based implementation.</a:t>
            </a:r>
          </a:p>
          <a:p>
            <a:r>
              <a:rPr lang="en-IN" dirty="0"/>
              <a:t>Employee Schema</a:t>
            </a:r>
          </a:p>
          <a:p>
            <a:pPr lvl="1"/>
            <a:r>
              <a:rPr lang="en-IN" dirty="0"/>
              <a:t>id – number</a:t>
            </a:r>
          </a:p>
          <a:p>
            <a:pPr lvl="1"/>
            <a:r>
              <a:rPr lang="en-IN" dirty="0"/>
              <a:t>name – string</a:t>
            </a:r>
          </a:p>
          <a:p>
            <a:pPr lvl="1"/>
            <a:r>
              <a:rPr lang="en-US" dirty="0"/>
              <a:t>designation – string</a:t>
            </a:r>
          </a:p>
          <a:p>
            <a:pPr lvl="1"/>
            <a:r>
              <a:rPr lang="en-US" dirty="0"/>
              <a:t>salary – number</a:t>
            </a:r>
          </a:p>
        </p:txBody>
      </p:sp>
    </p:spTree>
    <p:extLst>
      <p:ext uri="{BB962C8B-B14F-4D97-AF65-F5344CB8AC3E}">
        <p14:creationId xmlns:p14="http://schemas.microsoft.com/office/powerpoint/2010/main" val="29548776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F2FBB05B-BCD7-4757-98C7-591D6AEB2A82}"/>
              </a:ext>
            </a:extLst>
          </p:cNvPr>
          <p:cNvSpPr/>
          <p:nvPr/>
        </p:nvSpPr>
        <p:spPr>
          <a:xfrm>
            <a:off x="10399221" y="4425579"/>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 DB</a:t>
            </a:r>
          </a:p>
        </p:txBody>
      </p:sp>
      <p:sp>
        <p:nvSpPr>
          <p:cNvPr id="5" name="Rectangle: Rounded Corners 4">
            <a:extLst>
              <a:ext uri="{FF2B5EF4-FFF2-40B4-BE49-F238E27FC236}">
                <a16:creationId xmlns:a16="http://schemas.microsoft.com/office/drawing/2014/main" id="{CED3A833-F3E4-452D-99B7-731DAEDD30F1}"/>
              </a:ext>
            </a:extLst>
          </p:cNvPr>
          <p:cNvSpPr/>
          <p:nvPr/>
        </p:nvSpPr>
        <p:spPr>
          <a:xfrm>
            <a:off x="6848475" y="599561"/>
            <a:ext cx="3135110" cy="3324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6" name="Connector: Elbow 5">
            <a:extLst>
              <a:ext uri="{FF2B5EF4-FFF2-40B4-BE49-F238E27FC236}">
                <a16:creationId xmlns:a16="http://schemas.microsoft.com/office/drawing/2014/main" id="{70B837A3-F61A-45B0-94CB-DA36F67FB91A}"/>
              </a:ext>
            </a:extLst>
          </p:cNvPr>
          <p:cNvCxnSpPr>
            <a:endCxn id="4" idx="1"/>
          </p:cNvCxnSpPr>
          <p:nvPr/>
        </p:nvCxnSpPr>
        <p:spPr>
          <a:xfrm rot="16200000" flipH="1">
            <a:off x="9348788" y="2646482"/>
            <a:ext cx="2413893" cy="1144299"/>
          </a:xfrm>
          <a:prstGeom prst="bentConnector3">
            <a:avLst>
              <a:gd name="adj1" fmla="val 41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7" name="Connector: Elbow 6">
            <a:extLst>
              <a:ext uri="{FF2B5EF4-FFF2-40B4-BE49-F238E27FC236}">
                <a16:creationId xmlns:a16="http://schemas.microsoft.com/office/drawing/2014/main" id="{76C1405D-5ECE-424F-B5FF-94AB0E5B1C5E}"/>
              </a:ext>
            </a:extLst>
          </p:cNvPr>
          <p:cNvCxnSpPr>
            <a:endCxn id="5" idx="3"/>
          </p:cNvCxnSpPr>
          <p:nvPr/>
        </p:nvCxnSpPr>
        <p:spPr>
          <a:xfrm rot="16200000" flipV="1">
            <a:off x="9350477" y="2894695"/>
            <a:ext cx="2163992" cy="897775"/>
          </a:xfrm>
          <a:prstGeom prst="bentConnector2">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8" name="Rectangle: Rounded Corners 7">
            <a:extLst>
              <a:ext uri="{FF2B5EF4-FFF2-40B4-BE49-F238E27FC236}">
                <a16:creationId xmlns:a16="http://schemas.microsoft.com/office/drawing/2014/main" id="{AAF455F4-CEC1-4548-AFD7-5625978AC248}"/>
              </a:ext>
            </a:extLst>
          </p:cNvPr>
          <p:cNvSpPr/>
          <p:nvPr/>
        </p:nvSpPr>
        <p:spPr>
          <a:xfrm>
            <a:off x="7278003" y="1212278"/>
            <a:ext cx="2276054" cy="23984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endParaRPr lang="en-IN" dirty="0"/>
          </a:p>
          <a:p>
            <a:pPr algn="ctr"/>
            <a:r>
              <a:rPr lang="en-IN" dirty="0"/>
              <a:t>Web App</a:t>
            </a:r>
          </a:p>
        </p:txBody>
      </p:sp>
      <p:sp>
        <p:nvSpPr>
          <p:cNvPr id="9" name="Rectangle 8">
            <a:extLst>
              <a:ext uri="{FF2B5EF4-FFF2-40B4-BE49-F238E27FC236}">
                <a16:creationId xmlns:a16="http://schemas.microsoft.com/office/drawing/2014/main" id="{453C2582-660D-49BE-AE9C-A98CD16C2BB0}"/>
              </a:ext>
            </a:extLst>
          </p:cNvPr>
          <p:cNvSpPr/>
          <p:nvPr/>
        </p:nvSpPr>
        <p:spPr>
          <a:xfrm>
            <a:off x="219076" y="1299647"/>
            <a:ext cx="2771774" cy="37433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cxnSp>
        <p:nvCxnSpPr>
          <p:cNvPr id="10" name="Straight Arrow Connector 9">
            <a:extLst>
              <a:ext uri="{FF2B5EF4-FFF2-40B4-BE49-F238E27FC236}">
                <a16:creationId xmlns:a16="http://schemas.microsoft.com/office/drawing/2014/main" id="{14ACCD1D-F620-47C1-B8C5-D7CE23DC87F4}"/>
              </a:ext>
            </a:extLst>
          </p:cNvPr>
          <p:cNvCxnSpPr/>
          <p:nvPr/>
        </p:nvCxnSpPr>
        <p:spPr>
          <a:xfrm>
            <a:off x="3009207" y="1579424"/>
            <a:ext cx="3839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B3B2C5-9D65-4E38-B65D-DE24F8797EF1}"/>
              </a:ext>
            </a:extLst>
          </p:cNvPr>
          <p:cNvCxnSpPr/>
          <p:nvPr/>
        </p:nvCxnSpPr>
        <p:spPr>
          <a:xfrm flipH="1">
            <a:off x="2990850" y="1670863"/>
            <a:ext cx="38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6676275-26CB-471F-B5BA-D3928AEDE7B6}"/>
              </a:ext>
            </a:extLst>
          </p:cNvPr>
          <p:cNvSpPr txBox="1"/>
          <p:nvPr/>
        </p:nvSpPr>
        <p:spPr>
          <a:xfrm>
            <a:off x="4065971" y="1212278"/>
            <a:ext cx="1557158" cy="369332"/>
          </a:xfrm>
          <a:prstGeom prst="rect">
            <a:avLst/>
          </a:prstGeom>
          <a:noFill/>
        </p:spPr>
        <p:txBody>
          <a:bodyPr wrap="none" rtlCol="0">
            <a:spAutoFit/>
          </a:bodyPr>
          <a:lstStyle/>
          <a:p>
            <a:r>
              <a:rPr lang="en-IN" dirty="0"/>
              <a:t>localhost:3000</a:t>
            </a:r>
          </a:p>
        </p:txBody>
      </p:sp>
      <p:sp>
        <p:nvSpPr>
          <p:cNvPr id="13" name="TextBox 12">
            <a:extLst>
              <a:ext uri="{FF2B5EF4-FFF2-40B4-BE49-F238E27FC236}">
                <a16:creationId xmlns:a16="http://schemas.microsoft.com/office/drawing/2014/main" id="{1C230DF5-FD4F-4464-A5ED-E6D10248FF78}"/>
              </a:ext>
            </a:extLst>
          </p:cNvPr>
          <p:cNvSpPr txBox="1"/>
          <p:nvPr/>
        </p:nvSpPr>
        <p:spPr>
          <a:xfrm>
            <a:off x="4003289" y="1727852"/>
            <a:ext cx="1832746" cy="369332"/>
          </a:xfrm>
          <a:prstGeom prst="rect">
            <a:avLst/>
          </a:prstGeom>
          <a:noFill/>
        </p:spPr>
        <p:txBody>
          <a:bodyPr wrap="none" rtlCol="0">
            <a:spAutoFit/>
          </a:bodyPr>
          <a:lstStyle/>
          <a:p>
            <a:r>
              <a:rPr lang="en-IN" dirty="0"/>
              <a:t>Home Index View</a:t>
            </a:r>
          </a:p>
        </p:txBody>
      </p:sp>
      <p:sp>
        <p:nvSpPr>
          <p:cNvPr id="14" name="Rectangle 13">
            <a:extLst>
              <a:ext uri="{FF2B5EF4-FFF2-40B4-BE49-F238E27FC236}">
                <a16:creationId xmlns:a16="http://schemas.microsoft.com/office/drawing/2014/main" id="{464C73FA-F464-4E98-AD9C-E905BEAD6F6C}"/>
              </a:ext>
            </a:extLst>
          </p:cNvPr>
          <p:cNvSpPr/>
          <p:nvPr/>
        </p:nvSpPr>
        <p:spPr>
          <a:xfrm>
            <a:off x="219076" y="1299647"/>
            <a:ext cx="2771774" cy="41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cxnSp>
        <p:nvCxnSpPr>
          <p:cNvPr id="15" name="Straight Arrow Connector 14">
            <a:extLst>
              <a:ext uri="{FF2B5EF4-FFF2-40B4-BE49-F238E27FC236}">
                <a16:creationId xmlns:a16="http://schemas.microsoft.com/office/drawing/2014/main" id="{FCFDB222-432E-4F10-9294-3B519A69204D}"/>
              </a:ext>
            </a:extLst>
          </p:cNvPr>
          <p:cNvCxnSpPr/>
          <p:nvPr/>
        </p:nvCxnSpPr>
        <p:spPr>
          <a:xfrm>
            <a:off x="2990850" y="2638083"/>
            <a:ext cx="3857625"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2DB6F0CA-A908-4689-BE77-BADE1DB42805}"/>
              </a:ext>
            </a:extLst>
          </p:cNvPr>
          <p:cNvSpPr txBox="1"/>
          <p:nvPr/>
        </p:nvSpPr>
        <p:spPr>
          <a:xfrm>
            <a:off x="3902929" y="2283704"/>
            <a:ext cx="2032416" cy="369332"/>
          </a:xfrm>
          <a:prstGeom prst="rect">
            <a:avLst/>
          </a:prstGeom>
          <a:noFill/>
        </p:spPr>
        <p:txBody>
          <a:bodyPr wrap="none" rtlCol="0">
            <a:spAutoFit/>
          </a:bodyPr>
          <a:lstStyle/>
          <a:p>
            <a:r>
              <a:rPr lang="en-IN" dirty="0"/>
              <a:t>Users View Request</a:t>
            </a:r>
          </a:p>
        </p:txBody>
      </p:sp>
      <p:cxnSp>
        <p:nvCxnSpPr>
          <p:cNvPr id="17" name="Straight Arrow Connector 16">
            <a:extLst>
              <a:ext uri="{FF2B5EF4-FFF2-40B4-BE49-F238E27FC236}">
                <a16:creationId xmlns:a16="http://schemas.microsoft.com/office/drawing/2014/main" id="{651F16DA-3E25-4098-81A2-142AE09610AC}"/>
              </a:ext>
            </a:extLst>
          </p:cNvPr>
          <p:cNvCxnSpPr/>
          <p:nvPr/>
        </p:nvCxnSpPr>
        <p:spPr>
          <a:xfrm flipH="1">
            <a:off x="2990850" y="2729782"/>
            <a:ext cx="3857625"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8" name="TextBox 17">
            <a:extLst>
              <a:ext uri="{FF2B5EF4-FFF2-40B4-BE49-F238E27FC236}">
                <a16:creationId xmlns:a16="http://schemas.microsoft.com/office/drawing/2014/main" id="{4B7E1C43-0CBF-49CB-81FD-32DD6EB9B920}"/>
              </a:ext>
            </a:extLst>
          </p:cNvPr>
          <p:cNvSpPr txBox="1"/>
          <p:nvPr/>
        </p:nvSpPr>
        <p:spPr>
          <a:xfrm>
            <a:off x="4309194" y="2729782"/>
            <a:ext cx="1219886" cy="369332"/>
          </a:xfrm>
          <a:prstGeom prst="rect">
            <a:avLst/>
          </a:prstGeom>
          <a:noFill/>
        </p:spPr>
        <p:txBody>
          <a:bodyPr wrap="none" rtlCol="0">
            <a:spAutoFit/>
          </a:bodyPr>
          <a:lstStyle/>
          <a:p>
            <a:r>
              <a:rPr lang="en-IN" dirty="0"/>
              <a:t>Users View</a:t>
            </a:r>
          </a:p>
        </p:txBody>
      </p:sp>
      <p:sp>
        <p:nvSpPr>
          <p:cNvPr id="19" name="TextBox 18">
            <a:extLst>
              <a:ext uri="{FF2B5EF4-FFF2-40B4-BE49-F238E27FC236}">
                <a16:creationId xmlns:a16="http://schemas.microsoft.com/office/drawing/2014/main" id="{83285340-F636-468F-A6A8-B97AAB804F33}"/>
              </a:ext>
            </a:extLst>
          </p:cNvPr>
          <p:cNvSpPr txBox="1"/>
          <p:nvPr/>
        </p:nvSpPr>
        <p:spPr>
          <a:xfrm>
            <a:off x="10427646" y="1968579"/>
            <a:ext cx="716863" cy="369332"/>
          </a:xfrm>
          <a:prstGeom prst="rect">
            <a:avLst/>
          </a:prstGeom>
          <a:noFill/>
        </p:spPr>
        <p:txBody>
          <a:bodyPr wrap="none" rtlCol="0">
            <a:spAutoFit/>
          </a:bodyPr>
          <a:lstStyle/>
          <a:p>
            <a:r>
              <a:rPr lang="en-US" dirty="0"/>
              <a:t>monk</a:t>
            </a:r>
          </a:p>
        </p:txBody>
      </p:sp>
      <p:sp>
        <p:nvSpPr>
          <p:cNvPr id="20" name="Title 19">
            <a:extLst>
              <a:ext uri="{FF2B5EF4-FFF2-40B4-BE49-F238E27FC236}">
                <a16:creationId xmlns:a16="http://schemas.microsoft.com/office/drawing/2014/main" id="{5C0298CE-DB10-4341-A063-9C841AE9D9A5}"/>
              </a:ext>
            </a:extLst>
          </p:cNvPr>
          <p:cNvSpPr>
            <a:spLocks noGrp="1"/>
          </p:cNvSpPr>
          <p:nvPr>
            <p:ph type="title"/>
          </p:nvPr>
        </p:nvSpPr>
        <p:spPr>
          <a:xfrm>
            <a:off x="4065971" y="5089961"/>
            <a:ext cx="4191000" cy="1325563"/>
          </a:xfrm>
        </p:spPr>
        <p:txBody>
          <a:bodyPr/>
          <a:lstStyle/>
          <a:p>
            <a:r>
              <a:rPr lang="en-US" dirty="0"/>
              <a:t>CRUD Application</a:t>
            </a:r>
          </a:p>
        </p:txBody>
      </p:sp>
    </p:spTree>
    <p:extLst>
      <p:ext uri="{BB962C8B-B14F-4D97-AF65-F5344CB8AC3E}">
        <p14:creationId xmlns:p14="http://schemas.microsoft.com/office/powerpoint/2010/main" val="40646400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F2FBB05B-BCD7-4757-98C7-591D6AEB2A82}"/>
              </a:ext>
            </a:extLst>
          </p:cNvPr>
          <p:cNvSpPr/>
          <p:nvPr/>
        </p:nvSpPr>
        <p:spPr>
          <a:xfrm>
            <a:off x="10399221" y="4425579"/>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 DB</a:t>
            </a:r>
          </a:p>
        </p:txBody>
      </p:sp>
      <p:sp>
        <p:nvSpPr>
          <p:cNvPr id="5" name="Rectangle: Rounded Corners 4">
            <a:extLst>
              <a:ext uri="{FF2B5EF4-FFF2-40B4-BE49-F238E27FC236}">
                <a16:creationId xmlns:a16="http://schemas.microsoft.com/office/drawing/2014/main" id="{CED3A833-F3E4-452D-99B7-731DAEDD30F1}"/>
              </a:ext>
            </a:extLst>
          </p:cNvPr>
          <p:cNvSpPr/>
          <p:nvPr/>
        </p:nvSpPr>
        <p:spPr>
          <a:xfrm>
            <a:off x="6848475" y="599561"/>
            <a:ext cx="3135110" cy="3324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6" name="Connector: Elbow 5">
            <a:extLst>
              <a:ext uri="{FF2B5EF4-FFF2-40B4-BE49-F238E27FC236}">
                <a16:creationId xmlns:a16="http://schemas.microsoft.com/office/drawing/2014/main" id="{70B837A3-F61A-45B0-94CB-DA36F67FB91A}"/>
              </a:ext>
            </a:extLst>
          </p:cNvPr>
          <p:cNvCxnSpPr>
            <a:endCxn id="4" idx="1"/>
          </p:cNvCxnSpPr>
          <p:nvPr/>
        </p:nvCxnSpPr>
        <p:spPr>
          <a:xfrm rot="16200000" flipH="1">
            <a:off x="9348788" y="2646482"/>
            <a:ext cx="2413893" cy="1144299"/>
          </a:xfrm>
          <a:prstGeom prst="bentConnector3">
            <a:avLst>
              <a:gd name="adj1" fmla="val 41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7" name="Connector: Elbow 6">
            <a:extLst>
              <a:ext uri="{FF2B5EF4-FFF2-40B4-BE49-F238E27FC236}">
                <a16:creationId xmlns:a16="http://schemas.microsoft.com/office/drawing/2014/main" id="{76C1405D-5ECE-424F-B5FF-94AB0E5B1C5E}"/>
              </a:ext>
            </a:extLst>
          </p:cNvPr>
          <p:cNvCxnSpPr>
            <a:endCxn id="5" idx="3"/>
          </p:cNvCxnSpPr>
          <p:nvPr/>
        </p:nvCxnSpPr>
        <p:spPr>
          <a:xfrm rot="16200000" flipV="1">
            <a:off x="9350477" y="2894695"/>
            <a:ext cx="2163992" cy="897775"/>
          </a:xfrm>
          <a:prstGeom prst="bentConnector2">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8" name="Rectangle: Rounded Corners 7">
            <a:extLst>
              <a:ext uri="{FF2B5EF4-FFF2-40B4-BE49-F238E27FC236}">
                <a16:creationId xmlns:a16="http://schemas.microsoft.com/office/drawing/2014/main" id="{AAF455F4-CEC1-4548-AFD7-5625978AC248}"/>
              </a:ext>
            </a:extLst>
          </p:cNvPr>
          <p:cNvSpPr/>
          <p:nvPr/>
        </p:nvSpPr>
        <p:spPr>
          <a:xfrm>
            <a:off x="7278003" y="1212278"/>
            <a:ext cx="2276054" cy="23984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endParaRPr lang="en-IN" dirty="0"/>
          </a:p>
          <a:p>
            <a:pPr algn="ctr"/>
            <a:r>
              <a:rPr lang="en-IN" dirty="0"/>
              <a:t>Web App</a:t>
            </a:r>
          </a:p>
        </p:txBody>
      </p:sp>
      <p:sp>
        <p:nvSpPr>
          <p:cNvPr id="9" name="Rectangle 8">
            <a:extLst>
              <a:ext uri="{FF2B5EF4-FFF2-40B4-BE49-F238E27FC236}">
                <a16:creationId xmlns:a16="http://schemas.microsoft.com/office/drawing/2014/main" id="{453C2582-660D-49BE-AE9C-A98CD16C2BB0}"/>
              </a:ext>
            </a:extLst>
          </p:cNvPr>
          <p:cNvSpPr/>
          <p:nvPr/>
        </p:nvSpPr>
        <p:spPr>
          <a:xfrm>
            <a:off x="219076" y="1299647"/>
            <a:ext cx="2771774" cy="37433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cxnSp>
        <p:nvCxnSpPr>
          <p:cNvPr id="10" name="Straight Arrow Connector 9">
            <a:extLst>
              <a:ext uri="{FF2B5EF4-FFF2-40B4-BE49-F238E27FC236}">
                <a16:creationId xmlns:a16="http://schemas.microsoft.com/office/drawing/2014/main" id="{14ACCD1D-F620-47C1-B8C5-D7CE23DC87F4}"/>
              </a:ext>
            </a:extLst>
          </p:cNvPr>
          <p:cNvCxnSpPr/>
          <p:nvPr/>
        </p:nvCxnSpPr>
        <p:spPr>
          <a:xfrm>
            <a:off x="3009207" y="1579424"/>
            <a:ext cx="3839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B3B2C5-9D65-4E38-B65D-DE24F8797EF1}"/>
              </a:ext>
            </a:extLst>
          </p:cNvPr>
          <p:cNvCxnSpPr/>
          <p:nvPr/>
        </p:nvCxnSpPr>
        <p:spPr>
          <a:xfrm flipH="1">
            <a:off x="2990850" y="1670863"/>
            <a:ext cx="38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6676275-26CB-471F-B5BA-D3928AEDE7B6}"/>
              </a:ext>
            </a:extLst>
          </p:cNvPr>
          <p:cNvSpPr txBox="1"/>
          <p:nvPr/>
        </p:nvSpPr>
        <p:spPr>
          <a:xfrm>
            <a:off x="4065971" y="1212278"/>
            <a:ext cx="1557158" cy="369332"/>
          </a:xfrm>
          <a:prstGeom prst="rect">
            <a:avLst/>
          </a:prstGeom>
          <a:noFill/>
        </p:spPr>
        <p:txBody>
          <a:bodyPr wrap="none" rtlCol="0">
            <a:spAutoFit/>
          </a:bodyPr>
          <a:lstStyle/>
          <a:p>
            <a:r>
              <a:rPr lang="en-IN" dirty="0"/>
              <a:t>localhost:3000</a:t>
            </a:r>
          </a:p>
        </p:txBody>
      </p:sp>
      <p:sp>
        <p:nvSpPr>
          <p:cNvPr id="13" name="TextBox 12">
            <a:extLst>
              <a:ext uri="{FF2B5EF4-FFF2-40B4-BE49-F238E27FC236}">
                <a16:creationId xmlns:a16="http://schemas.microsoft.com/office/drawing/2014/main" id="{1C230DF5-FD4F-4464-A5ED-E6D10248FF78}"/>
              </a:ext>
            </a:extLst>
          </p:cNvPr>
          <p:cNvSpPr txBox="1"/>
          <p:nvPr/>
        </p:nvSpPr>
        <p:spPr>
          <a:xfrm>
            <a:off x="4003289" y="1727852"/>
            <a:ext cx="1832746" cy="369332"/>
          </a:xfrm>
          <a:prstGeom prst="rect">
            <a:avLst/>
          </a:prstGeom>
          <a:noFill/>
        </p:spPr>
        <p:txBody>
          <a:bodyPr wrap="none" rtlCol="0">
            <a:spAutoFit/>
          </a:bodyPr>
          <a:lstStyle/>
          <a:p>
            <a:r>
              <a:rPr lang="en-IN" dirty="0"/>
              <a:t>Home Index View</a:t>
            </a:r>
          </a:p>
        </p:txBody>
      </p:sp>
      <p:sp>
        <p:nvSpPr>
          <p:cNvPr id="14" name="Rectangle 13">
            <a:extLst>
              <a:ext uri="{FF2B5EF4-FFF2-40B4-BE49-F238E27FC236}">
                <a16:creationId xmlns:a16="http://schemas.microsoft.com/office/drawing/2014/main" id="{464C73FA-F464-4E98-AD9C-E905BEAD6F6C}"/>
              </a:ext>
            </a:extLst>
          </p:cNvPr>
          <p:cNvSpPr/>
          <p:nvPr/>
        </p:nvSpPr>
        <p:spPr>
          <a:xfrm>
            <a:off x="219076" y="1299647"/>
            <a:ext cx="2771774" cy="41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cxnSp>
        <p:nvCxnSpPr>
          <p:cNvPr id="15" name="Straight Arrow Connector 14">
            <a:extLst>
              <a:ext uri="{FF2B5EF4-FFF2-40B4-BE49-F238E27FC236}">
                <a16:creationId xmlns:a16="http://schemas.microsoft.com/office/drawing/2014/main" id="{FCFDB222-432E-4F10-9294-3B519A69204D}"/>
              </a:ext>
            </a:extLst>
          </p:cNvPr>
          <p:cNvCxnSpPr/>
          <p:nvPr/>
        </p:nvCxnSpPr>
        <p:spPr>
          <a:xfrm>
            <a:off x="2990850" y="2521703"/>
            <a:ext cx="385762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2DB6F0CA-A908-4689-BE77-BADE1DB42805}"/>
              </a:ext>
            </a:extLst>
          </p:cNvPr>
          <p:cNvSpPr txBox="1"/>
          <p:nvPr/>
        </p:nvSpPr>
        <p:spPr>
          <a:xfrm>
            <a:off x="3902929" y="2167324"/>
            <a:ext cx="2032416" cy="369332"/>
          </a:xfrm>
          <a:prstGeom prst="rect">
            <a:avLst/>
          </a:prstGeom>
          <a:noFill/>
        </p:spPr>
        <p:txBody>
          <a:bodyPr wrap="none" rtlCol="0">
            <a:spAutoFit/>
          </a:bodyPr>
          <a:lstStyle/>
          <a:p>
            <a:r>
              <a:rPr lang="en-IN" dirty="0"/>
              <a:t>Users View Request</a:t>
            </a:r>
          </a:p>
        </p:txBody>
      </p:sp>
      <p:cxnSp>
        <p:nvCxnSpPr>
          <p:cNvPr id="17" name="Straight Arrow Connector 16">
            <a:extLst>
              <a:ext uri="{FF2B5EF4-FFF2-40B4-BE49-F238E27FC236}">
                <a16:creationId xmlns:a16="http://schemas.microsoft.com/office/drawing/2014/main" id="{651F16DA-3E25-4098-81A2-142AE09610AC}"/>
              </a:ext>
            </a:extLst>
          </p:cNvPr>
          <p:cNvCxnSpPr/>
          <p:nvPr/>
        </p:nvCxnSpPr>
        <p:spPr>
          <a:xfrm flipH="1">
            <a:off x="2990850" y="2613402"/>
            <a:ext cx="385762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4B7E1C43-0CBF-49CB-81FD-32DD6EB9B920}"/>
              </a:ext>
            </a:extLst>
          </p:cNvPr>
          <p:cNvSpPr txBox="1"/>
          <p:nvPr/>
        </p:nvSpPr>
        <p:spPr>
          <a:xfrm>
            <a:off x="4317087" y="2613402"/>
            <a:ext cx="1204625" cy="369332"/>
          </a:xfrm>
          <a:prstGeom prst="rect">
            <a:avLst/>
          </a:prstGeom>
          <a:noFill/>
        </p:spPr>
        <p:txBody>
          <a:bodyPr wrap="none" rtlCol="0">
            <a:spAutoFit/>
          </a:bodyPr>
          <a:lstStyle/>
          <a:p>
            <a:r>
              <a:rPr lang="en-IN" dirty="0"/>
              <a:t>Login View</a:t>
            </a:r>
          </a:p>
        </p:txBody>
      </p:sp>
      <p:sp>
        <p:nvSpPr>
          <p:cNvPr id="19" name="TextBox 18">
            <a:extLst>
              <a:ext uri="{FF2B5EF4-FFF2-40B4-BE49-F238E27FC236}">
                <a16:creationId xmlns:a16="http://schemas.microsoft.com/office/drawing/2014/main" id="{83285340-F636-468F-A6A8-B97AAB804F33}"/>
              </a:ext>
            </a:extLst>
          </p:cNvPr>
          <p:cNvSpPr txBox="1"/>
          <p:nvPr/>
        </p:nvSpPr>
        <p:spPr>
          <a:xfrm>
            <a:off x="10427646" y="1968579"/>
            <a:ext cx="716863" cy="369332"/>
          </a:xfrm>
          <a:prstGeom prst="rect">
            <a:avLst/>
          </a:prstGeom>
          <a:noFill/>
        </p:spPr>
        <p:txBody>
          <a:bodyPr wrap="none" rtlCol="0">
            <a:spAutoFit/>
          </a:bodyPr>
          <a:lstStyle/>
          <a:p>
            <a:r>
              <a:rPr lang="en-US" dirty="0"/>
              <a:t>monk</a:t>
            </a:r>
          </a:p>
        </p:txBody>
      </p:sp>
      <p:sp>
        <p:nvSpPr>
          <p:cNvPr id="20" name="Title 19">
            <a:extLst>
              <a:ext uri="{FF2B5EF4-FFF2-40B4-BE49-F238E27FC236}">
                <a16:creationId xmlns:a16="http://schemas.microsoft.com/office/drawing/2014/main" id="{5C0298CE-DB10-4341-A063-9C841AE9D9A5}"/>
              </a:ext>
            </a:extLst>
          </p:cNvPr>
          <p:cNvSpPr>
            <a:spLocks noGrp="1"/>
          </p:cNvSpPr>
          <p:nvPr>
            <p:ph type="title"/>
          </p:nvPr>
        </p:nvSpPr>
        <p:spPr>
          <a:xfrm>
            <a:off x="3341716" y="5410622"/>
            <a:ext cx="6212341" cy="1325563"/>
          </a:xfrm>
        </p:spPr>
        <p:txBody>
          <a:bodyPr/>
          <a:lstStyle/>
          <a:p>
            <a:r>
              <a:rPr lang="en-US" dirty="0"/>
              <a:t>CRUD Application Secured</a:t>
            </a:r>
          </a:p>
        </p:txBody>
      </p:sp>
      <p:cxnSp>
        <p:nvCxnSpPr>
          <p:cNvPr id="21" name="Straight Arrow Connector 20">
            <a:extLst>
              <a:ext uri="{FF2B5EF4-FFF2-40B4-BE49-F238E27FC236}">
                <a16:creationId xmlns:a16="http://schemas.microsoft.com/office/drawing/2014/main" id="{50830DF3-349C-403B-AEC4-831348F2B210}"/>
              </a:ext>
            </a:extLst>
          </p:cNvPr>
          <p:cNvCxnSpPr/>
          <p:nvPr/>
        </p:nvCxnSpPr>
        <p:spPr>
          <a:xfrm>
            <a:off x="2990324" y="3337301"/>
            <a:ext cx="3857625"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a:extLst>
              <a:ext uri="{FF2B5EF4-FFF2-40B4-BE49-F238E27FC236}">
                <a16:creationId xmlns:a16="http://schemas.microsoft.com/office/drawing/2014/main" id="{8431BD10-8034-4865-B967-E978C2C50676}"/>
              </a:ext>
            </a:extLst>
          </p:cNvPr>
          <p:cNvCxnSpPr/>
          <p:nvPr/>
        </p:nvCxnSpPr>
        <p:spPr>
          <a:xfrm flipH="1">
            <a:off x="2990324" y="3429000"/>
            <a:ext cx="3857625"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23" name="TextBox 22">
            <a:extLst>
              <a:ext uri="{FF2B5EF4-FFF2-40B4-BE49-F238E27FC236}">
                <a16:creationId xmlns:a16="http://schemas.microsoft.com/office/drawing/2014/main" id="{41B3E723-2808-49CC-AD9C-3888A10B68C5}"/>
              </a:ext>
            </a:extLst>
          </p:cNvPr>
          <p:cNvSpPr txBox="1"/>
          <p:nvPr/>
        </p:nvSpPr>
        <p:spPr>
          <a:xfrm>
            <a:off x="4309193" y="3439457"/>
            <a:ext cx="1219886" cy="369332"/>
          </a:xfrm>
          <a:prstGeom prst="rect">
            <a:avLst/>
          </a:prstGeom>
          <a:noFill/>
        </p:spPr>
        <p:txBody>
          <a:bodyPr wrap="none" rtlCol="0">
            <a:spAutoFit/>
          </a:bodyPr>
          <a:lstStyle/>
          <a:p>
            <a:r>
              <a:rPr lang="en-IN" dirty="0"/>
              <a:t>Users View</a:t>
            </a:r>
          </a:p>
        </p:txBody>
      </p:sp>
      <p:sp>
        <p:nvSpPr>
          <p:cNvPr id="24" name="TextBox 23">
            <a:extLst>
              <a:ext uri="{FF2B5EF4-FFF2-40B4-BE49-F238E27FC236}">
                <a16:creationId xmlns:a16="http://schemas.microsoft.com/office/drawing/2014/main" id="{A9323752-0D9F-4894-B759-534831DE3C9F}"/>
              </a:ext>
            </a:extLst>
          </p:cNvPr>
          <p:cNvSpPr txBox="1"/>
          <p:nvPr/>
        </p:nvSpPr>
        <p:spPr>
          <a:xfrm>
            <a:off x="4317087" y="2973499"/>
            <a:ext cx="1228221" cy="369332"/>
          </a:xfrm>
          <a:prstGeom prst="rect">
            <a:avLst/>
          </a:prstGeom>
          <a:noFill/>
        </p:spPr>
        <p:txBody>
          <a:bodyPr wrap="none" rtlCol="0">
            <a:spAutoFit/>
          </a:bodyPr>
          <a:lstStyle/>
          <a:p>
            <a:r>
              <a:rPr lang="en-IN" dirty="0"/>
              <a:t>Login POST</a:t>
            </a:r>
          </a:p>
        </p:txBody>
      </p:sp>
    </p:spTree>
    <p:extLst>
      <p:ext uri="{BB962C8B-B14F-4D97-AF65-F5344CB8AC3E}">
        <p14:creationId xmlns:p14="http://schemas.microsoft.com/office/powerpoint/2010/main" val="1747306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D17935-6FBF-43F7-85C0-C800857F9DF9}"/>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5" name="Connector: Elbow 4">
            <a:extLst>
              <a:ext uri="{FF2B5EF4-FFF2-40B4-BE49-F238E27FC236}">
                <a16:creationId xmlns:a16="http://schemas.microsoft.com/office/drawing/2014/main" id="{AF8072E1-651E-4AC7-A630-801D7A4F9C08}"/>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DA74199C-C469-496C-A3A7-1967B24024A9}"/>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199D3D7-2F8F-426B-9A1A-34EBF8957885}"/>
              </a:ext>
            </a:extLst>
          </p:cNvPr>
          <p:cNvGrpSpPr/>
          <p:nvPr/>
        </p:nvGrpSpPr>
        <p:grpSpPr>
          <a:xfrm>
            <a:off x="7810595" y="1677880"/>
            <a:ext cx="1262108" cy="898124"/>
            <a:chOff x="8762260" y="1677880"/>
            <a:chExt cx="1262108" cy="898124"/>
          </a:xfrm>
        </p:grpSpPr>
        <p:sp>
          <p:nvSpPr>
            <p:cNvPr id="8" name="Rectangle: Rounded Corners 7">
              <a:extLst>
                <a:ext uri="{FF2B5EF4-FFF2-40B4-BE49-F238E27FC236}">
                  <a16:creationId xmlns:a16="http://schemas.microsoft.com/office/drawing/2014/main" id="{049BA983-59E9-4449-874C-4ED56BFE389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F44E7A37-CEDE-4972-A004-ABE69465814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10" name="Group 9">
            <a:extLst>
              <a:ext uri="{FF2B5EF4-FFF2-40B4-BE49-F238E27FC236}">
                <a16:creationId xmlns:a16="http://schemas.microsoft.com/office/drawing/2014/main" id="{ABEDE339-0722-4D45-B0D3-6B34C360662A}"/>
              </a:ext>
            </a:extLst>
          </p:cNvPr>
          <p:cNvGrpSpPr/>
          <p:nvPr/>
        </p:nvGrpSpPr>
        <p:grpSpPr>
          <a:xfrm>
            <a:off x="9193562" y="1690743"/>
            <a:ext cx="1262108" cy="898124"/>
            <a:chOff x="8762260" y="1677880"/>
            <a:chExt cx="1262108" cy="898124"/>
          </a:xfrm>
        </p:grpSpPr>
        <p:sp>
          <p:nvSpPr>
            <p:cNvPr id="11" name="Rectangle: Rounded Corners 10">
              <a:extLst>
                <a:ext uri="{FF2B5EF4-FFF2-40B4-BE49-F238E27FC236}">
                  <a16:creationId xmlns:a16="http://schemas.microsoft.com/office/drawing/2014/main" id="{FF391D15-F4C3-46B9-91C1-9A38D41D075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5D03F91E-B65E-4DF7-857B-F93C9DB90881}"/>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grpSp>
        <p:nvGrpSpPr>
          <p:cNvPr id="13" name="Group 12">
            <a:extLst>
              <a:ext uri="{FF2B5EF4-FFF2-40B4-BE49-F238E27FC236}">
                <a16:creationId xmlns:a16="http://schemas.microsoft.com/office/drawing/2014/main" id="{FCB62D6D-F345-4E3A-B1B3-D6882A54828F}"/>
              </a:ext>
            </a:extLst>
          </p:cNvPr>
          <p:cNvGrpSpPr/>
          <p:nvPr/>
        </p:nvGrpSpPr>
        <p:grpSpPr>
          <a:xfrm>
            <a:off x="8562508" y="2719934"/>
            <a:ext cx="1262108" cy="898124"/>
            <a:chOff x="8762260" y="1677880"/>
            <a:chExt cx="1262108" cy="898124"/>
          </a:xfrm>
        </p:grpSpPr>
        <p:sp>
          <p:nvSpPr>
            <p:cNvPr id="14" name="Rectangle: Rounded Corners 13">
              <a:extLst>
                <a:ext uri="{FF2B5EF4-FFF2-40B4-BE49-F238E27FC236}">
                  <a16:creationId xmlns:a16="http://schemas.microsoft.com/office/drawing/2014/main" id="{09BD1CE1-126E-415A-BB45-4EC3A7F051F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A26B39A8-07A5-42B3-9188-0FE8AA59708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cxnSp>
        <p:nvCxnSpPr>
          <p:cNvPr id="16" name="Straight Connector 15">
            <a:extLst>
              <a:ext uri="{FF2B5EF4-FFF2-40B4-BE49-F238E27FC236}">
                <a16:creationId xmlns:a16="http://schemas.microsoft.com/office/drawing/2014/main" id="{11B71E9C-6545-496B-AA1B-EFB294BCDDD2}"/>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7" name="Flowchart: Magnetic Disk 16">
            <a:extLst>
              <a:ext uri="{FF2B5EF4-FFF2-40B4-BE49-F238E27FC236}">
                <a16:creationId xmlns:a16="http://schemas.microsoft.com/office/drawing/2014/main" id="{6A3A4AA6-3D2F-4C82-B9EC-B5B2E87B15C9}"/>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18" name="TextBox 17">
            <a:extLst>
              <a:ext uri="{FF2B5EF4-FFF2-40B4-BE49-F238E27FC236}">
                <a16:creationId xmlns:a16="http://schemas.microsoft.com/office/drawing/2014/main" id="{ABDB0463-58E8-47E0-946B-13551EFA5D9D}"/>
              </a:ext>
            </a:extLst>
          </p:cNvPr>
          <p:cNvSpPr txBox="1"/>
          <p:nvPr/>
        </p:nvSpPr>
        <p:spPr>
          <a:xfrm>
            <a:off x="8630240" y="4599779"/>
            <a:ext cx="1122615" cy="369332"/>
          </a:xfrm>
          <a:prstGeom prst="rect">
            <a:avLst/>
          </a:prstGeom>
          <a:noFill/>
        </p:spPr>
        <p:txBody>
          <a:bodyPr wrap="none" rtlCol="0">
            <a:spAutoFit/>
          </a:bodyPr>
          <a:lstStyle/>
          <a:p>
            <a:r>
              <a:rPr lang="en-IN" dirty="0">
                <a:solidFill>
                  <a:schemeClr val="bg1"/>
                </a:solidFill>
              </a:rPr>
              <a:t>Express JS</a:t>
            </a:r>
          </a:p>
        </p:txBody>
      </p:sp>
      <p:sp>
        <p:nvSpPr>
          <p:cNvPr id="20" name="Rectangle 19">
            <a:extLst>
              <a:ext uri="{FF2B5EF4-FFF2-40B4-BE49-F238E27FC236}">
                <a16:creationId xmlns:a16="http://schemas.microsoft.com/office/drawing/2014/main" id="{D1497AC6-CBF5-493F-A1F2-0EA77D55C991}"/>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21" name="Straight Arrow Connector 20">
            <a:extLst>
              <a:ext uri="{FF2B5EF4-FFF2-40B4-BE49-F238E27FC236}">
                <a16:creationId xmlns:a16="http://schemas.microsoft.com/office/drawing/2014/main" id="{A9067AEF-DDD6-463D-A941-DA28A3009AF1}"/>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1C47C09-FF91-4602-B74D-41ACA49D18F2}"/>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23" name="Straight Arrow Connector 22">
            <a:extLst>
              <a:ext uri="{FF2B5EF4-FFF2-40B4-BE49-F238E27FC236}">
                <a16:creationId xmlns:a16="http://schemas.microsoft.com/office/drawing/2014/main" id="{861CEA4C-A54E-498C-941B-74AE2F39B715}"/>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46D5159-C01E-47C1-90EE-459C3198A131}"/>
              </a:ext>
            </a:extLst>
          </p:cNvPr>
          <p:cNvSpPr/>
          <p:nvPr/>
        </p:nvSpPr>
        <p:spPr>
          <a:xfrm>
            <a:off x="4486704" y="2034350"/>
            <a:ext cx="1745991" cy="369332"/>
          </a:xfrm>
          <a:prstGeom prst="rect">
            <a:avLst/>
          </a:prstGeom>
        </p:spPr>
        <p:txBody>
          <a:bodyPr wrap="none">
            <a:spAutoFit/>
          </a:bodyPr>
          <a:lstStyle/>
          <a:p>
            <a:r>
              <a:rPr lang="en-IN" dirty="0"/>
              <a:t>HTML + CSS + JS </a:t>
            </a:r>
          </a:p>
        </p:txBody>
      </p:sp>
      <p:sp>
        <p:nvSpPr>
          <p:cNvPr id="25" name="Rectangle 24">
            <a:extLst>
              <a:ext uri="{FF2B5EF4-FFF2-40B4-BE49-F238E27FC236}">
                <a16:creationId xmlns:a16="http://schemas.microsoft.com/office/drawing/2014/main" id="{D147927D-D349-4751-97BA-A509BC9A4FD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6" name="Rectangle: Rounded Corners 25">
            <a:extLst>
              <a:ext uri="{FF2B5EF4-FFF2-40B4-BE49-F238E27FC236}">
                <a16:creationId xmlns:a16="http://schemas.microsoft.com/office/drawing/2014/main" id="{9CE36656-88B8-4A1C-85ED-13A159BB8F48}"/>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035C02F1-EFD2-40F6-B0E7-ACB2316E21C8}"/>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419B3653-D1D6-4F77-AEA4-591AC0D97FAC}"/>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Rectangle: Rounded Corners 28">
            <a:extLst>
              <a:ext uri="{FF2B5EF4-FFF2-40B4-BE49-F238E27FC236}">
                <a16:creationId xmlns:a16="http://schemas.microsoft.com/office/drawing/2014/main" id="{6A005EBF-8926-46D2-9CB0-BEABE5936B4E}"/>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30" name="Straight Arrow Connector 29">
            <a:extLst>
              <a:ext uri="{FF2B5EF4-FFF2-40B4-BE49-F238E27FC236}">
                <a16:creationId xmlns:a16="http://schemas.microsoft.com/office/drawing/2014/main" id="{F900EFD5-061A-46DE-95CE-F1AB17093F97}"/>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0AAB7D-AE92-42EC-9511-6BE5527CF27D}"/>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928C02E-519F-41FD-AAE9-DB106FD0D5EC}"/>
              </a:ext>
            </a:extLst>
          </p:cNvPr>
          <p:cNvSpPr txBox="1"/>
          <p:nvPr/>
        </p:nvSpPr>
        <p:spPr>
          <a:xfrm>
            <a:off x="4658862" y="2692165"/>
            <a:ext cx="1266629" cy="369332"/>
          </a:xfrm>
          <a:prstGeom prst="rect">
            <a:avLst/>
          </a:prstGeom>
          <a:noFill/>
        </p:spPr>
        <p:txBody>
          <a:bodyPr wrap="none" rtlCol="0">
            <a:spAutoFit/>
          </a:bodyPr>
          <a:lstStyle/>
          <a:p>
            <a:r>
              <a:rPr lang="en-IN" dirty="0"/>
              <a:t>HTTP + URL</a:t>
            </a:r>
          </a:p>
        </p:txBody>
      </p:sp>
      <p:sp>
        <p:nvSpPr>
          <p:cNvPr id="33" name="TextBox 32">
            <a:extLst>
              <a:ext uri="{FF2B5EF4-FFF2-40B4-BE49-F238E27FC236}">
                <a16:creationId xmlns:a16="http://schemas.microsoft.com/office/drawing/2014/main" id="{9B7A8F23-A018-4AE9-B352-16F6D88F967D}"/>
              </a:ext>
            </a:extLst>
          </p:cNvPr>
          <p:cNvSpPr txBox="1"/>
          <p:nvPr/>
        </p:nvSpPr>
        <p:spPr>
          <a:xfrm>
            <a:off x="4445630" y="3469412"/>
            <a:ext cx="1693092" cy="369332"/>
          </a:xfrm>
          <a:prstGeom prst="rect">
            <a:avLst/>
          </a:prstGeom>
          <a:noFill/>
        </p:spPr>
        <p:txBody>
          <a:bodyPr wrap="none" rtlCol="0">
            <a:spAutoFit/>
          </a:bodyPr>
          <a:lstStyle/>
          <a:p>
            <a:r>
              <a:rPr lang="en-IN" dirty="0"/>
              <a:t>HTML + CSS + JS</a:t>
            </a:r>
          </a:p>
        </p:txBody>
      </p:sp>
      <p:grpSp>
        <p:nvGrpSpPr>
          <p:cNvPr id="34" name="Group 33">
            <a:extLst>
              <a:ext uri="{FF2B5EF4-FFF2-40B4-BE49-F238E27FC236}">
                <a16:creationId xmlns:a16="http://schemas.microsoft.com/office/drawing/2014/main" id="{30AA3CB5-0D37-4364-ADDB-E1AB33D53E71}"/>
              </a:ext>
            </a:extLst>
          </p:cNvPr>
          <p:cNvGrpSpPr/>
          <p:nvPr/>
        </p:nvGrpSpPr>
        <p:grpSpPr>
          <a:xfrm>
            <a:off x="3485864" y="3510046"/>
            <a:ext cx="828000" cy="828000"/>
            <a:chOff x="4936328" y="4218830"/>
            <a:chExt cx="828000" cy="828000"/>
          </a:xfrm>
        </p:grpSpPr>
        <p:sp>
          <p:nvSpPr>
            <p:cNvPr id="35" name="Arc 34">
              <a:extLst>
                <a:ext uri="{FF2B5EF4-FFF2-40B4-BE49-F238E27FC236}">
                  <a16:creationId xmlns:a16="http://schemas.microsoft.com/office/drawing/2014/main" id="{7EDF6333-6B8A-4E25-A965-24B02241DCE3}"/>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6" name="TextBox 35">
              <a:extLst>
                <a:ext uri="{FF2B5EF4-FFF2-40B4-BE49-F238E27FC236}">
                  <a16:creationId xmlns:a16="http://schemas.microsoft.com/office/drawing/2014/main" id="{BC6820AE-9348-4F14-828A-49276D6E7734}"/>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Full </a:t>
              </a:r>
            </a:p>
            <a:p>
              <a:r>
                <a:rPr lang="en-IN" sz="1200" b="1" dirty="0">
                  <a:solidFill>
                    <a:srgbClr val="FF0000"/>
                  </a:solidFill>
                </a:rPr>
                <a:t>Page</a:t>
              </a:r>
            </a:p>
            <a:p>
              <a:r>
                <a:rPr lang="en-IN" sz="1200" b="1" dirty="0">
                  <a:solidFill>
                    <a:srgbClr val="FF0000"/>
                  </a:solidFill>
                </a:rPr>
                <a:t>Reload!</a:t>
              </a:r>
            </a:p>
          </p:txBody>
        </p:sp>
      </p:grpSp>
    </p:spTree>
    <p:extLst>
      <p:ext uri="{BB962C8B-B14F-4D97-AF65-F5344CB8AC3E}">
        <p14:creationId xmlns:p14="http://schemas.microsoft.com/office/powerpoint/2010/main" val="30111432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3425706-8B16-41A5-81F0-19E327298891}"/>
              </a:ext>
            </a:extLst>
          </p:cNvPr>
          <p:cNvSpPr/>
          <p:nvPr/>
        </p:nvSpPr>
        <p:spPr>
          <a:xfrm>
            <a:off x="6848475" y="857249"/>
            <a:ext cx="3135110" cy="46208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IN" dirty="0"/>
              <a:t>NODE SERVER (localhost:3000)</a:t>
            </a:r>
          </a:p>
        </p:txBody>
      </p:sp>
      <p:sp>
        <p:nvSpPr>
          <p:cNvPr id="5" name="Rectangle: Rounded Corners 4">
            <a:extLst>
              <a:ext uri="{FF2B5EF4-FFF2-40B4-BE49-F238E27FC236}">
                <a16:creationId xmlns:a16="http://schemas.microsoft.com/office/drawing/2014/main" id="{80C9A1D1-D528-4401-AAC3-7DEE74F8EABD}"/>
              </a:ext>
            </a:extLst>
          </p:cNvPr>
          <p:cNvSpPr/>
          <p:nvPr/>
        </p:nvSpPr>
        <p:spPr>
          <a:xfrm>
            <a:off x="7261606" y="1745035"/>
            <a:ext cx="2276054" cy="1596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EXPRESS JS</a:t>
            </a:r>
          </a:p>
          <a:p>
            <a:pPr algn="ctr"/>
            <a:r>
              <a:rPr lang="en-IN" dirty="0"/>
              <a:t>Web App</a:t>
            </a:r>
          </a:p>
        </p:txBody>
      </p:sp>
      <p:sp>
        <p:nvSpPr>
          <p:cNvPr id="6" name="Rectangle 5">
            <a:extLst>
              <a:ext uri="{FF2B5EF4-FFF2-40B4-BE49-F238E27FC236}">
                <a16:creationId xmlns:a16="http://schemas.microsoft.com/office/drawing/2014/main" id="{2DF601FB-C66C-490E-9CE8-CAB52233D32B}"/>
              </a:ext>
            </a:extLst>
          </p:cNvPr>
          <p:cNvSpPr/>
          <p:nvPr/>
        </p:nvSpPr>
        <p:spPr>
          <a:xfrm>
            <a:off x="237433" y="1041916"/>
            <a:ext cx="2771774" cy="37433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cxnSp>
        <p:nvCxnSpPr>
          <p:cNvPr id="7" name="Straight Arrow Connector 6">
            <a:extLst>
              <a:ext uri="{FF2B5EF4-FFF2-40B4-BE49-F238E27FC236}">
                <a16:creationId xmlns:a16="http://schemas.microsoft.com/office/drawing/2014/main" id="{ABD304BC-F053-4EA5-B560-FF6A7A393A04}"/>
              </a:ext>
            </a:extLst>
          </p:cNvPr>
          <p:cNvCxnSpPr/>
          <p:nvPr/>
        </p:nvCxnSpPr>
        <p:spPr>
          <a:xfrm>
            <a:off x="3009207" y="1579424"/>
            <a:ext cx="3839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67345CA-0DA0-4B2A-A7F6-2637110D8340}"/>
              </a:ext>
            </a:extLst>
          </p:cNvPr>
          <p:cNvCxnSpPr/>
          <p:nvPr/>
        </p:nvCxnSpPr>
        <p:spPr>
          <a:xfrm flipH="1">
            <a:off x="2990850" y="1670863"/>
            <a:ext cx="38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B9849B3-73DD-488F-B8A6-3FEA63583AE4}"/>
              </a:ext>
            </a:extLst>
          </p:cNvPr>
          <p:cNvSpPr txBox="1"/>
          <p:nvPr/>
        </p:nvSpPr>
        <p:spPr>
          <a:xfrm>
            <a:off x="4065971" y="1212278"/>
            <a:ext cx="1557158" cy="369332"/>
          </a:xfrm>
          <a:prstGeom prst="rect">
            <a:avLst/>
          </a:prstGeom>
          <a:noFill/>
        </p:spPr>
        <p:txBody>
          <a:bodyPr wrap="none" rtlCol="0">
            <a:spAutoFit/>
          </a:bodyPr>
          <a:lstStyle/>
          <a:p>
            <a:r>
              <a:rPr lang="en-IN" dirty="0"/>
              <a:t>localhost:3000</a:t>
            </a:r>
          </a:p>
        </p:txBody>
      </p:sp>
      <p:sp>
        <p:nvSpPr>
          <p:cNvPr id="10" name="TextBox 9">
            <a:extLst>
              <a:ext uri="{FF2B5EF4-FFF2-40B4-BE49-F238E27FC236}">
                <a16:creationId xmlns:a16="http://schemas.microsoft.com/office/drawing/2014/main" id="{D7BE2A69-7F32-4150-B45E-F316A987B9F1}"/>
              </a:ext>
            </a:extLst>
          </p:cNvPr>
          <p:cNvSpPr txBox="1"/>
          <p:nvPr/>
        </p:nvSpPr>
        <p:spPr>
          <a:xfrm>
            <a:off x="4003289" y="1727852"/>
            <a:ext cx="1832746" cy="369332"/>
          </a:xfrm>
          <a:prstGeom prst="rect">
            <a:avLst/>
          </a:prstGeom>
          <a:noFill/>
        </p:spPr>
        <p:txBody>
          <a:bodyPr wrap="none" rtlCol="0">
            <a:spAutoFit/>
          </a:bodyPr>
          <a:lstStyle/>
          <a:p>
            <a:r>
              <a:rPr lang="en-IN" dirty="0"/>
              <a:t>Home Index View</a:t>
            </a:r>
          </a:p>
        </p:txBody>
      </p:sp>
      <p:cxnSp>
        <p:nvCxnSpPr>
          <p:cNvPr id="11" name="Straight Arrow Connector 10">
            <a:extLst>
              <a:ext uri="{FF2B5EF4-FFF2-40B4-BE49-F238E27FC236}">
                <a16:creationId xmlns:a16="http://schemas.microsoft.com/office/drawing/2014/main" id="{9965AD67-0C8A-4CF6-ADFD-EF41731C20A7}"/>
              </a:ext>
            </a:extLst>
          </p:cNvPr>
          <p:cNvCxnSpPr/>
          <p:nvPr/>
        </p:nvCxnSpPr>
        <p:spPr>
          <a:xfrm>
            <a:off x="2990850" y="2521703"/>
            <a:ext cx="385762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1C5568D7-BE25-4453-BA94-B38C0C17CAC3}"/>
              </a:ext>
            </a:extLst>
          </p:cNvPr>
          <p:cNvSpPr txBox="1"/>
          <p:nvPr/>
        </p:nvSpPr>
        <p:spPr>
          <a:xfrm>
            <a:off x="3902929" y="2167324"/>
            <a:ext cx="2032416" cy="369332"/>
          </a:xfrm>
          <a:prstGeom prst="rect">
            <a:avLst/>
          </a:prstGeom>
          <a:noFill/>
        </p:spPr>
        <p:txBody>
          <a:bodyPr wrap="none" rtlCol="0">
            <a:spAutoFit/>
          </a:bodyPr>
          <a:lstStyle/>
          <a:p>
            <a:r>
              <a:rPr lang="en-IN" dirty="0"/>
              <a:t>Users View Request</a:t>
            </a:r>
          </a:p>
        </p:txBody>
      </p:sp>
      <p:cxnSp>
        <p:nvCxnSpPr>
          <p:cNvPr id="13" name="Straight Arrow Connector 12">
            <a:extLst>
              <a:ext uri="{FF2B5EF4-FFF2-40B4-BE49-F238E27FC236}">
                <a16:creationId xmlns:a16="http://schemas.microsoft.com/office/drawing/2014/main" id="{5BAA4D00-BD74-4C4A-BF34-2BF3B0D16533}"/>
              </a:ext>
            </a:extLst>
          </p:cNvPr>
          <p:cNvCxnSpPr/>
          <p:nvPr/>
        </p:nvCxnSpPr>
        <p:spPr>
          <a:xfrm flipH="1">
            <a:off x="2990850" y="2613402"/>
            <a:ext cx="385762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8C7E08A2-E3EC-4872-87E5-D0B5B800942B}"/>
              </a:ext>
            </a:extLst>
          </p:cNvPr>
          <p:cNvSpPr txBox="1"/>
          <p:nvPr/>
        </p:nvSpPr>
        <p:spPr>
          <a:xfrm>
            <a:off x="4317087" y="2613402"/>
            <a:ext cx="1204625" cy="369332"/>
          </a:xfrm>
          <a:prstGeom prst="rect">
            <a:avLst/>
          </a:prstGeom>
          <a:noFill/>
        </p:spPr>
        <p:txBody>
          <a:bodyPr wrap="none" rtlCol="0">
            <a:spAutoFit/>
          </a:bodyPr>
          <a:lstStyle/>
          <a:p>
            <a:r>
              <a:rPr lang="en-IN" dirty="0"/>
              <a:t>Login View</a:t>
            </a:r>
          </a:p>
        </p:txBody>
      </p:sp>
      <p:cxnSp>
        <p:nvCxnSpPr>
          <p:cNvPr id="15" name="Straight Arrow Connector 14">
            <a:extLst>
              <a:ext uri="{FF2B5EF4-FFF2-40B4-BE49-F238E27FC236}">
                <a16:creationId xmlns:a16="http://schemas.microsoft.com/office/drawing/2014/main" id="{566A4884-B02F-4D55-AD90-E32DC3F51032}"/>
              </a:ext>
            </a:extLst>
          </p:cNvPr>
          <p:cNvCxnSpPr/>
          <p:nvPr/>
        </p:nvCxnSpPr>
        <p:spPr>
          <a:xfrm>
            <a:off x="2990324" y="3337301"/>
            <a:ext cx="3857625"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E72FB07B-7707-4AAB-AFB1-8ABCF89D4CC1}"/>
              </a:ext>
            </a:extLst>
          </p:cNvPr>
          <p:cNvCxnSpPr/>
          <p:nvPr/>
        </p:nvCxnSpPr>
        <p:spPr>
          <a:xfrm flipH="1">
            <a:off x="2990324" y="3429000"/>
            <a:ext cx="3857625"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7" name="TextBox 16">
            <a:extLst>
              <a:ext uri="{FF2B5EF4-FFF2-40B4-BE49-F238E27FC236}">
                <a16:creationId xmlns:a16="http://schemas.microsoft.com/office/drawing/2014/main" id="{1CB15FAA-4F33-4181-B89E-B8686EBC698E}"/>
              </a:ext>
            </a:extLst>
          </p:cNvPr>
          <p:cNvSpPr txBox="1"/>
          <p:nvPr/>
        </p:nvSpPr>
        <p:spPr>
          <a:xfrm>
            <a:off x="3565932" y="3420086"/>
            <a:ext cx="2860848" cy="646331"/>
          </a:xfrm>
          <a:prstGeom prst="rect">
            <a:avLst/>
          </a:prstGeom>
          <a:noFill/>
        </p:spPr>
        <p:txBody>
          <a:bodyPr wrap="none" rtlCol="0">
            <a:spAutoFit/>
          </a:bodyPr>
          <a:lstStyle/>
          <a:p>
            <a:r>
              <a:rPr lang="en-IN" dirty="0"/>
              <a:t>Users View + Client Side App</a:t>
            </a:r>
          </a:p>
          <a:p>
            <a:pPr algn="ctr"/>
            <a:r>
              <a:rPr lang="en-IN" dirty="0"/>
              <a:t>(jQuery)</a:t>
            </a:r>
          </a:p>
        </p:txBody>
      </p:sp>
      <p:sp>
        <p:nvSpPr>
          <p:cNvPr id="18" name="TextBox 17">
            <a:extLst>
              <a:ext uri="{FF2B5EF4-FFF2-40B4-BE49-F238E27FC236}">
                <a16:creationId xmlns:a16="http://schemas.microsoft.com/office/drawing/2014/main" id="{50F885DB-77F4-4919-AA6E-49E36EE1B92A}"/>
              </a:ext>
            </a:extLst>
          </p:cNvPr>
          <p:cNvSpPr txBox="1"/>
          <p:nvPr/>
        </p:nvSpPr>
        <p:spPr>
          <a:xfrm>
            <a:off x="4317087" y="2973499"/>
            <a:ext cx="1228221" cy="369332"/>
          </a:xfrm>
          <a:prstGeom prst="rect">
            <a:avLst/>
          </a:prstGeom>
          <a:noFill/>
        </p:spPr>
        <p:txBody>
          <a:bodyPr wrap="none" rtlCol="0">
            <a:spAutoFit/>
          </a:bodyPr>
          <a:lstStyle/>
          <a:p>
            <a:r>
              <a:rPr lang="en-IN" dirty="0"/>
              <a:t>Login POST</a:t>
            </a:r>
          </a:p>
        </p:txBody>
      </p:sp>
      <p:sp>
        <p:nvSpPr>
          <p:cNvPr id="19" name="Rectangle: Rounded Corners 18">
            <a:extLst>
              <a:ext uri="{FF2B5EF4-FFF2-40B4-BE49-F238E27FC236}">
                <a16:creationId xmlns:a16="http://schemas.microsoft.com/office/drawing/2014/main" id="{B73403CB-4F72-4F4F-857C-3B6FE7090E13}"/>
              </a:ext>
            </a:extLst>
          </p:cNvPr>
          <p:cNvSpPr/>
          <p:nvPr/>
        </p:nvSpPr>
        <p:spPr>
          <a:xfrm>
            <a:off x="7278003" y="3443608"/>
            <a:ext cx="2276054" cy="15962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EXPRESS JS</a:t>
            </a:r>
          </a:p>
          <a:p>
            <a:pPr algn="ctr"/>
            <a:r>
              <a:rPr lang="en-IN" dirty="0"/>
              <a:t>Web API</a:t>
            </a:r>
          </a:p>
        </p:txBody>
      </p:sp>
      <p:sp>
        <p:nvSpPr>
          <p:cNvPr id="20" name="Flowchart: Magnetic Disk 19">
            <a:extLst>
              <a:ext uri="{FF2B5EF4-FFF2-40B4-BE49-F238E27FC236}">
                <a16:creationId xmlns:a16="http://schemas.microsoft.com/office/drawing/2014/main" id="{51D53E65-0BEB-4205-B34D-443F454F4B22}"/>
              </a:ext>
            </a:extLst>
          </p:cNvPr>
          <p:cNvSpPr/>
          <p:nvPr/>
        </p:nvSpPr>
        <p:spPr>
          <a:xfrm>
            <a:off x="10176440" y="5267632"/>
            <a:ext cx="1702447" cy="13369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 DB</a:t>
            </a:r>
          </a:p>
        </p:txBody>
      </p:sp>
      <p:cxnSp>
        <p:nvCxnSpPr>
          <p:cNvPr id="21" name="Connector: Elbow 20">
            <a:extLst>
              <a:ext uri="{FF2B5EF4-FFF2-40B4-BE49-F238E27FC236}">
                <a16:creationId xmlns:a16="http://schemas.microsoft.com/office/drawing/2014/main" id="{5109B743-633D-4AB3-971B-F69E924F3087}"/>
              </a:ext>
            </a:extLst>
          </p:cNvPr>
          <p:cNvCxnSpPr>
            <a:cxnSpLocks/>
            <a:endCxn id="20" idx="1"/>
          </p:cNvCxnSpPr>
          <p:nvPr/>
        </p:nvCxnSpPr>
        <p:spPr>
          <a:xfrm>
            <a:off x="9255107" y="3730201"/>
            <a:ext cx="1772557" cy="1537431"/>
          </a:xfrm>
          <a:prstGeom prst="bentConnector2">
            <a:avLst/>
          </a:prstGeom>
          <a:ln w="381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22" name="Connector: Elbow 21">
            <a:extLst>
              <a:ext uri="{FF2B5EF4-FFF2-40B4-BE49-F238E27FC236}">
                <a16:creationId xmlns:a16="http://schemas.microsoft.com/office/drawing/2014/main" id="{2D677117-1260-466A-BEE2-B626683AA304}"/>
              </a:ext>
            </a:extLst>
          </p:cNvPr>
          <p:cNvCxnSpPr>
            <a:cxnSpLocks/>
          </p:cNvCxnSpPr>
          <p:nvPr/>
        </p:nvCxnSpPr>
        <p:spPr>
          <a:xfrm rot="16200000" flipV="1">
            <a:off x="9330632" y="3939684"/>
            <a:ext cx="1336980" cy="1318916"/>
          </a:xfrm>
          <a:prstGeom prst="bentConnector2">
            <a:avLst/>
          </a:prstGeom>
          <a:ln w="381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90D66467-1DAB-4AA3-B5CC-A4DA3951556A}"/>
              </a:ext>
            </a:extLst>
          </p:cNvPr>
          <p:cNvCxnSpPr>
            <a:cxnSpLocks/>
          </p:cNvCxnSpPr>
          <p:nvPr/>
        </p:nvCxnSpPr>
        <p:spPr>
          <a:xfrm>
            <a:off x="3009207" y="4389123"/>
            <a:ext cx="4268796" cy="0"/>
          </a:xfrm>
          <a:prstGeom prst="straightConnector1">
            <a:avLst/>
          </a:prstGeom>
          <a:ln w="38100">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4" name="Straight Arrow Connector 23">
            <a:extLst>
              <a:ext uri="{FF2B5EF4-FFF2-40B4-BE49-F238E27FC236}">
                <a16:creationId xmlns:a16="http://schemas.microsoft.com/office/drawing/2014/main" id="{A1E85A18-F465-412B-A644-4168D276C3C5}"/>
              </a:ext>
            </a:extLst>
          </p:cNvPr>
          <p:cNvCxnSpPr>
            <a:cxnSpLocks/>
          </p:cNvCxnSpPr>
          <p:nvPr/>
        </p:nvCxnSpPr>
        <p:spPr>
          <a:xfrm flipH="1">
            <a:off x="3009207" y="4608024"/>
            <a:ext cx="4252399" cy="0"/>
          </a:xfrm>
          <a:prstGeom prst="straightConnector1">
            <a:avLst/>
          </a:prstGeom>
          <a:ln w="38100">
            <a:solidFill>
              <a:srgbClr val="00B050"/>
            </a:solidFill>
            <a:tailEnd type="triangle"/>
          </a:ln>
        </p:spPr>
        <p:style>
          <a:lnRef idx="1">
            <a:schemeClr val="accent6"/>
          </a:lnRef>
          <a:fillRef idx="0">
            <a:schemeClr val="accent6"/>
          </a:fillRef>
          <a:effectRef idx="0">
            <a:schemeClr val="accent6"/>
          </a:effectRef>
          <a:fontRef idx="minor">
            <a:schemeClr val="tx1"/>
          </a:fontRef>
        </p:style>
      </p:cxnSp>
      <p:sp>
        <p:nvSpPr>
          <p:cNvPr id="25" name="TextBox 24">
            <a:extLst>
              <a:ext uri="{FF2B5EF4-FFF2-40B4-BE49-F238E27FC236}">
                <a16:creationId xmlns:a16="http://schemas.microsoft.com/office/drawing/2014/main" id="{4EA2130F-1DC0-45AD-9E69-458DFD25E1C2}"/>
              </a:ext>
            </a:extLst>
          </p:cNvPr>
          <p:cNvSpPr txBox="1"/>
          <p:nvPr/>
        </p:nvSpPr>
        <p:spPr>
          <a:xfrm>
            <a:off x="4013594" y="4034053"/>
            <a:ext cx="1732590" cy="369332"/>
          </a:xfrm>
          <a:prstGeom prst="rect">
            <a:avLst/>
          </a:prstGeom>
          <a:noFill/>
        </p:spPr>
        <p:txBody>
          <a:bodyPr wrap="none" rtlCol="0">
            <a:spAutoFit/>
          </a:bodyPr>
          <a:lstStyle/>
          <a:p>
            <a:r>
              <a:rPr lang="en-IN" dirty="0"/>
              <a:t>AJAX – </a:t>
            </a:r>
            <a:r>
              <a:rPr lang="en-IN" dirty="0" err="1"/>
              <a:t>api</a:t>
            </a:r>
            <a:r>
              <a:rPr lang="en-IN" dirty="0"/>
              <a:t>/users</a:t>
            </a:r>
          </a:p>
        </p:txBody>
      </p:sp>
      <p:sp>
        <p:nvSpPr>
          <p:cNvPr id="26" name="TextBox 25">
            <a:extLst>
              <a:ext uri="{FF2B5EF4-FFF2-40B4-BE49-F238E27FC236}">
                <a16:creationId xmlns:a16="http://schemas.microsoft.com/office/drawing/2014/main" id="{A56D73CC-16A6-40AE-95F2-F3E70ADE92F3}"/>
              </a:ext>
            </a:extLst>
          </p:cNvPr>
          <p:cNvSpPr txBox="1"/>
          <p:nvPr/>
        </p:nvSpPr>
        <p:spPr>
          <a:xfrm>
            <a:off x="4586878" y="4642259"/>
            <a:ext cx="665567" cy="369332"/>
          </a:xfrm>
          <a:prstGeom prst="rect">
            <a:avLst/>
          </a:prstGeom>
          <a:noFill/>
        </p:spPr>
        <p:txBody>
          <a:bodyPr wrap="none" rtlCol="0">
            <a:spAutoFit/>
          </a:bodyPr>
          <a:lstStyle/>
          <a:p>
            <a:r>
              <a:rPr lang="en-IN" dirty="0"/>
              <a:t>JSON</a:t>
            </a:r>
          </a:p>
        </p:txBody>
      </p:sp>
      <p:sp>
        <p:nvSpPr>
          <p:cNvPr id="27" name="TextBox 26">
            <a:extLst>
              <a:ext uri="{FF2B5EF4-FFF2-40B4-BE49-F238E27FC236}">
                <a16:creationId xmlns:a16="http://schemas.microsoft.com/office/drawing/2014/main" id="{8DA2D099-C5E8-431B-B010-219CFF4BD718}"/>
              </a:ext>
            </a:extLst>
          </p:cNvPr>
          <p:cNvSpPr txBox="1"/>
          <p:nvPr/>
        </p:nvSpPr>
        <p:spPr>
          <a:xfrm>
            <a:off x="314481" y="4403385"/>
            <a:ext cx="2544671" cy="369332"/>
          </a:xfrm>
          <a:prstGeom prst="rect">
            <a:avLst/>
          </a:prstGeom>
          <a:noFill/>
        </p:spPr>
        <p:txBody>
          <a:bodyPr wrap="none" rtlCol="0">
            <a:spAutoFit/>
          </a:bodyPr>
          <a:lstStyle/>
          <a:p>
            <a:r>
              <a:rPr lang="en-IN" dirty="0"/>
              <a:t>Converted JSON to HTML</a:t>
            </a:r>
            <a:endParaRPr lang="en-US" dirty="0"/>
          </a:p>
        </p:txBody>
      </p:sp>
      <p:sp>
        <p:nvSpPr>
          <p:cNvPr id="28" name="Title 19">
            <a:extLst>
              <a:ext uri="{FF2B5EF4-FFF2-40B4-BE49-F238E27FC236}">
                <a16:creationId xmlns:a16="http://schemas.microsoft.com/office/drawing/2014/main" id="{8EF4F4E0-48CC-410F-AC9B-0E2E4F6F65EE}"/>
              </a:ext>
            </a:extLst>
          </p:cNvPr>
          <p:cNvSpPr>
            <a:spLocks noGrp="1"/>
          </p:cNvSpPr>
          <p:nvPr>
            <p:ph type="title"/>
          </p:nvPr>
        </p:nvSpPr>
        <p:spPr>
          <a:xfrm>
            <a:off x="313113" y="5459113"/>
            <a:ext cx="6212341" cy="1325563"/>
          </a:xfrm>
        </p:spPr>
        <p:txBody>
          <a:bodyPr/>
          <a:lstStyle/>
          <a:p>
            <a:r>
              <a:rPr lang="en-IN" dirty="0"/>
              <a:t>In Domain Communication</a:t>
            </a:r>
            <a:endParaRPr lang="en-US" dirty="0"/>
          </a:p>
        </p:txBody>
      </p:sp>
    </p:spTree>
    <p:extLst>
      <p:ext uri="{BB962C8B-B14F-4D97-AF65-F5344CB8AC3E}">
        <p14:creationId xmlns:p14="http://schemas.microsoft.com/office/powerpoint/2010/main" val="18795725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90E32FD-3D34-479F-8332-D345B0374570}"/>
              </a:ext>
            </a:extLst>
          </p:cNvPr>
          <p:cNvSpPr/>
          <p:nvPr/>
        </p:nvSpPr>
        <p:spPr>
          <a:xfrm>
            <a:off x="219076" y="656706"/>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4" name="Rectangle: Rounded Corners 3">
            <a:extLst>
              <a:ext uri="{FF2B5EF4-FFF2-40B4-BE49-F238E27FC236}">
                <a16:creationId xmlns:a16="http://schemas.microsoft.com/office/drawing/2014/main" id="{2308E3E2-CF14-4AD3-B882-4014B731DECB}"/>
              </a:ext>
            </a:extLst>
          </p:cNvPr>
          <p:cNvSpPr/>
          <p:nvPr/>
        </p:nvSpPr>
        <p:spPr>
          <a:xfrm>
            <a:off x="6776431" y="386057"/>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5" name="Straight Arrow Connector 4">
            <a:extLst>
              <a:ext uri="{FF2B5EF4-FFF2-40B4-BE49-F238E27FC236}">
                <a16:creationId xmlns:a16="http://schemas.microsoft.com/office/drawing/2014/main" id="{038908B5-4A36-4B13-8C09-E76F19920721}"/>
              </a:ext>
            </a:extLst>
          </p:cNvPr>
          <p:cNvCxnSpPr/>
          <p:nvPr/>
        </p:nvCxnSpPr>
        <p:spPr>
          <a:xfrm>
            <a:off x="2999238" y="965052"/>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6E8079D-8D7A-41E8-B271-58A09FF88FAD}"/>
              </a:ext>
            </a:extLst>
          </p:cNvPr>
          <p:cNvCxnSpPr/>
          <p:nvPr/>
        </p:nvCxnSpPr>
        <p:spPr>
          <a:xfrm flipH="1">
            <a:off x="2999238" y="1489699"/>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F6E4327-6FF6-4128-AD55-38748851D026}"/>
              </a:ext>
            </a:extLst>
          </p:cNvPr>
          <p:cNvSpPr txBox="1"/>
          <p:nvPr/>
        </p:nvSpPr>
        <p:spPr>
          <a:xfrm>
            <a:off x="3503121" y="595719"/>
            <a:ext cx="2833083" cy="369332"/>
          </a:xfrm>
          <a:prstGeom prst="rect">
            <a:avLst/>
          </a:prstGeom>
          <a:noFill/>
        </p:spPr>
        <p:txBody>
          <a:bodyPr wrap="none" rtlCol="0">
            <a:spAutoFit/>
          </a:bodyPr>
          <a:lstStyle/>
          <a:p>
            <a:r>
              <a:rPr lang="en-IN" dirty="0"/>
              <a:t>HTTP + URL (localhost:4000)</a:t>
            </a:r>
          </a:p>
        </p:txBody>
      </p:sp>
      <p:sp>
        <p:nvSpPr>
          <p:cNvPr id="8" name="TextBox 7">
            <a:extLst>
              <a:ext uri="{FF2B5EF4-FFF2-40B4-BE49-F238E27FC236}">
                <a16:creationId xmlns:a16="http://schemas.microsoft.com/office/drawing/2014/main" id="{961F1AD0-2928-4A32-B6D3-352B8BE7CD2D}"/>
              </a:ext>
            </a:extLst>
          </p:cNvPr>
          <p:cNvSpPr txBox="1"/>
          <p:nvPr/>
        </p:nvSpPr>
        <p:spPr>
          <a:xfrm>
            <a:off x="3524665" y="1544046"/>
            <a:ext cx="2781852" cy="369332"/>
          </a:xfrm>
          <a:prstGeom prst="rect">
            <a:avLst/>
          </a:prstGeom>
          <a:noFill/>
        </p:spPr>
        <p:txBody>
          <a:bodyPr wrap="none" rtlCol="0">
            <a:spAutoFit/>
          </a:bodyPr>
          <a:lstStyle/>
          <a:p>
            <a:r>
              <a:rPr lang="en-IN" dirty="0"/>
              <a:t>HTML Page + JS (React App)</a:t>
            </a:r>
          </a:p>
        </p:txBody>
      </p:sp>
      <p:sp>
        <p:nvSpPr>
          <p:cNvPr id="9" name="Rectangle: Rounded Corners 8">
            <a:extLst>
              <a:ext uri="{FF2B5EF4-FFF2-40B4-BE49-F238E27FC236}">
                <a16:creationId xmlns:a16="http://schemas.microsoft.com/office/drawing/2014/main" id="{FBA3483E-FA14-452A-BE03-6DD25EE56B55}"/>
              </a:ext>
            </a:extLst>
          </p:cNvPr>
          <p:cNvSpPr/>
          <p:nvPr/>
        </p:nvSpPr>
        <p:spPr>
          <a:xfrm>
            <a:off x="7213236" y="965052"/>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React Application</a:t>
            </a:r>
          </a:p>
        </p:txBody>
      </p:sp>
      <p:sp>
        <p:nvSpPr>
          <p:cNvPr id="11" name="Flowchart: Magnetic Disk 10">
            <a:extLst>
              <a:ext uri="{FF2B5EF4-FFF2-40B4-BE49-F238E27FC236}">
                <a16:creationId xmlns:a16="http://schemas.microsoft.com/office/drawing/2014/main" id="{13698A22-E141-43E3-8D5F-4FA87ABF0E71}"/>
              </a:ext>
            </a:extLst>
          </p:cNvPr>
          <p:cNvSpPr/>
          <p:nvPr/>
        </p:nvSpPr>
        <p:spPr>
          <a:xfrm>
            <a:off x="10399221" y="4999153"/>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MongoDB</a:t>
            </a:r>
          </a:p>
        </p:txBody>
      </p:sp>
      <p:sp>
        <p:nvSpPr>
          <p:cNvPr id="12" name="Rectangle: Rounded Corners 11">
            <a:extLst>
              <a:ext uri="{FF2B5EF4-FFF2-40B4-BE49-F238E27FC236}">
                <a16:creationId xmlns:a16="http://schemas.microsoft.com/office/drawing/2014/main" id="{88F5CDF3-A5ED-47D7-AD37-2A78F995C030}"/>
              </a:ext>
            </a:extLst>
          </p:cNvPr>
          <p:cNvSpPr/>
          <p:nvPr/>
        </p:nvSpPr>
        <p:spPr>
          <a:xfrm>
            <a:off x="6848475" y="2671179"/>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13" name="Connector: Elbow 12">
            <a:extLst>
              <a:ext uri="{FF2B5EF4-FFF2-40B4-BE49-F238E27FC236}">
                <a16:creationId xmlns:a16="http://schemas.microsoft.com/office/drawing/2014/main" id="{98CB7CC4-3E06-44BC-8BD2-69F70D63C125}"/>
              </a:ext>
            </a:extLst>
          </p:cNvPr>
          <p:cNvCxnSpPr>
            <a:cxnSpLocks/>
            <a:endCxn id="11" idx="1"/>
          </p:cNvCxnSpPr>
          <p:nvPr/>
        </p:nvCxnSpPr>
        <p:spPr>
          <a:xfrm>
            <a:off x="9477888" y="3461722"/>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4" name="Connector: Elbow 13">
            <a:extLst>
              <a:ext uri="{FF2B5EF4-FFF2-40B4-BE49-F238E27FC236}">
                <a16:creationId xmlns:a16="http://schemas.microsoft.com/office/drawing/2014/main" id="{C8746B31-EB55-48D1-987B-4C75837E51B9}"/>
              </a:ext>
            </a:extLst>
          </p:cNvPr>
          <p:cNvCxnSpPr>
            <a:cxnSpLocks/>
            <a:endCxn id="15" idx="3"/>
          </p:cNvCxnSpPr>
          <p:nvPr/>
        </p:nvCxnSpPr>
        <p:spPr>
          <a:xfrm rot="16200000" flipV="1">
            <a:off x="9553413" y="3671205"/>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5" name="Rectangle: Rounded Corners 14">
            <a:extLst>
              <a:ext uri="{FF2B5EF4-FFF2-40B4-BE49-F238E27FC236}">
                <a16:creationId xmlns:a16="http://schemas.microsoft.com/office/drawing/2014/main" id="{0F1F0ECF-7324-44F5-98E2-6C51EF3E9DE8}"/>
              </a:ext>
            </a:extLst>
          </p:cNvPr>
          <p:cNvSpPr/>
          <p:nvPr/>
        </p:nvSpPr>
        <p:spPr>
          <a:xfrm>
            <a:off x="7286391" y="3137525"/>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6" name="Connector: Elbow 15">
            <a:extLst>
              <a:ext uri="{FF2B5EF4-FFF2-40B4-BE49-F238E27FC236}">
                <a16:creationId xmlns:a16="http://schemas.microsoft.com/office/drawing/2014/main" id="{982DB36A-4234-49BF-8C24-EFF31D8348D4}"/>
              </a:ext>
            </a:extLst>
          </p:cNvPr>
          <p:cNvCxnSpPr/>
          <p:nvPr/>
        </p:nvCxnSpPr>
        <p:spPr>
          <a:xfrm flipV="1">
            <a:off x="2999238" y="4186821"/>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7" name="Connector: Elbow 16">
            <a:extLst>
              <a:ext uri="{FF2B5EF4-FFF2-40B4-BE49-F238E27FC236}">
                <a16:creationId xmlns:a16="http://schemas.microsoft.com/office/drawing/2014/main" id="{57EAA319-7CB1-45BD-A044-EF8D4C49574E}"/>
              </a:ext>
            </a:extLst>
          </p:cNvPr>
          <p:cNvCxnSpPr/>
          <p:nvPr/>
        </p:nvCxnSpPr>
        <p:spPr>
          <a:xfrm rot="10800000" flipV="1">
            <a:off x="2999239" y="4186820"/>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0799FF6C-3A6C-4E57-B8FA-609F8586B6C2}"/>
              </a:ext>
            </a:extLst>
          </p:cNvPr>
          <p:cNvSpPr txBox="1"/>
          <p:nvPr/>
        </p:nvSpPr>
        <p:spPr>
          <a:xfrm>
            <a:off x="5279769" y="5279024"/>
            <a:ext cx="665567" cy="369332"/>
          </a:xfrm>
          <a:prstGeom prst="rect">
            <a:avLst/>
          </a:prstGeom>
          <a:noFill/>
        </p:spPr>
        <p:txBody>
          <a:bodyPr wrap="none" rtlCol="0">
            <a:spAutoFit/>
          </a:bodyPr>
          <a:lstStyle/>
          <a:p>
            <a:r>
              <a:rPr lang="en-IN" dirty="0"/>
              <a:t>JSON</a:t>
            </a:r>
          </a:p>
        </p:txBody>
      </p:sp>
      <p:sp>
        <p:nvSpPr>
          <p:cNvPr id="19" name="TextBox 18">
            <a:extLst>
              <a:ext uri="{FF2B5EF4-FFF2-40B4-BE49-F238E27FC236}">
                <a16:creationId xmlns:a16="http://schemas.microsoft.com/office/drawing/2014/main" id="{F1209820-06C0-4787-96D3-B9BC58BD9DC2}"/>
              </a:ext>
            </a:extLst>
          </p:cNvPr>
          <p:cNvSpPr txBox="1"/>
          <p:nvPr/>
        </p:nvSpPr>
        <p:spPr>
          <a:xfrm>
            <a:off x="4011114" y="4542325"/>
            <a:ext cx="3190682" cy="369332"/>
          </a:xfrm>
          <a:prstGeom prst="rect">
            <a:avLst/>
          </a:prstGeom>
          <a:noFill/>
        </p:spPr>
        <p:txBody>
          <a:bodyPr wrap="none" rtlCol="0">
            <a:spAutoFit/>
          </a:bodyPr>
          <a:lstStyle/>
          <a:p>
            <a:r>
              <a:rPr lang="en-IN" dirty="0"/>
              <a:t>AJAX – localhost:3000/</a:t>
            </a:r>
            <a:r>
              <a:rPr lang="en-IN" dirty="0" err="1"/>
              <a:t>api</a:t>
            </a:r>
            <a:r>
              <a:rPr lang="en-IN" dirty="0"/>
              <a:t>/users</a:t>
            </a:r>
          </a:p>
        </p:txBody>
      </p:sp>
      <p:sp>
        <p:nvSpPr>
          <p:cNvPr id="20" name="TextBox 19">
            <a:extLst>
              <a:ext uri="{FF2B5EF4-FFF2-40B4-BE49-F238E27FC236}">
                <a16:creationId xmlns:a16="http://schemas.microsoft.com/office/drawing/2014/main" id="{52AC3D6A-89E9-4FF2-A015-82CE24CACC26}"/>
              </a:ext>
            </a:extLst>
          </p:cNvPr>
          <p:cNvSpPr txBox="1"/>
          <p:nvPr/>
        </p:nvSpPr>
        <p:spPr>
          <a:xfrm>
            <a:off x="7015740" y="4173678"/>
            <a:ext cx="1366400" cy="338554"/>
          </a:xfrm>
          <a:prstGeom prst="rect">
            <a:avLst/>
          </a:prstGeom>
          <a:noFill/>
        </p:spPr>
        <p:txBody>
          <a:bodyPr wrap="none" rtlCol="0">
            <a:spAutoFit/>
          </a:bodyPr>
          <a:lstStyle/>
          <a:p>
            <a:r>
              <a:rPr lang="en-IN" sz="1600" dirty="0">
                <a:solidFill>
                  <a:schemeClr val="bg1"/>
                </a:solidFill>
              </a:rPr>
              <a:t>Enable CORS()</a:t>
            </a:r>
            <a:endParaRPr lang="en-US" sz="1600" dirty="0">
              <a:solidFill>
                <a:schemeClr val="bg1"/>
              </a:solidFill>
            </a:endParaRPr>
          </a:p>
        </p:txBody>
      </p:sp>
      <p:sp>
        <p:nvSpPr>
          <p:cNvPr id="21" name="Title 19">
            <a:extLst>
              <a:ext uri="{FF2B5EF4-FFF2-40B4-BE49-F238E27FC236}">
                <a16:creationId xmlns:a16="http://schemas.microsoft.com/office/drawing/2014/main" id="{80CB8542-35A1-4445-9020-6185009E2967}"/>
              </a:ext>
            </a:extLst>
          </p:cNvPr>
          <p:cNvSpPr>
            <a:spLocks noGrp="1"/>
          </p:cNvSpPr>
          <p:nvPr>
            <p:ph type="title"/>
          </p:nvPr>
        </p:nvSpPr>
        <p:spPr>
          <a:xfrm>
            <a:off x="313113" y="6053798"/>
            <a:ext cx="7517902" cy="730878"/>
          </a:xfrm>
        </p:spPr>
        <p:txBody>
          <a:bodyPr/>
          <a:lstStyle/>
          <a:p>
            <a:r>
              <a:rPr lang="en-IN" dirty="0"/>
              <a:t>Cross Domain Communication</a:t>
            </a:r>
            <a:endParaRPr lang="en-US" dirty="0"/>
          </a:p>
        </p:txBody>
      </p:sp>
    </p:spTree>
    <p:extLst>
      <p:ext uri="{BB962C8B-B14F-4D97-AF65-F5344CB8AC3E}">
        <p14:creationId xmlns:p14="http://schemas.microsoft.com/office/powerpoint/2010/main" val="35730604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93C11D2-18ED-445C-9340-42D42BD2E4B9}"/>
              </a:ext>
            </a:extLst>
          </p:cNvPr>
          <p:cNvSpPr/>
          <p:nvPr/>
        </p:nvSpPr>
        <p:spPr>
          <a:xfrm>
            <a:off x="6848475" y="857249"/>
            <a:ext cx="3135110" cy="46208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IN" dirty="0"/>
              <a:t>NODE SERVER</a:t>
            </a:r>
          </a:p>
        </p:txBody>
      </p:sp>
      <p:sp>
        <p:nvSpPr>
          <p:cNvPr id="4" name="Rectangle: Rounded Corners 3">
            <a:extLst>
              <a:ext uri="{FF2B5EF4-FFF2-40B4-BE49-F238E27FC236}">
                <a16:creationId xmlns:a16="http://schemas.microsoft.com/office/drawing/2014/main" id="{180FBDF3-E0A2-424E-B1A2-404E96DBB2D5}"/>
              </a:ext>
            </a:extLst>
          </p:cNvPr>
          <p:cNvSpPr/>
          <p:nvPr/>
        </p:nvSpPr>
        <p:spPr>
          <a:xfrm>
            <a:off x="7278003" y="1469967"/>
            <a:ext cx="2276054" cy="1596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EXPRESS JS</a:t>
            </a:r>
          </a:p>
          <a:p>
            <a:pPr algn="ctr"/>
            <a:r>
              <a:rPr lang="en-IN" dirty="0"/>
              <a:t>Web App</a:t>
            </a:r>
          </a:p>
        </p:txBody>
      </p:sp>
      <p:sp>
        <p:nvSpPr>
          <p:cNvPr id="5" name="Rectangle 4">
            <a:extLst>
              <a:ext uri="{FF2B5EF4-FFF2-40B4-BE49-F238E27FC236}">
                <a16:creationId xmlns:a16="http://schemas.microsoft.com/office/drawing/2014/main" id="{BD6D695B-35A1-48B1-BBCA-5CA5AF67FF4F}"/>
              </a:ext>
            </a:extLst>
          </p:cNvPr>
          <p:cNvSpPr/>
          <p:nvPr/>
        </p:nvSpPr>
        <p:spPr>
          <a:xfrm>
            <a:off x="194290" y="1041916"/>
            <a:ext cx="2771774" cy="37433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a:p>
            <a:pPr algn="ctr"/>
            <a:r>
              <a:rPr lang="en-IN" dirty="0"/>
              <a:t>(Store the Token in Session Storage)</a:t>
            </a:r>
          </a:p>
        </p:txBody>
      </p:sp>
      <p:sp>
        <p:nvSpPr>
          <p:cNvPr id="6" name="Rectangle: Rounded Corners 5">
            <a:extLst>
              <a:ext uri="{FF2B5EF4-FFF2-40B4-BE49-F238E27FC236}">
                <a16:creationId xmlns:a16="http://schemas.microsoft.com/office/drawing/2014/main" id="{7EE0767A-7CC5-4502-B099-671F95414B00}"/>
              </a:ext>
            </a:extLst>
          </p:cNvPr>
          <p:cNvSpPr/>
          <p:nvPr/>
        </p:nvSpPr>
        <p:spPr>
          <a:xfrm>
            <a:off x="7278003" y="3443608"/>
            <a:ext cx="2276054" cy="15962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EXPRESS JS</a:t>
            </a:r>
          </a:p>
          <a:p>
            <a:pPr algn="ctr"/>
            <a:r>
              <a:rPr lang="en-IN" dirty="0"/>
              <a:t>Web API</a:t>
            </a:r>
          </a:p>
        </p:txBody>
      </p:sp>
      <p:sp>
        <p:nvSpPr>
          <p:cNvPr id="7" name="Flowchart: Magnetic Disk 6">
            <a:extLst>
              <a:ext uri="{FF2B5EF4-FFF2-40B4-BE49-F238E27FC236}">
                <a16:creationId xmlns:a16="http://schemas.microsoft.com/office/drawing/2014/main" id="{C6C90F84-3BB8-44E2-B6D0-9C2DBA76AD41}"/>
              </a:ext>
            </a:extLst>
          </p:cNvPr>
          <p:cNvSpPr/>
          <p:nvPr/>
        </p:nvSpPr>
        <p:spPr>
          <a:xfrm>
            <a:off x="10176440" y="5267632"/>
            <a:ext cx="1702447" cy="13369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 DB</a:t>
            </a:r>
          </a:p>
        </p:txBody>
      </p:sp>
      <p:cxnSp>
        <p:nvCxnSpPr>
          <p:cNvPr id="8" name="Connector: Elbow 7">
            <a:extLst>
              <a:ext uri="{FF2B5EF4-FFF2-40B4-BE49-F238E27FC236}">
                <a16:creationId xmlns:a16="http://schemas.microsoft.com/office/drawing/2014/main" id="{4EE96212-F377-40D5-9244-2FE22FAE1387}"/>
              </a:ext>
            </a:extLst>
          </p:cNvPr>
          <p:cNvCxnSpPr>
            <a:cxnSpLocks/>
            <a:endCxn id="7" idx="1"/>
          </p:cNvCxnSpPr>
          <p:nvPr/>
        </p:nvCxnSpPr>
        <p:spPr>
          <a:xfrm>
            <a:off x="9255107" y="3730201"/>
            <a:ext cx="1772557" cy="1537431"/>
          </a:xfrm>
          <a:prstGeom prst="bentConnector2">
            <a:avLst/>
          </a:prstGeom>
          <a:ln w="381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9" name="Connector: Elbow 8">
            <a:extLst>
              <a:ext uri="{FF2B5EF4-FFF2-40B4-BE49-F238E27FC236}">
                <a16:creationId xmlns:a16="http://schemas.microsoft.com/office/drawing/2014/main" id="{00FDED1E-952D-4D2C-BC59-E0E6CCE65776}"/>
              </a:ext>
            </a:extLst>
          </p:cNvPr>
          <p:cNvCxnSpPr>
            <a:cxnSpLocks/>
          </p:cNvCxnSpPr>
          <p:nvPr/>
        </p:nvCxnSpPr>
        <p:spPr>
          <a:xfrm rot="16200000" flipV="1">
            <a:off x="9330632" y="3939684"/>
            <a:ext cx="1336980" cy="1318916"/>
          </a:xfrm>
          <a:prstGeom prst="bentConnector2">
            <a:avLst/>
          </a:prstGeom>
          <a:ln w="381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AA029596-4994-4094-A4F1-528B642D67EE}"/>
              </a:ext>
            </a:extLst>
          </p:cNvPr>
          <p:cNvCxnSpPr/>
          <p:nvPr/>
        </p:nvCxnSpPr>
        <p:spPr>
          <a:xfrm>
            <a:off x="3000819" y="1224396"/>
            <a:ext cx="3839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8D7F79-C5A1-42F5-BCCA-0FC94AC78035}"/>
              </a:ext>
            </a:extLst>
          </p:cNvPr>
          <p:cNvCxnSpPr/>
          <p:nvPr/>
        </p:nvCxnSpPr>
        <p:spPr>
          <a:xfrm flipH="1">
            <a:off x="2982462" y="1315835"/>
            <a:ext cx="38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1D0E541-3A18-471E-9E62-31CD62C9D088}"/>
              </a:ext>
            </a:extLst>
          </p:cNvPr>
          <p:cNvSpPr txBox="1"/>
          <p:nvPr/>
        </p:nvSpPr>
        <p:spPr>
          <a:xfrm>
            <a:off x="4272762" y="973576"/>
            <a:ext cx="1103379" cy="276999"/>
          </a:xfrm>
          <a:prstGeom prst="rect">
            <a:avLst/>
          </a:prstGeom>
          <a:noFill/>
        </p:spPr>
        <p:txBody>
          <a:bodyPr wrap="none" rtlCol="0">
            <a:spAutoFit/>
          </a:bodyPr>
          <a:lstStyle/>
          <a:p>
            <a:r>
              <a:rPr lang="en-IN" sz="1200" dirty="0">
                <a:solidFill>
                  <a:srgbClr val="0070C0"/>
                </a:solidFill>
              </a:rPr>
              <a:t>localhost:3000</a:t>
            </a:r>
          </a:p>
        </p:txBody>
      </p:sp>
      <p:sp>
        <p:nvSpPr>
          <p:cNvPr id="13" name="TextBox 12">
            <a:extLst>
              <a:ext uri="{FF2B5EF4-FFF2-40B4-BE49-F238E27FC236}">
                <a16:creationId xmlns:a16="http://schemas.microsoft.com/office/drawing/2014/main" id="{16DCD502-CDF6-481C-BEDF-AB8870F0ECBA}"/>
              </a:ext>
            </a:extLst>
          </p:cNvPr>
          <p:cNvSpPr txBox="1"/>
          <p:nvPr/>
        </p:nvSpPr>
        <p:spPr>
          <a:xfrm>
            <a:off x="4188030" y="1315835"/>
            <a:ext cx="1282852" cy="276999"/>
          </a:xfrm>
          <a:prstGeom prst="rect">
            <a:avLst/>
          </a:prstGeom>
          <a:noFill/>
        </p:spPr>
        <p:txBody>
          <a:bodyPr wrap="none" rtlCol="0">
            <a:spAutoFit/>
          </a:bodyPr>
          <a:lstStyle/>
          <a:p>
            <a:r>
              <a:rPr lang="en-IN" sz="1200" dirty="0">
                <a:solidFill>
                  <a:srgbClr val="0070C0"/>
                </a:solidFill>
              </a:rPr>
              <a:t>Home Index View</a:t>
            </a:r>
          </a:p>
        </p:txBody>
      </p:sp>
      <p:cxnSp>
        <p:nvCxnSpPr>
          <p:cNvPr id="14" name="Straight Arrow Connector 13">
            <a:extLst>
              <a:ext uri="{FF2B5EF4-FFF2-40B4-BE49-F238E27FC236}">
                <a16:creationId xmlns:a16="http://schemas.microsoft.com/office/drawing/2014/main" id="{401ED2DA-03CE-4372-A5FC-B4F499ABF3AD}"/>
              </a:ext>
            </a:extLst>
          </p:cNvPr>
          <p:cNvCxnSpPr/>
          <p:nvPr/>
        </p:nvCxnSpPr>
        <p:spPr>
          <a:xfrm>
            <a:off x="2982462" y="1975483"/>
            <a:ext cx="38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A894EE1-C878-4A44-AB06-B807761664AC}"/>
              </a:ext>
            </a:extLst>
          </p:cNvPr>
          <p:cNvSpPr txBox="1"/>
          <p:nvPr/>
        </p:nvSpPr>
        <p:spPr>
          <a:xfrm>
            <a:off x="4130094" y="1729648"/>
            <a:ext cx="1417568" cy="276999"/>
          </a:xfrm>
          <a:prstGeom prst="rect">
            <a:avLst/>
          </a:prstGeom>
          <a:noFill/>
        </p:spPr>
        <p:txBody>
          <a:bodyPr wrap="none" rtlCol="0">
            <a:spAutoFit/>
          </a:bodyPr>
          <a:lstStyle/>
          <a:p>
            <a:r>
              <a:rPr lang="en-IN" sz="1200" dirty="0">
                <a:solidFill>
                  <a:srgbClr val="0070C0"/>
                </a:solidFill>
              </a:rPr>
              <a:t>Users View Request</a:t>
            </a:r>
          </a:p>
        </p:txBody>
      </p:sp>
      <p:cxnSp>
        <p:nvCxnSpPr>
          <p:cNvPr id="16" name="Straight Arrow Connector 15">
            <a:extLst>
              <a:ext uri="{FF2B5EF4-FFF2-40B4-BE49-F238E27FC236}">
                <a16:creationId xmlns:a16="http://schemas.microsoft.com/office/drawing/2014/main" id="{8838B26C-9FB7-456C-B0B6-D9AA8549388C}"/>
              </a:ext>
            </a:extLst>
          </p:cNvPr>
          <p:cNvCxnSpPr/>
          <p:nvPr/>
        </p:nvCxnSpPr>
        <p:spPr>
          <a:xfrm flipH="1">
            <a:off x="2982462" y="2067182"/>
            <a:ext cx="38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F01571F-693E-4168-BECB-D7A4AC545C54}"/>
              </a:ext>
            </a:extLst>
          </p:cNvPr>
          <p:cNvSpPr txBox="1"/>
          <p:nvPr/>
        </p:nvSpPr>
        <p:spPr>
          <a:xfrm>
            <a:off x="4409544" y="2063279"/>
            <a:ext cx="861967" cy="276999"/>
          </a:xfrm>
          <a:prstGeom prst="rect">
            <a:avLst/>
          </a:prstGeom>
          <a:noFill/>
        </p:spPr>
        <p:txBody>
          <a:bodyPr wrap="none" rtlCol="0">
            <a:spAutoFit/>
          </a:bodyPr>
          <a:lstStyle/>
          <a:p>
            <a:r>
              <a:rPr lang="en-IN" sz="1200" dirty="0">
                <a:solidFill>
                  <a:srgbClr val="0070C0"/>
                </a:solidFill>
              </a:rPr>
              <a:t>Login View</a:t>
            </a:r>
          </a:p>
        </p:txBody>
      </p:sp>
      <p:cxnSp>
        <p:nvCxnSpPr>
          <p:cNvPr id="18" name="Straight Arrow Connector 17">
            <a:extLst>
              <a:ext uri="{FF2B5EF4-FFF2-40B4-BE49-F238E27FC236}">
                <a16:creationId xmlns:a16="http://schemas.microsoft.com/office/drawing/2014/main" id="{C3FE399C-2E4D-403F-9F2E-A2DFB319CF93}"/>
              </a:ext>
            </a:extLst>
          </p:cNvPr>
          <p:cNvCxnSpPr/>
          <p:nvPr/>
        </p:nvCxnSpPr>
        <p:spPr>
          <a:xfrm>
            <a:off x="2990850" y="2658641"/>
            <a:ext cx="38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9464EC2-342A-49BE-8C0A-FA75330170EC}"/>
              </a:ext>
            </a:extLst>
          </p:cNvPr>
          <p:cNvSpPr txBox="1"/>
          <p:nvPr/>
        </p:nvSpPr>
        <p:spPr>
          <a:xfrm>
            <a:off x="4479188" y="2418602"/>
            <a:ext cx="880947" cy="276999"/>
          </a:xfrm>
          <a:prstGeom prst="rect">
            <a:avLst/>
          </a:prstGeom>
          <a:noFill/>
        </p:spPr>
        <p:txBody>
          <a:bodyPr wrap="none" rtlCol="0">
            <a:spAutoFit/>
          </a:bodyPr>
          <a:lstStyle/>
          <a:p>
            <a:r>
              <a:rPr lang="en-IN" sz="1200" dirty="0">
                <a:solidFill>
                  <a:srgbClr val="0070C0"/>
                </a:solidFill>
              </a:rPr>
              <a:t>Login POST</a:t>
            </a:r>
          </a:p>
        </p:txBody>
      </p:sp>
      <p:cxnSp>
        <p:nvCxnSpPr>
          <p:cNvPr id="20" name="Straight Arrow Connector 19">
            <a:extLst>
              <a:ext uri="{FF2B5EF4-FFF2-40B4-BE49-F238E27FC236}">
                <a16:creationId xmlns:a16="http://schemas.microsoft.com/office/drawing/2014/main" id="{E145F461-A131-467E-A78C-346F02A92F85}"/>
              </a:ext>
            </a:extLst>
          </p:cNvPr>
          <p:cNvCxnSpPr/>
          <p:nvPr/>
        </p:nvCxnSpPr>
        <p:spPr>
          <a:xfrm flipH="1">
            <a:off x="2990850" y="2742025"/>
            <a:ext cx="38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8046B24-C6E9-4A95-ACB3-F8F7F7A735ED}"/>
              </a:ext>
            </a:extLst>
          </p:cNvPr>
          <p:cNvSpPr txBox="1"/>
          <p:nvPr/>
        </p:nvSpPr>
        <p:spPr>
          <a:xfrm>
            <a:off x="3936058" y="2725517"/>
            <a:ext cx="1967205" cy="461665"/>
          </a:xfrm>
          <a:prstGeom prst="rect">
            <a:avLst/>
          </a:prstGeom>
          <a:noFill/>
        </p:spPr>
        <p:txBody>
          <a:bodyPr wrap="none" rtlCol="0">
            <a:spAutoFit/>
          </a:bodyPr>
          <a:lstStyle/>
          <a:p>
            <a:pPr algn="ctr"/>
            <a:r>
              <a:rPr lang="en-IN" sz="1200" dirty="0">
                <a:solidFill>
                  <a:srgbClr val="0070C0"/>
                </a:solidFill>
              </a:rPr>
              <a:t>Users View + Client Side App</a:t>
            </a:r>
          </a:p>
          <a:p>
            <a:pPr algn="ctr"/>
            <a:r>
              <a:rPr lang="en-IN" sz="1200" dirty="0">
                <a:solidFill>
                  <a:srgbClr val="0070C0"/>
                </a:solidFill>
              </a:rPr>
              <a:t>(jQuery)</a:t>
            </a:r>
          </a:p>
        </p:txBody>
      </p:sp>
      <p:cxnSp>
        <p:nvCxnSpPr>
          <p:cNvPr id="22" name="Straight Arrow Connector 21">
            <a:extLst>
              <a:ext uri="{FF2B5EF4-FFF2-40B4-BE49-F238E27FC236}">
                <a16:creationId xmlns:a16="http://schemas.microsoft.com/office/drawing/2014/main" id="{A8225D25-A8A2-47BB-A062-F39888C39CC4}"/>
              </a:ext>
            </a:extLst>
          </p:cNvPr>
          <p:cNvCxnSpPr/>
          <p:nvPr/>
        </p:nvCxnSpPr>
        <p:spPr>
          <a:xfrm>
            <a:off x="2982462" y="3847267"/>
            <a:ext cx="38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45322F4-F42A-4981-BB62-86F8281D4CA3}"/>
              </a:ext>
            </a:extLst>
          </p:cNvPr>
          <p:cNvCxnSpPr/>
          <p:nvPr/>
        </p:nvCxnSpPr>
        <p:spPr>
          <a:xfrm flipH="1">
            <a:off x="2982462" y="3930651"/>
            <a:ext cx="38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FEA3F03-D007-4100-AE3D-3306C73CFD84}"/>
              </a:ext>
            </a:extLst>
          </p:cNvPr>
          <p:cNvSpPr txBox="1"/>
          <p:nvPr/>
        </p:nvSpPr>
        <p:spPr>
          <a:xfrm>
            <a:off x="3775085" y="3428491"/>
            <a:ext cx="2188741" cy="461665"/>
          </a:xfrm>
          <a:prstGeom prst="rect">
            <a:avLst/>
          </a:prstGeom>
          <a:noFill/>
        </p:spPr>
        <p:txBody>
          <a:bodyPr wrap="none" rtlCol="0">
            <a:spAutoFit/>
          </a:bodyPr>
          <a:lstStyle/>
          <a:p>
            <a:pPr algn="ctr"/>
            <a:r>
              <a:rPr lang="en-IN" sz="1200" dirty="0">
                <a:solidFill>
                  <a:srgbClr val="0070C0"/>
                </a:solidFill>
              </a:rPr>
              <a:t>On document ready - </a:t>
            </a:r>
          </a:p>
          <a:p>
            <a:pPr algn="ctr"/>
            <a:r>
              <a:rPr lang="en-IN" sz="1200" dirty="0">
                <a:solidFill>
                  <a:srgbClr val="0070C0"/>
                </a:solidFill>
              </a:rPr>
              <a:t>AJAX – account/</a:t>
            </a:r>
            <a:r>
              <a:rPr lang="en-IN" sz="1200" dirty="0" err="1">
                <a:solidFill>
                  <a:srgbClr val="0070C0"/>
                </a:solidFill>
              </a:rPr>
              <a:t>getToken</a:t>
            </a:r>
            <a:r>
              <a:rPr lang="en-IN" sz="1200" dirty="0">
                <a:solidFill>
                  <a:srgbClr val="0070C0"/>
                </a:solidFill>
              </a:rPr>
              <a:t> + U&amp;P</a:t>
            </a:r>
          </a:p>
        </p:txBody>
      </p:sp>
      <p:sp>
        <p:nvSpPr>
          <p:cNvPr id="25" name="TextBox 24">
            <a:extLst>
              <a:ext uri="{FF2B5EF4-FFF2-40B4-BE49-F238E27FC236}">
                <a16:creationId xmlns:a16="http://schemas.microsoft.com/office/drawing/2014/main" id="{769600C6-45AD-48D9-8720-224B8292CD18}"/>
              </a:ext>
            </a:extLst>
          </p:cNvPr>
          <p:cNvSpPr txBox="1"/>
          <p:nvPr/>
        </p:nvSpPr>
        <p:spPr>
          <a:xfrm>
            <a:off x="4215317" y="3911979"/>
            <a:ext cx="1220847" cy="276999"/>
          </a:xfrm>
          <a:prstGeom prst="rect">
            <a:avLst/>
          </a:prstGeom>
          <a:noFill/>
        </p:spPr>
        <p:txBody>
          <a:bodyPr wrap="none" rtlCol="0">
            <a:spAutoFit/>
          </a:bodyPr>
          <a:lstStyle/>
          <a:p>
            <a:pPr algn="ctr"/>
            <a:r>
              <a:rPr lang="en-IN" sz="1200" dirty="0">
                <a:solidFill>
                  <a:srgbClr val="0070C0"/>
                </a:solidFill>
              </a:rPr>
              <a:t>JSON with Token</a:t>
            </a:r>
          </a:p>
        </p:txBody>
      </p:sp>
      <p:cxnSp>
        <p:nvCxnSpPr>
          <p:cNvPr id="26" name="Straight Arrow Connector 25">
            <a:extLst>
              <a:ext uri="{FF2B5EF4-FFF2-40B4-BE49-F238E27FC236}">
                <a16:creationId xmlns:a16="http://schemas.microsoft.com/office/drawing/2014/main" id="{20EB3612-28D9-4E56-A20D-E36E62AD6903}"/>
              </a:ext>
            </a:extLst>
          </p:cNvPr>
          <p:cNvCxnSpPr/>
          <p:nvPr/>
        </p:nvCxnSpPr>
        <p:spPr>
          <a:xfrm>
            <a:off x="2982462" y="4613561"/>
            <a:ext cx="4295541" cy="0"/>
          </a:xfrm>
          <a:prstGeom prst="straightConnector1">
            <a:avLst/>
          </a:prstGeom>
          <a:ln w="38100">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a:extLst>
              <a:ext uri="{FF2B5EF4-FFF2-40B4-BE49-F238E27FC236}">
                <a16:creationId xmlns:a16="http://schemas.microsoft.com/office/drawing/2014/main" id="{9F77D1AB-B5CD-41FF-8645-4270E5B2688C}"/>
              </a:ext>
            </a:extLst>
          </p:cNvPr>
          <p:cNvCxnSpPr>
            <a:cxnSpLocks/>
          </p:cNvCxnSpPr>
          <p:nvPr/>
        </p:nvCxnSpPr>
        <p:spPr>
          <a:xfrm flipH="1">
            <a:off x="2966064" y="4757645"/>
            <a:ext cx="4295541" cy="0"/>
          </a:xfrm>
          <a:prstGeom prst="straightConnector1">
            <a:avLst/>
          </a:prstGeom>
          <a:ln w="38100">
            <a:solidFill>
              <a:srgbClr val="00B050"/>
            </a:solidFill>
            <a:tailEnd type="triangle"/>
          </a:ln>
        </p:spPr>
        <p:style>
          <a:lnRef idx="1">
            <a:schemeClr val="accent6"/>
          </a:lnRef>
          <a:fillRef idx="0">
            <a:schemeClr val="accent6"/>
          </a:fillRef>
          <a:effectRef idx="0">
            <a:schemeClr val="accent6"/>
          </a:effectRef>
          <a:fontRef idx="minor">
            <a:schemeClr val="tx1"/>
          </a:fontRef>
        </p:style>
      </p:cxnSp>
      <p:sp>
        <p:nvSpPr>
          <p:cNvPr id="28" name="TextBox 27">
            <a:extLst>
              <a:ext uri="{FF2B5EF4-FFF2-40B4-BE49-F238E27FC236}">
                <a16:creationId xmlns:a16="http://schemas.microsoft.com/office/drawing/2014/main" id="{7B6AAC05-4572-4210-8263-0062087543E8}"/>
              </a:ext>
            </a:extLst>
          </p:cNvPr>
          <p:cNvSpPr txBox="1"/>
          <p:nvPr/>
        </p:nvSpPr>
        <p:spPr>
          <a:xfrm>
            <a:off x="3965730" y="4342147"/>
            <a:ext cx="1720023" cy="276999"/>
          </a:xfrm>
          <a:prstGeom prst="rect">
            <a:avLst/>
          </a:prstGeom>
          <a:noFill/>
        </p:spPr>
        <p:txBody>
          <a:bodyPr wrap="none" rtlCol="0">
            <a:spAutoFit/>
          </a:bodyPr>
          <a:lstStyle/>
          <a:p>
            <a:r>
              <a:rPr lang="en-IN" sz="1200" dirty="0"/>
              <a:t>AJAX – </a:t>
            </a:r>
            <a:r>
              <a:rPr lang="en-IN" sz="1200" dirty="0" err="1"/>
              <a:t>api</a:t>
            </a:r>
            <a:r>
              <a:rPr lang="en-IN" sz="1200" dirty="0"/>
              <a:t>/users + token</a:t>
            </a:r>
          </a:p>
        </p:txBody>
      </p:sp>
      <p:sp>
        <p:nvSpPr>
          <p:cNvPr id="29" name="TextBox 28">
            <a:extLst>
              <a:ext uri="{FF2B5EF4-FFF2-40B4-BE49-F238E27FC236}">
                <a16:creationId xmlns:a16="http://schemas.microsoft.com/office/drawing/2014/main" id="{EAACC4EF-EB23-4E9B-B396-2204C9811F8F}"/>
              </a:ext>
            </a:extLst>
          </p:cNvPr>
          <p:cNvSpPr txBox="1"/>
          <p:nvPr/>
        </p:nvSpPr>
        <p:spPr>
          <a:xfrm>
            <a:off x="4572307" y="4752543"/>
            <a:ext cx="506870" cy="276999"/>
          </a:xfrm>
          <a:prstGeom prst="rect">
            <a:avLst/>
          </a:prstGeom>
          <a:noFill/>
        </p:spPr>
        <p:txBody>
          <a:bodyPr wrap="none" rtlCol="0">
            <a:spAutoFit/>
          </a:bodyPr>
          <a:lstStyle/>
          <a:p>
            <a:r>
              <a:rPr lang="en-IN" sz="1200" dirty="0"/>
              <a:t>JSON</a:t>
            </a:r>
          </a:p>
        </p:txBody>
      </p:sp>
    </p:spTree>
    <p:extLst>
      <p:ext uri="{BB962C8B-B14F-4D97-AF65-F5344CB8AC3E}">
        <p14:creationId xmlns:p14="http://schemas.microsoft.com/office/powerpoint/2010/main" val="4119803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6C41-18FC-4D2D-995D-64CA4D1FFE2A}"/>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7DF54A21-F7E9-432A-B433-478BE9C69C5E}"/>
              </a:ext>
            </a:extLst>
          </p:cNvPr>
          <p:cNvSpPr>
            <a:spLocks noGrp="1"/>
          </p:cNvSpPr>
          <p:nvPr>
            <p:ph idx="1"/>
          </p:nvPr>
        </p:nvSpPr>
        <p:spPr/>
        <p:txBody>
          <a:bodyPr/>
          <a:lstStyle/>
          <a:p>
            <a:r>
              <a:rPr lang="en-US" dirty="0">
                <a:hlinkClick r:id="rId2"/>
              </a:rPr>
              <a:t>https://kangax.github.io/compat-table/es6/</a:t>
            </a:r>
            <a:endParaRPr lang="en-US" dirty="0"/>
          </a:p>
          <a:p>
            <a:r>
              <a:rPr lang="en-US" dirty="0">
                <a:hlinkClick r:id="rId3"/>
              </a:rPr>
              <a:t>https://nodejs.org/dist/latest-v16.x/docs/api/</a:t>
            </a:r>
            <a:endParaRPr lang="en-US" dirty="0"/>
          </a:p>
          <a:p>
            <a:r>
              <a:rPr lang="en-US" dirty="0">
                <a:hlinkClick r:id="rId4"/>
              </a:rPr>
              <a:t>https://pugjs.org/api/getting-started.html</a:t>
            </a:r>
            <a:endParaRPr lang="en-US" dirty="0"/>
          </a:p>
          <a:p>
            <a:r>
              <a:rPr lang="en-US" dirty="0">
                <a:hlinkClick r:id="rId5"/>
              </a:rPr>
              <a:t>https://automattic.github.io/monk/docs/GETTING_STARTED.html</a:t>
            </a:r>
            <a:endParaRPr lang="en-US" dirty="0"/>
          </a:p>
          <a:p>
            <a:r>
              <a:rPr lang="en-US" dirty="0">
                <a:hlinkClick r:id="rId6"/>
              </a:rPr>
              <a:t>https://expressjs.com/en/resources/frameworks.html</a:t>
            </a:r>
            <a:endParaRPr lang="en-US" dirty="0"/>
          </a:p>
        </p:txBody>
      </p:sp>
    </p:spTree>
    <p:extLst>
      <p:ext uri="{BB962C8B-B14F-4D97-AF65-F5344CB8AC3E}">
        <p14:creationId xmlns:p14="http://schemas.microsoft.com/office/powerpoint/2010/main" val="13452477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836834280"/>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B0C878-BD9F-4E2C-8923-599CB8A11FC4}"/>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5" name="Group 4">
            <a:extLst>
              <a:ext uri="{FF2B5EF4-FFF2-40B4-BE49-F238E27FC236}">
                <a16:creationId xmlns:a16="http://schemas.microsoft.com/office/drawing/2014/main" id="{3F01D3FE-1D7C-478D-A424-DB7669CA3AC5}"/>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4DDDF02B-208A-4A64-913E-2F81A15DF48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C8FE61C6-D82F-4686-8C31-FACE044C97C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013A131D-D627-45AB-8FB8-B92E64599F41}"/>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5B1ED4C5-9592-4A94-8048-EF48AE83F8DB}"/>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408E1FF7-A9ED-4BED-B2D5-2C1F3B28453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11" name="Group 10">
            <a:extLst>
              <a:ext uri="{FF2B5EF4-FFF2-40B4-BE49-F238E27FC236}">
                <a16:creationId xmlns:a16="http://schemas.microsoft.com/office/drawing/2014/main" id="{99CD1A97-81DF-486D-91FF-A950AF6C8DFB}"/>
              </a:ext>
            </a:extLst>
          </p:cNvPr>
          <p:cNvGrpSpPr/>
          <p:nvPr/>
        </p:nvGrpSpPr>
        <p:grpSpPr>
          <a:xfrm>
            <a:off x="8564239" y="1525159"/>
            <a:ext cx="1130132" cy="749454"/>
            <a:chOff x="8762260" y="1677880"/>
            <a:chExt cx="1262108" cy="898124"/>
          </a:xfrm>
        </p:grpSpPr>
        <p:sp>
          <p:nvSpPr>
            <p:cNvPr id="12" name="Rectangle: Rounded Corners 11">
              <a:extLst>
                <a:ext uri="{FF2B5EF4-FFF2-40B4-BE49-F238E27FC236}">
                  <a16:creationId xmlns:a16="http://schemas.microsoft.com/office/drawing/2014/main" id="{4CCAC9C0-F8FE-4BEE-A6E6-7F0503560BF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3" name="Rectangle: Rounded Corners 12">
              <a:extLst>
                <a:ext uri="{FF2B5EF4-FFF2-40B4-BE49-F238E27FC236}">
                  <a16:creationId xmlns:a16="http://schemas.microsoft.com/office/drawing/2014/main" id="{5D94E931-C242-4373-877A-F86ADA73BA5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4" name="Straight Connector 13">
            <a:extLst>
              <a:ext uri="{FF2B5EF4-FFF2-40B4-BE49-F238E27FC236}">
                <a16:creationId xmlns:a16="http://schemas.microsoft.com/office/drawing/2014/main" id="{27BB7E2C-F5BA-4E52-91D1-9A4B31E3012D}"/>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5" name="TextBox 14">
            <a:extLst>
              <a:ext uri="{FF2B5EF4-FFF2-40B4-BE49-F238E27FC236}">
                <a16:creationId xmlns:a16="http://schemas.microsoft.com/office/drawing/2014/main" id="{49A052DB-C7B9-4A7A-B568-01FABA41BED3}"/>
              </a:ext>
            </a:extLst>
          </p:cNvPr>
          <p:cNvSpPr txBox="1"/>
          <p:nvPr/>
        </p:nvSpPr>
        <p:spPr>
          <a:xfrm>
            <a:off x="7743161" y="2636448"/>
            <a:ext cx="1122615" cy="1200329"/>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Express JS</a:t>
            </a:r>
          </a:p>
        </p:txBody>
      </p:sp>
      <p:sp>
        <p:nvSpPr>
          <p:cNvPr id="16" name="TextBox 15">
            <a:extLst>
              <a:ext uri="{FF2B5EF4-FFF2-40B4-BE49-F238E27FC236}">
                <a16:creationId xmlns:a16="http://schemas.microsoft.com/office/drawing/2014/main" id="{4D4237FB-2397-4B64-9E3A-B3195C2347CC}"/>
              </a:ext>
            </a:extLst>
          </p:cNvPr>
          <p:cNvSpPr txBox="1"/>
          <p:nvPr/>
        </p:nvSpPr>
        <p:spPr>
          <a:xfrm>
            <a:off x="8879647" y="2639375"/>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Sails JS</a:t>
            </a:r>
          </a:p>
        </p:txBody>
      </p:sp>
      <p:sp>
        <p:nvSpPr>
          <p:cNvPr id="17" name="Rectangle 16">
            <a:extLst>
              <a:ext uri="{FF2B5EF4-FFF2-40B4-BE49-F238E27FC236}">
                <a16:creationId xmlns:a16="http://schemas.microsoft.com/office/drawing/2014/main" id="{1CE8BC9F-760F-4C14-8A31-69EC0E5E627F}"/>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8" name="Straight Arrow Connector 17">
            <a:extLst>
              <a:ext uri="{FF2B5EF4-FFF2-40B4-BE49-F238E27FC236}">
                <a16:creationId xmlns:a16="http://schemas.microsoft.com/office/drawing/2014/main" id="{73D4E337-1809-493C-9933-4052B4E292E5}"/>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21280EB-C0F9-4208-9FDA-94E24C135658}"/>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20" name="TextBox 19">
            <a:extLst>
              <a:ext uri="{FF2B5EF4-FFF2-40B4-BE49-F238E27FC236}">
                <a16:creationId xmlns:a16="http://schemas.microsoft.com/office/drawing/2014/main" id="{B3D5AB00-4118-47EB-ADA8-4F95B1B8B035}"/>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sp>
        <p:nvSpPr>
          <p:cNvPr id="21" name="TextBox 20">
            <a:extLst>
              <a:ext uri="{FF2B5EF4-FFF2-40B4-BE49-F238E27FC236}">
                <a16:creationId xmlns:a16="http://schemas.microsoft.com/office/drawing/2014/main" id="{C1AD493A-879E-4AA5-A90E-62438287AA15}"/>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cxnSp>
        <p:nvCxnSpPr>
          <p:cNvPr id="22" name="Straight Arrow Connector 21">
            <a:extLst>
              <a:ext uri="{FF2B5EF4-FFF2-40B4-BE49-F238E27FC236}">
                <a16:creationId xmlns:a16="http://schemas.microsoft.com/office/drawing/2014/main" id="{78C855D2-891B-47AE-A242-06082C4292E6}"/>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6065505-62FD-4F12-AC20-EB4155CB56F8}"/>
              </a:ext>
            </a:extLst>
          </p:cNvPr>
          <p:cNvSpPr txBox="1"/>
          <p:nvPr/>
        </p:nvSpPr>
        <p:spPr>
          <a:xfrm>
            <a:off x="758222" y="364311"/>
            <a:ext cx="4650056" cy="523220"/>
          </a:xfrm>
          <a:prstGeom prst="rect">
            <a:avLst/>
          </a:prstGeom>
          <a:noFill/>
        </p:spPr>
        <p:txBody>
          <a:bodyPr wrap="none" rtlCol="0">
            <a:spAutoFit/>
          </a:bodyPr>
          <a:lstStyle/>
          <a:p>
            <a:r>
              <a:rPr lang="en-IN" sz="2800" b="1" dirty="0"/>
              <a:t>Single Page Application (SPA)</a:t>
            </a:r>
          </a:p>
        </p:txBody>
      </p:sp>
      <p:sp>
        <p:nvSpPr>
          <p:cNvPr id="24" name="Rectangle 23">
            <a:extLst>
              <a:ext uri="{FF2B5EF4-FFF2-40B4-BE49-F238E27FC236}">
                <a16:creationId xmlns:a16="http://schemas.microsoft.com/office/drawing/2014/main" id="{6EFB5156-6F20-4F3D-8138-040D98C2BEEA}"/>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5" name="Rectangle: Rounded Corners 24">
            <a:extLst>
              <a:ext uri="{FF2B5EF4-FFF2-40B4-BE49-F238E27FC236}">
                <a16:creationId xmlns:a16="http://schemas.microsoft.com/office/drawing/2014/main" id="{CF5F0C1B-74EE-4BE3-AE30-9C326EE12A66}"/>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C7559952-C784-44DA-9D7A-4E79069413D1}"/>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9F641083-54DA-432C-B397-990FB28A5BDA}"/>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279CD4EF-21CA-4EAB-BC1E-918B1DBF2C2D}"/>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8" name="TextBox 37">
            <a:extLst>
              <a:ext uri="{FF2B5EF4-FFF2-40B4-BE49-F238E27FC236}">
                <a16:creationId xmlns:a16="http://schemas.microsoft.com/office/drawing/2014/main" id="{5A06123C-3C64-49F3-AD11-24380D021BE7}"/>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9" name="Rectangle 38">
            <a:extLst>
              <a:ext uri="{FF2B5EF4-FFF2-40B4-BE49-F238E27FC236}">
                <a16:creationId xmlns:a16="http://schemas.microsoft.com/office/drawing/2014/main" id="{105F5267-0E1F-419D-880C-DD986E005855}"/>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40" name="TextBox 39">
            <a:extLst>
              <a:ext uri="{FF2B5EF4-FFF2-40B4-BE49-F238E27FC236}">
                <a16:creationId xmlns:a16="http://schemas.microsoft.com/office/drawing/2014/main" id="{EEA98FA0-F21D-4C48-B820-DBE4AB560290}"/>
              </a:ext>
            </a:extLst>
          </p:cNvPr>
          <p:cNvSpPr txBox="1"/>
          <p:nvPr/>
        </p:nvSpPr>
        <p:spPr>
          <a:xfrm>
            <a:off x="172141" y="5920499"/>
            <a:ext cx="3068917" cy="646331"/>
          </a:xfrm>
          <a:prstGeom prst="rect">
            <a:avLst/>
          </a:prstGeom>
          <a:noFill/>
        </p:spPr>
        <p:txBody>
          <a:bodyPr wrap="none" rtlCol="0">
            <a:spAutoFit/>
          </a:bodyPr>
          <a:lstStyle/>
          <a:p>
            <a:r>
              <a:rPr lang="en-IN" dirty="0"/>
              <a:t>Vanilla JS, jQuery, KO, BB, NG1,</a:t>
            </a:r>
          </a:p>
          <a:p>
            <a:r>
              <a:rPr lang="en-IN" dirty="0"/>
              <a:t>NG2 or above, React, Vue</a:t>
            </a:r>
          </a:p>
        </p:txBody>
      </p:sp>
      <p:sp>
        <p:nvSpPr>
          <p:cNvPr id="41" name="Rectangle 40">
            <a:extLst>
              <a:ext uri="{FF2B5EF4-FFF2-40B4-BE49-F238E27FC236}">
                <a16:creationId xmlns:a16="http://schemas.microsoft.com/office/drawing/2014/main" id="{A73C3259-F6ED-44D2-A840-51C3FDC915BB}"/>
              </a:ext>
            </a:extLst>
          </p:cNvPr>
          <p:cNvSpPr/>
          <p:nvPr/>
        </p:nvSpPr>
        <p:spPr>
          <a:xfrm>
            <a:off x="6577318" y="4304735"/>
            <a:ext cx="1145140" cy="2275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API GATEWAY</a:t>
            </a:r>
          </a:p>
        </p:txBody>
      </p:sp>
      <p:grpSp>
        <p:nvGrpSpPr>
          <p:cNvPr id="42" name="Group 41">
            <a:extLst>
              <a:ext uri="{FF2B5EF4-FFF2-40B4-BE49-F238E27FC236}">
                <a16:creationId xmlns:a16="http://schemas.microsoft.com/office/drawing/2014/main" id="{5180350F-BC66-4E26-B965-E2933D5D8F4D}"/>
              </a:ext>
            </a:extLst>
          </p:cNvPr>
          <p:cNvGrpSpPr/>
          <p:nvPr/>
        </p:nvGrpSpPr>
        <p:grpSpPr>
          <a:xfrm>
            <a:off x="8601665" y="4152191"/>
            <a:ext cx="2103120" cy="816865"/>
            <a:chOff x="9193562" y="4058871"/>
            <a:chExt cx="2103120" cy="816865"/>
          </a:xfrm>
        </p:grpSpPr>
        <p:sp>
          <p:nvSpPr>
            <p:cNvPr id="43" name="Rectangle 42">
              <a:extLst>
                <a:ext uri="{FF2B5EF4-FFF2-40B4-BE49-F238E27FC236}">
                  <a16:creationId xmlns:a16="http://schemas.microsoft.com/office/drawing/2014/main" id="{E3CA4C32-544C-4B33-A373-7B6123B99667}"/>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Account </a:t>
              </a:r>
            </a:p>
            <a:p>
              <a:pPr algn="ctr"/>
              <a:r>
                <a:rPr lang="en-IN" sz="1200" b="1" dirty="0"/>
                <a:t>Service</a:t>
              </a:r>
            </a:p>
          </p:txBody>
        </p:sp>
        <p:sp>
          <p:nvSpPr>
            <p:cNvPr id="44" name="Hexagon 43">
              <a:extLst>
                <a:ext uri="{FF2B5EF4-FFF2-40B4-BE49-F238E27FC236}">
                  <a16:creationId xmlns:a16="http://schemas.microsoft.com/office/drawing/2014/main" id="{FF44085B-B5EF-455D-9D04-54292A4E5C96}"/>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5" name="Flowchart: Magnetic Disk 44">
              <a:extLst>
                <a:ext uri="{FF2B5EF4-FFF2-40B4-BE49-F238E27FC236}">
                  <a16:creationId xmlns:a16="http://schemas.microsoft.com/office/drawing/2014/main" id="{F0548AA9-9D6A-4996-852C-A0DB32543FCF}"/>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46" name="Group 45">
            <a:extLst>
              <a:ext uri="{FF2B5EF4-FFF2-40B4-BE49-F238E27FC236}">
                <a16:creationId xmlns:a16="http://schemas.microsoft.com/office/drawing/2014/main" id="{D3BC0572-6DF3-4224-A333-70BD8850CB12}"/>
              </a:ext>
            </a:extLst>
          </p:cNvPr>
          <p:cNvGrpSpPr/>
          <p:nvPr/>
        </p:nvGrpSpPr>
        <p:grpSpPr>
          <a:xfrm>
            <a:off x="8601665" y="5034107"/>
            <a:ext cx="2103120" cy="816865"/>
            <a:chOff x="9193562" y="4058871"/>
            <a:chExt cx="2103120" cy="816865"/>
          </a:xfrm>
        </p:grpSpPr>
        <p:sp>
          <p:nvSpPr>
            <p:cNvPr id="47" name="Rectangle 46">
              <a:extLst>
                <a:ext uri="{FF2B5EF4-FFF2-40B4-BE49-F238E27FC236}">
                  <a16:creationId xmlns:a16="http://schemas.microsoft.com/office/drawing/2014/main" id="{3F3D6C02-EBEB-4B42-B622-1965E323BF4D}"/>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Inventory </a:t>
              </a:r>
            </a:p>
            <a:p>
              <a:pPr algn="ctr"/>
              <a:r>
                <a:rPr lang="en-IN" sz="1200" b="1" dirty="0"/>
                <a:t>Service</a:t>
              </a:r>
            </a:p>
          </p:txBody>
        </p:sp>
        <p:sp>
          <p:nvSpPr>
            <p:cNvPr id="48" name="Hexagon 47">
              <a:extLst>
                <a:ext uri="{FF2B5EF4-FFF2-40B4-BE49-F238E27FC236}">
                  <a16:creationId xmlns:a16="http://schemas.microsoft.com/office/drawing/2014/main" id="{C571855C-DE0B-45F1-994A-B8792AE277CC}"/>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9" name="Flowchart: Magnetic Disk 48">
              <a:extLst>
                <a:ext uri="{FF2B5EF4-FFF2-40B4-BE49-F238E27FC236}">
                  <a16:creationId xmlns:a16="http://schemas.microsoft.com/office/drawing/2014/main" id="{342DF4F9-23B3-4281-AC45-DE20A4DD3341}"/>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50" name="Group 49">
            <a:extLst>
              <a:ext uri="{FF2B5EF4-FFF2-40B4-BE49-F238E27FC236}">
                <a16:creationId xmlns:a16="http://schemas.microsoft.com/office/drawing/2014/main" id="{4E7C2C1C-091D-41B8-B953-A5BBF1431A84}"/>
              </a:ext>
            </a:extLst>
          </p:cNvPr>
          <p:cNvGrpSpPr/>
          <p:nvPr/>
        </p:nvGrpSpPr>
        <p:grpSpPr>
          <a:xfrm>
            <a:off x="8601665" y="5918017"/>
            <a:ext cx="2103120" cy="816865"/>
            <a:chOff x="9193562" y="4058871"/>
            <a:chExt cx="2103120" cy="816865"/>
          </a:xfrm>
        </p:grpSpPr>
        <p:sp>
          <p:nvSpPr>
            <p:cNvPr id="51" name="Rectangle 50">
              <a:extLst>
                <a:ext uri="{FF2B5EF4-FFF2-40B4-BE49-F238E27FC236}">
                  <a16:creationId xmlns:a16="http://schemas.microsoft.com/office/drawing/2014/main" id="{6A0E88CB-01A9-44E7-9808-FB78B5ED09DC}"/>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Shipping </a:t>
              </a:r>
            </a:p>
            <a:p>
              <a:pPr algn="ctr"/>
              <a:r>
                <a:rPr lang="en-IN" sz="1200" b="1" dirty="0"/>
                <a:t>Service</a:t>
              </a:r>
            </a:p>
          </p:txBody>
        </p:sp>
        <p:sp>
          <p:nvSpPr>
            <p:cNvPr id="52" name="Hexagon 51">
              <a:extLst>
                <a:ext uri="{FF2B5EF4-FFF2-40B4-BE49-F238E27FC236}">
                  <a16:creationId xmlns:a16="http://schemas.microsoft.com/office/drawing/2014/main" id="{EED86B89-4229-4A6B-B60E-4F87A35B6271}"/>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3" name="Flowchart: Magnetic Disk 52">
              <a:extLst>
                <a:ext uri="{FF2B5EF4-FFF2-40B4-BE49-F238E27FC236}">
                  <a16:creationId xmlns:a16="http://schemas.microsoft.com/office/drawing/2014/main" id="{F22F0F09-5897-4BBD-8B4D-6E5174D7712E}"/>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cxnSp>
        <p:nvCxnSpPr>
          <p:cNvPr id="54" name="Straight Arrow Connector 53">
            <a:extLst>
              <a:ext uri="{FF2B5EF4-FFF2-40B4-BE49-F238E27FC236}">
                <a16:creationId xmlns:a16="http://schemas.microsoft.com/office/drawing/2014/main" id="{EDF7FE0D-9577-48DA-8AD7-C16C507DAB03}"/>
              </a:ext>
            </a:extLst>
          </p:cNvPr>
          <p:cNvCxnSpPr/>
          <p:nvPr/>
        </p:nvCxnSpPr>
        <p:spPr>
          <a:xfrm flipV="1">
            <a:off x="7722458" y="4560624"/>
            <a:ext cx="879207" cy="88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7648BC0-FE6A-49BE-8164-91EC6081A3FB}"/>
              </a:ext>
            </a:extLst>
          </p:cNvPr>
          <p:cNvCxnSpPr>
            <a:cxnSpLocks/>
          </p:cNvCxnSpPr>
          <p:nvPr/>
        </p:nvCxnSpPr>
        <p:spPr>
          <a:xfrm flipV="1">
            <a:off x="7722458" y="5442540"/>
            <a:ext cx="8792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8960380-5B17-4BA0-8085-FD21497757B0}"/>
              </a:ext>
            </a:extLst>
          </p:cNvPr>
          <p:cNvCxnSpPr>
            <a:cxnSpLocks/>
          </p:cNvCxnSpPr>
          <p:nvPr/>
        </p:nvCxnSpPr>
        <p:spPr>
          <a:xfrm>
            <a:off x="7722458" y="5442541"/>
            <a:ext cx="879207" cy="883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32D9BC8-7712-4056-97DA-83FDEAA3FA56}"/>
              </a:ext>
            </a:extLst>
          </p:cNvPr>
          <p:cNvCxnSpPr>
            <a:cxnSpLocks/>
          </p:cNvCxnSpPr>
          <p:nvPr/>
        </p:nvCxnSpPr>
        <p:spPr>
          <a:xfrm>
            <a:off x="3376980" y="4761055"/>
            <a:ext cx="3173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4E82771-7C04-4CDB-BC23-1FB97DCBC016}"/>
              </a:ext>
            </a:extLst>
          </p:cNvPr>
          <p:cNvCxnSpPr>
            <a:cxnSpLocks/>
          </p:cNvCxnSpPr>
          <p:nvPr/>
        </p:nvCxnSpPr>
        <p:spPr>
          <a:xfrm flipH="1">
            <a:off x="3376981" y="5156111"/>
            <a:ext cx="31734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7AC0903-B690-446A-9D7A-3A8F881E0FDE}"/>
              </a:ext>
            </a:extLst>
          </p:cNvPr>
          <p:cNvSpPr txBox="1"/>
          <p:nvPr/>
        </p:nvSpPr>
        <p:spPr>
          <a:xfrm>
            <a:off x="4015849" y="4391723"/>
            <a:ext cx="1901611" cy="369332"/>
          </a:xfrm>
          <a:prstGeom prst="rect">
            <a:avLst/>
          </a:prstGeom>
          <a:noFill/>
        </p:spPr>
        <p:txBody>
          <a:bodyPr wrap="none" rtlCol="0">
            <a:spAutoFit/>
          </a:bodyPr>
          <a:lstStyle/>
          <a:p>
            <a:r>
              <a:rPr lang="en-IN" dirty="0"/>
              <a:t>AJAX - HTTP + URL</a:t>
            </a:r>
          </a:p>
        </p:txBody>
      </p:sp>
      <p:sp>
        <p:nvSpPr>
          <p:cNvPr id="60" name="TextBox 59">
            <a:extLst>
              <a:ext uri="{FF2B5EF4-FFF2-40B4-BE49-F238E27FC236}">
                <a16:creationId xmlns:a16="http://schemas.microsoft.com/office/drawing/2014/main" id="{2B34152C-AC5E-4556-B73D-77D89A947EDB}"/>
              </a:ext>
            </a:extLst>
          </p:cNvPr>
          <p:cNvSpPr txBox="1"/>
          <p:nvPr/>
        </p:nvSpPr>
        <p:spPr>
          <a:xfrm>
            <a:off x="4540933" y="5112308"/>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Tree>
    <p:extLst>
      <p:ext uri="{BB962C8B-B14F-4D97-AF65-F5344CB8AC3E}">
        <p14:creationId xmlns:p14="http://schemas.microsoft.com/office/powerpoint/2010/main" val="2692811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34CAF-18F7-4F0E-8A32-A018D7CA1BD8}"/>
              </a:ext>
            </a:extLst>
          </p:cNvPr>
          <p:cNvSpPr>
            <a:spLocks noGrp="1"/>
          </p:cNvSpPr>
          <p:nvPr>
            <p:ph type="title"/>
          </p:nvPr>
        </p:nvSpPr>
        <p:spPr/>
        <p:txBody>
          <a:bodyPr/>
          <a:lstStyle/>
          <a:p>
            <a:r>
              <a:rPr lang="en-IN" dirty="0"/>
              <a:t>JavaScript Full Stack Application</a:t>
            </a:r>
            <a:endParaRPr lang="en-US" dirty="0"/>
          </a:p>
        </p:txBody>
      </p:sp>
      <p:graphicFrame>
        <p:nvGraphicFramePr>
          <p:cNvPr id="8" name="Content Placeholder 4">
            <a:extLst>
              <a:ext uri="{FF2B5EF4-FFF2-40B4-BE49-F238E27FC236}">
                <a16:creationId xmlns:a16="http://schemas.microsoft.com/office/drawing/2014/main" id="{BF228717-915D-45AB-947E-B007140542B7}"/>
              </a:ext>
            </a:extLst>
          </p:cNvPr>
          <p:cNvGraphicFramePr>
            <a:graphicFrameLocks noGrp="1"/>
          </p:cNvGraphicFramePr>
          <p:nvPr>
            <p:ph idx="1"/>
          </p:nvPr>
        </p:nvGraphicFramePr>
        <p:xfrm>
          <a:off x="1000874" y="2488845"/>
          <a:ext cx="10190254" cy="3410935"/>
        </p:xfrm>
        <a:graphic>
          <a:graphicData uri="http://schemas.openxmlformats.org/drawingml/2006/table">
            <a:tbl>
              <a:tblPr firstRow="1" bandRow="1">
                <a:tableStyleId>{5C22544A-7EE6-4342-B048-85BDC9FD1C3A}</a:tableStyleId>
              </a:tblPr>
              <a:tblGrid>
                <a:gridCol w="1560442">
                  <a:extLst>
                    <a:ext uri="{9D8B030D-6E8A-4147-A177-3AD203B41FA5}">
                      <a16:colId xmlns:a16="http://schemas.microsoft.com/office/drawing/2014/main" val="3853211641"/>
                    </a:ext>
                  </a:extLst>
                </a:gridCol>
                <a:gridCol w="2106343">
                  <a:extLst>
                    <a:ext uri="{9D8B030D-6E8A-4147-A177-3AD203B41FA5}">
                      <a16:colId xmlns:a16="http://schemas.microsoft.com/office/drawing/2014/main" val="3174142414"/>
                    </a:ext>
                  </a:extLst>
                </a:gridCol>
                <a:gridCol w="2939330">
                  <a:extLst>
                    <a:ext uri="{9D8B030D-6E8A-4147-A177-3AD203B41FA5}">
                      <a16:colId xmlns:a16="http://schemas.microsoft.com/office/drawing/2014/main" val="3886812675"/>
                    </a:ext>
                  </a:extLst>
                </a:gridCol>
                <a:gridCol w="1740960">
                  <a:extLst>
                    <a:ext uri="{9D8B030D-6E8A-4147-A177-3AD203B41FA5}">
                      <a16:colId xmlns:a16="http://schemas.microsoft.com/office/drawing/2014/main" val="2214009400"/>
                    </a:ext>
                  </a:extLst>
                </a:gridCol>
                <a:gridCol w="1843179">
                  <a:extLst>
                    <a:ext uri="{9D8B030D-6E8A-4147-A177-3AD203B41FA5}">
                      <a16:colId xmlns:a16="http://schemas.microsoft.com/office/drawing/2014/main" val="3481863326"/>
                    </a:ext>
                  </a:extLst>
                </a:gridCol>
              </a:tblGrid>
              <a:tr h="1071964">
                <a:tc>
                  <a:txBody>
                    <a:bodyPr/>
                    <a:lstStyle/>
                    <a:p>
                      <a:pPr algn="ctr"/>
                      <a:endParaRPr lang="en-IN" sz="2900" dirty="0"/>
                    </a:p>
                  </a:txBody>
                  <a:tcPr marL="144933" marR="144933" marT="72467" marB="72467" anchor="ctr"/>
                </a:tc>
                <a:tc>
                  <a:txBody>
                    <a:bodyPr/>
                    <a:lstStyle/>
                    <a:p>
                      <a:pPr algn="ctr"/>
                      <a:r>
                        <a:rPr lang="en-IN" sz="2900"/>
                        <a:t>Database</a:t>
                      </a:r>
                    </a:p>
                  </a:txBody>
                  <a:tcPr marL="144933" marR="144933" marT="72467" marB="72467" anchor="ctr"/>
                </a:tc>
                <a:tc>
                  <a:txBody>
                    <a:bodyPr/>
                    <a:lstStyle/>
                    <a:p>
                      <a:pPr algn="ctr"/>
                      <a:r>
                        <a:rPr lang="en-IN" sz="2900"/>
                        <a:t>Application FW</a:t>
                      </a:r>
                    </a:p>
                    <a:p>
                      <a:pPr algn="ctr"/>
                      <a:r>
                        <a:rPr lang="en-IN" sz="2900"/>
                        <a:t>API FW</a:t>
                      </a:r>
                    </a:p>
                  </a:txBody>
                  <a:tcPr marL="144933" marR="144933" marT="72467" marB="72467" anchor="ctr"/>
                </a:tc>
                <a:tc>
                  <a:txBody>
                    <a:bodyPr/>
                    <a:lstStyle/>
                    <a:p>
                      <a:pPr algn="ctr"/>
                      <a:r>
                        <a:rPr lang="en-IN" sz="2900"/>
                        <a:t>Client Side</a:t>
                      </a:r>
                    </a:p>
                  </a:txBody>
                  <a:tcPr marL="144933" marR="144933" marT="72467" marB="72467" anchor="ctr"/>
                </a:tc>
                <a:tc>
                  <a:txBody>
                    <a:bodyPr/>
                    <a:lstStyle/>
                    <a:p>
                      <a:pPr algn="ctr"/>
                      <a:r>
                        <a:rPr lang="en-IN" sz="2900"/>
                        <a:t>Runtime</a:t>
                      </a:r>
                    </a:p>
                  </a:txBody>
                  <a:tcPr marL="144933" marR="144933" marT="72467" marB="72467" anchor="ctr"/>
                </a:tc>
                <a:extLst>
                  <a:ext uri="{0D108BD9-81ED-4DB2-BD59-A6C34878D82A}">
                    <a16:rowId xmlns:a16="http://schemas.microsoft.com/office/drawing/2014/main" val="2723754585"/>
                  </a:ext>
                </a:extLst>
              </a:tr>
              <a:tr h="779657">
                <a:tc>
                  <a:txBody>
                    <a:bodyPr/>
                    <a:lstStyle/>
                    <a:p>
                      <a:pPr algn="ctr"/>
                      <a:r>
                        <a:rPr lang="en-IN" sz="2900" b="1" dirty="0"/>
                        <a:t>MEAN</a:t>
                      </a:r>
                    </a:p>
                  </a:txBody>
                  <a:tcPr marL="144933" marR="144933" marT="72467" marB="72467" anchor="ctr">
                    <a:solidFill>
                      <a:schemeClr val="accent1">
                        <a:lumMod val="60000"/>
                        <a:lumOff val="40000"/>
                      </a:schemeClr>
                    </a:solidFill>
                  </a:tcPr>
                </a:tc>
                <a:tc>
                  <a:txBody>
                    <a:bodyPr/>
                    <a:lstStyle/>
                    <a:p>
                      <a:pPr algn="ctr"/>
                      <a:r>
                        <a:rPr lang="en-IN" sz="2900" dirty="0"/>
                        <a:t>MongoDB</a:t>
                      </a:r>
                    </a:p>
                  </a:txBody>
                  <a:tcPr marL="144933" marR="144933" marT="72467" marB="72467" anchor="ctr"/>
                </a:tc>
                <a:tc>
                  <a:txBody>
                    <a:bodyPr/>
                    <a:lstStyle/>
                    <a:p>
                      <a:pPr algn="ctr"/>
                      <a:r>
                        <a:rPr lang="en-IN" sz="2900" dirty="0"/>
                        <a:t>Express JS</a:t>
                      </a:r>
                    </a:p>
                  </a:txBody>
                  <a:tcPr marL="144933" marR="144933" marT="72467" marB="72467" anchor="ctr"/>
                </a:tc>
                <a:tc>
                  <a:txBody>
                    <a:bodyPr/>
                    <a:lstStyle/>
                    <a:p>
                      <a:pPr algn="ctr"/>
                      <a:r>
                        <a:rPr lang="en-IN" sz="2900" dirty="0"/>
                        <a:t>Angular</a:t>
                      </a:r>
                    </a:p>
                  </a:txBody>
                  <a:tcPr marL="144933" marR="144933" marT="72467" marB="72467" anchor="ctr"/>
                </a:tc>
                <a:tc>
                  <a:txBody>
                    <a:bodyPr/>
                    <a:lstStyle/>
                    <a:p>
                      <a:pPr algn="ctr"/>
                      <a:r>
                        <a:rPr lang="en-IN" sz="2900" dirty="0"/>
                        <a:t>Node</a:t>
                      </a:r>
                    </a:p>
                  </a:txBody>
                  <a:tcPr marL="144933" marR="144933" marT="72467" marB="72467" anchor="ctr"/>
                </a:tc>
                <a:extLst>
                  <a:ext uri="{0D108BD9-81ED-4DB2-BD59-A6C34878D82A}">
                    <a16:rowId xmlns:a16="http://schemas.microsoft.com/office/drawing/2014/main" val="2565842906"/>
                  </a:ext>
                </a:extLst>
              </a:tr>
              <a:tr h="779657">
                <a:tc>
                  <a:txBody>
                    <a:bodyPr/>
                    <a:lstStyle/>
                    <a:p>
                      <a:pPr algn="ctr"/>
                      <a:r>
                        <a:rPr lang="en-IN" sz="2900" b="1" dirty="0"/>
                        <a:t>MERN</a:t>
                      </a:r>
                    </a:p>
                  </a:txBody>
                  <a:tcPr marL="144933" marR="144933" marT="72467" marB="72467" anchor="ctr">
                    <a:solidFill>
                      <a:schemeClr val="accent1">
                        <a:lumMod val="60000"/>
                        <a:lumOff val="40000"/>
                      </a:schemeClr>
                    </a:solidFill>
                  </a:tcPr>
                </a:tc>
                <a:tc>
                  <a:txBody>
                    <a:bodyPr/>
                    <a:lstStyle/>
                    <a:p>
                      <a:pPr algn="ctr"/>
                      <a:r>
                        <a:rPr lang="en-IN" sz="2900" dirty="0"/>
                        <a:t>MongoDB</a:t>
                      </a:r>
                    </a:p>
                  </a:txBody>
                  <a:tcPr marL="144933" marR="144933" marT="72467" marB="72467" anchor="ctr"/>
                </a:tc>
                <a:tc>
                  <a:txBody>
                    <a:bodyPr/>
                    <a:lstStyle/>
                    <a:p>
                      <a:pPr algn="ctr"/>
                      <a:r>
                        <a:rPr lang="en-IN" sz="2900" dirty="0"/>
                        <a:t>Express JS</a:t>
                      </a:r>
                    </a:p>
                  </a:txBody>
                  <a:tcPr marL="144933" marR="144933" marT="72467" marB="72467" anchor="ctr"/>
                </a:tc>
                <a:tc>
                  <a:txBody>
                    <a:bodyPr/>
                    <a:lstStyle/>
                    <a:p>
                      <a:pPr algn="ctr"/>
                      <a:r>
                        <a:rPr lang="en-IN" sz="2900" dirty="0"/>
                        <a:t>React JS</a:t>
                      </a:r>
                    </a:p>
                  </a:txBody>
                  <a:tcPr marL="144933" marR="144933" marT="72467" marB="72467" anchor="ctr"/>
                </a:tc>
                <a:tc>
                  <a:txBody>
                    <a:bodyPr/>
                    <a:lstStyle/>
                    <a:p>
                      <a:pPr algn="ctr"/>
                      <a:r>
                        <a:rPr lang="en-IN" sz="2900" dirty="0"/>
                        <a:t>Node</a:t>
                      </a:r>
                    </a:p>
                  </a:txBody>
                  <a:tcPr marL="144933" marR="144933" marT="72467" marB="72467" anchor="ctr"/>
                </a:tc>
                <a:extLst>
                  <a:ext uri="{0D108BD9-81ED-4DB2-BD59-A6C34878D82A}">
                    <a16:rowId xmlns:a16="http://schemas.microsoft.com/office/drawing/2014/main" val="1941598794"/>
                  </a:ext>
                </a:extLst>
              </a:tr>
              <a:tr h="779657">
                <a:tc>
                  <a:txBody>
                    <a:bodyPr/>
                    <a:lstStyle/>
                    <a:p>
                      <a:pPr algn="ctr"/>
                      <a:r>
                        <a:rPr lang="en-IN" sz="2900" b="1" dirty="0"/>
                        <a:t>MEVN</a:t>
                      </a:r>
                    </a:p>
                  </a:txBody>
                  <a:tcPr marL="144933" marR="144933" marT="72467" marB="72467" anchor="ctr">
                    <a:solidFill>
                      <a:schemeClr val="accent1">
                        <a:lumMod val="60000"/>
                        <a:lumOff val="40000"/>
                      </a:schemeClr>
                    </a:solidFill>
                  </a:tcPr>
                </a:tc>
                <a:tc>
                  <a:txBody>
                    <a:bodyPr/>
                    <a:lstStyle/>
                    <a:p>
                      <a:pPr algn="ctr"/>
                      <a:r>
                        <a:rPr lang="en-IN" sz="2900" dirty="0"/>
                        <a:t>MongoDB</a:t>
                      </a:r>
                    </a:p>
                  </a:txBody>
                  <a:tcPr marL="144933" marR="144933" marT="72467" marB="72467" anchor="ctr"/>
                </a:tc>
                <a:tc>
                  <a:txBody>
                    <a:bodyPr/>
                    <a:lstStyle/>
                    <a:p>
                      <a:pPr algn="ctr"/>
                      <a:r>
                        <a:rPr lang="en-IN" sz="2900" dirty="0"/>
                        <a:t>Express JS</a:t>
                      </a:r>
                    </a:p>
                  </a:txBody>
                  <a:tcPr marL="144933" marR="144933" marT="72467" marB="72467" anchor="ctr"/>
                </a:tc>
                <a:tc>
                  <a:txBody>
                    <a:bodyPr/>
                    <a:lstStyle/>
                    <a:p>
                      <a:pPr algn="ctr"/>
                      <a:r>
                        <a:rPr lang="en-IN" sz="2900"/>
                        <a:t>Vue JS</a:t>
                      </a:r>
                    </a:p>
                  </a:txBody>
                  <a:tcPr marL="144933" marR="144933" marT="72467" marB="72467" anchor="ctr"/>
                </a:tc>
                <a:tc>
                  <a:txBody>
                    <a:bodyPr/>
                    <a:lstStyle/>
                    <a:p>
                      <a:pPr algn="ctr"/>
                      <a:r>
                        <a:rPr lang="en-IN" sz="2900" dirty="0"/>
                        <a:t>Node</a:t>
                      </a:r>
                    </a:p>
                  </a:txBody>
                  <a:tcPr marL="144933" marR="144933" marT="72467" marB="72467" anchor="ctr"/>
                </a:tc>
                <a:extLst>
                  <a:ext uri="{0D108BD9-81ED-4DB2-BD59-A6C34878D82A}">
                    <a16:rowId xmlns:a16="http://schemas.microsoft.com/office/drawing/2014/main" val="3490553246"/>
                  </a:ext>
                </a:extLst>
              </a:tr>
            </a:tbl>
          </a:graphicData>
        </a:graphic>
      </p:graphicFrame>
    </p:spTree>
    <p:extLst>
      <p:ext uri="{BB962C8B-B14F-4D97-AF65-F5344CB8AC3E}">
        <p14:creationId xmlns:p14="http://schemas.microsoft.com/office/powerpoint/2010/main" val="490180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9262-00BC-48C6-A0ED-335AC4E4DCB8}"/>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07D17BE3-F2C8-4873-ACD6-0BD591109F79}"/>
              </a:ext>
            </a:extLst>
          </p:cNvPr>
          <p:cNvSpPr>
            <a:spLocks noGrp="1"/>
          </p:cNvSpPr>
          <p:nvPr>
            <p:ph idx="1"/>
          </p:nvPr>
        </p:nvSpPr>
        <p:spPr/>
        <p:txBody>
          <a:bodyPr>
            <a:normAutofit lnSpcReduction="10000"/>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pPr lvl="1"/>
            <a:r>
              <a:rPr lang="en-IN" dirty="0"/>
              <a:t>Node.js Modules </a:t>
            </a:r>
            <a:r>
              <a:rPr lang="en-IN" dirty="0" err="1"/>
              <a:t>Intellisense</a:t>
            </a:r>
            <a:endParaRPr lang="en-IN" dirty="0"/>
          </a:p>
          <a:p>
            <a:r>
              <a:rPr lang="en-IN" dirty="0"/>
              <a:t>After all Extensions are installed</a:t>
            </a:r>
          </a:p>
          <a:p>
            <a:pPr lvl="1"/>
            <a:r>
              <a:rPr lang="en-US" dirty="0"/>
              <a:t>File Menu -&gt; Preferences -&gt; File Icon Theme -&gt; Select </a:t>
            </a:r>
            <a:r>
              <a:rPr lang="en-US" dirty="0" err="1"/>
              <a:t>VScode</a:t>
            </a:r>
            <a:r>
              <a:rPr lang="en-US" dirty="0"/>
              <a:t> Icons</a:t>
            </a:r>
            <a:r>
              <a:rPr lang="en-IN" dirty="0"/>
              <a:t> </a:t>
            </a:r>
          </a:p>
        </p:txBody>
      </p:sp>
    </p:spTree>
    <p:extLst>
      <p:ext uri="{BB962C8B-B14F-4D97-AF65-F5344CB8AC3E}">
        <p14:creationId xmlns:p14="http://schemas.microsoft.com/office/powerpoint/2010/main" val="246170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5DE6-0CB3-48BF-A4F6-AB836A7812B3}"/>
              </a:ext>
            </a:extLst>
          </p:cNvPr>
          <p:cNvSpPr>
            <a:spLocks noGrp="1"/>
          </p:cNvSpPr>
          <p:nvPr>
            <p:ph type="title"/>
          </p:nvPr>
        </p:nvSpPr>
        <p:spPr/>
        <p:txBody>
          <a:bodyPr/>
          <a:lstStyle/>
          <a:p>
            <a:r>
              <a:rPr lang="en-US" dirty="0"/>
              <a:t>Node Global Objects</a:t>
            </a:r>
          </a:p>
        </p:txBody>
      </p:sp>
      <p:sp>
        <p:nvSpPr>
          <p:cNvPr id="3" name="Content Placeholder 2">
            <a:extLst>
              <a:ext uri="{FF2B5EF4-FFF2-40B4-BE49-F238E27FC236}">
                <a16:creationId xmlns:a16="http://schemas.microsoft.com/office/drawing/2014/main" id="{ED014C3B-0570-42D8-AE97-9B97B68BF12A}"/>
              </a:ext>
            </a:extLst>
          </p:cNvPr>
          <p:cNvSpPr>
            <a:spLocks noGrp="1"/>
          </p:cNvSpPr>
          <p:nvPr>
            <p:ph idx="1"/>
          </p:nvPr>
        </p:nvSpPr>
        <p:spPr/>
        <p:txBody>
          <a:bodyPr>
            <a:normAutofit fontScale="92500" lnSpcReduction="20000"/>
          </a:bodyPr>
          <a:lstStyle/>
          <a:p>
            <a:r>
              <a:rPr lang="en-US" dirty="0"/>
              <a:t>Node.js Global Objects are those objects which are present in all modules. </a:t>
            </a:r>
          </a:p>
          <a:p>
            <a:r>
              <a:rPr lang="en-US" dirty="0"/>
              <a:t>Global Objects can be used directly in the application which is available without importing any module. </a:t>
            </a:r>
          </a:p>
          <a:p>
            <a:r>
              <a:rPr lang="en-US" dirty="0"/>
              <a:t>Global objects have been added keeping in mind that these are some basic requirements and one can require these anytime, so it is better to keep them global rather than to add specific modules for these objects. </a:t>
            </a:r>
          </a:p>
          <a:p>
            <a:r>
              <a:rPr lang="en-US" dirty="0"/>
              <a:t>Some of the Node.js Global Objects:</a:t>
            </a:r>
          </a:p>
          <a:p>
            <a:pPr lvl="1"/>
            <a:r>
              <a:rPr lang="en-US" dirty="0"/>
              <a:t>Buffer Class</a:t>
            </a:r>
          </a:p>
          <a:p>
            <a:pPr lvl="1"/>
            <a:r>
              <a:rPr lang="en-US" dirty="0"/>
              <a:t>console</a:t>
            </a:r>
          </a:p>
          <a:p>
            <a:pPr lvl="1"/>
            <a:r>
              <a:rPr lang="en-US" dirty="0"/>
              <a:t>process</a:t>
            </a:r>
          </a:p>
          <a:p>
            <a:pPr lvl="1"/>
            <a:r>
              <a:rPr lang="en-US" dirty="0" err="1"/>
              <a:t>setImmediate</a:t>
            </a:r>
            <a:endParaRPr lang="en-US" dirty="0"/>
          </a:p>
          <a:p>
            <a:pPr lvl="1"/>
            <a:r>
              <a:rPr lang="en-US" dirty="0" err="1"/>
              <a:t>setTimeout</a:t>
            </a:r>
            <a:endParaRPr lang="en-US" dirty="0"/>
          </a:p>
        </p:txBody>
      </p:sp>
    </p:spTree>
    <p:extLst>
      <p:ext uri="{BB962C8B-B14F-4D97-AF65-F5344CB8AC3E}">
        <p14:creationId xmlns:p14="http://schemas.microsoft.com/office/powerpoint/2010/main" val="3819615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13548</TotalTime>
  <Words>3384</Words>
  <Application>Microsoft Office PowerPoint</Application>
  <PresentationFormat>Widescreen</PresentationFormat>
  <Paragraphs>661</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-apple-system</vt:lpstr>
      <vt:lpstr>Arial</vt:lpstr>
      <vt:lpstr>Calibri</vt:lpstr>
      <vt:lpstr>Calibri Light</vt:lpstr>
      <vt:lpstr>Office Theme</vt:lpstr>
      <vt:lpstr>PowerPoint Presentation</vt:lpstr>
      <vt:lpstr>What is Node.js?</vt:lpstr>
      <vt:lpstr>What is Node.js?</vt:lpstr>
      <vt:lpstr>PowerPoint Presentation</vt:lpstr>
      <vt:lpstr>PowerPoint Presentation</vt:lpstr>
      <vt:lpstr>PowerPoint Presentation</vt:lpstr>
      <vt:lpstr>JavaScript Full Stack Application</vt:lpstr>
      <vt:lpstr>Installation</vt:lpstr>
      <vt:lpstr>Node Global Objects</vt:lpstr>
      <vt:lpstr>PowerPoint Presentation</vt:lpstr>
      <vt:lpstr>PowerPoint Presentation</vt:lpstr>
      <vt:lpstr>Modules</vt:lpstr>
      <vt:lpstr>Types of Modules</vt:lpstr>
      <vt:lpstr>Steps to run TypeScript Project Folder</vt:lpstr>
      <vt:lpstr>PowerPoint Presentation</vt:lpstr>
      <vt:lpstr>Built-in Modules / Core Modules</vt:lpstr>
      <vt:lpstr>Built In Modules</vt:lpstr>
      <vt:lpstr>Built In Modules Continued</vt:lpstr>
      <vt:lpstr>Built In Modules Continued</vt:lpstr>
      <vt:lpstr>Readline Module</vt:lpstr>
      <vt:lpstr>ReadStream</vt:lpstr>
      <vt:lpstr>WriteStream</vt:lpstr>
      <vt:lpstr>PowerPoint Presentation</vt:lpstr>
      <vt:lpstr>fs Module Methods</vt:lpstr>
      <vt:lpstr>fs Module Methods</vt:lpstr>
      <vt:lpstr>fs Module Methods</vt:lpstr>
      <vt:lpstr>Events</vt:lpstr>
      <vt:lpstr>PowerPoint Presentation</vt:lpstr>
      <vt:lpstr>PowerPoint Presentation</vt:lpstr>
      <vt:lpstr>What is npm?</vt:lpstr>
      <vt:lpstr>npm cli</vt:lpstr>
      <vt:lpstr>Steps to run the application</vt:lpstr>
      <vt:lpstr>PowerPoint Presentation</vt:lpstr>
      <vt:lpstr>PowerPoint Presentation</vt:lpstr>
      <vt:lpstr>PowerPoint Presentation</vt:lpstr>
      <vt:lpstr>npm cli</vt:lpstr>
      <vt:lpstr>Update Package Versions</vt:lpstr>
      <vt:lpstr>PowerPoint Presentation</vt:lpstr>
      <vt:lpstr>WebSocket</vt:lpstr>
      <vt:lpstr>PowerPoint Presentation</vt:lpstr>
      <vt:lpstr>Express JS</vt:lpstr>
      <vt:lpstr>Template Engines</vt:lpstr>
      <vt:lpstr>Template Engines</vt:lpstr>
      <vt:lpstr>Express and Middleware</vt:lpstr>
      <vt:lpstr>Request Processing Pipeline</vt:lpstr>
      <vt:lpstr>Types of middleware</vt:lpstr>
      <vt:lpstr>PowerPoint Presentation</vt:lpstr>
      <vt:lpstr>PowerPoint Presentation</vt:lpstr>
      <vt:lpstr>Express-generator</vt:lpstr>
      <vt:lpstr>Assignment</vt:lpstr>
      <vt:lpstr>CRUD Application</vt:lpstr>
      <vt:lpstr>CRUD Application Secured</vt:lpstr>
      <vt:lpstr>PowerPoint Presentation</vt:lpstr>
      <vt:lpstr>In Domain Communication</vt:lpstr>
      <vt:lpstr>Cross Domain Communication</vt:lpstr>
      <vt:lpstr>PowerPoint Presentation</vt:lpstr>
      <vt:lpstr>Links</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2021-11-22T03:42:21Z</dcterms:created>
  <dcterms:modified xsi:type="dcterms:W3CDTF">2022-05-16T10:54:52Z</dcterms:modified>
</cp:coreProperties>
</file>