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6" r:id="rId7"/>
    <p:sldId id="307" r:id="rId8"/>
    <p:sldId id="264" r:id="rId9"/>
    <p:sldId id="308" r:id="rId10"/>
    <p:sldId id="309" r:id="rId11"/>
    <p:sldId id="364" r:id="rId12"/>
    <p:sldId id="374" r:id="rId13"/>
    <p:sldId id="376" r:id="rId14"/>
    <p:sldId id="375" r:id="rId15"/>
    <p:sldId id="282" r:id="rId16"/>
    <p:sldId id="378" r:id="rId17"/>
    <p:sldId id="379" r:id="rId18"/>
    <p:sldId id="380" r:id="rId19"/>
    <p:sldId id="287" r:id="rId20"/>
    <p:sldId id="381" r:id="rId21"/>
    <p:sldId id="390" r:id="rId22"/>
    <p:sldId id="382" r:id="rId23"/>
    <p:sldId id="383" r:id="rId24"/>
    <p:sldId id="388" r:id="rId25"/>
    <p:sldId id="389" r:id="rId26"/>
    <p:sldId id="384" r:id="rId27"/>
    <p:sldId id="292" r:id="rId28"/>
    <p:sldId id="385" r:id="rId29"/>
    <p:sldId id="386" r:id="rId30"/>
    <p:sldId id="391" r:id="rId31"/>
    <p:sldId id="294" r:id="rId32"/>
    <p:sldId id="393" r:id="rId33"/>
    <p:sldId id="271" r:id="rId34"/>
    <p:sldId id="392" r:id="rId35"/>
    <p:sldId id="295" r:id="rId36"/>
    <p:sldId id="394" r:id="rId37"/>
    <p:sldId id="297" r:id="rId38"/>
    <p:sldId id="395" r:id="rId39"/>
    <p:sldId id="396" r:id="rId40"/>
    <p:sldId id="397" r:id="rId41"/>
    <p:sldId id="398" r:id="rId42"/>
    <p:sldId id="298" r:id="rId43"/>
    <p:sldId id="399" r:id="rId44"/>
    <p:sldId id="400" r:id="rId45"/>
    <p:sldId id="401" r:id="rId46"/>
    <p:sldId id="402" r:id="rId47"/>
    <p:sldId id="403" r:id="rId48"/>
    <p:sldId id="299" r:id="rId49"/>
    <p:sldId id="404" r:id="rId50"/>
    <p:sldId id="405" r:id="rId51"/>
    <p:sldId id="406" r:id="rId52"/>
    <p:sldId id="407" r:id="rId53"/>
    <p:sldId id="408" r:id="rId54"/>
    <p:sldId id="409" r:id="rId55"/>
    <p:sldId id="410" r:id="rId56"/>
    <p:sldId id="411" r:id="rId57"/>
    <p:sldId id="412" r:id="rId58"/>
    <p:sldId id="413" r:id="rId59"/>
    <p:sldId id="300" r:id="rId60"/>
    <p:sldId id="414" r:id="rId61"/>
    <p:sldId id="415" r:id="rId62"/>
    <p:sldId id="416" r:id="rId63"/>
    <p:sldId id="417" r:id="rId64"/>
    <p:sldId id="418" r:id="rId65"/>
    <p:sldId id="419" r:id="rId66"/>
    <p:sldId id="420" r:id="rId67"/>
    <p:sldId id="421" r:id="rId68"/>
    <p:sldId id="422" r:id="rId69"/>
    <p:sldId id="423" r:id="rId70"/>
    <p:sldId id="424" r:id="rId71"/>
    <p:sldId id="425" r:id="rId72"/>
    <p:sldId id="426" r:id="rId73"/>
    <p:sldId id="427" r:id="rId74"/>
    <p:sldId id="428" r:id="rId75"/>
    <p:sldId id="429" r:id="rId76"/>
    <p:sldId id="430" r:id="rId77"/>
    <p:sldId id="347" r:id="rId78"/>
    <p:sldId id="431" r:id="rId79"/>
    <p:sldId id="433" r:id="rId80"/>
    <p:sldId id="432" r:id="rId81"/>
    <p:sldId id="434" r:id="rId82"/>
    <p:sldId id="435" r:id="rId83"/>
    <p:sldId id="436" r:id="rId84"/>
    <p:sldId id="437" r:id="rId85"/>
    <p:sldId id="438" r:id="rId86"/>
    <p:sldId id="30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107" d="100"/>
          <a:sy n="107"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8D95751B-EF3C-4F4C-8570-070A96DCD4B1}"/>
    <pc:docChg chg="undo custSel modSld">
      <pc:chgData name="Manish Sharma" userId="b799adb9ba789c8f" providerId="LiveId" clId="{8D95751B-EF3C-4F4C-8570-070A96DCD4B1}" dt="2022-08-17T03:20:27.300" v="11" actId="20577"/>
      <pc:docMkLst>
        <pc:docMk/>
      </pc:docMkLst>
      <pc:sldChg chg="modSp mod">
        <pc:chgData name="Manish Sharma" userId="b799adb9ba789c8f" providerId="LiveId" clId="{8D95751B-EF3C-4F4C-8570-070A96DCD4B1}" dt="2022-08-16T04:03:14.939" v="7" actId="20577"/>
        <pc:sldMkLst>
          <pc:docMk/>
          <pc:sldMk cId="493138841" sldId="364"/>
        </pc:sldMkLst>
        <pc:spChg chg="mod">
          <ac:chgData name="Manish Sharma" userId="b799adb9ba789c8f" providerId="LiveId" clId="{8D95751B-EF3C-4F4C-8570-070A96DCD4B1}" dt="2022-08-16T04:03:14.939" v="7" actId="20577"/>
          <ac:spMkLst>
            <pc:docMk/>
            <pc:sldMk cId="493138841" sldId="364"/>
            <ac:spMk id="3" creationId="{00D03CB7-7F7A-4376-9693-4163852D9499}"/>
          </ac:spMkLst>
        </pc:spChg>
      </pc:sldChg>
      <pc:sldChg chg="modSp mod">
        <pc:chgData name="Manish Sharma" userId="b799adb9ba789c8f" providerId="LiveId" clId="{8D95751B-EF3C-4F4C-8570-070A96DCD4B1}" dt="2022-08-17T03:20:27.300" v="11" actId="20577"/>
        <pc:sldMkLst>
          <pc:docMk/>
          <pc:sldMk cId="3275381845" sldId="381"/>
        </pc:sldMkLst>
        <pc:spChg chg="mod">
          <ac:chgData name="Manish Sharma" userId="b799adb9ba789c8f" providerId="LiveId" clId="{8D95751B-EF3C-4F4C-8570-070A96DCD4B1}" dt="2022-08-17T03:20:27.300" v="11" actId="20577"/>
          <ac:spMkLst>
            <pc:docMk/>
            <pc:sldMk cId="3275381845" sldId="381"/>
            <ac:spMk id="5" creationId="{EFF7AEAA-7044-1887-0373-A03C7630F435}"/>
          </ac:spMkLst>
        </pc:spChg>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8/17/2022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8/17/2022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danrevah/ngx-pip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093755-3701-1BA0-790B-1A00F0603B48}"/>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EB183200-98E6-85F8-BCD8-616571F4826E}"/>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DD65EE1-C06C-B452-7E03-DB6095CC91C9}"/>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438A5C48-4E59-768F-2B93-0ED821358CA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BCADFEA4-AFAE-2C13-ACAB-C1205CAFD246}"/>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1E5A10E5-670A-E6AD-DE2B-A2141DD41ECE}"/>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1874C406-B4F1-B578-5C33-83A10C4588B8}"/>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474004E9-7606-E07A-168A-E04613822672}"/>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7E8B04BF-4F8F-4842-9EEE-2FDBE3DAA445}"/>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2683DA64-86A3-3C1C-7E9E-781865574C8F}"/>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99E308BE-2A00-E43E-2D52-5C36B7C369C9}"/>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sp>
        <p:nvSpPr>
          <p:cNvPr id="15" name="TextBox 14">
            <a:extLst>
              <a:ext uri="{FF2B5EF4-FFF2-40B4-BE49-F238E27FC236}">
                <a16:creationId xmlns:a16="http://schemas.microsoft.com/office/drawing/2014/main" id="{5AABB845-C703-0E18-7B9E-60D42D9EE4F4}"/>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16" name="Straight Arrow Connector 15">
            <a:extLst>
              <a:ext uri="{FF2B5EF4-FFF2-40B4-BE49-F238E27FC236}">
                <a16:creationId xmlns:a16="http://schemas.microsoft.com/office/drawing/2014/main" id="{207F77CB-6AF8-E330-D2D8-B58CBDC45642}"/>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Rectangle: Rounded Corners 16">
            <a:extLst>
              <a:ext uri="{FF2B5EF4-FFF2-40B4-BE49-F238E27FC236}">
                <a16:creationId xmlns:a16="http://schemas.microsoft.com/office/drawing/2014/main" id="{14914688-AA03-1DF9-AEDD-34C2F33C636C}"/>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92D584FA-E910-54C9-E773-FF06D7CDDD53}"/>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9E8B5907-F6CE-6B63-338B-1B29642FE249}"/>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336F56D2-1F04-0603-52D3-331CCEB68802}"/>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21" name="TextBox 20">
            <a:extLst>
              <a:ext uri="{FF2B5EF4-FFF2-40B4-BE49-F238E27FC236}">
                <a16:creationId xmlns:a16="http://schemas.microsoft.com/office/drawing/2014/main" id="{C9D71F64-27A0-4BC3-42CB-3B2DAE8C8D72}"/>
              </a:ext>
            </a:extLst>
          </p:cNvPr>
          <p:cNvSpPr txBox="1"/>
          <p:nvPr/>
        </p:nvSpPr>
        <p:spPr>
          <a:xfrm>
            <a:off x="6789588" y="2552499"/>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2" name="TextBox 21">
            <a:extLst>
              <a:ext uri="{FF2B5EF4-FFF2-40B4-BE49-F238E27FC236}">
                <a16:creationId xmlns:a16="http://schemas.microsoft.com/office/drawing/2014/main" id="{8D224E39-A621-2812-CE79-56C4494B7919}"/>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3" name="Straight Connector 22">
            <a:extLst>
              <a:ext uri="{FF2B5EF4-FFF2-40B4-BE49-F238E27FC236}">
                <a16:creationId xmlns:a16="http://schemas.microsoft.com/office/drawing/2014/main" id="{CEDC4439-76C9-6C90-D388-F763B3444D57}"/>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900965A7-474E-1AF0-C51F-7BA390D0D406}"/>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0857F578-F22F-28A5-F4BE-BF2C8D8BED26}"/>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BCE40D8D-F3B1-3C60-D5D2-F2053ABA1B4D}"/>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7" name="Straight Connector 26">
            <a:extLst>
              <a:ext uri="{FF2B5EF4-FFF2-40B4-BE49-F238E27FC236}">
                <a16:creationId xmlns:a16="http://schemas.microsoft.com/office/drawing/2014/main" id="{A87A3461-3FFF-12FA-9683-68ED2F59A50C}"/>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338559D-2880-AA3E-88F9-938B88E3DC53}"/>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A0829255-E6B7-0A90-4F63-AFF3F310A785}"/>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Tree>
    <p:extLst>
      <p:ext uri="{BB962C8B-B14F-4D97-AF65-F5344CB8AC3E}">
        <p14:creationId xmlns:p14="http://schemas.microsoft.com/office/powerpoint/2010/main" val="260285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 @angular/cli@13</a:t>
            </a:r>
          </a:p>
          <a:p>
            <a:pPr marL="457200" lvl="1" indent="0">
              <a:buNone/>
            </a:pPr>
            <a:r>
              <a:rPr lang="en-US" dirty="0"/>
              <a:t>	OR</a:t>
            </a:r>
          </a:p>
          <a:p>
            <a:pPr lvl="1"/>
            <a:r>
              <a:rPr lang="en-US" dirty="0" err="1"/>
              <a:t>npm</a:t>
            </a:r>
            <a:r>
              <a:rPr lang="en-US" dirty="0"/>
              <a:t> </a:t>
            </a:r>
            <a:r>
              <a:rPr lang="en-US" dirty="0" err="1"/>
              <a:t>i</a:t>
            </a:r>
            <a:r>
              <a:rPr lang="en-US" dirty="0"/>
              <a:t> -g @angular/cli</a:t>
            </a:r>
            <a:r>
              <a:rPr lang="en-US"/>
              <a:t>@13</a:t>
            </a:r>
            <a:endParaRPr lang="en-US" dirty="0"/>
          </a:p>
        </p:txBody>
      </p:sp>
    </p:spTree>
    <p:extLst>
      <p:ext uri="{BB962C8B-B14F-4D97-AF65-F5344CB8AC3E}">
        <p14:creationId xmlns:p14="http://schemas.microsoft.com/office/powerpoint/2010/main" val="49313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app-name</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pPr lvl="1"/>
            <a:r>
              <a:rPr lang="en-US" dirty="0"/>
              <a:t>ng generate library my-lib</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1"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1"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47233C-B358-CF15-1BA0-3059817CD5AE}"/>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A9945BB7-3B19-5244-389C-3DBD5BE2C081}"/>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A27D0DC0-AB06-8F60-4AE3-F6E97F78049C}"/>
              </a:ext>
            </a:extLst>
          </p:cNvPr>
          <p:cNvSpPr/>
          <p:nvPr/>
        </p:nvSpPr>
        <p:spPr>
          <a:xfrm>
            <a:off x="4165600" y="11430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7" name="Rectangle 6">
            <a:extLst>
              <a:ext uri="{FF2B5EF4-FFF2-40B4-BE49-F238E27FC236}">
                <a16:creationId xmlns:a16="http://schemas.microsoft.com/office/drawing/2014/main" id="{804ADC19-1CA7-99FD-0A6E-D35870DAF42A}"/>
              </a:ext>
            </a:extLst>
          </p:cNvPr>
          <p:cNvSpPr/>
          <p:nvPr/>
        </p:nvSpPr>
        <p:spPr>
          <a:xfrm>
            <a:off x="4165599" y="17272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8" name="Rectangle 7">
            <a:extLst>
              <a:ext uri="{FF2B5EF4-FFF2-40B4-BE49-F238E27FC236}">
                <a16:creationId xmlns:a16="http://schemas.microsoft.com/office/drawing/2014/main" id="{C4CC1297-3CCE-3AE1-65FC-227225A61DA9}"/>
              </a:ext>
            </a:extLst>
          </p:cNvPr>
          <p:cNvSpPr/>
          <p:nvPr/>
        </p:nvSpPr>
        <p:spPr>
          <a:xfrm>
            <a:off x="4165598" y="2434166"/>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9" name="Rectangle 8">
            <a:extLst>
              <a:ext uri="{FF2B5EF4-FFF2-40B4-BE49-F238E27FC236}">
                <a16:creationId xmlns:a16="http://schemas.microsoft.com/office/drawing/2014/main" id="{57E5B53E-5751-3FA2-C3D0-741DE857DDB8}"/>
              </a:ext>
            </a:extLst>
          </p:cNvPr>
          <p:cNvSpPr/>
          <p:nvPr/>
        </p:nvSpPr>
        <p:spPr>
          <a:xfrm>
            <a:off x="4538133" y="29718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227696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765EBD-B49F-A329-27AB-33EFFCA1CE32}"/>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219FDD85-F521-5E9B-1D5C-297B57AF8D66}"/>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8D6935C2-8FCF-0446-832F-B2CB5997DE54}"/>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67176F90-CFDC-5915-4F6C-8BE1416DAEE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CFD83B2-FE52-2CAB-5851-BA713EE4001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7" name="Group 6">
            <a:extLst>
              <a:ext uri="{FF2B5EF4-FFF2-40B4-BE49-F238E27FC236}">
                <a16:creationId xmlns:a16="http://schemas.microsoft.com/office/drawing/2014/main" id="{DEF83BF3-F5DA-44C9-9FE6-7D49BE307268}"/>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0597ADC4-E8E3-42D3-67DF-D5C720E6E79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DF3A3E3-D93A-F36C-13E4-2F22AF92A9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E218B18A-3333-4E63-252A-FF0A8702B598}"/>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6C7CE0-EB52-AA24-078C-E5A34FBBE6D5}"/>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9AAD2FA8-6A45-FFE2-D577-FC421EF1699A}"/>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C2D0B49-C8A9-04D8-84EB-C88A5E72BD32}"/>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E41B6B04-28F2-F0A1-BA54-E68ECECAE55A}"/>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FBAEEBA2-E892-32A3-0D2F-61C7C979AA72}"/>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988024CB-2E17-715C-C21D-287FE5FFE083}"/>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F92DBDB-885C-4B51-550D-6DC7834BC0B3}"/>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F2F9D8FC-ED4D-5AA0-FF40-A66F96F3B5DF}"/>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112E37A0-08AA-B075-6AC9-A29EB4D87D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140A41-A5FE-A36C-8799-675A1A776EA2}"/>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1BB643-3BB5-508A-F073-462BB23F0252}"/>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D83E152A-FB7A-C4A5-48BE-711B8CE21268}"/>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CCB31DA7-CB93-4007-DA06-E896A480AF12}"/>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47805582-1F1B-82DE-E744-4F724BE08B9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51A98462-9813-4602-1597-ACFA12EB05A7}"/>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199873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864734-C924-D419-313C-A81FA4A7CE78}"/>
              </a:ext>
            </a:extLst>
          </p:cNvPr>
          <p:cNvSpPr/>
          <p:nvPr/>
        </p:nvSpPr>
        <p:spPr>
          <a:xfrm>
            <a:off x="4298763" y="730770"/>
            <a:ext cx="3750733" cy="55795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sz="2400" b="1" dirty="0"/>
              <a:t>MODULE</a:t>
            </a:r>
            <a:endParaRPr lang="en-US" b="1" dirty="0"/>
          </a:p>
        </p:txBody>
      </p:sp>
      <p:sp>
        <p:nvSpPr>
          <p:cNvPr id="5" name="Rectangle 4">
            <a:extLst>
              <a:ext uri="{FF2B5EF4-FFF2-40B4-BE49-F238E27FC236}">
                <a16:creationId xmlns:a16="http://schemas.microsoft.com/office/drawing/2014/main" id="{EFF7AEAA-7044-1887-0373-A03C7630F435}"/>
              </a:ext>
            </a:extLst>
          </p:cNvPr>
          <p:cNvSpPr/>
          <p:nvPr/>
        </p:nvSpPr>
        <p:spPr>
          <a:xfrm>
            <a:off x="4671298" y="1187969"/>
            <a:ext cx="3090334" cy="476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400" b="1" dirty="0"/>
              <a:t>COMPONENT</a:t>
            </a:r>
            <a:endParaRPr lang="en-US" b="1" dirty="0"/>
          </a:p>
          <a:p>
            <a:pPr algn="ctr"/>
            <a:endParaRPr lang="en-US" dirty="0"/>
          </a:p>
          <a:p>
            <a:pPr algn="ctr"/>
            <a:r>
              <a:rPr lang="en-US" sz="2400" dirty="0">
                <a:solidFill>
                  <a:srgbClr val="FF0000"/>
                </a:solidFill>
              </a:rPr>
              <a:t>VIEW (UI)* - Template</a:t>
            </a:r>
          </a:p>
          <a:p>
            <a:pPr algn="ctr"/>
            <a:endParaRPr lang="en-US" sz="2400" dirty="0"/>
          </a:p>
          <a:p>
            <a:pPr algn="ctr"/>
            <a:r>
              <a:rPr lang="en-US" sz="2400" dirty="0"/>
              <a:t>STYLE (Inline,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a:t>
            </a:r>
          </a:p>
          <a:p>
            <a:pPr algn="ctr"/>
            <a:r>
              <a:rPr lang="en-US" sz="2400" dirty="0"/>
              <a:t>Interactions</a:t>
            </a:r>
          </a:p>
        </p:txBody>
      </p:sp>
      <p:sp>
        <p:nvSpPr>
          <p:cNvPr id="6" name="Rectangle: Rounded Corners 5">
            <a:extLst>
              <a:ext uri="{FF2B5EF4-FFF2-40B4-BE49-F238E27FC236}">
                <a16:creationId xmlns:a16="http://schemas.microsoft.com/office/drawing/2014/main" id="{6C41B31D-F6FE-7618-6D5D-53504E473B71}"/>
              </a:ext>
            </a:extLst>
          </p:cNvPr>
          <p:cNvSpPr/>
          <p:nvPr/>
        </p:nvSpPr>
        <p:spPr>
          <a:xfrm>
            <a:off x="523455" y="621437"/>
            <a:ext cx="1890944" cy="479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a:t>
            </a:r>
          </a:p>
        </p:txBody>
      </p:sp>
      <p:sp>
        <p:nvSpPr>
          <p:cNvPr id="7" name="TextBox 6">
            <a:extLst>
              <a:ext uri="{FF2B5EF4-FFF2-40B4-BE49-F238E27FC236}">
                <a16:creationId xmlns:a16="http://schemas.microsoft.com/office/drawing/2014/main" id="{BEC86684-418E-D5BC-5EE2-7A001F3C6535}"/>
              </a:ext>
            </a:extLst>
          </p:cNvPr>
          <p:cNvSpPr txBox="1"/>
          <p:nvPr/>
        </p:nvSpPr>
        <p:spPr>
          <a:xfrm>
            <a:off x="262411" y="121736"/>
            <a:ext cx="4275722" cy="369332"/>
          </a:xfrm>
          <a:prstGeom prst="rect">
            <a:avLst/>
          </a:prstGeom>
          <a:noFill/>
        </p:spPr>
        <p:txBody>
          <a:bodyPr wrap="none" rtlCol="0">
            <a:spAutoFit/>
          </a:bodyPr>
          <a:lstStyle/>
          <a:p>
            <a:r>
              <a:rPr lang="en-US" dirty="0"/>
              <a:t>&lt;button click=“function(){}”&gt;Click&lt;/button&gt;</a:t>
            </a:r>
          </a:p>
        </p:txBody>
      </p:sp>
      <p:sp>
        <p:nvSpPr>
          <p:cNvPr id="8" name="TextBox 7">
            <a:extLst>
              <a:ext uri="{FF2B5EF4-FFF2-40B4-BE49-F238E27FC236}">
                <a16:creationId xmlns:a16="http://schemas.microsoft.com/office/drawing/2014/main" id="{6F412F36-1DE4-BE71-4AB9-1FA51825B2A9}"/>
              </a:ext>
            </a:extLst>
          </p:cNvPr>
          <p:cNvSpPr txBox="1"/>
          <p:nvPr/>
        </p:nvSpPr>
        <p:spPr>
          <a:xfrm>
            <a:off x="262411" y="1953087"/>
            <a:ext cx="2511265" cy="369332"/>
          </a:xfrm>
          <a:prstGeom prst="rect">
            <a:avLst/>
          </a:prstGeom>
          <a:noFill/>
        </p:spPr>
        <p:txBody>
          <a:bodyPr wrap="none" rtlCol="0">
            <a:spAutoFit/>
          </a:bodyPr>
          <a:lstStyle/>
          <a:p>
            <a:r>
              <a:rPr lang="en-US" dirty="0"/>
              <a:t>&lt;app-hello&gt;&lt;/app-hello&gt;</a:t>
            </a:r>
          </a:p>
        </p:txBody>
      </p:sp>
    </p:spTree>
    <p:extLst>
      <p:ext uri="{BB962C8B-B14F-4D97-AF65-F5344CB8AC3E}">
        <p14:creationId xmlns:p14="http://schemas.microsoft.com/office/powerpoint/2010/main" val="327538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536-7992-4BA6-9D1C-DC73F3BEBCBC}"/>
              </a:ext>
            </a:extLst>
          </p:cNvPr>
          <p:cNvSpPr>
            <a:spLocks noGrp="1"/>
          </p:cNvSpPr>
          <p:nvPr>
            <p:ph type="title"/>
          </p:nvPr>
        </p:nvSpPr>
        <p:spPr/>
        <p:txBody>
          <a:bodyPr/>
          <a:lstStyle/>
          <a:p>
            <a:r>
              <a:rPr lang="en-IN" dirty="0"/>
              <a:t>Create a Component</a:t>
            </a:r>
            <a:endParaRPr lang="en-US" dirty="0"/>
          </a:p>
        </p:txBody>
      </p:sp>
      <p:sp>
        <p:nvSpPr>
          <p:cNvPr id="3" name="Content Placeholder 2">
            <a:extLst>
              <a:ext uri="{FF2B5EF4-FFF2-40B4-BE49-F238E27FC236}">
                <a16:creationId xmlns:a16="http://schemas.microsoft.com/office/drawing/2014/main" id="{BA95B9CE-65EB-4CA4-9477-50C0EBA3519B}"/>
              </a:ext>
            </a:extLst>
          </p:cNvPr>
          <p:cNvSpPr>
            <a:spLocks noGrp="1"/>
          </p:cNvSpPr>
          <p:nvPr>
            <p:ph idx="1"/>
          </p:nvPr>
        </p:nvSpPr>
        <p:spPr/>
        <p:txBody>
          <a:bodyPr/>
          <a:lstStyle/>
          <a:p>
            <a:r>
              <a:rPr lang="en-IN" dirty="0"/>
              <a:t>ng generate component root</a:t>
            </a:r>
          </a:p>
          <a:p>
            <a:pPr marL="0" indent="0">
              <a:buNone/>
            </a:pPr>
            <a:r>
              <a:rPr lang="en-IN" dirty="0"/>
              <a:t>	or</a:t>
            </a:r>
          </a:p>
          <a:p>
            <a:r>
              <a:rPr lang="en-IN" dirty="0"/>
              <a:t>ng g c root</a:t>
            </a:r>
          </a:p>
          <a:p>
            <a:r>
              <a:rPr lang="en-IN" dirty="0"/>
              <a:t>Customizations</a:t>
            </a:r>
          </a:p>
          <a:p>
            <a:pPr lvl="1"/>
            <a:r>
              <a:rPr lang="en-IN" dirty="0"/>
              <a:t>ng g c root -s -t -p --</a:t>
            </a:r>
            <a:r>
              <a:rPr lang="en-IN" dirty="0" err="1"/>
              <a:t>skipTests</a:t>
            </a:r>
            <a:r>
              <a:rPr lang="en-IN" dirty="0"/>
              <a:t>=true</a:t>
            </a:r>
          </a:p>
          <a:p>
            <a:r>
              <a:rPr lang="en-IN" dirty="0"/>
              <a:t>Link to learn more about ng generate </a:t>
            </a:r>
            <a:r>
              <a:rPr lang="en-US" dirty="0">
                <a:hlinkClick r:id="rId2"/>
              </a:rPr>
              <a:t>Angular - ng generate</a:t>
            </a:r>
            <a:endParaRPr lang="en-US" dirty="0"/>
          </a:p>
        </p:txBody>
      </p:sp>
    </p:spTree>
    <p:extLst>
      <p:ext uri="{BB962C8B-B14F-4D97-AF65-F5344CB8AC3E}">
        <p14:creationId xmlns:p14="http://schemas.microsoft.com/office/powerpoint/2010/main" val="352517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7615A8-AABA-B23E-B7EF-02778A346134}"/>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dirty="0"/>
              <a:t>APP AREA</a:t>
            </a:r>
          </a:p>
        </p:txBody>
      </p:sp>
      <p:sp>
        <p:nvSpPr>
          <p:cNvPr id="5" name="Rectangle 4">
            <a:extLst>
              <a:ext uri="{FF2B5EF4-FFF2-40B4-BE49-F238E27FC236}">
                <a16:creationId xmlns:a16="http://schemas.microsoft.com/office/drawing/2014/main" id="{9E5EC995-E0C5-8AA9-00EF-7D1059018F07}"/>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ADVERTISEMENT</a:t>
            </a:r>
          </a:p>
          <a:p>
            <a:pPr algn="ctr"/>
            <a:r>
              <a:rPr lang="en-US" dirty="0"/>
              <a:t>AREA</a:t>
            </a:r>
          </a:p>
        </p:txBody>
      </p:sp>
      <p:sp>
        <p:nvSpPr>
          <p:cNvPr id="6" name="Rectangle 5">
            <a:extLst>
              <a:ext uri="{FF2B5EF4-FFF2-40B4-BE49-F238E27FC236}">
                <a16:creationId xmlns:a16="http://schemas.microsoft.com/office/drawing/2014/main" id="{A57BEC45-8177-4A1C-2A05-BD1BF7D96048}"/>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E4694690-A277-7A49-398C-8C1963BD0B4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8" name="Rectangle 7">
            <a:extLst>
              <a:ext uri="{FF2B5EF4-FFF2-40B4-BE49-F238E27FC236}">
                <a16:creationId xmlns:a16="http://schemas.microsoft.com/office/drawing/2014/main" id="{7882421A-FE54-842E-7629-B04BCC7402BE}"/>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9" name="Rectangle 8">
            <a:extLst>
              <a:ext uri="{FF2B5EF4-FFF2-40B4-BE49-F238E27FC236}">
                <a16:creationId xmlns:a16="http://schemas.microsoft.com/office/drawing/2014/main" id="{9DBBA76A-C6B5-49CA-5C1F-A813D7594998}"/>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10" name="Rectangle 9">
            <a:extLst>
              <a:ext uri="{FF2B5EF4-FFF2-40B4-BE49-F238E27FC236}">
                <a16:creationId xmlns:a16="http://schemas.microsoft.com/office/drawing/2014/main" id="{294F6336-F482-C601-06F9-F13016B287CB}"/>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
        <p:nvSpPr>
          <p:cNvPr id="11" name="Title 1">
            <a:extLst>
              <a:ext uri="{FF2B5EF4-FFF2-40B4-BE49-F238E27FC236}">
                <a16:creationId xmlns:a16="http://schemas.microsoft.com/office/drawing/2014/main" id="{3E4E3DBD-920B-C015-E3FA-C69D3891522D}"/>
              </a:ext>
            </a:extLst>
          </p:cNvPr>
          <p:cNvSpPr>
            <a:spLocks noGrp="1"/>
          </p:cNvSpPr>
          <p:nvPr>
            <p:ph type="title"/>
          </p:nvPr>
        </p:nvSpPr>
        <p:spPr>
          <a:xfrm>
            <a:off x="838200" y="365125"/>
            <a:ext cx="10515600" cy="1325563"/>
          </a:xfrm>
        </p:spPr>
        <p:txBody>
          <a:bodyPr/>
          <a:lstStyle/>
          <a:p>
            <a:r>
              <a:rPr lang="en-US" dirty="0"/>
              <a:t>Composite UI</a:t>
            </a:r>
          </a:p>
        </p:txBody>
      </p:sp>
    </p:spTree>
    <p:extLst>
      <p:ext uri="{BB962C8B-B14F-4D97-AF65-F5344CB8AC3E}">
        <p14:creationId xmlns:p14="http://schemas.microsoft.com/office/powerpoint/2010/main" val="45115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dirty="0"/>
              <a:t>More on Modules – Multi Modules</a:t>
            </a:r>
            <a:endParaRPr lang="en-US" dirty="0"/>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dirty="0"/>
              <a:t>Every Angular application has at least one </a:t>
            </a:r>
            <a:r>
              <a:rPr lang="en-US" dirty="0" err="1"/>
              <a:t>NgModule</a:t>
            </a:r>
            <a:r>
              <a:rPr lang="en-US" dirty="0"/>
              <a:t> class, the </a:t>
            </a:r>
            <a:r>
              <a:rPr lang="en-US" b="1" dirty="0"/>
              <a:t>root module</a:t>
            </a:r>
            <a:r>
              <a:rPr lang="en-US" dirty="0"/>
              <a:t>, which is conventionally named </a:t>
            </a:r>
            <a:r>
              <a:rPr lang="en-US" b="1" dirty="0" err="1"/>
              <a:t>AppModule</a:t>
            </a:r>
            <a:r>
              <a:rPr lang="en-US" dirty="0"/>
              <a:t> and resides in a file named </a:t>
            </a:r>
            <a:r>
              <a:rPr lang="en-US" b="1" dirty="0" err="1"/>
              <a:t>app.module.ts</a:t>
            </a:r>
            <a:r>
              <a:rPr lang="en-US" dirty="0"/>
              <a:t>. You launch your application by bootstrapping the root </a:t>
            </a:r>
            <a:r>
              <a:rPr lang="en-US" dirty="0" err="1"/>
              <a:t>NgModule</a:t>
            </a:r>
            <a:r>
              <a:rPr lang="en-US" dirty="0"/>
              <a:t>.</a:t>
            </a:r>
          </a:p>
          <a:p>
            <a:r>
              <a:rPr lang="en-US" dirty="0"/>
              <a:t>While a small application might have only one </a:t>
            </a:r>
            <a:r>
              <a:rPr lang="en-US" dirty="0" err="1"/>
              <a:t>NgModule</a:t>
            </a:r>
            <a:r>
              <a:rPr lang="en-US" dirty="0"/>
              <a:t>, most applications have many more feature modules. </a:t>
            </a:r>
          </a:p>
          <a:p>
            <a:r>
              <a:rPr lang="en-US" dirty="0"/>
              <a:t>The root </a:t>
            </a:r>
            <a:r>
              <a:rPr lang="en-US" dirty="0" err="1"/>
              <a:t>NgModule</a:t>
            </a:r>
            <a:r>
              <a:rPr lang="en-US" dirty="0"/>
              <a:t> for an application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426246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dirty="0"/>
              <a:t>More on Modules – Multi Modules</a:t>
            </a:r>
            <a:endParaRPr lang="en-US" dirty="0"/>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Angular Module</a:t>
            </a:r>
            <a:endParaRPr lang="en-US" sz="2800" dirty="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Other Modules</a:t>
            </a:r>
            <a:endParaRPr lang="en-US" sz="2800" dirty="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Services</a:t>
            </a:r>
            <a:endParaRPr lang="en-US" sz="2800" dirty="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dirty="0"/>
              <a:t>Imports</a:t>
            </a:r>
            <a:endParaRPr lang="en-US" dirty="0"/>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dirty="0"/>
              <a:t>Exports</a:t>
            </a:r>
            <a:endParaRPr lang="en-US" dirty="0"/>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dirty="0"/>
              <a:t>Provides</a:t>
            </a:r>
            <a:endParaRPr lang="en-US" dirty="0"/>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dirty="0"/>
              <a:t>Declares</a:t>
            </a:r>
            <a:endParaRPr lang="en-US" dirty="0"/>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CE738-4F3F-554C-8632-3F72FEAF501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04AAF125-01C9-5450-3F05-718ACFB4556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76744658-FB2F-F96D-B546-EA08D5FC168E}"/>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57B72734-A644-2B45-ACAA-3A70DDE960D7}"/>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1B5C9A96-838A-CA61-5B7D-D41F75923D9C}"/>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C1CA0910-3F6B-81A8-E1D6-650EA5DD715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E25F045-7693-4A9E-B916-E4B49408D44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6C3CE0FA-F2D1-CBB9-62BE-097826F8C549}"/>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04E7929C-9F34-E1C7-1F2A-8223098F112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25A9EF3-C223-08AE-D917-8DFD74EA7C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5E70356E-E3D5-857F-FB65-78896F814708}"/>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EB4A6D63-100A-1F1B-397B-FC0951AB6DB2}"/>
              </a:ext>
            </a:extLst>
          </p:cNvPr>
          <p:cNvSpPr txBox="1"/>
          <p:nvPr/>
        </p:nvSpPr>
        <p:spPr>
          <a:xfrm>
            <a:off x="8625319" y="3806469"/>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4" name="Rectangle 13">
            <a:extLst>
              <a:ext uri="{FF2B5EF4-FFF2-40B4-BE49-F238E27FC236}">
                <a16:creationId xmlns:a16="http://schemas.microsoft.com/office/drawing/2014/main" id="{38EDACCC-3D62-6C67-EBC7-B3E5CE10F81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F3246AA9-EBD8-26FD-40F9-A1A20AB043C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407025-12A9-8CA3-D4CE-32718F8EAED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7" name="Straight Arrow Connector 16">
            <a:extLst>
              <a:ext uri="{FF2B5EF4-FFF2-40B4-BE49-F238E27FC236}">
                <a16:creationId xmlns:a16="http://schemas.microsoft.com/office/drawing/2014/main" id="{5358ECFD-33DE-AFC0-EFF5-E4E0BD2294D7}"/>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300092-728D-415C-3502-9A1780DECA93}"/>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9" name="Rectangle 18">
            <a:extLst>
              <a:ext uri="{FF2B5EF4-FFF2-40B4-BE49-F238E27FC236}">
                <a16:creationId xmlns:a16="http://schemas.microsoft.com/office/drawing/2014/main" id="{B2C4E3D8-68A4-4398-B982-BB4B1900A35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45EF56D7-907D-8252-7CE2-84E87792F42E}"/>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9FE3E68B-D27A-D799-F046-6E839439E530}"/>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7EBECA1-8BE0-4424-9FC3-289AD98EE0F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7BCCB22-3284-588F-81BB-3AD06FB489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30ABF193-3694-5541-3E7C-50645D12441F}"/>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6EA965C-BA2D-EA5C-C70E-8B861F1ED650}"/>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48D28A3D-9EA4-7B14-8D4E-9426E885FACF}"/>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2E125869-9815-7579-7696-EAB8790648E8}"/>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68A99A5A-AB35-9432-7A56-FF84BA29AEEB}"/>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553D8DD7-83C3-B7F9-9AAC-2EC0BECC5034}"/>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16438C10-3700-6066-71D5-8BEEEE78D1C7}"/>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219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BC6F-151C-B485-CE91-DFF15CC38921}"/>
              </a:ext>
            </a:extLst>
          </p:cNvPr>
          <p:cNvSpPr>
            <a:spLocks noGrp="1"/>
          </p:cNvSpPr>
          <p:nvPr>
            <p:ph type="title"/>
          </p:nvPr>
        </p:nvSpPr>
        <p:spPr/>
        <p:txBody>
          <a:bodyPr/>
          <a:lstStyle/>
          <a:p>
            <a:r>
              <a:rPr lang="en-IN" dirty="0"/>
              <a:t>Data Binding (Flow of Data)</a:t>
            </a:r>
            <a:endParaRPr lang="en-US" dirty="0"/>
          </a:p>
        </p:txBody>
      </p:sp>
      <p:sp>
        <p:nvSpPr>
          <p:cNvPr id="4" name="TextBox 3">
            <a:extLst>
              <a:ext uri="{FF2B5EF4-FFF2-40B4-BE49-F238E27FC236}">
                <a16:creationId xmlns:a16="http://schemas.microsoft.com/office/drawing/2014/main" id="{2CD7159F-0AE2-85D4-831A-392614D00EDB}"/>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5" name="TextBox 4">
            <a:extLst>
              <a:ext uri="{FF2B5EF4-FFF2-40B4-BE49-F238E27FC236}">
                <a16:creationId xmlns:a16="http://schemas.microsoft.com/office/drawing/2014/main" id="{2F479976-B9FD-D485-B6AB-72EE37638032}"/>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6" name="Straight Arrow Connector 5">
            <a:extLst>
              <a:ext uri="{FF2B5EF4-FFF2-40B4-BE49-F238E27FC236}">
                <a16:creationId xmlns:a16="http://schemas.microsoft.com/office/drawing/2014/main" id="{5EEAAA36-7A76-1908-5700-ABB3560E7AD6}"/>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D93015-88B5-012A-352B-062EA9E86C01}"/>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b="1"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cxnSp>
        <p:nvCxnSpPr>
          <p:cNvPr id="8" name="Straight Arrow Connector 7">
            <a:extLst>
              <a:ext uri="{FF2B5EF4-FFF2-40B4-BE49-F238E27FC236}">
                <a16:creationId xmlns:a16="http://schemas.microsoft.com/office/drawing/2014/main" id="{D47A40D8-58C3-AE27-BA56-3555BAC629FF}"/>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7C86BE-9AD9-E897-BF56-566E75D0B1D4}"/>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0" name="Straight Arrow Connector 9">
            <a:extLst>
              <a:ext uri="{FF2B5EF4-FFF2-40B4-BE49-F238E27FC236}">
                <a16:creationId xmlns:a16="http://schemas.microsoft.com/office/drawing/2014/main" id="{33CF72CF-B0F6-1D6D-BECF-741E86195E4A}"/>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9AB079-1E4F-5E96-43BB-A5241144FB38}"/>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E10BFC-51D8-8C3F-44FC-09EFCC361111}"/>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968565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dirty="0"/>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dirty="0"/>
              <a:t>Typically, updates occur for one of the following reasons:</a:t>
            </a:r>
          </a:p>
          <a:p>
            <a:pPr lvl="1"/>
            <a:r>
              <a:rPr lang="en-US" dirty="0"/>
              <a:t>Component initialization: When bootstrapping an Angular application, Angular loads the bootstrap component and triggers the </a:t>
            </a:r>
            <a:r>
              <a:rPr lang="en-US" dirty="0" err="1"/>
              <a:t>ApplicationRef.tick</a:t>
            </a:r>
            <a:r>
              <a:rPr lang="en-US" dirty="0"/>
              <a:t>() to call change detection and View Rendering</a:t>
            </a:r>
          </a:p>
          <a:p>
            <a:pPr lvl="1"/>
            <a:r>
              <a:rPr lang="en-US" dirty="0"/>
              <a:t>Event listener: The DOM event listener can update the data in an Angular component and trigger change detection.</a:t>
            </a:r>
          </a:p>
          <a:p>
            <a:pPr lvl="1"/>
            <a:r>
              <a:rPr lang="en-US" dirty="0"/>
              <a:t>HTTP Data Request. You can also get data from a server through an HTTP request.</a:t>
            </a:r>
          </a:p>
          <a:p>
            <a:pPr lvl="1"/>
            <a:r>
              <a:rPr lang="en-US" dirty="0" err="1"/>
              <a:t>MacroTasks</a:t>
            </a:r>
            <a:r>
              <a:rPr lang="en-US" dirty="0"/>
              <a:t>, such as </a:t>
            </a:r>
            <a:r>
              <a:rPr lang="en-US" dirty="0" err="1"/>
              <a:t>setTimeout</a:t>
            </a:r>
            <a:r>
              <a:rPr lang="en-US" dirty="0"/>
              <a:t>() or </a:t>
            </a:r>
            <a:r>
              <a:rPr lang="en-US" dirty="0" err="1"/>
              <a:t>setInterval</a:t>
            </a:r>
            <a:r>
              <a:rPr lang="en-US" dirty="0"/>
              <a:t>(). You can also update the data in the callback function of a </a:t>
            </a:r>
            <a:r>
              <a:rPr lang="en-US" dirty="0" err="1"/>
              <a:t>macroTask</a:t>
            </a:r>
            <a:r>
              <a:rPr lang="en-US" dirty="0"/>
              <a:t> such as </a:t>
            </a:r>
            <a:r>
              <a:rPr lang="en-US" dirty="0" err="1"/>
              <a:t>setTimeout</a:t>
            </a:r>
            <a:r>
              <a:rPr lang="en-US" dirty="0"/>
              <a:t>()</a:t>
            </a:r>
          </a:p>
          <a:p>
            <a:pPr lvl="1"/>
            <a:r>
              <a:rPr lang="en-US" dirty="0" err="1"/>
              <a:t>MicroTasks</a:t>
            </a:r>
            <a:r>
              <a:rPr lang="en-US" dirty="0"/>
              <a:t>, such as </a:t>
            </a:r>
            <a:r>
              <a:rPr lang="en-US" dirty="0" err="1"/>
              <a:t>Promise.then</a:t>
            </a:r>
            <a:r>
              <a:rPr lang="en-US" dirty="0"/>
              <a:t>(). Other asynchronous APIs return a Promise object (such as fetch), so the then() callback function can also update the data.</a:t>
            </a:r>
          </a:p>
          <a:p>
            <a:pPr lvl="1"/>
            <a:r>
              <a:rPr lang="en-US" dirty="0"/>
              <a:t>Other async operations. In addition to </a:t>
            </a:r>
            <a:r>
              <a:rPr lang="en-US" dirty="0" err="1"/>
              <a:t>addEventListener</a:t>
            </a:r>
            <a:r>
              <a:rPr lang="en-US" dirty="0"/>
              <a:t>(), </a:t>
            </a:r>
            <a:r>
              <a:rPr lang="en-US" dirty="0" err="1"/>
              <a:t>setTimeout</a:t>
            </a:r>
            <a:r>
              <a:rPr lang="en-US" dirty="0"/>
              <a:t>() and </a:t>
            </a:r>
            <a:r>
              <a:rPr lang="en-US" dirty="0" err="1"/>
              <a:t>Promise.then</a:t>
            </a:r>
            <a:r>
              <a:rPr lang="en-US" dirty="0"/>
              <a:t>(), there are other operations that can update the data asynchronously. E.g., </a:t>
            </a:r>
            <a:r>
              <a:rPr lang="en-US" dirty="0" err="1"/>
              <a:t>WebSocket.onmessage</a:t>
            </a:r>
            <a:r>
              <a:rPr lang="en-US" dirty="0"/>
              <a:t>()</a:t>
            </a:r>
          </a:p>
        </p:txBody>
      </p:sp>
    </p:spTree>
    <p:extLst>
      <p:ext uri="{BB962C8B-B14F-4D97-AF65-F5344CB8AC3E}">
        <p14:creationId xmlns:p14="http://schemas.microsoft.com/office/powerpoint/2010/main" val="3982515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216879" y="467208"/>
            <a:ext cx="5796846"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0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C871-B7E3-6984-0815-477CC5030481}"/>
              </a:ext>
            </a:extLst>
          </p:cNvPr>
          <p:cNvSpPr>
            <a:spLocks noGrp="1"/>
          </p:cNvSpPr>
          <p:nvPr>
            <p:ph type="title"/>
          </p:nvPr>
        </p:nvSpPr>
        <p:spPr/>
        <p:txBody>
          <a:bodyPr/>
          <a:lstStyle/>
          <a:p>
            <a:r>
              <a:rPr lang="en-US" dirty="0"/>
              <a:t>Parent Child Communication</a:t>
            </a:r>
          </a:p>
        </p:txBody>
      </p:sp>
      <p:sp>
        <p:nvSpPr>
          <p:cNvPr id="4" name="Oval 3">
            <a:extLst>
              <a:ext uri="{FF2B5EF4-FFF2-40B4-BE49-F238E27FC236}">
                <a16:creationId xmlns:a16="http://schemas.microsoft.com/office/drawing/2014/main" id="{3AE9A715-F031-2E4A-F979-78F0DFAAB980}"/>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87EB316F-64AD-2A5F-9F97-3A6382B906CC}"/>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61802ADA-B0DF-5D10-5A13-9112580286CC}"/>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5C9E46-B650-0F9E-0A6B-AC741CAA6732}"/>
              </a:ext>
            </a:extLst>
          </p:cNvPr>
          <p:cNvSpPr txBox="1"/>
          <p:nvPr/>
        </p:nvSpPr>
        <p:spPr>
          <a:xfrm>
            <a:off x="413286" y="3296812"/>
            <a:ext cx="1931170" cy="369332"/>
          </a:xfrm>
          <a:prstGeom prst="rect">
            <a:avLst/>
          </a:prstGeom>
          <a:noFill/>
          <a:ln>
            <a:noFill/>
          </a:ln>
        </p:spPr>
        <p:txBody>
          <a:bodyPr wrap="square" rtlCol="0">
            <a:spAutoFit/>
          </a:bodyPr>
          <a:lstStyle/>
          <a:p>
            <a:r>
              <a:rPr lang="en-IN" dirty="0"/>
              <a:t>@Input() Property</a:t>
            </a:r>
          </a:p>
        </p:txBody>
      </p:sp>
      <p:sp>
        <p:nvSpPr>
          <p:cNvPr id="8" name="TextBox 7">
            <a:extLst>
              <a:ext uri="{FF2B5EF4-FFF2-40B4-BE49-F238E27FC236}">
                <a16:creationId xmlns:a16="http://schemas.microsoft.com/office/drawing/2014/main" id="{AF927826-F440-CD3C-63AF-BC6DF154A3BE}"/>
              </a:ext>
            </a:extLst>
          </p:cNvPr>
          <p:cNvSpPr txBox="1"/>
          <p:nvPr/>
        </p:nvSpPr>
        <p:spPr>
          <a:xfrm>
            <a:off x="413286" y="3783753"/>
            <a:ext cx="1931170" cy="923330"/>
          </a:xfrm>
          <a:prstGeom prst="rect">
            <a:avLst/>
          </a:prstGeom>
          <a:noFill/>
          <a:ln>
            <a:no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01A3980C-B8DA-2285-2AAD-5A1AFB3F793D}"/>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7AEA31-9E69-D88F-B946-23AB41BE97F2}"/>
              </a:ext>
            </a:extLst>
          </p:cNvPr>
          <p:cNvSpPr txBox="1"/>
          <p:nvPr/>
        </p:nvSpPr>
        <p:spPr>
          <a:xfrm>
            <a:off x="3698181" y="3648241"/>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1" name="Oval 10">
            <a:extLst>
              <a:ext uri="{FF2B5EF4-FFF2-40B4-BE49-F238E27FC236}">
                <a16:creationId xmlns:a16="http://schemas.microsoft.com/office/drawing/2014/main" id="{C77A9766-E333-42D3-3283-F9181870DB83}"/>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E5CDDD20-DC9D-395D-B9AF-CA1E7C4C2E6A}"/>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3AC30101-3DEC-7047-67CC-CF0A1A22EC54}"/>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024577BA-CB00-9EE8-A09B-F2A824C8C335}"/>
              </a:ext>
            </a:extLst>
          </p:cNvPr>
          <p:cNvCxnSpPr>
            <a:cxnSpLocks/>
            <a:stCxn id="12" idx="0"/>
            <a:endCxn id="11"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97BF30-BFEE-F97B-9A58-E56EC4B03292}"/>
              </a:ext>
            </a:extLst>
          </p:cNvPr>
          <p:cNvCxnSpPr>
            <a:cxnSpLocks/>
            <a:stCxn id="11" idx="5"/>
            <a:endCxn id="13"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508B8F-E6A3-3F4F-E9F8-011DBDB592F8}"/>
              </a:ext>
            </a:extLst>
          </p:cNvPr>
          <p:cNvSpPr txBox="1"/>
          <p:nvPr/>
        </p:nvSpPr>
        <p:spPr>
          <a:xfrm>
            <a:off x="6204400" y="3586382"/>
            <a:ext cx="1451551" cy="646331"/>
          </a:xfrm>
          <a:prstGeom prst="rect">
            <a:avLst/>
          </a:prstGeom>
          <a:noFill/>
          <a:ln>
            <a:noFill/>
          </a:ln>
        </p:spPr>
        <p:txBody>
          <a:bodyPr wrap="none" rtlCol="0">
            <a:spAutoFit/>
          </a:bodyPr>
          <a:lstStyle/>
          <a:p>
            <a:r>
              <a:rPr lang="en-IN" dirty="0"/>
              <a:t>@Output()</a:t>
            </a:r>
          </a:p>
          <a:p>
            <a:r>
              <a:rPr lang="en-IN" dirty="0"/>
              <a:t>Event Emitter</a:t>
            </a:r>
          </a:p>
        </p:txBody>
      </p:sp>
      <p:sp>
        <p:nvSpPr>
          <p:cNvPr id="17" name="TextBox 16">
            <a:extLst>
              <a:ext uri="{FF2B5EF4-FFF2-40B4-BE49-F238E27FC236}">
                <a16:creationId xmlns:a16="http://schemas.microsoft.com/office/drawing/2014/main" id="{631CDC29-4A01-D4A9-4BA8-BC981235EBE8}"/>
              </a:ext>
            </a:extLst>
          </p:cNvPr>
          <p:cNvSpPr txBox="1"/>
          <p:nvPr/>
        </p:nvSpPr>
        <p:spPr>
          <a:xfrm>
            <a:off x="9845774" y="3659278"/>
            <a:ext cx="1931170" cy="369332"/>
          </a:xfrm>
          <a:prstGeom prst="rect">
            <a:avLst/>
          </a:prstGeom>
          <a:noFill/>
          <a:ln>
            <a:noFill/>
          </a:ln>
        </p:spPr>
        <p:txBody>
          <a:bodyPr wrap="square" rtlCol="0">
            <a:spAutoFit/>
          </a:bodyPr>
          <a:lstStyle/>
          <a:p>
            <a:r>
              <a:rPr lang="en-IN" dirty="0"/>
              <a:t>@Input() Property</a:t>
            </a:r>
          </a:p>
        </p:txBody>
      </p:sp>
    </p:spTree>
    <p:extLst>
      <p:ext uri="{BB962C8B-B14F-4D97-AF65-F5344CB8AC3E}">
        <p14:creationId xmlns:p14="http://schemas.microsoft.com/office/powerpoint/2010/main" val="521042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9B76-10BB-43D2-5A6B-2DAA8B03D0B1}"/>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406DF41A-0DB1-D55B-F01A-2C557D5C6759}"/>
              </a:ext>
            </a:extLst>
          </p:cNvPr>
          <p:cNvSpPr>
            <a:spLocks noGrp="1"/>
          </p:cNvSpPr>
          <p:nvPr>
            <p:ph idx="1"/>
          </p:nvPr>
        </p:nvSpPr>
        <p:spPr/>
        <p:txBody>
          <a:bodyPr/>
          <a:lstStyle/>
          <a:p>
            <a:r>
              <a:rPr lang="en-US" dirty="0"/>
              <a:t>Learn how to download and use </a:t>
            </a:r>
            <a:r>
              <a:rPr lang="en-US" dirty="0" err="1"/>
              <a:t>ngx</a:t>
            </a:r>
            <a:r>
              <a:rPr lang="en-US" dirty="0"/>
              <a:t> pipes</a:t>
            </a:r>
          </a:p>
          <a:p>
            <a:pPr lvl="1"/>
            <a:r>
              <a:rPr lang="en-US" dirty="0">
                <a:hlinkClick r:id="rId2"/>
              </a:rPr>
              <a:t>https://github.com/danrevah/ngx-pipes</a:t>
            </a:r>
            <a:endParaRPr lang="en-US" dirty="0"/>
          </a:p>
          <a:p>
            <a:r>
              <a:rPr lang="en-US" dirty="0"/>
              <a:t>Create a component to show Navigation Bar in your application using Bootstrap CSS.</a:t>
            </a:r>
          </a:p>
          <a:p>
            <a:r>
              <a:rPr lang="en-US" dirty="0"/>
              <a:t>Learn about Angular Component Libraries.</a:t>
            </a:r>
          </a:p>
          <a:p>
            <a:pPr lvl="1"/>
            <a:r>
              <a:rPr lang="en-US" dirty="0"/>
              <a:t>Prime Angular</a:t>
            </a:r>
          </a:p>
          <a:p>
            <a:pPr lvl="1"/>
            <a:r>
              <a:rPr lang="en-US" dirty="0"/>
              <a:t>Ng Bootstrap</a:t>
            </a:r>
          </a:p>
          <a:p>
            <a:pPr lvl="1"/>
            <a:r>
              <a:rPr lang="en-US" dirty="0"/>
              <a:t>Ng Material</a:t>
            </a:r>
          </a:p>
        </p:txBody>
      </p:sp>
    </p:spTree>
    <p:extLst>
      <p:ext uri="{BB962C8B-B14F-4D97-AF65-F5344CB8AC3E}">
        <p14:creationId xmlns:p14="http://schemas.microsoft.com/office/powerpoint/2010/main" val="286721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63D62-63F3-3977-597B-168ED5FFBAF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D7EA778A-F195-B6EE-F11E-065D3DB861E3}"/>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54A562BB-AD28-ED55-A7B9-B878F65430F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43ACA713-4322-3AC6-B5B7-2DD620BE64B1}"/>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106A4F09-F78C-D891-A622-A8141A3DB90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43F4C970-9EE5-A8AD-3E31-F9FDBFE0584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8CA2A9DD-C6A5-4062-D982-AA638208DF9A}"/>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D550C397-9130-3F75-540D-770B8992248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2B98753-2B60-5053-67F4-5634A4E26CB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Straight Connector 10">
            <a:extLst>
              <a:ext uri="{FF2B5EF4-FFF2-40B4-BE49-F238E27FC236}">
                <a16:creationId xmlns:a16="http://schemas.microsoft.com/office/drawing/2014/main" id="{179A2FBC-C268-15AE-E666-F847A8D7B503}"/>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2" name="Group 11">
            <a:extLst>
              <a:ext uri="{FF2B5EF4-FFF2-40B4-BE49-F238E27FC236}">
                <a16:creationId xmlns:a16="http://schemas.microsoft.com/office/drawing/2014/main" id="{DFFE6951-63AC-22E0-BB35-87EB1EC8025E}"/>
              </a:ext>
            </a:extLst>
          </p:cNvPr>
          <p:cNvGrpSpPr/>
          <p:nvPr/>
        </p:nvGrpSpPr>
        <p:grpSpPr>
          <a:xfrm>
            <a:off x="8562508" y="2719934"/>
            <a:ext cx="1262108" cy="898124"/>
            <a:chOff x="8762260" y="1677880"/>
            <a:chExt cx="1262108" cy="898124"/>
          </a:xfrm>
        </p:grpSpPr>
        <p:sp>
          <p:nvSpPr>
            <p:cNvPr id="13" name="Rectangle: Rounded Corners 12">
              <a:extLst>
                <a:ext uri="{FF2B5EF4-FFF2-40B4-BE49-F238E27FC236}">
                  <a16:creationId xmlns:a16="http://schemas.microsoft.com/office/drawing/2014/main" id="{ECE01C02-C8BF-C832-2D6E-F84FABE07D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4FC1501-710E-DA47-3FE3-3BD6D3BB0A2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5" name="TextBox 14">
            <a:extLst>
              <a:ext uri="{FF2B5EF4-FFF2-40B4-BE49-F238E27FC236}">
                <a16:creationId xmlns:a16="http://schemas.microsoft.com/office/drawing/2014/main" id="{7E2E86D9-813F-CB2A-DCE5-59A2376CB2E7}"/>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6" name="Rectangle 15">
            <a:extLst>
              <a:ext uri="{FF2B5EF4-FFF2-40B4-BE49-F238E27FC236}">
                <a16:creationId xmlns:a16="http://schemas.microsoft.com/office/drawing/2014/main" id="{31EFDE37-5691-A0A6-4D1A-98F954CEED34}"/>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7" name="Straight Arrow Connector 16">
            <a:extLst>
              <a:ext uri="{FF2B5EF4-FFF2-40B4-BE49-F238E27FC236}">
                <a16:creationId xmlns:a16="http://schemas.microsoft.com/office/drawing/2014/main" id="{6E13EF21-5F5B-FAEF-42C9-FCF5DC77AA5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1A55AAB-7842-B883-20CF-EDABB9CADA26}"/>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9" name="Straight Arrow Connector 18">
            <a:extLst>
              <a:ext uri="{FF2B5EF4-FFF2-40B4-BE49-F238E27FC236}">
                <a16:creationId xmlns:a16="http://schemas.microsoft.com/office/drawing/2014/main" id="{53E28D47-2CA5-93CF-78D5-05F3F3FEE310}"/>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69D7D62-9010-C060-47A9-7181B38780B0}"/>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1" name="Rectangle 20">
            <a:extLst>
              <a:ext uri="{FF2B5EF4-FFF2-40B4-BE49-F238E27FC236}">
                <a16:creationId xmlns:a16="http://schemas.microsoft.com/office/drawing/2014/main" id="{6A292654-3D46-914E-60FF-4EAA8158617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B23D1DCF-3ADE-25C8-30F4-1F89A7DF20E4}"/>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63685CA4-D7F1-6558-C932-BA1440378F0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960B8740-5F04-C857-EED6-CEACB179859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0E6A827-8FB1-DED1-23F0-5F85D8DAC0B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6" name="Straight Arrow Connector 25">
            <a:extLst>
              <a:ext uri="{FF2B5EF4-FFF2-40B4-BE49-F238E27FC236}">
                <a16:creationId xmlns:a16="http://schemas.microsoft.com/office/drawing/2014/main" id="{AC1C08E7-C3F8-59F2-646E-DBDF5A2B44C0}"/>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8AC5F1A-B78C-2C4F-75A1-1673875DC44E}"/>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D7ACA46-2BBF-38EF-0385-C154C764492B}"/>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29" name="TextBox 28">
            <a:extLst>
              <a:ext uri="{FF2B5EF4-FFF2-40B4-BE49-F238E27FC236}">
                <a16:creationId xmlns:a16="http://schemas.microsoft.com/office/drawing/2014/main" id="{1D9690AC-30FE-B8ED-3B0A-C8BD024837A1}"/>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0" name="Rectangle 29">
            <a:extLst>
              <a:ext uri="{FF2B5EF4-FFF2-40B4-BE49-F238E27FC236}">
                <a16:creationId xmlns:a16="http://schemas.microsoft.com/office/drawing/2014/main" id="{277CCE54-8C77-F6C9-C166-E793F50523EF}"/>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1" name="Group 30">
            <a:extLst>
              <a:ext uri="{FF2B5EF4-FFF2-40B4-BE49-F238E27FC236}">
                <a16:creationId xmlns:a16="http://schemas.microsoft.com/office/drawing/2014/main" id="{6EEE70D5-B698-AB12-BE39-3313F9EE791F}"/>
              </a:ext>
            </a:extLst>
          </p:cNvPr>
          <p:cNvGrpSpPr/>
          <p:nvPr/>
        </p:nvGrpSpPr>
        <p:grpSpPr>
          <a:xfrm>
            <a:off x="3485864" y="3510046"/>
            <a:ext cx="828000" cy="828000"/>
            <a:chOff x="4936328" y="4218830"/>
            <a:chExt cx="828000" cy="828000"/>
          </a:xfrm>
        </p:grpSpPr>
        <p:sp>
          <p:nvSpPr>
            <p:cNvPr id="32" name="Arc 31">
              <a:extLst>
                <a:ext uri="{FF2B5EF4-FFF2-40B4-BE49-F238E27FC236}">
                  <a16:creationId xmlns:a16="http://schemas.microsoft.com/office/drawing/2014/main" id="{2AEEAE89-2A14-F211-EC80-DFA032380D37}"/>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3" name="TextBox 32">
              <a:extLst>
                <a:ext uri="{FF2B5EF4-FFF2-40B4-BE49-F238E27FC236}">
                  <a16:creationId xmlns:a16="http://schemas.microsoft.com/office/drawing/2014/main" id="{3185EE93-7CB5-6CF5-7F8A-A546617144E2}"/>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4" name="TextBox 33">
            <a:extLst>
              <a:ext uri="{FF2B5EF4-FFF2-40B4-BE49-F238E27FC236}">
                <a16:creationId xmlns:a16="http://schemas.microsoft.com/office/drawing/2014/main" id="{27AF0AC0-CE48-08F1-8A34-FF061D70F658}"/>
              </a:ext>
            </a:extLst>
          </p:cNvPr>
          <p:cNvSpPr txBox="1"/>
          <p:nvPr/>
        </p:nvSpPr>
        <p:spPr>
          <a:xfrm>
            <a:off x="8929181" y="3969187"/>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35" name="Flowchart: Magnetic Disk 34">
            <a:extLst>
              <a:ext uri="{FF2B5EF4-FFF2-40B4-BE49-F238E27FC236}">
                <a16:creationId xmlns:a16="http://schemas.microsoft.com/office/drawing/2014/main" id="{C5268F91-F566-D70F-BF9A-1B06D7A25EE9}"/>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Tree>
    <p:extLst>
      <p:ext uri="{BB962C8B-B14F-4D97-AF65-F5344CB8AC3E}">
        <p14:creationId xmlns:p14="http://schemas.microsoft.com/office/powerpoint/2010/main" val="3313151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dirty="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dirty="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dirty="0"/>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dirty="0"/>
              <a:t>Creates an </a:t>
            </a:r>
            <a:r>
              <a:rPr lang="en-US" dirty="0" err="1"/>
              <a:t>AbstractControl</a:t>
            </a:r>
            <a:r>
              <a:rPr lang="en-US" dirty="0"/>
              <a:t> from a user-specified configuration.</a:t>
            </a:r>
          </a:p>
          <a:p>
            <a:r>
              <a:rPr lang="en-US" dirty="0"/>
              <a:t>The </a:t>
            </a:r>
            <a:r>
              <a:rPr lang="en-US" dirty="0" err="1"/>
              <a:t>FormBuilder</a:t>
            </a:r>
            <a:r>
              <a:rPr lang="en-US" dirty="0"/>
              <a:t> provides syntactic sugar that shortens creating instances of a </a:t>
            </a:r>
            <a:r>
              <a:rPr lang="en-US" dirty="0" err="1"/>
              <a:t>FormControl</a:t>
            </a:r>
            <a:r>
              <a:rPr lang="en-US" dirty="0"/>
              <a:t>, </a:t>
            </a:r>
            <a:r>
              <a:rPr lang="en-US" dirty="0" err="1"/>
              <a:t>FormGroup</a:t>
            </a:r>
            <a:r>
              <a:rPr lang="en-US" dirty="0"/>
              <a:t>, or </a:t>
            </a:r>
            <a:r>
              <a:rPr lang="en-US" dirty="0" err="1"/>
              <a:t>FormArray</a:t>
            </a:r>
            <a:r>
              <a:rPr lang="en-US" dirty="0"/>
              <a:t>. </a:t>
            </a:r>
          </a:p>
          <a:p>
            <a:r>
              <a:rPr lang="en-US" dirty="0"/>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dirty="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dirty="0" err="1"/>
              <a:t>RxJS</a:t>
            </a:r>
            <a:r>
              <a:rPr lang="en-US" dirty="0"/>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EDA054-5D7E-80BC-80EC-D733E0109DC9}"/>
              </a:ext>
            </a:extLst>
          </p:cNvPr>
          <p:cNvSpPr/>
          <p:nvPr/>
        </p:nvSpPr>
        <p:spPr>
          <a:xfrm>
            <a:off x="7656017" y="154876"/>
            <a:ext cx="2905358" cy="6228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4CAA77C4-D70A-9237-7AD9-A43CEAEDDBD3}"/>
              </a:ext>
            </a:extLst>
          </p:cNvPr>
          <p:cNvSpPr txBox="1"/>
          <p:nvPr/>
        </p:nvSpPr>
        <p:spPr>
          <a:xfrm>
            <a:off x="7742186" y="2511835"/>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0F87D9B0-A3DF-CD66-8AD5-A024C1D6B162}"/>
              </a:ext>
            </a:extLst>
          </p:cNvPr>
          <p:cNvSpPr txBox="1"/>
          <p:nvPr/>
        </p:nvSpPr>
        <p:spPr>
          <a:xfrm>
            <a:off x="8982991" y="2699883"/>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E58363CD-3419-6294-D678-05F2EF912EC5}"/>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064E2365-895F-2B4A-971F-7507F9EAB7B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F0B93F8-EFE8-EA1F-466F-1C3AAD6FDD9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763AF043-F763-D15E-7CE0-61D00B804C3F}"/>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46C9AD80-286A-8798-0EFC-2CD161FAA4F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5CCEE445-6BAE-8355-6AA3-C47E7ACD626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B252D672-9B55-EF41-E4BF-2F93750B45AD}"/>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Rounded Corners 11">
            <a:extLst>
              <a:ext uri="{FF2B5EF4-FFF2-40B4-BE49-F238E27FC236}">
                <a16:creationId xmlns:a16="http://schemas.microsoft.com/office/drawing/2014/main" id="{A2BA02DE-D9CB-00CD-0267-EC692B7694B2}"/>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cxnSp>
        <p:nvCxnSpPr>
          <p:cNvPr id="13" name="Straight Connector 12">
            <a:extLst>
              <a:ext uri="{FF2B5EF4-FFF2-40B4-BE49-F238E27FC236}">
                <a16:creationId xmlns:a16="http://schemas.microsoft.com/office/drawing/2014/main" id="{5DCBDC0B-A0E4-17A4-8E1B-D433ECA5B706}"/>
              </a:ext>
            </a:extLst>
          </p:cNvPr>
          <p:cNvCxnSpPr/>
          <p:nvPr/>
        </p:nvCxnSpPr>
        <p:spPr>
          <a:xfrm>
            <a:off x="7656017" y="40632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DA22B447-7613-C0EB-7375-DED0F295C46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8FCDCB6C-FBFC-F0C2-76B7-FAE49FB79E41}"/>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70E448E-F7F4-1965-BF47-46EE604828DA}"/>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1A801073-B3B4-4457-EA1D-73381E664175}"/>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D84F5D1B-5266-51BC-BF82-B217DC6962E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815277-09F3-16EA-1004-E7AB7AC57043}"/>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20" name="Rectangle: Rounded Corners 19">
            <a:extLst>
              <a:ext uri="{FF2B5EF4-FFF2-40B4-BE49-F238E27FC236}">
                <a16:creationId xmlns:a16="http://schemas.microsoft.com/office/drawing/2014/main" id="{4CFDD659-4581-34B7-9528-A60F3FF4457A}"/>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DE1C359-2ABC-69A5-EB7F-17C4F4E2A6E6}"/>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03B337C-E9EE-8BCE-877A-F8DF6F4D3C08}"/>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2AAA6AB-7702-BD31-BD0E-C344B313DB4D}"/>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DAB166FA-9789-F91B-8DFE-7250CB67A8B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Flowchart: Magnetic Disk 24">
            <a:extLst>
              <a:ext uri="{FF2B5EF4-FFF2-40B4-BE49-F238E27FC236}">
                <a16:creationId xmlns:a16="http://schemas.microsoft.com/office/drawing/2014/main" id="{0AE9FF91-E435-8E4B-2CFF-932AE078DD16}"/>
              </a:ext>
            </a:extLst>
          </p:cNvPr>
          <p:cNvSpPr/>
          <p:nvPr/>
        </p:nvSpPr>
        <p:spPr>
          <a:xfrm>
            <a:off x="10993041" y="4385901"/>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6" name="Straight Arrow Connector 25">
            <a:extLst>
              <a:ext uri="{FF2B5EF4-FFF2-40B4-BE49-F238E27FC236}">
                <a16:creationId xmlns:a16="http://schemas.microsoft.com/office/drawing/2014/main" id="{BB633B0B-9B0D-589D-1248-43A0C02189F8}"/>
              </a:ext>
            </a:extLst>
          </p:cNvPr>
          <p:cNvCxnSpPr/>
          <p:nvPr/>
        </p:nvCxnSpPr>
        <p:spPr>
          <a:xfrm>
            <a:off x="9883270" y="5217002"/>
            <a:ext cx="110977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0A6AFCDD-2A80-C5CB-E50D-271A1057A169}"/>
              </a:ext>
            </a:extLst>
          </p:cNvPr>
          <p:cNvSpPr txBox="1"/>
          <p:nvPr/>
        </p:nvSpPr>
        <p:spPr>
          <a:xfrm>
            <a:off x="8230235" y="4258205"/>
            <a:ext cx="1989071" cy="1754326"/>
          </a:xfrm>
          <a:prstGeom prst="rect">
            <a:avLst/>
          </a:prstGeom>
          <a:solidFill>
            <a:schemeClr val="accent2"/>
          </a:solid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8" name="Straight Arrow Connector 27">
            <a:extLst>
              <a:ext uri="{FF2B5EF4-FFF2-40B4-BE49-F238E27FC236}">
                <a16:creationId xmlns:a16="http://schemas.microsoft.com/office/drawing/2014/main" id="{F92D606F-A2D2-7D65-118E-9D64BDA18331}"/>
              </a:ext>
            </a:extLst>
          </p:cNvPr>
          <p:cNvCxnSpPr/>
          <p:nvPr/>
        </p:nvCxnSpPr>
        <p:spPr>
          <a:xfrm flipH="1">
            <a:off x="10219306" y="4761055"/>
            <a:ext cx="77373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59D309D8-7297-5F83-62F4-2365F3671E9B}"/>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E1FC748-75AE-AF4F-00F3-915C2842FCBF}"/>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E5A01B9-AFD7-54F6-DB03-1F234F992CDA}"/>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2" name="TextBox 31">
            <a:extLst>
              <a:ext uri="{FF2B5EF4-FFF2-40B4-BE49-F238E27FC236}">
                <a16:creationId xmlns:a16="http://schemas.microsoft.com/office/drawing/2014/main" id="{E7AA0246-DF83-5870-436A-A966D41AED78}"/>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3" name="TextBox 32">
            <a:extLst>
              <a:ext uri="{FF2B5EF4-FFF2-40B4-BE49-F238E27FC236}">
                <a16:creationId xmlns:a16="http://schemas.microsoft.com/office/drawing/2014/main" id="{49FE5C3E-F152-B9D4-CFD2-44F3A0734C97}"/>
              </a:ext>
            </a:extLst>
          </p:cNvPr>
          <p:cNvSpPr txBox="1"/>
          <p:nvPr/>
        </p:nvSpPr>
        <p:spPr>
          <a:xfrm>
            <a:off x="3940142" y="4114300"/>
            <a:ext cx="2940292" cy="369332"/>
          </a:xfrm>
          <a:prstGeom prst="rect">
            <a:avLst/>
          </a:prstGeom>
          <a:noFill/>
        </p:spPr>
        <p:txBody>
          <a:bodyPr wrap="none" rtlCol="0">
            <a:spAutoFit/>
          </a:bodyPr>
          <a:lstStyle/>
          <a:p>
            <a:r>
              <a:rPr lang="en-US" dirty="0"/>
              <a:t>www.abc.com/api/customers</a:t>
            </a:r>
          </a:p>
        </p:txBody>
      </p:sp>
      <p:sp>
        <p:nvSpPr>
          <p:cNvPr id="34" name="Rectangle 33">
            <a:extLst>
              <a:ext uri="{FF2B5EF4-FFF2-40B4-BE49-F238E27FC236}">
                <a16:creationId xmlns:a16="http://schemas.microsoft.com/office/drawing/2014/main" id="{BAC53420-7D55-B13B-B6D5-064E67D5ECB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5" name="TextBox 34">
            <a:extLst>
              <a:ext uri="{FF2B5EF4-FFF2-40B4-BE49-F238E27FC236}">
                <a16:creationId xmlns:a16="http://schemas.microsoft.com/office/drawing/2014/main" id="{001FC816-826C-C310-C373-295388E8B1D6}"/>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6" name="TextBox 35">
            <a:extLst>
              <a:ext uri="{FF2B5EF4-FFF2-40B4-BE49-F238E27FC236}">
                <a16:creationId xmlns:a16="http://schemas.microsoft.com/office/drawing/2014/main" id="{11A181C5-EF31-1B20-A6C2-7CDACEC01114}"/>
              </a:ext>
            </a:extLst>
          </p:cNvPr>
          <p:cNvSpPr txBox="1"/>
          <p:nvPr/>
        </p:nvSpPr>
        <p:spPr>
          <a:xfrm>
            <a:off x="234573" y="5791407"/>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sp>
        <p:nvSpPr>
          <p:cNvPr id="37" name="TextBox 36">
            <a:extLst>
              <a:ext uri="{FF2B5EF4-FFF2-40B4-BE49-F238E27FC236}">
                <a16:creationId xmlns:a16="http://schemas.microsoft.com/office/drawing/2014/main" id="{9641DAE1-A6E3-C856-7929-26DA73293539}"/>
              </a:ext>
            </a:extLst>
          </p:cNvPr>
          <p:cNvSpPr txBox="1"/>
          <p:nvPr/>
        </p:nvSpPr>
        <p:spPr>
          <a:xfrm>
            <a:off x="552551" y="353014"/>
            <a:ext cx="5905078" cy="523220"/>
          </a:xfrm>
          <a:prstGeom prst="rect">
            <a:avLst/>
          </a:prstGeom>
          <a:noFill/>
        </p:spPr>
        <p:txBody>
          <a:bodyPr wrap="none" rtlCol="0">
            <a:spAutoFit/>
          </a:bodyPr>
          <a:lstStyle/>
          <a:p>
            <a:r>
              <a:rPr lang="en-IN" sz="2800" b="1" dirty="0"/>
              <a:t>SINGLE PAGE APPLICATION - </a:t>
            </a:r>
            <a:r>
              <a:rPr lang="en-IN" sz="2800" b="1" dirty="0" err="1"/>
              <a:t>InDomain</a:t>
            </a:r>
            <a:endParaRPr lang="en-IN" sz="2800" b="1" dirty="0"/>
          </a:p>
        </p:txBody>
      </p:sp>
      <p:sp>
        <p:nvSpPr>
          <p:cNvPr id="38" name="TextBox 37">
            <a:extLst>
              <a:ext uri="{FF2B5EF4-FFF2-40B4-BE49-F238E27FC236}">
                <a16:creationId xmlns:a16="http://schemas.microsoft.com/office/drawing/2014/main" id="{9774FDD1-2CF7-65C5-507A-123F3BBDB277}"/>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Tree>
    <p:extLst>
      <p:ext uri="{BB962C8B-B14F-4D97-AF65-F5344CB8AC3E}">
        <p14:creationId xmlns:p14="http://schemas.microsoft.com/office/powerpoint/2010/main" val="2913268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dirty="0"/>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dirty="0"/>
              <a:t>ajax</a:t>
            </a:r>
          </a:p>
          <a:p>
            <a:r>
              <a:rPr lang="en-US" dirty="0" err="1"/>
              <a:t>bindCallback</a:t>
            </a:r>
            <a:endParaRPr lang="en-US" dirty="0"/>
          </a:p>
          <a:p>
            <a:r>
              <a:rPr lang="en-US" dirty="0" err="1"/>
              <a:t>bindNodeCallback</a:t>
            </a:r>
            <a:endParaRPr lang="en-US" dirty="0"/>
          </a:p>
          <a:p>
            <a:r>
              <a:rPr lang="en-US" dirty="0"/>
              <a:t>defer</a:t>
            </a:r>
          </a:p>
          <a:p>
            <a:r>
              <a:rPr lang="en-US" dirty="0"/>
              <a:t>empty</a:t>
            </a:r>
          </a:p>
          <a:p>
            <a:r>
              <a:rPr lang="en-US" dirty="0"/>
              <a:t>from</a:t>
            </a:r>
          </a:p>
          <a:p>
            <a:r>
              <a:rPr lang="en-US" dirty="0" err="1"/>
              <a:t>fromEvent</a:t>
            </a:r>
            <a:endParaRPr lang="en-US" dirty="0"/>
          </a:p>
          <a:p>
            <a:r>
              <a:rPr lang="en-US" dirty="0" err="1"/>
              <a:t>fromEventPattern</a:t>
            </a:r>
            <a:endParaRPr lang="en-US" dirty="0"/>
          </a:p>
          <a:p>
            <a:r>
              <a:rPr lang="en-US" dirty="0"/>
              <a:t>generate</a:t>
            </a:r>
          </a:p>
          <a:p>
            <a:r>
              <a:rPr lang="en-US" dirty="0"/>
              <a:t>interval</a:t>
            </a:r>
          </a:p>
          <a:p>
            <a:r>
              <a:rPr lang="en-US" dirty="0"/>
              <a:t>of</a:t>
            </a:r>
          </a:p>
          <a:p>
            <a:r>
              <a:rPr lang="en-US" dirty="0"/>
              <a:t>range</a:t>
            </a:r>
          </a:p>
          <a:p>
            <a:r>
              <a:rPr lang="en-US" dirty="0" err="1"/>
              <a:t>throwError</a:t>
            </a:r>
            <a:endParaRPr lang="en-US" dirty="0"/>
          </a:p>
          <a:p>
            <a:r>
              <a:rPr lang="en-US" dirty="0"/>
              <a:t>timer</a:t>
            </a:r>
          </a:p>
          <a:p>
            <a:r>
              <a:rPr lang="en-US" dirty="0" err="1"/>
              <a:t>iif</a:t>
            </a:r>
            <a:endParaRPr lang="en-US" dirty="0"/>
          </a:p>
        </p:txBody>
      </p:sp>
    </p:spTree>
    <p:extLst>
      <p:ext uri="{BB962C8B-B14F-4D97-AF65-F5344CB8AC3E}">
        <p14:creationId xmlns:p14="http://schemas.microsoft.com/office/powerpoint/2010/main" val="4010599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dirty="0"/>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dirty="0" err="1"/>
              <a:t>combineLatest</a:t>
            </a:r>
            <a:endParaRPr lang="en-US" dirty="0"/>
          </a:p>
          <a:p>
            <a:r>
              <a:rPr lang="en-US" dirty="0" err="1"/>
              <a:t>concat</a:t>
            </a:r>
            <a:endParaRPr lang="en-US" dirty="0"/>
          </a:p>
          <a:p>
            <a:r>
              <a:rPr lang="en-US" dirty="0" err="1"/>
              <a:t>forkJoin</a:t>
            </a:r>
            <a:endParaRPr lang="en-US" dirty="0"/>
          </a:p>
          <a:p>
            <a:r>
              <a:rPr lang="en-US" dirty="0"/>
              <a:t>merge</a:t>
            </a:r>
          </a:p>
          <a:p>
            <a:r>
              <a:rPr lang="en-US" dirty="0"/>
              <a:t>partition</a:t>
            </a:r>
          </a:p>
          <a:p>
            <a:r>
              <a:rPr lang="en-US" dirty="0"/>
              <a:t>race</a:t>
            </a:r>
          </a:p>
          <a:p>
            <a:r>
              <a:rPr lang="en-US" dirty="0"/>
              <a:t>zip</a:t>
            </a:r>
          </a:p>
          <a:p>
            <a:r>
              <a:rPr lang="en-US" dirty="0" err="1"/>
              <a:t>combineAll</a:t>
            </a:r>
            <a:endParaRPr lang="en-US" dirty="0"/>
          </a:p>
          <a:p>
            <a:r>
              <a:rPr lang="en-US" dirty="0" err="1"/>
              <a:t>concatAll</a:t>
            </a:r>
            <a:endParaRPr lang="en-US" dirty="0"/>
          </a:p>
          <a:p>
            <a:r>
              <a:rPr lang="en-US" dirty="0"/>
              <a:t>exhaust</a:t>
            </a:r>
          </a:p>
          <a:p>
            <a:r>
              <a:rPr lang="en-US" dirty="0" err="1"/>
              <a:t>mergeAll</a:t>
            </a:r>
            <a:endParaRPr lang="en-US" dirty="0"/>
          </a:p>
          <a:p>
            <a:r>
              <a:rPr lang="en-US" dirty="0" err="1"/>
              <a:t>startWith</a:t>
            </a:r>
            <a:endParaRPr lang="en-US" dirty="0"/>
          </a:p>
          <a:p>
            <a:r>
              <a:rPr lang="en-US" dirty="0" err="1"/>
              <a:t>withLatestFrom</a:t>
            </a:r>
            <a:endParaRPr lang="en-US" dirty="0"/>
          </a:p>
        </p:txBody>
      </p:sp>
    </p:spTree>
    <p:extLst>
      <p:ext uri="{BB962C8B-B14F-4D97-AF65-F5344CB8AC3E}">
        <p14:creationId xmlns:p14="http://schemas.microsoft.com/office/powerpoint/2010/main" val="33911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dirty="0"/>
              <a:t>buffer</a:t>
            </a:r>
          </a:p>
          <a:p>
            <a:r>
              <a:rPr lang="en-US" dirty="0" err="1"/>
              <a:t>bufferCount</a:t>
            </a:r>
            <a:endParaRPr lang="en-US" dirty="0"/>
          </a:p>
          <a:p>
            <a:r>
              <a:rPr lang="en-US" dirty="0" err="1"/>
              <a:t>bufferTime</a:t>
            </a:r>
            <a:endParaRPr lang="en-US" dirty="0"/>
          </a:p>
          <a:p>
            <a:r>
              <a:rPr lang="en-US" dirty="0" err="1"/>
              <a:t>bufferToggle</a:t>
            </a:r>
            <a:endParaRPr lang="en-US" dirty="0"/>
          </a:p>
          <a:p>
            <a:r>
              <a:rPr lang="en-US" dirty="0" err="1"/>
              <a:t>bufferWhen</a:t>
            </a:r>
            <a:endParaRPr lang="en-US" dirty="0"/>
          </a:p>
          <a:p>
            <a:r>
              <a:rPr lang="en-US" dirty="0" err="1"/>
              <a:t>concatMap</a:t>
            </a:r>
            <a:endParaRPr lang="en-US" dirty="0"/>
          </a:p>
          <a:p>
            <a:r>
              <a:rPr lang="en-US" dirty="0" err="1"/>
              <a:t>concatMapTo</a:t>
            </a:r>
            <a:endParaRPr lang="en-US" dirty="0"/>
          </a:p>
          <a:p>
            <a:r>
              <a:rPr lang="en-US" dirty="0"/>
              <a:t>exhaust</a:t>
            </a:r>
          </a:p>
          <a:p>
            <a:r>
              <a:rPr lang="en-US" dirty="0" err="1"/>
              <a:t>exhaustMap</a:t>
            </a:r>
            <a:endParaRPr lang="en-US" dirty="0"/>
          </a:p>
          <a:p>
            <a:r>
              <a:rPr lang="en-US" dirty="0"/>
              <a:t>expand</a:t>
            </a:r>
          </a:p>
          <a:p>
            <a:r>
              <a:rPr lang="en-US" dirty="0" err="1"/>
              <a:t>groupBy</a:t>
            </a:r>
            <a:endParaRPr lang="en-US" dirty="0"/>
          </a:p>
          <a:p>
            <a:r>
              <a:rPr lang="en-US" dirty="0"/>
              <a:t>map</a:t>
            </a:r>
          </a:p>
          <a:p>
            <a:r>
              <a:rPr lang="en-US" dirty="0" err="1"/>
              <a:t>mapTo</a:t>
            </a:r>
            <a:endParaRPr lang="en-US" dirty="0"/>
          </a:p>
          <a:p>
            <a:r>
              <a:rPr lang="en-US" dirty="0" err="1"/>
              <a:t>mergeMap</a:t>
            </a:r>
            <a:endParaRPr lang="en-US" dirty="0"/>
          </a:p>
          <a:p>
            <a:r>
              <a:rPr lang="en-US" dirty="0" err="1"/>
              <a:t>mergeMapTo</a:t>
            </a:r>
            <a:endParaRPr lang="en-US" dirty="0"/>
          </a:p>
          <a:p>
            <a:r>
              <a:rPr lang="en-US" dirty="0" err="1"/>
              <a:t>mergeScan</a:t>
            </a:r>
            <a:endParaRPr lang="en-US" dirty="0"/>
          </a:p>
        </p:txBody>
      </p:sp>
    </p:spTree>
    <p:extLst>
      <p:ext uri="{BB962C8B-B14F-4D97-AF65-F5344CB8AC3E}">
        <p14:creationId xmlns:p14="http://schemas.microsoft.com/office/powerpoint/2010/main" val="957610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dirty="0"/>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dirty="0"/>
              <a:t>pairwise</a:t>
            </a:r>
          </a:p>
          <a:p>
            <a:r>
              <a:rPr lang="en-US" dirty="0"/>
              <a:t>partition</a:t>
            </a:r>
          </a:p>
          <a:p>
            <a:r>
              <a:rPr lang="en-US" dirty="0"/>
              <a:t>pluck</a:t>
            </a:r>
          </a:p>
          <a:p>
            <a:r>
              <a:rPr lang="en-US" dirty="0"/>
              <a:t>scan</a:t>
            </a:r>
          </a:p>
          <a:p>
            <a:r>
              <a:rPr lang="en-US" dirty="0" err="1"/>
              <a:t>switchMap</a:t>
            </a:r>
            <a:endParaRPr lang="en-US" dirty="0"/>
          </a:p>
          <a:p>
            <a:r>
              <a:rPr lang="en-US" dirty="0" err="1"/>
              <a:t>switchMapTo</a:t>
            </a:r>
            <a:endParaRPr lang="en-US" dirty="0"/>
          </a:p>
          <a:p>
            <a:r>
              <a:rPr lang="en-US" dirty="0"/>
              <a:t>window</a:t>
            </a:r>
          </a:p>
          <a:p>
            <a:r>
              <a:rPr lang="en-US" dirty="0" err="1"/>
              <a:t>windowCount</a:t>
            </a:r>
            <a:endParaRPr lang="en-US" dirty="0"/>
          </a:p>
          <a:p>
            <a:r>
              <a:rPr lang="en-US" dirty="0" err="1"/>
              <a:t>windowTime</a:t>
            </a:r>
            <a:endParaRPr lang="en-US" dirty="0"/>
          </a:p>
          <a:p>
            <a:r>
              <a:rPr lang="en-US" dirty="0" err="1"/>
              <a:t>windowToggle</a:t>
            </a:r>
            <a:endParaRPr lang="en-US" dirty="0"/>
          </a:p>
          <a:p>
            <a:r>
              <a:rPr lang="en-US" dirty="0" err="1"/>
              <a:t>windowWhen</a:t>
            </a:r>
            <a:endParaRPr lang="en-US" dirty="0"/>
          </a:p>
        </p:txBody>
      </p:sp>
    </p:spTree>
    <p:extLst>
      <p:ext uri="{BB962C8B-B14F-4D97-AF65-F5344CB8AC3E}">
        <p14:creationId xmlns:p14="http://schemas.microsoft.com/office/powerpoint/2010/main" val="2340989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dirty="0"/>
              <a:t>audit</a:t>
            </a:r>
          </a:p>
          <a:p>
            <a:r>
              <a:rPr lang="en-US" dirty="0" err="1"/>
              <a:t>auditTime</a:t>
            </a:r>
            <a:endParaRPr lang="en-US" dirty="0"/>
          </a:p>
          <a:p>
            <a:r>
              <a:rPr lang="en-US" dirty="0"/>
              <a:t>debounce</a:t>
            </a:r>
          </a:p>
          <a:p>
            <a:r>
              <a:rPr lang="en-US" dirty="0" err="1"/>
              <a:t>debounceTime</a:t>
            </a:r>
            <a:endParaRPr lang="en-US" dirty="0"/>
          </a:p>
          <a:p>
            <a:r>
              <a:rPr lang="en-US" dirty="0"/>
              <a:t>distinct</a:t>
            </a:r>
          </a:p>
          <a:p>
            <a:r>
              <a:rPr lang="en-US" dirty="0" err="1"/>
              <a:t>distinctKey</a:t>
            </a:r>
            <a:endParaRPr lang="en-US" dirty="0"/>
          </a:p>
          <a:p>
            <a:r>
              <a:rPr lang="en-US" dirty="0" err="1"/>
              <a:t>distinctUntilChanged</a:t>
            </a:r>
            <a:endParaRPr lang="en-US" dirty="0"/>
          </a:p>
          <a:p>
            <a:r>
              <a:rPr lang="en-US" dirty="0" err="1"/>
              <a:t>distinctUntilKeyChanged</a:t>
            </a:r>
            <a:endParaRPr lang="en-US" dirty="0"/>
          </a:p>
          <a:p>
            <a:r>
              <a:rPr lang="en-US" dirty="0" err="1"/>
              <a:t>elementAt</a:t>
            </a:r>
            <a:endParaRPr lang="en-US" dirty="0"/>
          </a:p>
          <a:p>
            <a:r>
              <a:rPr lang="en-US" dirty="0"/>
              <a:t>filter</a:t>
            </a:r>
          </a:p>
          <a:p>
            <a:r>
              <a:rPr lang="en-US" dirty="0"/>
              <a:t>first</a:t>
            </a:r>
          </a:p>
          <a:p>
            <a:r>
              <a:rPr lang="en-US" dirty="0" err="1"/>
              <a:t>ignoreElements</a:t>
            </a:r>
            <a:endParaRPr lang="en-US" dirty="0"/>
          </a:p>
          <a:p>
            <a:r>
              <a:rPr lang="en-US" dirty="0"/>
              <a:t>last</a:t>
            </a:r>
          </a:p>
        </p:txBody>
      </p:sp>
    </p:spTree>
    <p:extLst>
      <p:ext uri="{BB962C8B-B14F-4D97-AF65-F5344CB8AC3E}">
        <p14:creationId xmlns:p14="http://schemas.microsoft.com/office/powerpoint/2010/main" val="1308915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dirty="0"/>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dirty="0"/>
              <a:t>sample</a:t>
            </a:r>
          </a:p>
          <a:p>
            <a:r>
              <a:rPr lang="en-US" dirty="0" err="1"/>
              <a:t>sampleTime</a:t>
            </a:r>
            <a:endParaRPr lang="en-US" dirty="0"/>
          </a:p>
          <a:p>
            <a:r>
              <a:rPr lang="en-US" dirty="0"/>
              <a:t>single</a:t>
            </a:r>
          </a:p>
          <a:p>
            <a:r>
              <a:rPr lang="en-US" dirty="0"/>
              <a:t>skip</a:t>
            </a:r>
          </a:p>
          <a:p>
            <a:r>
              <a:rPr lang="en-US" dirty="0" err="1"/>
              <a:t>skipLast</a:t>
            </a:r>
            <a:endParaRPr lang="en-US" dirty="0"/>
          </a:p>
          <a:p>
            <a:r>
              <a:rPr lang="en-US" dirty="0" err="1"/>
              <a:t>skipUntil</a:t>
            </a:r>
            <a:endParaRPr lang="en-US" dirty="0"/>
          </a:p>
          <a:p>
            <a:r>
              <a:rPr lang="en-US" dirty="0" err="1"/>
              <a:t>skipWhile</a:t>
            </a:r>
            <a:endParaRPr lang="en-US" dirty="0"/>
          </a:p>
          <a:p>
            <a:r>
              <a:rPr lang="en-US" dirty="0"/>
              <a:t>take</a:t>
            </a:r>
          </a:p>
          <a:p>
            <a:r>
              <a:rPr lang="en-US" dirty="0" err="1"/>
              <a:t>takeLast</a:t>
            </a:r>
            <a:endParaRPr lang="en-US" dirty="0"/>
          </a:p>
          <a:p>
            <a:r>
              <a:rPr lang="en-US" dirty="0" err="1"/>
              <a:t>takeUntil</a:t>
            </a:r>
            <a:endParaRPr lang="en-US" dirty="0"/>
          </a:p>
          <a:p>
            <a:r>
              <a:rPr lang="en-US" dirty="0" err="1"/>
              <a:t>takeWhile</a:t>
            </a:r>
            <a:endParaRPr lang="en-US" dirty="0"/>
          </a:p>
          <a:p>
            <a:r>
              <a:rPr lang="en-US" dirty="0"/>
              <a:t>throttle</a:t>
            </a:r>
          </a:p>
          <a:p>
            <a:r>
              <a:rPr lang="en-US" dirty="0" err="1"/>
              <a:t>throttleTime</a:t>
            </a:r>
            <a:endParaRPr lang="en-US" dirty="0"/>
          </a:p>
        </p:txBody>
      </p:sp>
    </p:spTree>
    <p:extLst>
      <p:ext uri="{BB962C8B-B14F-4D97-AF65-F5344CB8AC3E}">
        <p14:creationId xmlns:p14="http://schemas.microsoft.com/office/powerpoint/2010/main" val="4247937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dirty="0"/>
              <a:t>Multicasting Operators</a:t>
            </a:r>
          </a:p>
          <a:p>
            <a:pPr lvl="1"/>
            <a:r>
              <a:rPr lang="en-US" dirty="0"/>
              <a:t>multicast</a:t>
            </a:r>
          </a:p>
          <a:p>
            <a:pPr lvl="1"/>
            <a:r>
              <a:rPr lang="en-US" dirty="0"/>
              <a:t>publish</a:t>
            </a:r>
          </a:p>
          <a:p>
            <a:pPr lvl="1"/>
            <a:r>
              <a:rPr lang="en-US" dirty="0" err="1"/>
              <a:t>publishBehavior</a:t>
            </a:r>
            <a:endParaRPr lang="en-US" dirty="0"/>
          </a:p>
          <a:p>
            <a:pPr lvl="1"/>
            <a:r>
              <a:rPr lang="en-US" dirty="0" err="1"/>
              <a:t>publishLast</a:t>
            </a:r>
            <a:endParaRPr lang="en-US" dirty="0"/>
          </a:p>
          <a:p>
            <a:pPr lvl="1"/>
            <a:r>
              <a:rPr lang="en-US" dirty="0" err="1"/>
              <a:t>publishReplay</a:t>
            </a:r>
            <a:endParaRPr lang="en-US" dirty="0"/>
          </a:p>
          <a:p>
            <a:pPr lvl="1"/>
            <a:r>
              <a:rPr lang="en-US" dirty="0"/>
              <a:t>share</a:t>
            </a:r>
          </a:p>
          <a:p>
            <a:r>
              <a:rPr lang="en-US" dirty="0"/>
              <a:t>Error Handling Operators</a:t>
            </a:r>
          </a:p>
          <a:p>
            <a:pPr lvl="1"/>
            <a:r>
              <a:rPr lang="en-US" dirty="0" err="1"/>
              <a:t>catchError</a:t>
            </a:r>
            <a:endParaRPr lang="en-US" dirty="0"/>
          </a:p>
          <a:p>
            <a:pPr lvl="1"/>
            <a:r>
              <a:rPr lang="en-US" dirty="0"/>
              <a:t>retry</a:t>
            </a:r>
          </a:p>
          <a:p>
            <a:pPr lvl="1"/>
            <a:r>
              <a:rPr lang="en-US" dirty="0" err="1"/>
              <a:t>retryWhen</a:t>
            </a:r>
            <a:endParaRPr lang="en-US" dirty="0"/>
          </a:p>
        </p:txBody>
      </p:sp>
    </p:spTree>
    <p:extLst>
      <p:ext uri="{BB962C8B-B14F-4D97-AF65-F5344CB8AC3E}">
        <p14:creationId xmlns:p14="http://schemas.microsoft.com/office/powerpoint/2010/main" val="745396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dirty="0"/>
              <a:t>Utility Operators</a:t>
            </a:r>
          </a:p>
          <a:p>
            <a:pPr lvl="1"/>
            <a:r>
              <a:rPr lang="en-US" dirty="0"/>
              <a:t>tap</a:t>
            </a:r>
          </a:p>
          <a:p>
            <a:pPr lvl="1"/>
            <a:r>
              <a:rPr lang="en-US" dirty="0"/>
              <a:t>delay</a:t>
            </a:r>
          </a:p>
          <a:p>
            <a:pPr lvl="1"/>
            <a:r>
              <a:rPr lang="en-US" dirty="0" err="1"/>
              <a:t>delayWhen</a:t>
            </a:r>
            <a:endParaRPr lang="en-US" dirty="0"/>
          </a:p>
          <a:p>
            <a:pPr lvl="1"/>
            <a:r>
              <a:rPr lang="en-US" dirty="0"/>
              <a:t>dematerialize</a:t>
            </a:r>
          </a:p>
          <a:p>
            <a:pPr lvl="1"/>
            <a:r>
              <a:rPr lang="en-US" dirty="0"/>
              <a:t>materialize</a:t>
            </a:r>
          </a:p>
          <a:p>
            <a:pPr lvl="1"/>
            <a:r>
              <a:rPr lang="en-US" dirty="0" err="1"/>
              <a:t>observeOn</a:t>
            </a:r>
            <a:endParaRPr lang="en-US" dirty="0"/>
          </a:p>
          <a:p>
            <a:pPr lvl="1"/>
            <a:r>
              <a:rPr lang="en-US" dirty="0" err="1"/>
              <a:t>subscribeOn</a:t>
            </a:r>
            <a:endParaRPr lang="en-US" dirty="0"/>
          </a:p>
          <a:p>
            <a:pPr lvl="1"/>
            <a:r>
              <a:rPr lang="en-US" dirty="0" err="1"/>
              <a:t>timeInterval</a:t>
            </a:r>
            <a:endParaRPr lang="en-US" dirty="0"/>
          </a:p>
          <a:p>
            <a:pPr lvl="1"/>
            <a:r>
              <a:rPr lang="en-US" dirty="0"/>
              <a:t>timestamp</a:t>
            </a:r>
          </a:p>
          <a:p>
            <a:pPr lvl="1"/>
            <a:r>
              <a:rPr lang="en-US" dirty="0"/>
              <a:t>timeout</a:t>
            </a:r>
          </a:p>
          <a:p>
            <a:pPr lvl="1"/>
            <a:r>
              <a:rPr lang="en-US" dirty="0" err="1"/>
              <a:t>timeoutWith</a:t>
            </a:r>
            <a:endParaRPr lang="en-US" dirty="0"/>
          </a:p>
          <a:p>
            <a:pPr lvl="1"/>
            <a:r>
              <a:rPr lang="en-US" dirty="0" err="1"/>
              <a:t>toArray</a:t>
            </a:r>
            <a:endParaRPr lang="en-US" dirty="0"/>
          </a:p>
        </p:txBody>
      </p:sp>
    </p:spTree>
    <p:extLst>
      <p:ext uri="{BB962C8B-B14F-4D97-AF65-F5344CB8AC3E}">
        <p14:creationId xmlns:p14="http://schemas.microsoft.com/office/powerpoint/2010/main" val="503224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dirty="0"/>
              <a:t>Conditional and Boolean Operators</a:t>
            </a:r>
          </a:p>
          <a:p>
            <a:pPr lvl="1"/>
            <a:r>
              <a:rPr lang="en-US" dirty="0" err="1"/>
              <a:t>defaultIfEmpty</a:t>
            </a:r>
            <a:endParaRPr lang="en-US" dirty="0"/>
          </a:p>
          <a:p>
            <a:pPr lvl="1"/>
            <a:r>
              <a:rPr lang="en-US" dirty="0"/>
              <a:t>every</a:t>
            </a:r>
          </a:p>
          <a:p>
            <a:pPr lvl="1"/>
            <a:r>
              <a:rPr lang="en-US" dirty="0"/>
              <a:t>find</a:t>
            </a:r>
          </a:p>
          <a:p>
            <a:pPr lvl="1"/>
            <a:r>
              <a:rPr lang="en-US" dirty="0" err="1"/>
              <a:t>findIndex</a:t>
            </a:r>
            <a:endParaRPr lang="en-US" dirty="0"/>
          </a:p>
          <a:p>
            <a:pPr lvl="1"/>
            <a:r>
              <a:rPr lang="en-US" dirty="0" err="1"/>
              <a:t>isEmpty</a:t>
            </a:r>
            <a:endParaRPr lang="en-US" dirty="0"/>
          </a:p>
          <a:p>
            <a:endParaRPr lang="en-US" dirty="0"/>
          </a:p>
          <a:p>
            <a:r>
              <a:rPr lang="en-US" dirty="0"/>
              <a:t>Mathematical and Aggregate Operators</a:t>
            </a:r>
          </a:p>
          <a:p>
            <a:pPr lvl="1"/>
            <a:r>
              <a:rPr lang="en-US" dirty="0"/>
              <a:t>count</a:t>
            </a:r>
          </a:p>
          <a:p>
            <a:pPr lvl="1"/>
            <a:r>
              <a:rPr lang="en-US" dirty="0"/>
              <a:t>max</a:t>
            </a:r>
          </a:p>
          <a:p>
            <a:pPr lvl="1"/>
            <a:r>
              <a:rPr lang="en-US" dirty="0"/>
              <a:t>min</a:t>
            </a:r>
          </a:p>
          <a:p>
            <a:pPr lvl="1"/>
            <a:r>
              <a:rPr lang="en-US" dirty="0"/>
              <a:t>reduce</a:t>
            </a:r>
          </a:p>
        </p:txBody>
      </p:sp>
    </p:spTree>
    <p:extLst>
      <p:ext uri="{BB962C8B-B14F-4D97-AF65-F5344CB8AC3E}">
        <p14:creationId xmlns:p14="http://schemas.microsoft.com/office/powerpoint/2010/main" val="2716841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7F4C1C-0397-C92E-A061-6B1CF7451862}"/>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1D9B80CA-28BC-C1F8-7F84-A181BF26138C}"/>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A3689AA1-ACA5-42D8-74D6-49AA8CD764F5}"/>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5" name="Straight Connector 4">
            <a:extLst>
              <a:ext uri="{FF2B5EF4-FFF2-40B4-BE49-F238E27FC236}">
                <a16:creationId xmlns:a16="http://schemas.microsoft.com/office/drawing/2014/main" id="{869E8A6E-B6D3-FC5F-18C5-1146B74F28A5}"/>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6" name="Rectangle 5">
            <a:extLst>
              <a:ext uri="{FF2B5EF4-FFF2-40B4-BE49-F238E27FC236}">
                <a16:creationId xmlns:a16="http://schemas.microsoft.com/office/drawing/2014/main" id="{B2CA0852-8874-2E3E-CB18-CF7335D9ADC4}"/>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7" name="Straight Arrow Connector 6">
            <a:extLst>
              <a:ext uri="{FF2B5EF4-FFF2-40B4-BE49-F238E27FC236}">
                <a16:creationId xmlns:a16="http://schemas.microsoft.com/office/drawing/2014/main" id="{F8F6DC50-902E-77EA-AA27-5C749E37CE8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0FEAEE-2CE5-F06A-0D22-CA33ED4EB9A9}"/>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9" name="TextBox 8">
            <a:extLst>
              <a:ext uri="{FF2B5EF4-FFF2-40B4-BE49-F238E27FC236}">
                <a16:creationId xmlns:a16="http://schemas.microsoft.com/office/drawing/2014/main" id="{9E5E95EB-9660-4F06-9388-03669DDEC962}"/>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0" name="Straight Arrow Connector 9">
            <a:extLst>
              <a:ext uri="{FF2B5EF4-FFF2-40B4-BE49-F238E27FC236}">
                <a16:creationId xmlns:a16="http://schemas.microsoft.com/office/drawing/2014/main" id="{083325A2-A72E-F09F-92D0-21D20D3B923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396843-C038-57DF-7E78-D1F8444392FD}"/>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12" name="TextBox 11">
            <a:extLst>
              <a:ext uri="{FF2B5EF4-FFF2-40B4-BE49-F238E27FC236}">
                <a16:creationId xmlns:a16="http://schemas.microsoft.com/office/drawing/2014/main" id="{1AE9ADD3-36AE-DC4F-84C7-CB8F0F996229}"/>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grpSp>
        <p:nvGrpSpPr>
          <p:cNvPr id="13" name="Group 12">
            <a:extLst>
              <a:ext uri="{FF2B5EF4-FFF2-40B4-BE49-F238E27FC236}">
                <a16:creationId xmlns:a16="http://schemas.microsoft.com/office/drawing/2014/main" id="{C67B8D20-556E-0F93-BC06-2BF6AEF61AFF}"/>
              </a:ext>
            </a:extLst>
          </p:cNvPr>
          <p:cNvGrpSpPr/>
          <p:nvPr/>
        </p:nvGrpSpPr>
        <p:grpSpPr>
          <a:xfrm>
            <a:off x="7810595" y="663726"/>
            <a:ext cx="1130132" cy="749454"/>
            <a:chOff x="8762260" y="1677880"/>
            <a:chExt cx="1262108" cy="898124"/>
          </a:xfrm>
        </p:grpSpPr>
        <p:sp>
          <p:nvSpPr>
            <p:cNvPr id="14" name="Rectangle: Rounded Corners 13">
              <a:extLst>
                <a:ext uri="{FF2B5EF4-FFF2-40B4-BE49-F238E27FC236}">
                  <a16:creationId xmlns:a16="http://schemas.microsoft.com/office/drawing/2014/main" id="{B2905697-58DC-DC29-1EE5-233E9D3130D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0D32298-873E-9969-9219-E3627F48189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6" name="Group 15">
            <a:extLst>
              <a:ext uri="{FF2B5EF4-FFF2-40B4-BE49-F238E27FC236}">
                <a16:creationId xmlns:a16="http://schemas.microsoft.com/office/drawing/2014/main" id="{8B11E795-B1D6-7A32-AC9A-9A9786ABE03A}"/>
              </a:ext>
            </a:extLst>
          </p:cNvPr>
          <p:cNvGrpSpPr/>
          <p:nvPr/>
        </p:nvGrpSpPr>
        <p:grpSpPr>
          <a:xfrm>
            <a:off x="9193562" y="676589"/>
            <a:ext cx="1130132" cy="749454"/>
            <a:chOff x="8762260" y="1677880"/>
            <a:chExt cx="1262108" cy="898124"/>
          </a:xfrm>
        </p:grpSpPr>
        <p:sp>
          <p:nvSpPr>
            <p:cNvPr id="17" name="Rectangle: Rounded Corners 16">
              <a:extLst>
                <a:ext uri="{FF2B5EF4-FFF2-40B4-BE49-F238E27FC236}">
                  <a16:creationId xmlns:a16="http://schemas.microsoft.com/office/drawing/2014/main" id="{CE8B47DD-22CB-D807-81F2-7100514231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8" name="Rectangle: Rounded Corners 17">
              <a:extLst>
                <a:ext uri="{FF2B5EF4-FFF2-40B4-BE49-F238E27FC236}">
                  <a16:creationId xmlns:a16="http://schemas.microsoft.com/office/drawing/2014/main" id="{C4D702D4-EE62-9837-9DF6-22BCE5269B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19" name="Rectangle: Rounded Corners 18">
            <a:extLst>
              <a:ext uri="{FF2B5EF4-FFF2-40B4-BE49-F238E27FC236}">
                <a16:creationId xmlns:a16="http://schemas.microsoft.com/office/drawing/2014/main" id="{A3B55799-1633-3450-3E55-9B418591BB3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20" name="Rectangle: Rounded Corners 19">
            <a:extLst>
              <a:ext uri="{FF2B5EF4-FFF2-40B4-BE49-F238E27FC236}">
                <a16:creationId xmlns:a16="http://schemas.microsoft.com/office/drawing/2014/main" id="{DC80B8CB-1416-A896-4E64-76A71C251B85}"/>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8216384-9A21-8E0C-D890-8EF3916FF017}"/>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99C1CE07-18F4-CDEE-D0EC-3AA1DEAB3036}"/>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B16C9DE-3D8C-25C9-9C6D-A0AF3241BBB4}"/>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FA34357E-E64F-D9C3-688A-22A9AA9CCB7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TextBox 24">
            <a:extLst>
              <a:ext uri="{FF2B5EF4-FFF2-40B4-BE49-F238E27FC236}">
                <a16:creationId xmlns:a16="http://schemas.microsoft.com/office/drawing/2014/main" id="{44F0202D-87E4-53BD-46F2-BB642510E0BA}"/>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26" name="Rectangle 25">
            <a:extLst>
              <a:ext uri="{FF2B5EF4-FFF2-40B4-BE49-F238E27FC236}">
                <a16:creationId xmlns:a16="http://schemas.microsoft.com/office/drawing/2014/main" id="{087C5FDA-3589-700F-E113-34D94D87AFA9}"/>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27" name="TextBox 26">
            <a:extLst>
              <a:ext uri="{FF2B5EF4-FFF2-40B4-BE49-F238E27FC236}">
                <a16:creationId xmlns:a16="http://schemas.microsoft.com/office/drawing/2014/main" id="{2F9BB791-2740-1D7C-D750-246E983273D1}"/>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sp>
        <p:nvSpPr>
          <p:cNvPr id="28" name="Flowchart: Magnetic Disk 27">
            <a:extLst>
              <a:ext uri="{FF2B5EF4-FFF2-40B4-BE49-F238E27FC236}">
                <a16:creationId xmlns:a16="http://schemas.microsoft.com/office/drawing/2014/main" id="{FD707346-134B-3669-FF45-3F689C281218}"/>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9" name="Rectangle 28">
            <a:extLst>
              <a:ext uri="{FF2B5EF4-FFF2-40B4-BE49-F238E27FC236}">
                <a16:creationId xmlns:a16="http://schemas.microsoft.com/office/drawing/2014/main" id="{65779614-7A98-8A44-C8FC-50E0D0C08442}"/>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0" name="Straight Arrow Connector 29">
            <a:extLst>
              <a:ext uri="{FF2B5EF4-FFF2-40B4-BE49-F238E27FC236}">
                <a16:creationId xmlns:a16="http://schemas.microsoft.com/office/drawing/2014/main" id="{03AFB076-F2E2-FE66-E5B7-D2559F024A43}"/>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858C06-1D4E-92C3-EA16-D7529DE12EFC}"/>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3D58337-5A1E-AF5A-BFCD-7C7E43685923}"/>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3" name="Straight Arrow Connector 32">
            <a:extLst>
              <a:ext uri="{FF2B5EF4-FFF2-40B4-BE49-F238E27FC236}">
                <a16:creationId xmlns:a16="http://schemas.microsoft.com/office/drawing/2014/main" id="{6349357D-524A-3F7E-C463-B4DDC7DE8A41}"/>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403BA6-79B3-C24D-28B3-E96CD58B1F60}"/>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11D8D31-7192-1BA5-DD10-F32BED86F1C1}"/>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6" name="TextBox 35">
            <a:extLst>
              <a:ext uri="{FF2B5EF4-FFF2-40B4-BE49-F238E27FC236}">
                <a16:creationId xmlns:a16="http://schemas.microsoft.com/office/drawing/2014/main" id="{316DC8E5-EA79-D85A-C966-1037FA097D09}"/>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7" name="TextBox 36">
            <a:extLst>
              <a:ext uri="{FF2B5EF4-FFF2-40B4-BE49-F238E27FC236}">
                <a16:creationId xmlns:a16="http://schemas.microsoft.com/office/drawing/2014/main" id="{8F2F675E-8A14-2A03-9F6C-E512F579533B}"/>
              </a:ext>
            </a:extLst>
          </p:cNvPr>
          <p:cNvSpPr txBox="1"/>
          <p:nvPr/>
        </p:nvSpPr>
        <p:spPr>
          <a:xfrm>
            <a:off x="3940142" y="4114300"/>
            <a:ext cx="2903102" cy="369332"/>
          </a:xfrm>
          <a:prstGeom prst="rect">
            <a:avLst/>
          </a:prstGeom>
          <a:noFill/>
        </p:spPr>
        <p:txBody>
          <a:bodyPr wrap="none" rtlCol="0">
            <a:spAutoFit/>
          </a:bodyPr>
          <a:lstStyle/>
          <a:p>
            <a:r>
              <a:rPr lang="en-US" dirty="0"/>
              <a:t>www.xyz.com/api/customers</a:t>
            </a:r>
          </a:p>
        </p:txBody>
      </p:sp>
      <p:sp>
        <p:nvSpPr>
          <p:cNvPr id="38" name="TextBox 37">
            <a:extLst>
              <a:ext uri="{FF2B5EF4-FFF2-40B4-BE49-F238E27FC236}">
                <a16:creationId xmlns:a16="http://schemas.microsoft.com/office/drawing/2014/main" id="{C750ECB7-70B7-8E27-EEF7-08785F0B403C}"/>
              </a:ext>
            </a:extLst>
          </p:cNvPr>
          <p:cNvSpPr txBox="1"/>
          <p:nvPr/>
        </p:nvSpPr>
        <p:spPr>
          <a:xfrm>
            <a:off x="552551" y="353014"/>
            <a:ext cx="6408870" cy="523220"/>
          </a:xfrm>
          <a:prstGeom prst="rect">
            <a:avLst/>
          </a:prstGeom>
          <a:noFill/>
        </p:spPr>
        <p:txBody>
          <a:bodyPr wrap="none" rtlCol="0">
            <a:spAutoFit/>
          </a:bodyPr>
          <a:lstStyle/>
          <a:p>
            <a:r>
              <a:rPr lang="en-IN" sz="2800" b="1" dirty="0"/>
              <a:t>SINGLE PAGE APPLICATION - </a:t>
            </a:r>
            <a:r>
              <a:rPr lang="en-IN" sz="2800" b="1" dirty="0" err="1"/>
              <a:t>CrossDomain</a:t>
            </a:r>
            <a:endParaRPr lang="en-IN" sz="2800" b="1" dirty="0"/>
          </a:p>
        </p:txBody>
      </p:sp>
    </p:spTree>
    <p:extLst>
      <p:ext uri="{BB962C8B-B14F-4D97-AF65-F5344CB8AC3E}">
        <p14:creationId xmlns:p14="http://schemas.microsoft.com/office/powerpoint/2010/main" val="37309210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284C84-E2DA-E212-AF12-6D0F6E5A37BF}"/>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C332ADAD-22E7-5793-8582-42615AE3F687}"/>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FC5F8BA5-F132-BB5D-CB67-8A75565B4ECF}"/>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F8284AE3-0D20-D8CC-4FD1-D091ED6F31B5}"/>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357C1089-A434-E982-B2AC-A313CACF64F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AF2166E-918E-F844-00D1-0628B8E3F5C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6149BA05-B8BF-65F9-AF75-2B11AED8CF6B}"/>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E2FFD9BA-81FC-2402-2115-B3BF24D73C4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8C8F0F56-8083-76C2-60FC-6A5A0566D9B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1" name="Straight Connector 10">
            <a:extLst>
              <a:ext uri="{FF2B5EF4-FFF2-40B4-BE49-F238E27FC236}">
                <a16:creationId xmlns:a16="http://schemas.microsoft.com/office/drawing/2014/main" id="{C6C85707-15C6-430A-0B6A-071447673047}"/>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Rectangle 11">
            <a:extLst>
              <a:ext uri="{FF2B5EF4-FFF2-40B4-BE49-F238E27FC236}">
                <a16:creationId xmlns:a16="http://schemas.microsoft.com/office/drawing/2014/main" id="{4F85D212-9FE6-07AF-519F-043EE2D00F5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3" name="Straight Arrow Connector 12">
            <a:extLst>
              <a:ext uri="{FF2B5EF4-FFF2-40B4-BE49-F238E27FC236}">
                <a16:creationId xmlns:a16="http://schemas.microsoft.com/office/drawing/2014/main" id="{4EB37762-A821-FADA-8133-B5E650BA7441}"/>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6801A3-0D5B-8385-B8C0-1228C7D182E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5" name="TextBox 14">
            <a:extLst>
              <a:ext uri="{FF2B5EF4-FFF2-40B4-BE49-F238E27FC236}">
                <a16:creationId xmlns:a16="http://schemas.microsoft.com/office/drawing/2014/main" id="{DC689176-4755-2521-2A78-232D7CE1A322}"/>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6" name="Straight Arrow Connector 15">
            <a:extLst>
              <a:ext uri="{FF2B5EF4-FFF2-40B4-BE49-F238E27FC236}">
                <a16:creationId xmlns:a16="http://schemas.microsoft.com/office/drawing/2014/main" id="{51ADB915-CB12-5D61-8227-2A5BD769167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B1F8046-C65C-AAB9-E7FE-17DE6EB4A977}"/>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18" name="Rectangle: Rounded Corners 17">
            <a:extLst>
              <a:ext uri="{FF2B5EF4-FFF2-40B4-BE49-F238E27FC236}">
                <a16:creationId xmlns:a16="http://schemas.microsoft.com/office/drawing/2014/main" id="{7BCE48EC-7051-93F0-7AC3-3F3E25650DF2}"/>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E0D35822-8C6E-C8A3-C099-3E5B47C6202A}"/>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51CF4862-CF90-352F-0B82-D48B1F91791D}"/>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7825756-6BCD-6379-E5C5-9E770242BA0F}"/>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3A59ED6-4900-04C8-5227-1F0FCE970316}"/>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TextBox 22">
            <a:extLst>
              <a:ext uri="{FF2B5EF4-FFF2-40B4-BE49-F238E27FC236}">
                <a16:creationId xmlns:a16="http://schemas.microsoft.com/office/drawing/2014/main" id="{65B54974-9A4C-D8DA-886C-645F191147F9}"/>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24" name="Rectangle 23">
            <a:extLst>
              <a:ext uri="{FF2B5EF4-FFF2-40B4-BE49-F238E27FC236}">
                <a16:creationId xmlns:a16="http://schemas.microsoft.com/office/drawing/2014/main" id="{62211CCC-6013-72ED-AC72-42CFF312765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25" name="TextBox 24">
            <a:extLst>
              <a:ext uri="{FF2B5EF4-FFF2-40B4-BE49-F238E27FC236}">
                <a16:creationId xmlns:a16="http://schemas.microsoft.com/office/drawing/2014/main" id="{A52068F8-2BC9-40AD-79DA-0A0B4B7BA7A8}"/>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26" name="TextBox 25">
            <a:extLst>
              <a:ext uri="{FF2B5EF4-FFF2-40B4-BE49-F238E27FC236}">
                <a16:creationId xmlns:a16="http://schemas.microsoft.com/office/drawing/2014/main" id="{15FEAB77-30E6-BB9C-BC52-A97D9ED697BB}"/>
              </a:ext>
            </a:extLst>
          </p:cNvPr>
          <p:cNvSpPr txBox="1"/>
          <p:nvPr/>
        </p:nvSpPr>
        <p:spPr>
          <a:xfrm>
            <a:off x="552551" y="353014"/>
            <a:ext cx="4173835" cy="523220"/>
          </a:xfrm>
          <a:prstGeom prst="rect">
            <a:avLst/>
          </a:prstGeom>
          <a:noFill/>
        </p:spPr>
        <p:txBody>
          <a:bodyPr wrap="none" rtlCol="0">
            <a:spAutoFit/>
          </a:bodyPr>
          <a:lstStyle/>
          <a:p>
            <a:r>
              <a:rPr lang="en-IN" sz="2800" b="1" dirty="0"/>
              <a:t>SINGLE PAGE APPLICATION</a:t>
            </a:r>
          </a:p>
        </p:txBody>
      </p:sp>
      <p:sp>
        <p:nvSpPr>
          <p:cNvPr id="27" name="TextBox 26">
            <a:extLst>
              <a:ext uri="{FF2B5EF4-FFF2-40B4-BE49-F238E27FC236}">
                <a16:creationId xmlns:a16="http://schemas.microsoft.com/office/drawing/2014/main" id="{5A8AEA62-4103-AE44-36E0-1EB4536D7425}"/>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28" name="TextBox 27">
            <a:extLst>
              <a:ext uri="{FF2B5EF4-FFF2-40B4-BE49-F238E27FC236}">
                <a16:creationId xmlns:a16="http://schemas.microsoft.com/office/drawing/2014/main" id="{01455A79-753E-9A77-6E65-F8A38A803F32}"/>
              </a:ext>
            </a:extLst>
          </p:cNvPr>
          <p:cNvSpPr txBox="1"/>
          <p:nvPr/>
        </p:nvSpPr>
        <p:spPr>
          <a:xfrm>
            <a:off x="260297" y="5814902"/>
            <a:ext cx="3068917" cy="646331"/>
          </a:xfrm>
          <a:prstGeom prst="rect">
            <a:avLst/>
          </a:prstGeom>
          <a:noFill/>
        </p:spPr>
        <p:txBody>
          <a:bodyPr wrap="none" rtlCol="0">
            <a:spAutoFit/>
          </a:bodyPr>
          <a:lstStyle/>
          <a:p>
            <a:pPr algn="ctr"/>
            <a:r>
              <a:rPr lang="en-US" dirty="0"/>
              <a:t>Vanilla JS, jQuery, KO, BB, NG1,</a:t>
            </a:r>
          </a:p>
          <a:p>
            <a:pPr algn="ctr"/>
            <a:r>
              <a:rPr lang="en-US" dirty="0"/>
              <a:t>NG2 &amp; above, React, Vue</a:t>
            </a:r>
          </a:p>
        </p:txBody>
      </p:sp>
      <p:grpSp>
        <p:nvGrpSpPr>
          <p:cNvPr id="29" name="Group 28">
            <a:extLst>
              <a:ext uri="{FF2B5EF4-FFF2-40B4-BE49-F238E27FC236}">
                <a16:creationId xmlns:a16="http://schemas.microsoft.com/office/drawing/2014/main" id="{0E6B7EDA-B920-AC4A-0499-EFC202C12213}"/>
              </a:ext>
            </a:extLst>
          </p:cNvPr>
          <p:cNvGrpSpPr/>
          <p:nvPr/>
        </p:nvGrpSpPr>
        <p:grpSpPr>
          <a:xfrm>
            <a:off x="8601665" y="4152191"/>
            <a:ext cx="2103120" cy="816865"/>
            <a:chOff x="9193562" y="4058871"/>
            <a:chExt cx="2103120" cy="816865"/>
          </a:xfrm>
        </p:grpSpPr>
        <p:sp>
          <p:nvSpPr>
            <p:cNvPr id="30" name="Rectangle 29">
              <a:extLst>
                <a:ext uri="{FF2B5EF4-FFF2-40B4-BE49-F238E27FC236}">
                  <a16:creationId xmlns:a16="http://schemas.microsoft.com/office/drawing/2014/main" id="{AC6367C4-FF60-2CF8-B86B-8ED40438B9D7}"/>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31" name="Hexagon 30">
              <a:extLst>
                <a:ext uri="{FF2B5EF4-FFF2-40B4-BE49-F238E27FC236}">
                  <a16:creationId xmlns:a16="http://schemas.microsoft.com/office/drawing/2014/main" id="{94265020-B865-6E10-231A-B7510E86F828}"/>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Flowchart: Magnetic Disk 31">
              <a:extLst>
                <a:ext uri="{FF2B5EF4-FFF2-40B4-BE49-F238E27FC236}">
                  <a16:creationId xmlns:a16="http://schemas.microsoft.com/office/drawing/2014/main" id="{CCA504F2-5DCD-C8E6-D2F1-C91D2B9EA638}"/>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F4FA34D3-A7A5-B4CB-2141-62236B83F89C}"/>
              </a:ext>
            </a:extLst>
          </p:cNvPr>
          <p:cNvGrpSpPr/>
          <p:nvPr/>
        </p:nvGrpSpPr>
        <p:grpSpPr>
          <a:xfrm>
            <a:off x="8601665" y="5034107"/>
            <a:ext cx="2103120" cy="816865"/>
            <a:chOff x="9193562" y="4058871"/>
            <a:chExt cx="2103120" cy="816865"/>
          </a:xfrm>
        </p:grpSpPr>
        <p:sp>
          <p:nvSpPr>
            <p:cNvPr id="34" name="Rectangle 33">
              <a:extLst>
                <a:ext uri="{FF2B5EF4-FFF2-40B4-BE49-F238E27FC236}">
                  <a16:creationId xmlns:a16="http://schemas.microsoft.com/office/drawing/2014/main" id="{228F848B-5042-4643-D8EB-B73C49B6097F}"/>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35" name="Hexagon 34">
              <a:extLst>
                <a:ext uri="{FF2B5EF4-FFF2-40B4-BE49-F238E27FC236}">
                  <a16:creationId xmlns:a16="http://schemas.microsoft.com/office/drawing/2014/main" id="{E8B78986-6422-C0AC-4499-9BA852174F15}"/>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Flowchart: Magnetic Disk 35">
              <a:extLst>
                <a:ext uri="{FF2B5EF4-FFF2-40B4-BE49-F238E27FC236}">
                  <a16:creationId xmlns:a16="http://schemas.microsoft.com/office/drawing/2014/main" id="{0980957D-26D5-3954-EB91-517259650021}"/>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9955E046-11A2-928D-D61E-81B9FAFC98AF}"/>
              </a:ext>
            </a:extLst>
          </p:cNvPr>
          <p:cNvGrpSpPr/>
          <p:nvPr/>
        </p:nvGrpSpPr>
        <p:grpSpPr>
          <a:xfrm>
            <a:off x="8601665" y="5918017"/>
            <a:ext cx="2103120" cy="816865"/>
            <a:chOff x="9193562" y="4058871"/>
            <a:chExt cx="2103120" cy="816865"/>
          </a:xfrm>
        </p:grpSpPr>
        <p:sp>
          <p:nvSpPr>
            <p:cNvPr id="38" name="Rectangle 37">
              <a:extLst>
                <a:ext uri="{FF2B5EF4-FFF2-40B4-BE49-F238E27FC236}">
                  <a16:creationId xmlns:a16="http://schemas.microsoft.com/office/drawing/2014/main" id="{D0D23C7B-D4B2-B48B-4497-82164171CC9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39" name="Hexagon 38">
              <a:extLst>
                <a:ext uri="{FF2B5EF4-FFF2-40B4-BE49-F238E27FC236}">
                  <a16:creationId xmlns:a16="http://schemas.microsoft.com/office/drawing/2014/main" id="{AC4A104B-7D73-E99A-96D7-FFE4471DB50A}"/>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Flowchart: Magnetic Disk 39">
              <a:extLst>
                <a:ext uri="{FF2B5EF4-FFF2-40B4-BE49-F238E27FC236}">
                  <a16:creationId xmlns:a16="http://schemas.microsoft.com/office/drawing/2014/main" id="{544294B9-5565-1904-0589-CD3C0752556E}"/>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41" name="Rectangle 40">
            <a:extLst>
              <a:ext uri="{FF2B5EF4-FFF2-40B4-BE49-F238E27FC236}">
                <a16:creationId xmlns:a16="http://schemas.microsoft.com/office/drawing/2014/main" id="{8ED9B1D4-8E94-251A-83E8-BAB5FB833FFF}"/>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2" name="Straight Arrow Connector 41">
            <a:extLst>
              <a:ext uri="{FF2B5EF4-FFF2-40B4-BE49-F238E27FC236}">
                <a16:creationId xmlns:a16="http://schemas.microsoft.com/office/drawing/2014/main" id="{98EF7B1D-8196-B887-6A5F-6B22B8CB2D78}"/>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D6FBE3-4CCC-24D2-E451-FFB7D9543AD6}"/>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E80EAE-A462-2A69-1098-5CA1C51A3B0C}"/>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B9F105-4677-FEB6-67E3-880FEB0A03E3}"/>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3858F7E-8549-D02C-B430-85F727F979A1}"/>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EE768F3-41E3-E723-4692-318CF2A407EC}"/>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8" name="TextBox 47">
            <a:extLst>
              <a:ext uri="{FF2B5EF4-FFF2-40B4-BE49-F238E27FC236}">
                <a16:creationId xmlns:a16="http://schemas.microsoft.com/office/drawing/2014/main" id="{9F7107D3-702F-90DF-FB29-3A62AC7823D7}"/>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40127159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0D28-A000-4AF3-B82C-21AFC64D7B60}"/>
              </a:ext>
            </a:extLst>
          </p:cNvPr>
          <p:cNvSpPr>
            <a:spLocks noGrp="1"/>
          </p:cNvSpPr>
          <p:nvPr>
            <p:ph type="title"/>
          </p:nvPr>
        </p:nvSpPr>
        <p:spPr/>
        <p:txBody>
          <a:bodyPr/>
          <a:lstStyle/>
          <a:p>
            <a:r>
              <a:rPr lang="en-US" dirty="0"/>
              <a:t>Angular Routing</a:t>
            </a:r>
          </a:p>
        </p:txBody>
      </p:sp>
      <p:sp>
        <p:nvSpPr>
          <p:cNvPr id="3" name="Content Placeholder 2">
            <a:extLst>
              <a:ext uri="{FF2B5EF4-FFF2-40B4-BE49-F238E27FC236}">
                <a16:creationId xmlns:a16="http://schemas.microsoft.com/office/drawing/2014/main" id="{8DAF0A8F-48A0-4ACE-A081-F431B9CA79E1}"/>
              </a:ext>
            </a:extLst>
          </p:cNvPr>
          <p:cNvSpPr>
            <a:spLocks noGrp="1"/>
          </p:cNvSpPr>
          <p:nvPr>
            <p:ph idx="1"/>
          </p:nvPr>
        </p:nvSpPr>
        <p:spPr/>
        <p:txBody>
          <a:bodyPr>
            <a:normAutofit fontScale="92500" lnSpcReduction="10000"/>
          </a:bodyPr>
          <a:lstStyle/>
          <a:p>
            <a:r>
              <a:rPr lang="en-US" dirty="0"/>
              <a:t>In a single-page app, you change what the user sees by showing or hiding portions of the display that correspond to particular components, rather than going out to the server to get a new page. </a:t>
            </a:r>
          </a:p>
          <a:p>
            <a:r>
              <a:rPr lang="en-US" dirty="0"/>
              <a:t>As users perform application tasks, they need to move between the different views that you have defined.</a:t>
            </a:r>
          </a:p>
          <a:p>
            <a:r>
              <a:rPr lang="en-US" dirty="0"/>
              <a:t>To handle the navigation from one view to the next, you use the Angular Router. </a:t>
            </a:r>
          </a:p>
          <a:p>
            <a:r>
              <a:rPr lang="en-US" dirty="0"/>
              <a:t>The Router enables navigation by interpreting a browser URL as an instruction to change the view.</a:t>
            </a:r>
          </a:p>
          <a:p>
            <a:r>
              <a:rPr lang="en-US" dirty="0"/>
              <a:t>Angular provides a separate module, </a:t>
            </a:r>
            <a:r>
              <a:rPr lang="en-US" dirty="0" err="1"/>
              <a:t>RouterModule</a:t>
            </a:r>
            <a:r>
              <a:rPr lang="en-US" dirty="0"/>
              <a:t> to set up the navigation in the Angular application.</a:t>
            </a:r>
          </a:p>
        </p:txBody>
      </p:sp>
    </p:spTree>
    <p:extLst>
      <p:ext uri="{BB962C8B-B14F-4D97-AF65-F5344CB8AC3E}">
        <p14:creationId xmlns:p14="http://schemas.microsoft.com/office/powerpoint/2010/main" val="313141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A4A5-0A11-48AF-A607-48F6A6812D9A}"/>
              </a:ext>
            </a:extLst>
          </p:cNvPr>
          <p:cNvSpPr>
            <a:spLocks noGrp="1"/>
          </p:cNvSpPr>
          <p:nvPr>
            <p:ph type="title"/>
          </p:nvPr>
        </p:nvSpPr>
        <p:spPr/>
        <p:txBody>
          <a:bodyPr/>
          <a:lstStyle/>
          <a:p>
            <a:r>
              <a:rPr lang="en-US" dirty="0" err="1"/>
              <a:t>AppRoutingModule</a:t>
            </a:r>
            <a:r>
              <a:rPr lang="en-US" dirty="0"/>
              <a:t> </a:t>
            </a:r>
          </a:p>
        </p:txBody>
      </p:sp>
      <p:sp>
        <p:nvSpPr>
          <p:cNvPr id="3" name="Content Placeholder 2">
            <a:extLst>
              <a:ext uri="{FF2B5EF4-FFF2-40B4-BE49-F238E27FC236}">
                <a16:creationId xmlns:a16="http://schemas.microsoft.com/office/drawing/2014/main" id="{31CAF018-E293-4143-8E38-1380C20865E3}"/>
              </a:ext>
            </a:extLst>
          </p:cNvPr>
          <p:cNvSpPr>
            <a:spLocks noGrp="1"/>
          </p:cNvSpPr>
          <p:nvPr>
            <p:ph idx="1"/>
          </p:nvPr>
        </p:nvSpPr>
        <p:spPr/>
        <p:txBody>
          <a:bodyPr>
            <a:normAutofit lnSpcReduction="10000"/>
          </a:bodyPr>
          <a:lstStyle/>
          <a:p>
            <a:r>
              <a:rPr lang="en-US" dirty="0"/>
              <a:t>Imports </a:t>
            </a:r>
            <a:r>
              <a:rPr lang="en-US" dirty="0" err="1"/>
              <a:t>RouterModule</a:t>
            </a:r>
            <a:r>
              <a:rPr lang="en-US" dirty="0"/>
              <a:t> and Routes from @angular/router package.</a:t>
            </a:r>
          </a:p>
          <a:p>
            <a:r>
              <a:rPr lang="en-US" dirty="0" err="1"/>
              <a:t>RouterModule</a:t>
            </a:r>
            <a:r>
              <a:rPr lang="en-US" dirty="0"/>
              <a:t> provides functionality to configure and execute routing in the application.</a:t>
            </a:r>
          </a:p>
          <a:p>
            <a:r>
              <a:rPr lang="en-US" dirty="0"/>
              <a:t>Routes is the type used to setup the navigation rules.</a:t>
            </a:r>
          </a:p>
          <a:p>
            <a:r>
              <a:rPr lang="en-US" dirty="0"/>
              <a:t>Routes is the local variable (of type Routes) used to configure the actual navigation rules of the application.</a:t>
            </a:r>
          </a:p>
          <a:p>
            <a:r>
              <a:rPr lang="en-US" dirty="0" err="1"/>
              <a:t>RouterModule.forRoot</a:t>
            </a:r>
            <a:r>
              <a:rPr lang="en-US" dirty="0"/>
              <a:t>() method will setup the navigation rules configured in the routes variable.</a:t>
            </a:r>
          </a:p>
          <a:p>
            <a:r>
              <a:rPr lang="en-US" dirty="0" err="1"/>
              <a:t>AppModule</a:t>
            </a:r>
            <a:r>
              <a:rPr lang="en-US" dirty="0"/>
              <a:t> imports the </a:t>
            </a:r>
            <a:r>
              <a:rPr lang="en-US" dirty="0" err="1"/>
              <a:t>AppRoutingModule</a:t>
            </a:r>
            <a:r>
              <a:rPr lang="en-US" dirty="0"/>
              <a:t> module using imports meta data.</a:t>
            </a:r>
          </a:p>
        </p:txBody>
      </p:sp>
    </p:spTree>
    <p:extLst>
      <p:ext uri="{BB962C8B-B14F-4D97-AF65-F5344CB8AC3E}">
        <p14:creationId xmlns:p14="http://schemas.microsoft.com/office/powerpoint/2010/main" val="498877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9BF-ECB7-421C-B5FA-5BEC72A8F622}"/>
              </a:ext>
            </a:extLst>
          </p:cNvPr>
          <p:cNvSpPr>
            <a:spLocks noGrp="1"/>
          </p:cNvSpPr>
          <p:nvPr>
            <p:ph type="title"/>
          </p:nvPr>
        </p:nvSpPr>
        <p:spPr/>
        <p:txBody>
          <a:bodyPr/>
          <a:lstStyle/>
          <a:p>
            <a:r>
              <a:rPr lang="en-US" dirty="0"/>
              <a:t>Creating routes</a:t>
            </a:r>
          </a:p>
        </p:txBody>
      </p:sp>
      <p:sp>
        <p:nvSpPr>
          <p:cNvPr id="3" name="Content Placeholder 2">
            <a:extLst>
              <a:ext uri="{FF2B5EF4-FFF2-40B4-BE49-F238E27FC236}">
                <a16:creationId xmlns:a16="http://schemas.microsoft.com/office/drawing/2014/main" id="{1B80210A-18AB-4007-BF1A-6E295F1B8EDE}"/>
              </a:ext>
            </a:extLst>
          </p:cNvPr>
          <p:cNvSpPr>
            <a:spLocks noGrp="1"/>
          </p:cNvSpPr>
          <p:nvPr>
            <p:ph idx="1"/>
          </p:nvPr>
        </p:nvSpPr>
        <p:spPr/>
        <p:txBody>
          <a:bodyPr/>
          <a:lstStyle/>
          <a:p>
            <a:r>
              <a:rPr lang="en-US" b="0" i="0" dirty="0">
                <a:effectLst/>
                <a:latin typeface="Arial" panose="020B0604020202020204" pitchFamily="34" charset="0"/>
              </a:rPr>
              <a:t>Creating a route is simple and easy. </a:t>
            </a:r>
          </a:p>
          <a:p>
            <a:r>
              <a:rPr lang="en-US" b="0" i="0" dirty="0">
                <a:effectLst/>
                <a:latin typeface="Arial" panose="020B0604020202020204" pitchFamily="34" charset="0"/>
              </a:rPr>
              <a:t>To create a route</a:t>
            </a:r>
          </a:p>
          <a:p>
            <a:pPr lvl="1"/>
            <a:r>
              <a:rPr lang="en-US" b="0" i="0" dirty="0">
                <a:effectLst/>
                <a:latin typeface="Arial" panose="020B0604020202020204" pitchFamily="34" charset="0"/>
              </a:rPr>
              <a:t>Target component to be called.</a:t>
            </a:r>
          </a:p>
          <a:p>
            <a:pPr lvl="1"/>
            <a:r>
              <a:rPr lang="en-US" b="0" i="0" dirty="0">
                <a:effectLst/>
                <a:latin typeface="Arial" panose="020B0604020202020204" pitchFamily="34" charset="0"/>
              </a:rPr>
              <a:t>The path to access the target component.</a:t>
            </a:r>
            <a:endParaRPr lang="en-US" dirty="0"/>
          </a:p>
        </p:txBody>
      </p:sp>
      <p:pic>
        <p:nvPicPr>
          <p:cNvPr id="5" name="Picture 4">
            <a:extLst>
              <a:ext uri="{FF2B5EF4-FFF2-40B4-BE49-F238E27FC236}">
                <a16:creationId xmlns:a16="http://schemas.microsoft.com/office/drawing/2014/main" id="{DD3A8DD1-B427-4E51-B0AD-A35DF167D0A5}"/>
              </a:ext>
            </a:extLst>
          </p:cNvPr>
          <p:cNvPicPr>
            <a:picLocks noChangeAspect="1"/>
          </p:cNvPicPr>
          <p:nvPr/>
        </p:nvPicPr>
        <p:blipFill>
          <a:blip r:embed="rId2"/>
          <a:stretch>
            <a:fillRect/>
          </a:stretch>
        </p:blipFill>
        <p:spPr>
          <a:xfrm>
            <a:off x="2877671" y="3925276"/>
            <a:ext cx="6436658" cy="1772414"/>
          </a:xfrm>
          <a:prstGeom prst="rect">
            <a:avLst/>
          </a:prstGeom>
        </p:spPr>
      </p:pic>
    </p:spTree>
    <p:extLst>
      <p:ext uri="{BB962C8B-B14F-4D97-AF65-F5344CB8AC3E}">
        <p14:creationId xmlns:p14="http://schemas.microsoft.com/office/powerpoint/2010/main" val="3581351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40ED-15D9-4D55-8F04-4001990F4918}"/>
              </a:ext>
            </a:extLst>
          </p:cNvPr>
          <p:cNvSpPr>
            <a:spLocks noGrp="1"/>
          </p:cNvSpPr>
          <p:nvPr>
            <p:ph type="title"/>
          </p:nvPr>
        </p:nvSpPr>
        <p:spPr/>
        <p:txBody>
          <a:bodyPr/>
          <a:lstStyle/>
          <a:p>
            <a:r>
              <a:rPr lang="en-IN" dirty="0"/>
              <a:t>Lazy Loading</a:t>
            </a:r>
            <a:endParaRPr lang="en-US" dirty="0"/>
          </a:p>
        </p:txBody>
      </p:sp>
      <p:sp>
        <p:nvSpPr>
          <p:cNvPr id="3" name="Content Placeholder 2">
            <a:extLst>
              <a:ext uri="{FF2B5EF4-FFF2-40B4-BE49-F238E27FC236}">
                <a16:creationId xmlns:a16="http://schemas.microsoft.com/office/drawing/2014/main" id="{7CCEC43A-5817-46DA-86B9-D9D378632E3C}"/>
              </a:ext>
            </a:extLst>
          </p:cNvPr>
          <p:cNvSpPr>
            <a:spLocks noGrp="1"/>
          </p:cNvSpPr>
          <p:nvPr>
            <p:ph idx="1"/>
          </p:nvPr>
        </p:nvSpPr>
        <p:spPr/>
        <p:txBody>
          <a:bodyPr>
            <a:normAutofit fontScale="92500" lnSpcReduction="20000"/>
          </a:bodyPr>
          <a:lstStyle/>
          <a:p>
            <a:r>
              <a:rPr lang="en-US" dirty="0"/>
              <a:t>By default, </a:t>
            </a:r>
            <a:r>
              <a:rPr lang="en-US" dirty="0" err="1"/>
              <a:t>NgModules</a:t>
            </a:r>
            <a:r>
              <a:rPr lang="en-US" dirty="0"/>
              <a:t> are eagerly loaded, which means that as soon as the application loads, so do all the </a:t>
            </a:r>
            <a:r>
              <a:rPr lang="en-US" dirty="0" err="1"/>
              <a:t>NgModules</a:t>
            </a:r>
            <a:r>
              <a:rPr lang="en-US" dirty="0"/>
              <a:t>, whether or not they are immediately necessary. </a:t>
            </a:r>
          </a:p>
          <a:p>
            <a:r>
              <a:rPr lang="en-US" dirty="0"/>
              <a:t>Since Angular creates a SPA (Single Page Application), all of its modules are loaded at once.</a:t>
            </a:r>
          </a:p>
          <a:p>
            <a:r>
              <a:rPr lang="en-US" dirty="0"/>
              <a:t>For a small application this would be okay. But as the application grows the load time will increase if everything is loaded at once. </a:t>
            </a:r>
          </a:p>
          <a:p>
            <a:r>
              <a:rPr lang="en-US" dirty="0"/>
              <a:t>For large applications with lots of routes, consider lazy loading—a design pattern that loads </a:t>
            </a:r>
            <a:r>
              <a:rPr lang="en-US" dirty="0" err="1"/>
              <a:t>NgModules</a:t>
            </a:r>
            <a:r>
              <a:rPr lang="en-US" dirty="0"/>
              <a:t> as needed. </a:t>
            </a:r>
          </a:p>
          <a:p>
            <a:r>
              <a:rPr lang="en-US" dirty="0"/>
              <a:t>Lazy loading helps keep initial bundle sizes smaller, which in turn helps decrease load times. </a:t>
            </a:r>
          </a:p>
          <a:p>
            <a:r>
              <a:rPr lang="en-US" dirty="0"/>
              <a:t>To lazy load Angular modules, use </a:t>
            </a:r>
            <a:r>
              <a:rPr lang="en-US" dirty="0" err="1"/>
              <a:t>loadChildren</a:t>
            </a:r>
            <a:r>
              <a:rPr lang="en-US" dirty="0"/>
              <a:t> (instead of component) in your </a:t>
            </a:r>
            <a:r>
              <a:rPr lang="en-US" dirty="0" err="1"/>
              <a:t>AppRoutingModule</a:t>
            </a:r>
            <a:r>
              <a:rPr lang="en-US" dirty="0"/>
              <a:t> routes configuration.</a:t>
            </a:r>
          </a:p>
        </p:txBody>
      </p:sp>
    </p:spTree>
    <p:extLst>
      <p:ext uri="{BB962C8B-B14F-4D97-AF65-F5344CB8AC3E}">
        <p14:creationId xmlns:p14="http://schemas.microsoft.com/office/powerpoint/2010/main" val="41877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CF60A7-C8B3-1754-C2B3-1F6FDAEB9AE4}"/>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7F7DA05-2773-CA00-6FCD-028D9F291020}"/>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36D0F26A-EF52-2EB5-0E9D-127D60D4E81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78EB0057-BD02-D3C8-5567-9F46D6ECB50F}"/>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DA61959-1EC8-9D32-F322-F66DF71A365A}"/>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E860586-1947-C273-9328-7506BA3BD8CB}"/>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1601A110-D30E-FB4A-656B-B3AF57B1EA4E}"/>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F81C3DF3-B95F-D227-9B19-918661F1ECCA}"/>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1310482E-01B8-B351-346E-F4BF9A610A95}"/>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51AB8CC-8C69-1DE5-C320-AA23B72DF90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A86056B1-A373-CCF1-70C7-202043DB3B4F}"/>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BC7BF692-EB49-F0BB-EE68-B1285565EA34}"/>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B6E02D96-E7A9-CDC0-A871-7FE584A2CD3C}"/>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8387F6C7-3617-60CF-E937-B80CEF08DFA2}"/>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9D5E4345-1219-33B3-E874-C9EBB7A09242}"/>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F9A7455-C93E-C5AB-02AB-C9D2CAA33C3D}"/>
              </a:ext>
            </a:extLst>
          </p:cNvPr>
          <p:cNvSpPr txBox="1"/>
          <p:nvPr/>
        </p:nvSpPr>
        <p:spPr>
          <a:xfrm>
            <a:off x="3973703" y="4696607"/>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C79081EA-6BC2-63E5-B80C-574C6CAF1FBD}"/>
              </a:ext>
            </a:extLst>
          </p:cNvPr>
          <p:cNvSpPr txBox="1"/>
          <p:nvPr/>
        </p:nvSpPr>
        <p:spPr>
          <a:xfrm>
            <a:off x="5647724" y="5395906"/>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FA03F356-0868-E4AA-4F09-6B2416A6B896}"/>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code to verify token in </a:t>
            </a:r>
            <a:r>
              <a:rPr lang="en-IN" dirty="0" err="1"/>
              <a:t>sessionStorage</a:t>
            </a:r>
            <a:r>
              <a:rPr lang="en-IN" dirty="0"/>
              <a:t>, if not, redirect to Login Component</a:t>
            </a:r>
            <a:endParaRPr lang="en-US" dirty="0"/>
          </a:p>
        </p:txBody>
      </p:sp>
      <p:sp>
        <p:nvSpPr>
          <p:cNvPr id="22" name="TextBox 21">
            <a:extLst>
              <a:ext uri="{FF2B5EF4-FFF2-40B4-BE49-F238E27FC236}">
                <a16:creationId xmlns:a16="http://schemas.microsoft.com/office/drawing/2014/main" id="{501B1D3C-4E3C-C490-D326-DFD1759B32AA}"/>
              </a:ext>
            </a:extLst>
          </p:cNvPr>
          <p:cNvSpPr txBox="1"/>
          <p:nvPr/>
        </p:nvSpPr>
        <p:spPr>
          <a:xfrm>
            <a:off x="566482" y="3819444"/>
            <a:ext cx="2568518" cy="1754326"/>
          </a:xfrm>
          <a:prstGeom prst="rect">
            <a:avLst/>
          </a:prstGeom>
          <a:noFill/>
        </p:spPr>
        <p:txBody>
          <a:bodyPr wrap="square" rtlCol="0">
            <a:spAutoFit/>
          </a:bodyPr>
          <a:lstStyle/>
          <a:p>
            <a:pPr algn="ctr"/>
            <a:r>
              <a:rPr lang="en-IN" dirty="0"/>
              <a:t>Store Token in Session</a:t>
            </a:r>
          </a:p>
          <a:p>
            <a:pPr algn="ctr"/>
            <a:r>
              <a:rPr lang="en-IN" dirty="0"/>
              <a:t>Storage of the browser</a:t>
            </a:r>
          </a:p>
          <a:p>
            <a:pPr algn="ctr"/>
            <a:endParaRPr lang="en-IN" dirty="0"/>
          </a:p>
          <a:p>
            <a:pPr algn="ctr"/>
            <a:r>
              <a:rPr lang="en-IN" dirty="0"/>
              <a:t>Send the same token to </a:t>
            </a:r>
          </a:p>
          <a:p>
            <a:pPr algn="ctr"/>
            <a:r>
              <a:rPr lang="en-IN" dirty="0"/>
              <a:t>Access data from the </a:t>
            </a:r>
          </a:p>
          <a:p>
            <a:pPr algn="ctr"/>
            <a:r>
              <a:rPr lang="en-IN" dirty="0"/>
              <a:t>server</a:t>
            </a:r>
          </a:p>
        </p:txBody>
      </p:sp>
      <p:cxnSp>
        <p:nvCxnSpPr>
          <p:cNvPr id="23" name="Straight Arrow Connector 22">
            <a:extLst>
              <a:ext uri="{FF2B5EF4-FFF2-40B4-BE49-F238E27FC236}">
                <a16:creationId xmlns:a16="http://schemas.microsoft.com/office/drawing/2014/main" id="{15462602-BBC5-1719-5B95-C0B4E1EBB3EB}"/>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F692686-9040-29BA-08E6-7B4411BA955A}"/>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5" name="Straight Arrow Connector 24">
            <a:extLst>
              <a:ext uri="{FF2B5EF4-FFF2-40B4-BE49-F238E27FC236}">
                <a16:creationId xmlns:a16="http://schemas.microsoft.com/office/drawing/2014/main" id="{08AAC10D-5DC3-71E5-B0C9-227B06C2DB02}"/>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2855D82-A6EF-88F0-8E69-F91E3A2449F6}"/>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Tree>
    <p:extLst>
      <p:ext uri="{BB962C8B-B14F-4D97-AF65-F5344CB8AC3E}">
        <p14:creationId xmlns:p14="http://schemas.microsoft.com/office/powerpoint/2010/main" val="37227907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109371" y="76654"/>
            <a:ext cx="7957124" cy="6691700"/>
          </a:xfrm>
        </p:spPr>
        <p:txBody>
          <a:bodyPr anchor="ctr">
            <a:normAutofit/>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2000" dirty="0" err="1"/>
              <a:t>CanActivateAdminGuard</a:t>
            </a:r>
            <a:r>
              <a:rPr lang="en-US" sz="2000" dirty="0"/>
              <a:t> uses Authenticator Service, </a:t>
            </a:r>
            <a:r>
              <a:rPr lang="en-US" sz="2000" dirty="0" err="1"/>
              <a:t>getToken</a:t>
            </a:r>
            <a:r>
              <a:rPr lang="en-US" sz="2000" dirty="0"/>
              <a:t>() to get the token. </a:t>
            </a:r>
          </a:p>
          <a:p>
            <a:pPr lvl="2"/>
            <a:r>
              <a:rPr lang="en-US" dirty="0"/>
              <a:t>If token is undefined, the request is redirected to Login Component</a:t>
            </a:r>
          </a:p>
          <a:p>
            <a:pPr lvl="2"/>
            <a:r>
              <a:rPr lang="en-US" dirty="0"/>
              <a:t>If token is available, the request is allowed for Admin Component.</a:t>
            </a:r>
          </a:p>
          <a:p>
            <a:r>
              <a:rPr lang="en-US" sz="2000" dirty="0"/>
              <a:t>Logging and Token Management (Authenticator Service)</a:t>
            </a:r>
          </a:p>
          <a:p>
            <a:pPr lvl="1"/>
            <a:r>
              <a:rPr lang="en-US" sz="2000" dirty="0"/>
              <a:t>On Login Component, user must give username and password, which will be sent to Node API Server</a:t>
            </a:r>
          </a:p>
          <a:p>
            <a:pPr lvl="1"/>
            <a:r>
              <a:rPr lang="en-US" sz="2000" dirty="0"/>
              <a:t>If the username &amp; password is correct, in the response token will come from the Server</a:t>
            </a:r>
          </a:p>
          <a:p>
            <a:pPr lvl="1"/>
            <a:r>
              <a:rPr lang="en-US" sz="20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2000" dirty="0"/>
              <a:t>Whenever the AJAX request is made for </a:t>
            </a:r>
            <a:r>
              <a:rPr lang="en-US" sz="2000" dirty="0" err="1"/>
              <a:t>api</a:t>
            </a:r>
            <a:r>
              <a:rPr lang="en-US" sz="2000" dirty="0"/>
              <a:t>, </a:t>
            </a:r>
            <a:r>
              <a:rPr lang="en-US" sz="2000" dirty="0" err="1"/>
              <a:t>tokenInterceptor</a:t>
            </a:r>
            <a:r>
              <a:rPr lang="en-US" sz="2000" dirty="0"/>
              <a:t>, intercepts and attaches token in the request header.</a:t>
            </a:r>
          </a:p>
          <a:p>
            <a:pPr lvl="1"/>
            <a:r>
              <a:rPr lang="en-US" sz="20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extLst>
              <p:ext uri="{D42A27DB-BD31-4B8C-83A1-F6EECF244321}">
                <p14:modId xmlns:p14="http://schemas.microsoft.com/office/powerpoint/2010/main" val="49950948"/>
              </p:ext>
            </p:extLst>
          </p:nvPr>
        </p:nvGraphicFramePr>
        <p:xfrm>
          <a:off x="838200" y="1825624"/>
          <a:ext cx="10515600" cy="43653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p>
                      <a:r>
                        <a:rPr lang="en-IN" dirty="0"/>
                        <a:t>ReactJS – UI</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20428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19674</TotalTime>
  <Words>6116</Words>
  <Application>Microsoft Office PowerPoint</Application>
  <PresentationFormat>Widescreen</PresentationFormat>
  <Paragraphs>940</Paragraphs>
  <Slides>86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Library vs Framework</vt:lpstr>
      <vt:lpstr>Installation</vt:lpstr>
      <vt:lpstr>PowerPoint Presentation</vt:lpstr>
      <vt:lpstr>Angular CLI</vt:lpstr>
      <vt:lpstr>Angular CLI (Commands)</vt:lpstr>
      <vt:lpstr>Creating Application</vt:lpstr>
      <vt:lpstr>Creating Application</vt:lpstr>
      <vt:lpstr>ng generate</vt:lpstr>
      <vt:lpstr>Angular Packages</vt:lpstr>
      <vt:lpstr>PowerPoint Presentation</vt:lpstr>
      <vt:lpstr>Modules</vt:lpstr>
      <vt:lpstr>Component</vt:lpstr>
      <vt:lpstr>PowerPoint Presentation</vt:lpstr>
      <vt:lpstr>Create a Component</vt:lpstr>
      <vt:lpstr>Composite UI</vt:lpstr>
      <vt:lpstr>Angular Providers</vt:lpstr>
      <vt:lpstr>More on Modules – Multi Modules</vt:lpstr>
      <vt:lpstr>More on Modules – Multi Modules</vt:lpstr>
      <vt:lpstr>View Encapsulation</vt:lpstr>
      <vt:lpstr>View Encapsulation</vt:lpstr>
      <vt:lpstr>Data Binding</vt:lpstr>
      <vt:lpstr>Types of Data binding</vt:lpstr>
      <vt:lpstr>Data Binding (Flow of Data)</vt:lpstr>
      <vt:lpstr>Zone</vt:lpstr>
      <vt:lpstr>When Angular needs to update the HTML?</vt:lpstr>
      <vt:lpstr>Life Cycle Hooks</vt:lpstr>
      <vt:lpstr>Hooks for the Component</vt:lpstr>
      <vt:lpstr>Directives</vt:lpstr>
      <vt:lpstr>Parent Child Communication</vt:lpstr>
      <vt:lpstr>Pipes</vt:lpstr>
      <vt:lpstr>Assignment</vt:lpstr>
      <vt:lpstr>Forms</vt:lpstr>
      <vt:lpstr>Key Differences</vt:lpstr>
      <vt:lpstr>Form Builder</vt:lpstr>
      <vt:lpstr>Built in Validators</vt:lpstr>
      <vt:lpstr>Promise</vt:lpstr>
      <vt:lpstr>RxJS</vt:lpstr>
      <vt:lpstr>Concepts in RxJS</vt:lpstr>
      <vt:lpstr>Promise Vs Observable</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@Injectable Services</vt:lpstr>
      <vt:lpstr>Angular Routing</vt:lpstr>
      <vt:lpstr>AppRoutingModule </vt:lpstr>
      <vt:lpstr>Creating routes</vt:lpstr>
      <vt:lpstr>Lazy Loading</vt:lpstr>
      <vt:lpstr>PowerPoint Presentation</vt:lpstr>
      <vt:lpstr>PowerPoint Presentation</vt:lpstr>
      <vt:lpstr>Secure Application using Route Guards</vt:lpstr>
      <vt:lpstr>Angular Route Guards</vt:lpstr>
      <vt:lpstr>Angular Animations</vt:lpstr>
      <vt:lpstr>Angular Animations</vt:lpstr>
      <vt:lpstr>Animation Methods</vt:lpstr>
      <vt:lpstr>What to learn next?</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2022-08-17T03:20:35Z</dcterms:modified>
</cp:coreProperties>
</file>