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457" r:id="rId5"/>
    <p:sldId id="458" r:id="rId6"/>
    <p:sldId id="459" r:id="rId7"/>
    <p:sldId id="460" r:id="rId8"/>
    <p:sldId id="313" r:id="rId9"/>
    <p:sldId id="454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7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1AF92-6612-4FCA-9042-9580DA3CFE5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A741-20A9-4109-B90E-8989F84D6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5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595-1350-6FEE-9915-21B57295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80004-646C-DAFA-C0A4-6C54ADB7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07E2-985C-9A5B-E236-85F057D5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2799-9C77-839D-E50E-FF0F790A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CDF6-3DC7-AD45-0009-8AE43610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B47E-E095-2A3D-57E5-B0B4410D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1CEC8-FD27-3F4A-ACC6-DD6E134C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C7EB-8274-D7BE-600F-CF6C02A1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AB5E-7F1D-81B3-456B-9D0D2783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10A3-0073-5ABC-D83E-B7FAEF60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2F443-795F-4C1C-7597-A0C96EE31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C0CD4-C605-C379-FF2A-F7C6A5BE5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767CB-4A7A-F681-706C-EC8F0F37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B314-17C6-59E4-3FEE-E3B9116B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EDE7-E2C9-FD5D-4169-9740EC8E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FB93-1BAA-4B11-83DC-21DF2DE2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AD61-F75C-4640-31EE-68697875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BF59-AD2E-DB5A-745E-903690FA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8090-EF4C-08C2-A753-7516D8B6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62BC-2DBB-A3C6-82FA-B0127BB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3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42E-0EB0-C2AC-C45C-C9F1CBB5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B1CEA-8747-0586-E7D8-D50BECF4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EFCF-C617-C68B-44C4-42F63427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095D-17B9-EDF6-DDB6-3EA40B3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9D02-08DC-3A14-947C-A5F5FD7E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4F40-BE3A-77B7-E52E-B0D254B8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176F-3312-94CE-7E12-7D2FBE819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C8661-3502-8FB9-B804-CA3F5F9FC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7F055-0B16-0BBF-0AE3-40FD9575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15F5B-2FE8-4498-FBA8-411F352C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8EF05-4957-DE50-EC8E-FBBD99D8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E873-575F-D0E1-83C3-12168281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D79A5-BCCB-9CB0-AE22-64757C68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7323C-3F6E-4410-CADA-EB516AA6B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8811E-D339-9703-5F21-005AB708A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AD059-5018-0D3F-A1F2-8AFA9DB11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3FE3F-761D-6F89-7172-006D6004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FAF73-5B6F-8054-C794-3C159B8F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44CBA-1FCC-E998-F653-F8BA2FE6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8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9CF7-9101-4969-B285-2D201B98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A2160-D364-6BEC-852E-0342A6D4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66BC9-8C24-214F-B9D1-0392BCE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95D49-8A9D-6F8B-33F7-7E6BF7A3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D7C63-9B4D-5B46-40A1-1E6FC3F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41856-A446-78A3-3E85-57D804C6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24FD8-0FA4-C942-D9CD-CF878D73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2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74C3-B677-C403-D5CC-705590B7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83BB-07A8-BABF-4D53-96A2641B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EBA44-580E-2C46-2D09-C17489DF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6EB74-236E-17C1-2308-67DD9E02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EE8D5-301D-E48F-B2DE-86D0A675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C793-5EAC-CC24-EF20-AFABF8C3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7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A650-E3ED-F567-41B9-FBE1CD6C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18EF1-C344-568E-536B-8B1030C0C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AFB6-D0B2-D9E0-CF5D-BDD8658F8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347D-6210-F1EC-C314-EAA0AB3F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56ABA-D9D9-C8F0-840B-66594B90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BEA75-6D90-FCB0-5865-DFAABB7D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9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C2A40-FA71-F2DB-C1D6-928BA487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5D5C-9058-AF79-28E3-AB639C5FD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1700-FC8A-562E-9CA3-92B00DDA2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661B-2296-F8ED-D31F-7204F03BE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BDCB-9D1E-2E11-70E7-3CFF7F989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E7BFD6-5A32-DD05-69ED-3ABBE82D34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 Architecture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B3C57-4D18-5534-915B-21050FFD94FF}"/>
              </a:ext>
            </a:extLst>
          </p:cNvPr>
          <p:cNvSpPr/>
          <p:nvPr/>
        </p:nvSpPr>
        <p:spPr>
          <a:xfrm>
            <a:off x="8444344" y="1862686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EF309-96F4-7FA5-F036-4529B01E1693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796424-654D-A1C9-BA87-AC461E3131B1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6DEBC5-4377-B202-3B19-3D3769A2EC7E}"/>
              </a:ext>
            </a:extLst>
          </p:cNvPr>
          <p:cNvSpPr txBox="1"/>
          <p:nvPr/>
        </p:nvSpPr>
        <p:spPr>
          <a:xfrm>
            <a:off x="5523868" y="2392665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C5970-64A2-39C6-B55A-D5DD658BAFC6}"/>
              </a:ext>
            </a:extLst>
          </p:cNvPr>
          <p:cNvCxnSpPr/>
          <p:nvPr/>
        </p:nvCxnSpPr>
        <p:spPr>
          <a:xfrm flipH="1">
            <a:off x="4174462" y="31441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2B8E07-EC76-01D1-1C92-30C26F7B2E0D}"/>
              </a:ext>
            </a:extLst>
          </p:cNvPr>
          <p:cNvGrpSpPr/>
          <p:nvPr/>
        </p:nvGrpSpPr>
        <p:grpSpPr>
          <a:xfrm>
            <a:off x="8583679" y="2443594"/>
            <a:ext cx="1262108" cy="89812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8574D7B-A3D5-947B-FC82-90823D68C3C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B6C8325-EC54-B800-A98E-CDDE90F2175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0E59B1-97B0-B3B8-D46A-4C366EEA0CCE}"/>
              </a:ext>
            </a:extLst>
          </p:cNvPr>
          <p:cNvGrpSpPr/>
          <p:nvPr/>
        </p:nvGrpSpPr>
        <p:grpSpPr>
          <a:xfrm>
            <a:off x="9966646" y="2456457"/>
            <a:ext cx="1262108" cy="89812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A02DB73-2331-0199-B284-CDA4E4F540E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6837945-BB90-F7E9-362D-CF3054C6C8A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DEBCEEF-8814-F7AB-D353-EF193AB8A5BD}"/>
              </a:ext>
            </a:extLst>
          </p:cNvPr>
          <p:cNvSpPr/>
          <p:nvPr/>
        </p:nvSpPr>
        <p:spPr>
          <a:xfrm>
            <a:off x="5523868" y="3157052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9B1954-F2A0-C269-F3C9-0DA3A2A3AD13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8227DD-FBCB-4184-374A-3688E21C4F97}"/>
              </a:ext>
            </a:extLst>
          </p:cNvPr>
          <p:cNvSpPr/>
          <p:nvPr/>
        </p:nvSpPr>
        <p:spPr>
          <a:xfrm>
            <a:off x="1173566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CEA67E-D09B-2173-2CB9-B98311AEBA6F}"/>
              </a:ext>
            </a:extLst>
          </p:cNvPr>
          <p:cNvSpPr/>
          <p:nvPr/>
        </p:nvSpPr>
        <p:spPr>
          <a:xfrm>
            <a:off x="2192000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343028-6085-852A-7A82-CFDA6C2E0C8C}"/>
              </a:ext>
            </a:extLst>
          </p:cNvPr>
          <p:cNvSpPr/>
          <p:nvPr/>
        </p:nvSpPr>
        <p:spPr>
          <a:xfrm>
            <a:off x="3205408" y="3220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7D6867-B42A-69D7-F481-72BB9BF66CCD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75B0D9-A1C4-61C5-44A0-4239145079DE}"/>
              </a:ext>
            </a:extLst>
          </p:cNvPr>
          <p:cNvCxnSpPr>
            <a:cxnSpLocks/>
          </p:cNvCxnSpPr>
          <p:nvPr/>
        </p:nvCxnSpPr>
        <p:spPr>
          <a:xfrm>
            <a:off x="4163406" y="4706836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80294-9296-6209-7B9B-7A7742BFC9DB}"/>
              </a:ext>
            </a:extLst>
          </p:cNvPr>
          <p:cNvCxnSpPr/>
          <p:nvPr/>
        </p:nvCxnSpPr>
        <p:spPr>
          <a:xfrm flipH="1">
            <a:off x="4163406" y="5101892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5CD624-485E-451F-2220-301190789035}"/>
              </a:ext>
            </a:extLst>
          </p:cNvPr>
          <p:cNvSpPr txBox="1"/>
          <p:nvPr/>
        </p:nvSpPr>
        <p:spPr>
          <a:xfrm>
            <a:off x="5512812" y="435036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9439FF-5EE1-BAF1-714B-448DEA23702E}"/>
              </a:ext>
            </a:extLst>
          </p:cNvPr>
          <p:cNvSpPr/>
          <p:nvPr/>
        </p:nvSpPr>
        <p:spPr>
          <a:xfrm>
            <a:off x="5512812" y="511475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B635DD-177F-E412-C21B-2668D716AD3D}"/>
              </a:ext>
            </a:extLst>
          </p:cNvPr>
          <p:cNvGrpSpPr/>
          <p:nvPr/>
        </p:nvGrpSpPr>
        <p:grpSpPr>
          <a:xfrm>
            <a:off x="4265284" y="5313899"/>
            <a:ext cx="828000" cy="828000"/>
            <a:chOff x="4936328" y="4218830"/>
            <a:chExt cx="828000" cy="828000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A77A49B-CEF3-3015-0C32-39596AB4D694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839FFF-83F2-7977-9DDB-12C9A9B6A0F9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8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CCBE-77A5-382B-9B4E-6B15F067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Client-Side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B09A-C971-C3EF-5AE5-1662FDC3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Client-Side Rendering:</a:t>
            </a:r>
          </a:p>
          <a:p>
            <a:pPr lvl="1"/>
            <a:r>
              <a:rPr lang="en-US" dirty="0"/>
              <a:t>Rich site interactions</a:t>
            </a:r>
          </a:p>
          <a:p>
            <a:pPr lvl="1"/>
            <a:r>
              <a:rPr lang="en-US" dirty="0"/>
              <a:t>Fast website rendering after the initial load.</a:t>
            </a:r>
          </a:p>
          <a:p>
            <a:pPr lvl="1"/>
            <a:r>
              <a:rPr lang="en-US" dirty="0"/>
              <a:t>Great for web applications.</a:t>
            </a:r>
          </a:p>
          <a:p>
            <a:pPr lvl="1"/>
            <a:r>
              <a:rPr lang="en-US" dirty="0"/>
              <a:t>Robust selection of JavaScript libraries.</a:t>
            </a:r>
          </a:p>
          <a:p>
            <a:r>
              <a:rPr lang="en-US" dirty="0"/>
              <a:t>Cons of Client-Side Rendering:</a:t>
            </a:r>
          </a:p>
          <a:p>
            <a:pPr lvl="1"/>
            <a:r>
              <a:rPr lang="en-US" dirty="0"/>
              <a:t>Low SEO if not implemented correctly.</a:t>
            </a:r>
          </a:p>
          <a:p>
            <a:pPr lvl="1"/>
            <a:r>
              <a:rPr lang="en-US" dirty="0"/>
              <a:t>Initial load might require more time.</a:t>
            </a:r>
          </a:p>
          <a:p>
            <a:pPr lvl="1"/>
            <a:r>
              <a:rPr lang="en-US" dirty="0"/>
              <a:t>In most cases, requires an external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21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84393-1FEF-B878-5EA5-1CF55BFDA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14D2FE-81BD-16D4-2816-F19B03616E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Traditional Web Application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DD2BA-E691-7510-73C6-A87D46E93327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C2DE0-AB7E-CEA1-C732-6003A84ED949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F2A0E4-08E5-98D9-9505-CDA964EE566D}"/>
              </a:ext>
            </a:extLst>
          </p:cNvPr>
          <p:cNvSpPr/>
          <p:nvPr/>
        </p:nvSpPr>
        <p:spPr>
          <a:xfrm>
            <a:off x="1173566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BF9F8-17E6-D384-561C-CC0D8CB62632}"/>
              </a:ext>
            </a:extLst>
          </p:cNvPr>
          <p:cNvSpPr/>
          <p:nvPr/>
        </p:nvSpPr>
        <p:spPr>
          <a:xfrm>
            <a:off x="2192000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D2C496-01DB-466D-BA1C-E9D879EC06F1}"/>
              </a:ext>
            </a:extLst>
          </p:cNvPr>
          <p:cNvSpPr/>
          <p:nvPr/>
        </p:nvSpPr>
        <p:spPr>
          <a:xfrm>
            <a:off x="3205408" y="3220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C06DFD-F7A7-FBDA-FA3F-6B88A3F6479F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F7BCA-5B38-DA6D-F6DF-446E2F4154F9}"/>
              </a:ext>
            </a:extLst>
          </p:cNvPr>
          <p:cNvSpPr/>
          <p:nvPr/>
        </p:nvSpPr>
        <p:spPr>
          <a:xfrm>
            <a:off x="7237861" y="186268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99A4B9-E3FB-4E9B-8CDE-37FB635F5B68}"/>
              </a:ext>
            </a:extLst>
          </p:cNvPr>
          <p:cNvGrpSpPr/>
          <p:nvPr/>
        </p:nvGrpSpPr>
        <p:grpSpPr>
          <a:xfrm>
            <a:off x="7377196" y="2443593"/>
            <a:ext cx="1262108" cy="898124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A24E066-E0B7-E439-A80E-383577CE6BB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001CDC7-B3A9-5D7B-7E9B-59F08AB32A7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D3099D-1EFA-D54D-4EF9-11CD2E6DCDE5}"/>
              </a:ext>
            </a:extLst>
          </p:cNvPr>
          <p:cNvGrpSpPr/>
          <p:nvPr/>
        </p:nvGrpSpPr>
        <p:grpSpPr>
          <a:xfrm>
            <a:off x="8760163" y="2456456"/>
            <a:ext cx="1262108" cy="898124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FB3FB32-7EA1-1B11-0300-1C31B16665D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AECE170-379B-98E1-B05C-5DB0AE34B8A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A8CB38-4DAF-0A6F-2F21-DE2C85409573}"/>
              </a:ext>
            </a:extLst>
          </p:cNvPr>
          <p:cNvCxnSpPr>
            <a:cxnSpLocks/>
          </p:cNvCxnSpPr>
          <p:nvPr/>
        </p:nvCxnSpPr>
        <p:spPr>
          <a:xfrm>
            <a:off x="7235960" y="3903132"/>
            <a:ext cx="29113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E3DCDC45-C7D8-01F6-7107-B8B45928BBFE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E663C2-B200-0C79-3D05-95A65D9AFBA7}"/>
              </a:ext>
            </a:extLst>
          </p:cNvPr>
          <p:cNvCxnSpPr>
            <a:endCxn id="37" idx="1"/>
          </p:cNvCxnSpPr>
          <p:nvPr/>
        </p:nvCxnSpPr>
        <p:spPr>
          <a:xfrm>
            <a:off x="10147317" y="4177780"/>
            <a:ext cx="1206483" cy="101228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9726F4-A8E4-28AC-8084-A992CE7C1822}"/>
              </a:ext>
            </a:extLst>
          </p:cNvPr>
          <p:cNvSpPr txBox="1"/>
          <p:nvPr/>
        </p:nvSpPr>
        <p:spPr>
          <a:xfrm>
            <a:off x="7874735" y="4135661"/>
            <a:ext cx="1529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5D280D-A621-B4EE-7C89-B462BB2A4B89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96730C9-59FA-8962-BFD9-344A3C3E85D2}"/>
              </a:ext>
            </a:extLst>
          </p:cNvPr>
          <p:cNvSpPr txBox="1"/>
          <p:nvPr/>
        </p:nvSpPr>
        <p:spPr>
          <a:xfrm>
            <a:off x="5091438" y="239312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69B8F8-A405-6246-0301-86407BA9A3A6}"/>
              </a:ext>
            </a:extLst>
          </p:cNvPr>
          <p:cNvSpPr/>
          <p:nvPr/>
        </p:nvSpPr>
        <p:spPr>
          <a:xfrm>
            <a:off x="5091438" y="31575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60230A-EF0A-50AB-CD07-C1F1C48561D9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9B25C9-28F5-CDE6-B3A3-D2D4F00AEBED}"/>
              </a:ext>
            </a:extLst>
          </p:cNvPr>
          <p:cNvCxnSpPr>
            <a:cxnSpLocks/>
          </p:cNvCxnSpPr>
          <p:nvPr/>
        </p:nvCxnSpPr>
        <p:spPr>
          <a:xfrm>
            <a:off x="4163406" y="4706836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A41E32-8B2F-CBB7-C7C1-28CF0A6385E6}"/>
              </a:ext>
            </a:extLst>
          </p:cNvPr>
          <p:cNvCxnSpPr>
            <a:cxnSpLocks/>
          </p:cNvCxnSpPr>
          <p:nvPr/>
        </p:nvCxnSpPr>
        <p:spPr>
          <a:xfrm flipH="1">
            <a:off x="4163406" y="5101892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748087-5048-2293-7AA0-DB55F896131C}"/>
              </a:ext>
            </a:extLst>
          </p:cNvPr>
          <p:cNvSpPr txBox="1"/>
          <p:nvPr/>
        </p:nvSpPr>
        <p:spPr>
          <a:xfrm>
            <a:off x="5080382" y="435082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DF7363-977A-5449-4462-D705FCB65CA0}"/>
              </a:ext>
            </a:extLst>
          </p:cNvPr>
          <p:cNvSpPr/>
          <p:nvPr/>
        </p:nvSpPr>
        <p:spPr>
          <a:xfrm>
            <a:off x="5080382" y="511521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FB7F0C-7057-3623-695B-00AE6D6AC08A}"/>
              </a:ext>
            </a:extLst>
          </p:cNvPr>
          <p:cNvGrpSpPr/>
          <p:nvPr/>
        </p:nvGrpSpPr>
        <p:grpSpPr>
          <a:xfrm>
            <a:off x="4265284" y="5313899"/>
            <a:ext cx="828000" cy="828000"/>
            <a:chOff x="4936328" y="4218830"/>
            <a:chExt cx="828000" cy="828000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6EF869BE-FF07-A53A-8CA7-2DACF7A6F7BF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CCCFC5-CE8E-40C9-5AB9-7A7EDAA875C7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29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2F31-E07D-32A5-24E4-893579D4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F03947-59EB-400C-C676-F9CDEB4583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Traditional Web Application Architecture with Post 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34310-B295-5297-FE7F-7A22DDE1E2F8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BBDEF4-77D0-8343-FA32-5C5736A6D594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7867CE-9665-7A2C-AD2E-A0BA8756BAE9}"/>
              </a:ext>
            </a:extLst>
          </p:cNvPr>
          <p:cNvSpPr/>
          <p:nvPr/>
        </p:nvSpPr>
        <p:spPr>
          <a:xfrm>
            <a:off x="1163941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46570DD-DB14-E2F5-3B05-BE5CA75C77C4}"/>
              </a:ext>
            </a:extLst>
          </p:cNvPr>
          <p:cNvSpPr/>
          <p:nvPr/>
        </p:nvSpPr>
        <p:spPr>
          <a:xfrm>
            <a:off x="2182375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583C2F-08DB-66B4-C7BC-CBD19B8A7B68}"/>
              </a:ext>
            </a:extLst>
          </p:cNvPr>
          <p:cNvSpPr/>
          <p:nvPr/>
        </p:nvSpPr>
        <p:spPr>
          <a:xfrm>
            <a:off x="3195783" y="3066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BBA942-D28D-5A64-5BAF-2D649392A0B9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9496EF-3DD9-319A-8857-BCD3C3559FFB}"/>
              </a:ext>
            </a:extLst>
          </p:cNvPr>
          <p:cNvSpPr/>
          <p:nvPr/>
        </p:nvSpPr>
        <p:spPr>
          <a:xfrm>
            <a:off x="7237861" y="186268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94BB79-C441-DC57-67BC-83E3C64BFCD3}"/>
              </a:ext>
            </a:extLst>
          </p:cNvPr>
          <p:cNvGrpSpPr/>
          <p:nvPr/>
        </p:nvGrpSpPr>
        <p:grpSpPr>
          <a:xfrm>
            <a:off x="7377196" y="2443593"/>
            <a:ext cx="1262108" cy="898124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C9BD18-9009-0A47-0EB9-156DE90DFAD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DA1C2B-2FFB-E6D2-4835-E89D06B36A6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0F03F7-76EB-107A-A500-BE2E955B75C1}"/>
              </a:ext>
            </a:extLst>
          </p:cNvPr>
          <p:cNvGrpSpPr/>
          <p:nvPr/>
        </p:nvGrpSpPr>
        <p:grpSpPr>
          <a:xfrm>
            <a:off x="8760163" y="2456456"/>
            <a:ext cx="1262108" cy="898124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F1D092-2E42-73AB-A625-1D49046A68F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432A9D4-C9E9-A2C1-E1A7-A9676EECF42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029531-2F2B-E2E5-5066-94E6FD5456E9}"/>
              </a:ext>
            </a:extLst>
          </p:cNvPr>
          <p:cNvCxnSpPr>
            <a:cxnSpLocks/>
          </p:cNvCxnSpPr>
          <p:nvPr/>
        </p:nvCxnSpPr>
        <p:spPr>
          <a:xfrm>
            <a:off x="7237861" y="4535495"/>
            <a:ext cx="29113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A3B39EAB-CC07-4794-4D41-1EFE09A1773B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2537DF5-538E-BFB0-B04D-7A3341512E2D}"/>
              </a:ext>
            </a:extLst>
          </p:cNvPr>
          <p:cNvCxnSpPr>
            <a:endCxn id="37" idx="1"/>
          </p:cNvCxnSpPr>
          <p:nvPr/>
        </p:nvCxnSpPr>
        <p:spPr>
          <a:xfrm>
            <a:off x="10147317" y="4177780"/>
            <a:ext cx="1206483" cy="101228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11CD36-99F7-A5B4-3A8F-A0B9E7CC7BFE}"/>
              </a:ext>
            </a:extLst>
          </p:cNvPr>
          <p:cNvSpPr txBox="1"/>
          <p:nvPr/>
        </p:nvSpPr>
        <p:spPr>
          <a:xfrm>
            <a:off x="7881273" y="4720161"/>
            <a:ext cx="1529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D1A93C-2019-FA6A-B981-30CF992B4D90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94BE61-0983-6B20-FE08-9887E21A10EE}"/>
              </a:ext>
            </a:extLst>
          </p:cNvPr>
          <p:cNvSpPr txBox="1"/>
          <p:nvPr/>
        </p:nvSpPr>
        <p:spPr>
          <a:xfrm>
            <a:off x="4953011" y="240381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D9A4C3-96E2-DDDF-EDA5-5943C334E23A}"/>
              </a:ext>
            </a:extLst>
          </p:cNvPr>
          <p:cNvSpPr/>
          <p:nvPr/>
        </p:nvSpPr>
        <p:spPr>
          <a:xfrm>
            <a:off x="4748334" y="316991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BC4C65-A869-BBB3-4315-45EFF66179B7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0D19D8-1F55-EBEC-87D7-41F98DFB6F52}"/>
              </a:ext>
            </a:extLst>
          </p:cNvPr>
          <p:cNvCxnSpPr>
            <a:cxnSpLocks/>
          </p:cNvCxnSpPr>
          <p:nvPr/>
        </p:nvCxnSpPr>
        <p:spPr>
          <a:xfrm>
            <a:off x="4192215" y="3949709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0D8FA0-B036-651D-D0A8-C70F4E7CFEC8}"/>
              </a:ext>
            </a:extLst>
          </p:cNvPr>
          <p:cNvCxnSpPr>
            <a:cxnSpLocks/>
          </p:cNvCxnSpPr>
          <p:nvPr/>
        </p:nvCxnSpPr>
        <p:spPr>
          <a:xfrm flipH="1">
            <a:off x="4162267" y="4207158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A4CCE66-63B8-F816-3644-C58E30C6B2DA}"/>
              </a:ext>
            </a:extLst>
          </p:cNvPr>
          <p:cNvSpPr txBox="1"/>
          <p:nvPr/>
        </p:nvSpPr>
        <p:spPr>
          <a:xfrm>
            <a:off x="4668310" y="3593702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29CFCA-C0B7-21DB-1D66-D5A09DA708A0}"/>
              </a:ext>
            </a:extLst>
          </p:cNvPr>
          <p:cNvGrpSpPr/>
          <p:nvPr/>
        </p:nvGrpSpPr>
        <p:grpSpPr>
          <a:xfrm>
            <a:off x="8076509" y="3480845"/>
            <a:ext cx="1262108" cy="898124"/>
            <a:chOff x="8762260" y="1677880"/>
            <a:chExt cx="1262108" cy="8981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F005FF1-B0D7-6E65-C387-42FBE91B6DE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F2667BE-E3C3-AE8E-6644-2EBC6FA78E4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6F3828B-52CB-E902-E43E-EAE054EEA863}"/>
              </a:ext>
            </a:extLst>
          </p:cNvPr>
          <p:cNvGrpSpPr/>
          <p:nvPr/>
        </p:nvGrpSpPr>
        <p:grpSpPr>
          <a:xfrm>
            <a:off x="1857436" y="4876549"/>
            <a:ext cx="1380067" cy="846666"/>
            <a:chOff x="1092200" y="4089400"/>
            <a:chExt cx="1380067" cy="8466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B95B08-4CA9-090E-017B-5BC0811E474A}"/>
                </a:ext>
              </a:extLst>
            </p:cNvPr>
            <p:cNvSpPr/>
            <p:nvPr/>
          </p:nvSpPr>
          <p:spPr>
            <a:xfrm>
              <a:off x="1092200" y="4089400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3F38CD-B83E-32CA-9F8E-D76EAD7ED2FF}"/>
                </a:ext>
              </a:extLst>
            </p:cNvPr>
            <p:cNvSpPr/>
            <p:nvPr/>
          </p:nvSpPr>
          <p:spPr>
            <a:xfrm>
              <a:off x="1092200" y="4512733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A8DCFD5-0A48-F731-88A6-8C6E4F10C14A}"/>
              </a:ext>
            </a:extLst>
          </p:cNvPr>
          <p:cNvSpPr/>
          <p:nvPr/>
        </p:nvSpPr>
        <p:spPr>
          <a:xfrm>
            <a:off x="4812716" y="4244556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F312D-C968-98E6-AAB9-EE6D6800E58D}"/>
              </a:ext>
            </a:extLst>
          </p:cNvPr>
          <p:cNvSpPr/>
          <p:nvPr/>
        </p:nvSpPr>
        <p:spPr>
          <a:xfrm>
            <a:off x="5465011" y="4665228"/>
            <a:ext cx="1477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038FD5-F7E8-F9FB-EC45-C436B95ADC59}"/>
              </a:ext>
            </a:extLst>
          </p:cNvPr>
          <p:cNvGrpSpPr/>
          <p:nvPr/>
        </p:nvGrpSpPr>
        <p:grpSpPr>
          <a:xfrm>
            <a:off x="4262434" y="4623272"/>
            <a:ext cx="828000" cy="828000"/>
            <a:chOff x="4936328" y="4218830"/>
            <a:chExt cx="828000" cy="828000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2E864AC-C7D0-4E6A-8D52-84440B1AEC8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CDF148-2844-4611-8A55-1B20FA694B00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29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440-572D-A0D4-8ECC-B230149E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Server-Side </a:t>
            </a:r>
            <a:r>
              <a:rPr lang="en-IN" dirty="0"/>
              <a:t>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94AD-F290-6F7F-EA42-C805102E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Browser send request to the server using URL</a:t>
            </a:r>
          </a:p>
          <a:p>
            <a:r>
              <a:rPr lang="en-IN" dirty="0"/>
              <a:t>Server responds back based on the URL requested, with a rendered HTML.</a:t>
            </a:r>
          </a:p>
          <a:p>
            <a:r>
              <a:rPr lang="en-IN" dirty="0"/>
              <a:t>Browser renders the page which viewable and download the JS files referred on the page.</a:t>
            </a:r>
          </a:p>
          <a:p>
            <a:r>
              <a:rPr lang="en-IN" dirty="0"/>
              <a:t>Once the JS files are downloaded, Browser executes JavaScript Code.</a:t>
            </a:r>
          </a:p>
          <a:p>
            <a:r>
              <a:rPr lang="en-IN" dirty="0"/>
              <a:t>Page now is enabled with interactions.</a:t>
            </a:r>
          </a:p>
        </p:txBody>
      </p:sp>
    </p:spTree>
    <p:extLst>
      <p:ext uri="{BB962C8B-B14F-4D97-AF65-F5344CB8AC3E}">
        <p14:creationId xmlns:p14="http://schemas.microsoft.com/office/powerpoint/2010/main" val="405981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act server-side rendering">
            <a:extLst>
              <a:ext uri="{FF2B5EF4-FFF2-40B4-BE49-F238E27FC236}">
                <a16:creationId xmlns:a16="http://schemas.microsoft.com/office/drawing/2014/main" id="{D85D1B22-7C24-1A99-4FAE-85FA4BAA1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951" y="643467"/>
            <a:ext cx="1046209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9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CCBE-77A5-382B-9B4E-6B15F067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Server-Side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B09A-C971-C3EF-5AE5-1662FDC3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Server-Side Rendering :</a:t>
            </a:r>
          </a:p>
          <a:p>
            <a:pPr lvl="1"/>
            <a:r>
              <a:rPr lang="en-US" dirty="0"/>
              <a:t>Search engines can crawl the site for better SEO.</a:t>
            </a:r>
          </a:p>
          <a:p>
            <a:pPr lvl="1"/>
            <a:r>
              <a:rPr lang="en-US" dirty="0"/>
              <a:t>The initial page load is faster.</a:t>
            </a:r>
          </a:p>
          <a:p>
            <a:pPr lvl="1"/>
            <a:r>
              <a:rPr lang="en-US" dirty="0"/>
              <a:t>Great for static sites.</a:t>
            </a:r>
          </a:p>
          <a:p>
            <a:r>
              <a:rPr lang="en-US" dirty="0"/>
              <a:t>Cons of Server-Side Rendering:</a:t>
            </a:r>
          </a:p>
          <a:p>
            <a:pPr lvl="1"/>
            <a:r>
              <a:rPr lang="en-US" dirty="0"/>
              <a:t>Frequent server requests.</a:t>
            </a:r>
          </a:p>
          <a:p>
            <a:pPr lvl="1"/>
            <a:r>
              <a:rPr lang="en-US" dirty="0"/>
              <a:t>An overall slow page rendering.</a:t>
            </a:r>
          </a:p>
          <a:p>
            <a:pPr lvl="1"/>
            <a:r>
              <a:rPr lang="en-US" dirty="0"/>
              <a:t>Full page reloads.</a:t>
            </a:r>
          </a:p>
          <a:p>
            <a:pPr lvl="1"/>
            <a:r>
              <a:rPr lang="en-US" dirty="0"/>
              <a:t>Non-rich site interactions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77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636D2-22CE-2B85-459C-71FAFDFCE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7B6FF4-3252-E14D-968F-2648B2AC27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SPA – Client side Rendering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F0708-B216-9F01-F532-AF558013B13C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7BD8B-6F5C-2642-4FF7-4E643AF15154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2C7F06-9518-5119-CCA4-0E57AF51CC41}"/>
              </a:ext>
            </a:extLst>
          </p:cNvPr>
          <p:cNvSpPr/>
          <p:nvPr/>
        </p:nvSpPr>
        <p:spPr>
          <a:xfrm>
            <a:off x="1163941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575EB9-CA0C-7148-0831-348289DEA42C}"/>
              </a:ext>
            </a:extLst>
          </p:cNvPr>
          <p:cNvSpPr/>
          <p:nvPr/>
        </p:nvSpPr>
        <p:spPr>
          <a:xfrm>
            <a:off x="2182375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C4E07D-2513-92FC-D453-3E6F1CB6392C}"/>
              </a:ext>
            </a:extLst>
          </p:cNvPr>
          <p:cNvSpPr/>
          <p:nvPr/>
        </p:nvSpPr>
        <p:spPr>
          <a:xfrm>
            <a:off x="3195783" y="3066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21A65F-0928-1C57-CF76-C87961885B69}"/>
              </a:ext>
            </a:extLst>
          </p:cNvPr>
          <p:cNvSpPr/>
          <p:nvPr/>
        </p:nvSpPr>
        <p:spPr>
          <a:xfrm>
            <a:off x="1209838" y="4106226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65470C-3676-B042-83DD-690424F7C1AF}"/>
              </a:ext>
            </a:extLst>
          </p:cNvPr>
          <p:cNvSpPr/>
          <p:nvPr/>
        </p:nvSpPr>
        <p:spPr>
          <a:xfrm>
            <a:off x="7237861" y="1862686"/>
            <a:ext cx="2909456" cy="247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APP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CEB8FE-545A-E20B-9159-8B8D0AFC3563}"/>
              </a:ext>
            </a:extLst>
          </p:cNvPr>
          <p:cNvGrpSpPr/>
          <p:nvPr/>
        </p:nvGrpSpPr>
        <p:grpSpPr>
          <a:xfrm>
            <a:off x="7386495" y="2231402"/>
            <a:ext cx="1262108" cy="898124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595A7D3-152A-7605-DA68-67F948DE1A0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DD3165B-5D50-0398-46A4-BE1618A53D1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BED329-DE20-1E5B-3C3C-580A35FB2C68}"/>
              </a:ext>
            </a:extLst>
          </p:cNvPr>
          <p:cNvGrpSpPr/>
          <p:nvPr/>
        </p:nvGrpSpPr>
        <p:grpSpPr>
          <a:xfrm>
            <a:off x="8769462" y="2244265"/>
            <a:ext cx="1262108" cy="898124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92D9A3-91D4-1C8E-4E1D-35BBBB5C4DB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C354CB2-7D7F-1807-4169-0AC20EDFB66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37" name="Cylinder 36">
            <a:extLst>
              <a:ext uri="{FF2B5EF4-FFF2-40B4-BE49-F238E27FC236}">
                <a16:creationId xmlns:a16="http://schemas.microsoft.com/office/drawing/2014/main" id="{956389BB-78EF-F6B2-83D8-658E120759CC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0952A8B-4E5E-4A04-7851-CA0E5E881BC8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147317" y="5005137"/>
            <a:ext cx="1206483" cy="18493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C3224-4955-01F8-E7B8-77D2DC551622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3D9916D-7AC0-3C72-BAE3-BDA2148D5023}"/>
              </a:ext>
            </a:extLst>
          </p:cNvPr>
          <p:cNvSpPr txBox="1"/>
          <p:nvPr/>
        </p:nvSpPr>
        <p:spPr>
          <a:xfrm>
            <a:off x="4953011" y="240381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12966E-A15D-9363-6A51-F65C596E3A5C}"/>
              </a:ext>
            </a:extLst>
          </p:cNvPr>
          <p:cNvSpPr/>
          <p:nvPr/>
        </p:nvSpPr>
        <p:spPr>
          <a:xfrm>
            <a:off x="4748334" y="316991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6C61B1-0C2E-8C3B-7D90-3783B3CCAFEA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E6061D-793F-E838-92B0-6D46515D2C52}"/>
              </a:ext>
            </a:extLst>
          </p:cNvPr>
          <p:cNvCxnSpPr>
            <a:cxnSpLocks/>
          </p:cNvCxnSpPr>
          <p:nvPr/>
        </p:nvCxnSpPr>
        <p:spPr>
          <a:xfrm>
            <a:off x="4180477" y="5232556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7F06E5-0D54-73F9-3AB8-CF1529B4BF3B}"/>
              </a:ext>
            </a:extLst>
          </p:cNvPr>
          <p:cNvCxnSpPr>
            <a:cxnSpLocks/>
          </p:cNvCxnSpPr>
          <p:nvPr/>
        </p:nvCxnSpPr>
        <p:spPr>
          <a:xfrm flipH="1">
            <a:off x="4150529" y="5490005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324EBE9-1F3D-2A1B-D379-BBECBA4E5A22}"/>
              </a:ext>
            </a:extLst>
          </p:cNvPr>
          <p:cNvSpPr txBox="1"/>
          <p:nvPr/>
        </p:nvSpPr>
        <p:spPr>
          <a:xfrm>
            <a:off x="4656572" y="4876549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ED2029-F9EE-1F81-3873-D7CE015A32CD}"/>
              </a:ext>
            </a:extLst>
          </p:cNvPr>
          <p:cNvGrpSpPr/>
          <p:nvPr/>
        </p:nvGrpSpPr>
        <p:grpSpPr>
          <a:xfrm>
            <a:off x="8085808" y="3268654"/>
            <a:ext cx="1262108" cy="898124"/>
            <a:chOff x="8762260" y="1677880"/>
            <a:chExt cx="1262108" cy="8981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7C7EC30-FD82-EF51-31CE-134F21DD4CD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527682-ADC0-449D-6445-9DCD436E9ED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F1509B-8140-FBAC-1AF5-40DECE678CAC}"/>
              </a:ext>
            </a:extLst>
          </p:cNvPr>
          <p:cNvGrpSpPr/>
          <p:nvPr/>
        </p:nvGrpSpPr>
        <p:grpSpPr>
          <a:xfrm>
            <a:off x="1416716" y="4771292"/>
            <a:ext cx="1064578" cy="686853"/>
            <a:chOff x="1092200" y="4089400"/>
            <a:chExt cx="1380067" cy="8466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7469E9-6299-5114-E5B4-7CA22DA1323E}"/>
                </a:ext>
              </a:extLst>
            </p:cNvPr>
            <p:cNvSpPr/>
            <p:nvPr/>
          </p:nvSpPr>
          <p:spPr>
            <a:xfrm>
              <a:off x="1092200" y="4089400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5C3C2F-B6F5-BAB3-6B98-3B2BBAF6EB44}"/>
                </a:ext>
              </a:extLst>
            </p:cNvPr>
            <p:cNvSpPr/>
            <p:nvPr/>
          </p:nvSpPr>
          <p:spPr>
            <a:xfrm>
              <a:off x="1092200" y="4512733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9359432-24F8-BE22-7D7F-835B8EDE3DED}"/>
              </a:ext>
            </a:extLst>
          </p:cNvPr>
          <p:cNvSpPr/>
          <p:nvPr/>
        </p:nvSpPr>
        <p:spPr>
          <a:xfrm>
            <a:off x="5286071" y="549000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5BA24-6CE2-061B-3543-5FC33F0C61D0}"/>
              </a:ext>
            </a:extLst>
          </p:cNvPr>
          <p:cNvSpPr/>
          <p:nvPr/>
        </p:nvSpPr>
        <p:spPr>
          <a:xfrm>
            <a:off x="2550126" y="4130338"/>
            <a:ext cx="1477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&lt;table&gt;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</a:t>
            </a:r>
            <a:r>
              <a:rPr lang="en-US" sz="1000" dirty="0" err="1">
                <a:solidFill>
                  <a:schemeClr val="bg1"/>
                </a:solidFill>
              </a:rPr>
              <a:t>thead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&lt;</a:t>
            </a:r>
            <a:r>
              <a:rPr lang="en-US" sz="1000" dirty="0" err="1">
                <a:solidFill>
                  <a:schemeClr val="bg1"/>
                </a:solidFill>
              </a:rPr>
              <a:t>th</a:t>
            </a:r>
            <a:r>
              <a:rPr lang="en-US" sz="1000" dirty="0">
                <a:solidFill>
                  <a:schemeClr val="bg1"/>
                </a:solidFill>
              </a:rPr>
              <a:t>&gt;ID&lt;/</a:t>
            </a:r>
            <a:r>
              <a:rPr lang="en-US" sz="1000" dirty="0" err="1">
                <a:solidFill>
                  <a:schemeClr val="bg1"/>
                </a:solidFill>
              </a:rPr>
              <a:t>th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&lt;/tr&gt;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&lt;/</a:t>
            </a:r>
            <a:r>
              <a:rPr lang="en-US" sz="1000" dirty="0" err="1">
                <a:solidFill>
                  <a:schemeClr val="bg1"/>
                </a:solidFill>
              </a:rPr>
              <a:t>thead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</a:t>
            </a:r>
            <a:r>
              <a:rPr lang="en-US" sz="1000" dirty="0" err="1">
                <a:solidFill>
                  <a:schemeClr val="bg1"/>
                </a:solidFill>
              </a:rPr>
              <a:t>tbody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&lt;td&gt;1&lt;/td&gt;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&lt;/tr&gt;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&lt;/</a:t>
            </a:r>
            <a:r>
              <a:rPr lang="en-US" sz="1000" dirty="0" err="1">
                <a:solidFill>
                  <a:schemeClr val="bg1"/>
                </a:solidFill>
              </a:rPr>
              <a:t>tbody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&lt;/table&gt;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340F0-3A52-A07E-3C13-BC6C129244CF}"/>
              </a:ext>
            </a:extLst>
          </p:cNvPr>
          <p:cNvSpPr/>
          <p:nvPr/>
        </p:nvSpPr>
        <p:spPr>
          <a:xfrm>
            <a:off x="7237861" y="4479898"/>
            <a:ext cx="2909456" cy="212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API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8D0E1-EDDC-803B-CFD9-3D8B552424A0}"/>
              </a:ext>
            </a:extLst>
          </p:cNvPr>
          <p:cNvSpPr txBox="1"/>
          <p:nvPr/>
        </p:nvSpPr>
        <p:spPr>
          <a:xfrm>
            <a:off x="7662686" y="5384785"/>
            <a:ext cx="20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Service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2478B-043E-C79D-74B3-D1083F211B7E}"/>
              </a:ext>
            </a:extLst>
          </p:cNvPr>
          <p:cNvSpPr txBox="1"/>
          <p:nvPr/>
        </p:nvSpPr>
        <p:spPr>
          <a:xfrm>
            <a:off x="902807" y="6110544"/>
            <a:ext cx="3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151064-6DBD-32EC-BC8B-CC6CCD066F3A}"/>
              </a:ext>
            </a:extLst>
          </p:cNvPr>
          <p:cNvSpPr txBox="1"/>
          <p:nvPr/>
        </p:nvSpPr>
        <p:spPr>
          <a:xfrm>
            <a:off x="201943" y="6499485"/>
            <a:ext cx="487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</a:t>
            </a:r>
            <a:r>
              <a:rPr lang="en-IN" dirty="0" err="1"/>
              <a:t>ExtJS</a:t>
            </a:r>
            <a:r>
              <a:rPr lang="en-IN" dirty="0"/>
              <a:t>, NG, Vue, React</a:t>
            </a:r>
          </a:p>
        </p:txBody>
      </p:sp>
    </p:spTree>
    <p:extLst>
      <p:ext uri="{BB962C8B-B14F-4D97-AF65-F5344CB8AC3E}">
        <p14:creationId xmlns:p14="http://schemas.microsoft.com/office/powerpoint/2010/main" val="137431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440-572D-A0D4-8ECC-B230149E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Client-Side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94AD-F290-6F7F-EA42-C805102E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Browser send request to the server using URL</a:t>
            </a:r>
          </a:p>
          <a:p>
            <a:r>
              <a:rPr lang="en-IN" dirty="0"/>
              <a:t>Server responds back based on the URL requested with an HTML</a:t>
            </a:r>
          </a:p>
          <a:p>
            <a:r>
              <a:rPr lang="en-IN" dirty="0"/>
              <a:t>Browser download the JS files referred on the page.</a:t>
            </a:r>
          </a:p>
          <a:p>
            <a:r>
              <a:rPr lang="en-IN" dirty="0"/>
              <a:t>Once the JS files are downloaded, Browser executes React App.</a:t>
            </a:r>
          </a:p>
          <a:p>
            <a:r>
              <a:rPr lang="en-IN" dirty="0"/>
              <a:t>Page now is Viewable and is enabled with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58358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server-side rendering integration">
            <a:extLst>
              <a:ext uri="{FF2B5EF4-FFF2-40B4-BE49-F238E27FC236}">
                <a16:creationId xmlns:a16="http://schemas.microsoft.com/office/drawing/2014/main" id="{517107C1-1A66-842A-CC26-C0699A5431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5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503</Words>
  <Application>Microsoft Office PowerPoint</Application>
  <PresentationFormat>Widescreen</PresentationFormat>
  <Paragraphs>129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Server-Side Rendering</vt:lpstr>
      <vt:lpstr>PowerPoint Presentation</vt:lpstr>
      <vt:lpstr>Pros and Cons of Server-Side</vt:lpstr>
      <vt:lpstr>PowerPoint Presentation</vt:lpstr>
      <vt:lpstr>Client-Side Rendering</vt:lpstr>
      <vt:lpstr>PowerPoint Presentation</vt:lpstr>
      <vt:lpstr>Pros and Cons of Client-Side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Sharma</dc:creator>
  <cp:lastModifiedBy>Manish Sharma</cp:lastModifiedBy>
  <cp:revision>1</cp:revision>
  <dcterms:created xsi:type="dcterms:W3CDTF">2025-03-29T03:49:04Z</dcterms:created>
  <dcterms:modified xsi:type="dcterms:W3CDTF">2025-03-29T04:27:15Z</dcterms:modified>
</cp:coreProperties>
</file>