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457" r:id="rId5"/>
    <p:sldId id="458" r:id="rId6"/>
    <p:sldId id="459" r:id="rId7"/>
    <p:sldId id="460" r:id="rId8"/>
    <p:sldId id="313" r:id="rId9"/>
    <p:sldId id="454" r:id="rId10"/>
    <p:sldId id="314" r:id="rId11"/>
    <p:sldId id="461" r:id="rId12"/>
    <p:sldId id="462" r:id="rId13"/>
    <p:sldId id="320" r:id="rId14"/>
    <p:sldId id="463" r:id="rId15"/>
    <p:sldId id="464" r:id="rId16"/>
    <p:sldId id="465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0" y="30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AF92-6612-4FCA-9042-9580DA3CFE5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A741-20A9-4109-B90E-8989F84D6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5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5A741-20A9-4109-B90E-8989F84D61A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595-1350-6FEE-9915-21B57295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80004-646C-DAFA-C0A4-6C54ADB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07E2-985C-9A5B-E236-85F057D5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2799-9C77-839D-E50E-FF0F790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CDF6-3DC7-AD45-0009-8AE43610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B47E-E095-2A3D-57E5-B0B441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CEC8-FD27-3F4A-ACC6-DD6E134C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C7EB-8274-D7BE-600F-CF6C02A1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AB5E-7F1D-81B3-456B-9D0D278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10A3-0073-5ABC-D83E-B7FAEF60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2F443-795F-4C1C-7597-A0C96EE31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0CD4-C605-C379-FF2A-F7C6A5BE5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67CB-4A7A-F681-706C-EC8F0F37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B314-17C6-59E4-3FEE-E3B9116B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EDE7-E2C9-FD5D-4169-9740EC8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FB93-1BAA-4B11-83DC-21DF2DE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AD61-F75C-4640-31EE-68697875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F59-AD2E-DB5A-745E-903690FA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8090-EF4C-08C2-A753-7516D8B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2BC-2DBB-A3C6-82FA-B0127BB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42E-0EB0-C2AC-C45C-C9F1CBB5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1CEA-8747-0586-E7D8-D50BECF4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EFCF-C617-C68B-44C4-42F6342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095D-17B9-EDF6-DDB6-3EA40B3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9D02-08DC-3A14-947C-A5F5FD7E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40-BE3A-77B7-E52E-B0D254B8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176F-3312-94CE-7E12-7D2FBE819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C8661-3502-8FB9-B804-CA3F5F9F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F055-0B16-0BBF-0AE3-40FD957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15F5B-2FE8-4498-FBA8-411F352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EF05-4957-DE50-EC8E-FBBD99D8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E873-575F-D0E1-83C3-12168281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79A5-BCCB-9CB0-AE22-64757C68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7323C-3F6E-4410-CADA-EB516AA6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811E-D339-9703-5F21-005AB708A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AD059-5018-0D3F-A1F2-8AFA9DB11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3FE3F-761D-6F89-7172-006D600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FAF73-5B6F-8054-C794-3C159B8F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44CBA-1FCC-E998-F653-F8BA2FE6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8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CF7-9101-4969-B285-2D201B9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A2160-D364-6BEC-852E-0342A6D4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6BC9-8C24-214F-B9D1-0392BCE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95D49-8A9D-6F8B-33F7-7E6BF7A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D7C63-9B4D-5B46-40A1-1E6FC3F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41856-A446-78A3-3E85-57D804C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24FD8-0FA4-C942-D9CD-CF878D73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74C3-B677-C403-D5CC-705590B7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83BB-07A8-BABF-4D53-96A2641B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BA44-580E-2C46-2D09-C17489DF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EB74-236E-17C1-2308-67DD9E02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EE8D5-301D-E48F-B2DE-86D0A675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C793-5EAC-CC24-EF20-AFABF8C3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A650-E3ED-F567-41B9-FBE1CD6C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18EF1-C344-568E-536B-8B1030C0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AFB6-D0B2-D9E0-CF5D-BDD8658F8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347D-6210-F1EC-C314-EAA0AB3F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6ABA-D9D9-C8F0-840B-66594B9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BEA75-6D90-FCB0-5865-DFAABB7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C2A40-FA71-F2DB-C1D6-928BA487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5D5C-9058-AF79-28E3-AB639C5F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1700-FC8A-562E-9CA3-92B00DDA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61B-2296-F8ED-D31F-7204F03BE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BDCB-9D1E-2E11-70E7-3CFF7F98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E7BFD6-5A32-DD05-69ED-3ABBE82D34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 Architecture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B3C57-4D18-5534-915B-21050FFD94FF}"/>
              </a:ext>
            </a:extLst>
          </p:cNvPr>
          <p:cNvSpPr/>
          <p:nvPr/>
        </p:nvSpPr>
        <p:spPr>
          <a:xfrm>
            <a:off x="8444344" y="1862686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EF309-96F4-7FA5-F036-4529B01E1693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96424-654D-A1C9-BA87-AC461E3131B1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DEBC5-4377-B202-3B19-3D3769A2EC7E}"/>
              </a:ext>
            </a:extLst>
          </p:cNvPr>
          <p:cNvSpPr txBox="1"/>
          <p:nvPr/>
        </p:nvSpPr>
        <p:spPr>
          <a:xfrm>
            <a:off x="5523868" y="2392665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C5970-64A2-39C6-B55A-D5DD658BAFC6}"/>
              </a:ext>
            </a:extLst>
          </p:cNvPr>
          <p:cNvCxnSpPr/>
          <p:nvPr/>
        </p:nvCxnSpPr>
        <p:spPr>
          <a:xfrm flipH="1">
            <a:off x="4174462" y="31441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2B8E07-EC76-01D1-1C92-30C26F7B2E0D}"/>
              </a:ext>
            </a:extLst>
          </p:cNvPr>
          <p:cNvGrpSpPr/>
          <p:nvPr/>
        </p:nvGrpSpPr>
        <p:grpSpPr>
          <a:xfrm>
            <a:off x="8583679" y="2443594"/>
            <a:ext cx="1262108" cy="89812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574D7B-A3D5-947B-FC82-90823D68C3C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6C8325-EC54-B800-A98E-CDDE90F2175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0E59B1-97B0-B3B8-D46A-4C366EEA0CCE}"/>
              </a:ext>
            </a:extLst>
          </p:cNvPr>
          <p:cNvGrpSpPr/>
          <p:nvPr/>
        </p:nvGrpSpPr>
        <p:grpSpPr>
          <a:xfrm>
            <a:off x="9966646" y="2456457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A02DB73-2331-0199-B284-CDA4E4F540E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837945-BB90-F7E9-362D-CF3054C6C8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DEBCEEF-8814-F7AB-D353-EF193AB8A5BD}"/>
              </a:ext>
            </a:extLst>
          </p:cNvPr>
          <p:cNvSpPr/>
          <p:nvPr/>
        </p:nvSpPr>
        <p:spPr>
          <a:xfrm>
            <a:off x="5523868" y="3157052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B1954-F2A0-C269-F3C9-0DA3A2A3AD13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8227DD-FBCB-4184-374A-3688E21C4F97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CEA67E-D09B-2173-2CB9-B98311AEBA6F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343028-6085-852A-7A82-CFDA6C2E0C8C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7D6867-B42A-69D7-F481-72BB9BF66CCD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75B0D9-A1C4-61C5-44A0-4239145079DE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80294-9296-6209-7B9B-7A7742BFC9DB}"/>
              </a:ext>
            </a:extLst>
          </p:cNvPr>
          <p:cNvCxnSpPr/>
          <p:nvPr/>
        </p:nvCxnSpPr>
        <p:spPr>
          <a:xfrm flipH="1">
            <a:off x="4163406" y="5101892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5CD624-485E-451F-2220-301190789035}"/>
              </a:ext>
            </a:extLst>
          </p:cNvPr>
          <p:cNvSpPr txBox="1"/>
          <p:nvPr/>
        </p:nvSpPr>
        <p:spPr>
          <a:xfrm>
            <a:off x="5512812" y="435036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9439FF-5EE1-BAF1-714B-448DEA23702E}"/>
              </a:ext>
            </a:extLst>
          </p:cNvPr>
          <p:cNvSpPr/>
          <p:nvPr/>
        </p:nvSpPr>
        <p:spPr>
          <a:xfrm>
            <a:off x="5512812" y="511475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635DD-177F-E412-C21B-2668D716AD3D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A77A49B-CEF3-3015-0C32-39596AB4D694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839FFF-83F2-7977-9DDB-12C9A9B6A0F9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8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Client-Side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Client-Side Rendering:</a:t>
            </a:r>
          </a:p>
          <a:p>
            <a:pPr lvl="1"/>
            <a:r>
              <a:rPr lang="en-US" dirty="0"/>
              <a:t>Rich site interactions</a:t>
            </a:r>
          </a:p>
          <a:p>
            <a:pPr lvl="1"/>
            <a:r>
              <a:rPr lang="en-US" dirty="0"/>
              <a:t>Fast website rendering after the initial load.</a:t>
            </a:r>
          </a:p>
          <a:p>
            <a:pPr lvl="1"/>
            <a:r>
              <a:rPr lang="en-US" dirty="0"/>
              <a:t>Great for web applications.</a:t>
            </a:r>
          </a:p>
          <a:p>
            <a:pPr lvl="1"/>
            <a:r>
              <a:rPr lang="en-US" dirty="0"/>
              <a:t>Robust selection of JavaScript libraries.</a:t>
            </a:r>
          </a:p>
          <a:p>
            <a:r>
              <a:rPr lang="en-US" dirty="0"/>
              <a:t>Cons of Client-Side Rendering:</a:t>
            </a:r>
          </a:p>
          <a:p>
            <a:pPr lvl="1"/>
            <a:r>
              <a:rPr lang="en-US" dirty="0"/>
              <a:t>Low SEO if not implemented correctly.</a:t>
            </a:r>
          </a:p>
          <a:p>
            <a:pPr lvl="1"/>
            <a:r>
              <a:rPr lang="en-US" dirty="0"/>
              <a:t>Initial load might require more time.</a:t>
            </a:r>
          </a:p>
          <a:p>
            <a:pPr lvl="1"/>
            <a:r>
              <a:rPr lang="en-US" dirty="0"/>
              <a:t>In most cases, requires an external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3A5589-CC4E-E833-EA61-89CF9C305727}"/>
              </a:ext>
            </a:extLst>
          </p:cNvPr>
          <p:cNvSpPr/>
          <p:nvPr/>
        </p:nvSpPr>
        <p:spPr>
          <a:xfrm>
            <a:off x="4307305" y="1206767"/>
            <a:ext cx="3577390" cy="4444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JSX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80D7D-1E01-57E1-BDB6-CF54A7A37E64}"/>
              </a:ext>
            </a:extLst>
          </p:cNvPr>
          <p:cNvSpPr/>
          <p:nvPr/>
        </p:nvSpPr>
        <p:spPr>
          <a:xfrm>
            <a:off x="8672362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FCF7B-1E1E-E044-9EF7-ACACC8FB47A5}"/>
              </a:ext>
            </a:extLst>
          </p:cNvPr>
          <p:cNvSpPr/>
          <p:nvPr/>
        </p:nvSpPr>
        <p:spPr>
          <a:xfrm>
            <a:off x="8672362" y="5044841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(Server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E88D4-8FE3-BB25-3D18-031D7EF86FC2}"/>
              </a:ext>
            </a:extLst>
          </p:cNvPr>
          <p:cNvSpPr/>
          <p:nvPr/>
        </p:nvSpPr>
        <p:spPr>
          <a:xfrm>
            <a:off x="680185" y="5044841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Native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F05FE-9709-8BE5-7A01-38C07A1AD998}"/>
              </a:ext>
            </a:extLst>
          </p:cNvPr>
          <p:cNvSpPr/>
          <p:nvPr/>
        </p:nvSpPr>
        <p:spPr>
          <a:xfrm>
            <a:off x="680185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Electron JS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AEFFD-385A-B71F-DCA6-F0C6102A1C1A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884695" y="1626669"/>
            <a:ext cx="2207394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B0D6F-A2DC-462C-A835-4CBF9DA0860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884695" y="3429000"/>
            <a:ext cx="2207394" cy="1615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16229-CE87-852A-38F1-259883F98E36}"/>
              </a:ext>
            </a:extLst>
          </p:cNvPr>
          <p:cNvCxnSpPr>
            <a:stCxn id="4" idx="1"/>
            <a:endCxn id="7" idx="0"/>
          </p:cNvCxnSpPr>
          <p:nvPr/>
        </p:nvCxnSpPr>
        <p:spPr>
          <a:xfrm flipH="1">
            <a:off x="2099912" y="3429000"/>
            <a:ext cx="2207393" cy="1615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036880-BC10-9C9A-E608-6EED4E79ABA3}"/>
              </a:ext>
            </a:extLst>
          </p:cNvPr>
          <p:cNvCxnSpPr>
            <a:stCxn id="4" idx="1"/>
            <a:endCxn id="8" idx="2"/>
          </p:cNvCxnSpPr>
          <p:nvPr/>
        </p:nvCxnSpPr>
        <p:spPr>
          <a:xfrm flipH="1" flipV="1">
            <a:off x="2099912" y="1626669"/>
            <a:ext cx="2207393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2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B3F00-8882-8527-30EB-31E53C83B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745F55-C97C-BF9A-C051-856214143175}"/>
              </a:ext>
            </a:extLst>
          </p:cNvPr>
          <p:cNvSpPr/>
          <p:nvPr/>
        </p:nvSpPr>
        <p:spPr>
          <a:xfrm>
            <a:off x="4307305" y="1206767"/>
            <a:ext cx="3577390" cy="4444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JSX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7D165-C6D9-DE3C-723E-095DD620A1DC}"/>
              </a:ext>
            </a:extLst>
          </p:cNvPr>
          <p:cNvSpPr/>
          <p:nvPr/>
        </p:nvSpPr>
        <p:spPr>
          <a:xfrm>
            <a:off x="8672362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78356-9150-60BC-0811-A48D6424EB2E}"/>
              </a:ext>
            </a:extLst>
          </p:cNvPr>
          <p:cNvSpPr/>
          <p:nvPr/>
        </p:nvSpPr>
        <p:spPr>
          <a:xfrm>
            <a:off x="583931" y="5295098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(Server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DCB67-FAB5-E4F4-EC9E-81BBE7DF7F5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884695" y="1626669"/>
            <a:ext cx="2207394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4E2A7E-F065-F520-5A45-F0681DE683DF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003658" y="3429000"/>
            <a:ext cx="2303647" cy="1866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37B73-C274-658B-816D-86BAAE655771}"/>
              </a:ext>
            </a:extLst>
          </p:cNvPr>
          <p:cNvSpPr/>
          <p:nvPr/>
        </p:nvSpPr>
        <p:spPr>
          <a:xfrm>
            <a:off x="163629" y="240632"/>
            <a:ext cx="11752447" cy="64296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1D661-D6F5-9856-DE42-58920F05C877}"/>
              </a:ext>
            </a:extLst>
          </p:cNvPr>
          <p:cNvSpPr txBox="1"/>
          <p:nvPr/>
        </p:nvSpPr>
        <p:spPr>
          <a:xfrm>
            <a:off x="462013" y="596766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Next JS</a:t>
            </a:r>
          </a:p>
        </p:txBody>
      </p:sp>
    </p:spTree>
    <p:extLst>
      <p:ext uri="{BB962C8B-B14F-4D97-AF65-F5344CB8AC3E}">
        <p14:creationId xmlns:p14="http://schemas.microsoft.com/office/powerpoint/2010/main" val="326530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812-87BC-5202-F012-281B2F37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Next.js?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2BA0-AF1C-E97B-6D5F-BFAA0069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Next.js is a React framework.</a:t>
            </a:r>
          </a:p>
          <a:p>
            <a:r>
              <a:rPr lang="en-IN" dirty="0"/>
              <a:t>Next.js gives you all the building blocks to create a web application.</a:t>
            </a:r>
          </a:p>
          <a:p>
            <a:r>
              <a:rPr lang="en-US" dirty="0"/>
              <a:t>Next.js handles the tooling and configuration needed for React, and provides additional structure, features, and optimizations for your application.</a:t>
            </a:r>
          </a:p>
          <a:p>
            <a:r>
              <a:rPr lang="en-US" dirty="0"/>
              <a:t>Some core features of Next.js are:</a:t>
            </a:r>
          </a:p>
          <a:p>
            <a:pPr lvl="1"/>
            <a:r>
              <a:rPr lang="en-US" dirty="0"/>
              <a:t>Server rendering React Apps.</a:t>
            </a:r>
          </a:p>
          <a:p>
            <a:pPr lvl="1"/>
            <a:r>
              <a:rPr lang="en-US" dirty="0"/>
              <a:t>Automatic code splitting and lazy loading.</a:t>
            </a:r>
          </a:p>
          <a:p>
            <a:pPr lvl="1"/>
            <a:r>
              <a:rPr lang="en-US" dirty="0"/>
              <a:t>Built in CSS support.</a:t>
            </a:r>
          </a:p>
          <a:p>
            <a:pPr lvl="1"/>
            <a:r>
              <a:rPr lang="en-US" dirty="0"/>
              <a:t>Hot Reloading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85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7ACB-702E-7D83-745A-55490F21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41B7-3AB5-435F-BD53-4EFCAD9C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Next.js CLI allows you to develop, build, start your application, and more.</a:t>
            </a:r>
          </a:p>
          <a:p>
            <a:r>
              <a:rPr lang="en-US" dirty="0"/>
              <a:t>Use </a:t>
            </a:r>
            <a:r>
              <a:rPr lang="en-US" dirty="0" err="1"/>
              <a:t>swc</a:t>
            </a:r>
            <a:r>
              <a:rPr lang="en-US" dirty="0"/>
              <a:t> to compile code</a:t>
            </a:r>
          </a:p>
          <a:p>
            <a:r>
              <a:rPr lang="en-US" dirty="0"/>
              <a:t>Use webpack to build the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61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9FF43B-33EB-E919-4992-F823B2A868B9}"/>
              </a:ext>
            </a:extLst>
          </p:cNvPr>
          <p:cNvSpPr/>
          <p:nvPr/>
        </p:nvSpPr>
        <p:spPr>
          <a:xfrm>
            <a:off x="1559293" y="962526"/>
            <a:ext cx="1684421" cy="770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79E88-7FF2-AD4F-5329-A9940EC8656B}"/>
              </a:ext>
            </a:extLst>
          </p:cNvPr>
          <p:cNvSpPr/>
          <p:nvPr/>
        </p:nvSpPr>
        <p:spPr>
          <a:xfrm>
            <a:off x="1559293" y="3041583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2699B3-215C-229A-2DD4-969AC6C7D9E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01504" y="1732547"/>
            <a:ext cx="0" cy="1309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DCB40-5835-8E52-D9DC-CCD862994D2D}"/>
              </a:ext>
            </a:extLst>
          </p:cNvPr>
          <p:cNvSpPr txBox="1"/>
          <p:nvPr/>
        </p:nvSpPr>
        <p:spPr>
          <a:xfrm>
            <a:off x="2502568" y="2184935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ReactDOM.render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836F0-649E-5BBD-F3CA-0CE9CA801CE1}"/>
              </a:ext>
            </a:extLst>
          </p:cNvPr>
          <p:cNvSpPr/>
          <p:nvPr/>
        </p:nvSpPr>
        <p:spPr>
          <a:xfrm>
            <a:off x="5109410" y="4743649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A0F7AA-995F-347C-AF2E-6801B3E7E2AF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3200401" y="3426594"/>
            <a:ext cx="1110112" cy="27079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2218DD-162D-F7D9-3614-CCE60DF4FA20}"/>
              </a:ext>
            </a:extLst>
          </p:cNvPr>
          <p:cNvSpPr txBox="1"/>
          <p:nvPr/>
        </p:nvSpPr>
        <p:spPr>
          <a:xfrm>
            <a:off x="1559293" y="5370276"/>
            <a:ext cx="333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Virtual DOM will get </a:t>
            </a:r>
          </a:p>
          <a:p>
            <a:r>
              <a:rPr lang="en-IN" dirty="0"/>
              <a:t>compared with Old Virtual 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A216B-556B-6CCD-955F-CC043F39B6FC}"/>
              </a:ext>
            </a:extLst>
          </p:cNvPr>
          <p:cNvSpPr/>
          <p:nvPr/>
        </p:nvSpPr>
        <p:spPr>
          <a:xfrm>
            <a:off x="8603381" y="3041583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DOM will update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B3076AB-77BB-CDE6-0323-F4D240CE2FF0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 flipV="1">
            <a:off x="6793831" y="4225491"/>
            <a:ext cx="2651761" cy="1110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6E9791-EB25-3E6E-73A4-3449B20C9598}"/>
              </a:ext>
            </a:extLst>
          </p:cNvPr>
          <p:cNvSpPr txBox="1"/>
          <p:nvPr/>
        </p:nvSpPr>
        <p:spPr>
          <a:xfrm>
            <a:off x="9517780" y="2369601"/>
            <a:ext cx="177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is ready for interaction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9C861A-EFBC-943C-EE35-56C5D113EDF2}"/>
              </a:ext>
            </a:extLst>
          </p:cNvPr>
          <p:cNvCxnSpPr>
            <a:stCxn id="14" idx="0"/>
            <a:endCxn id="4" idx="3"/>
          </p:cNvCxnSpPr>
          <p:nvPr/>
        </p:nvCxnSpPr>
        <p:spPr>
          <a:xfrm rot="16200000" flipV="1">
            <a:off x="5497630" y="-906379"/>
            <a:ext cx="1694046" cy="62018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C080E2-EDB2-26DE-D5EF-445F0FE48FBE}"/>
              </a:ext>
            </a:extLst>
          </p:cNvPr>
          <p:cNvSpPr txBox="1"/>
          <p:nvPr/>
        </p:nvSpPr>
        <p:spPr>
          <a:xfrm>
            <a:off x="4439095" y="978203"/>
            <a:ext cx="38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is fired to update the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44573-CCA2-D3F9-CFE3-0620B33A8AAF}"/>
              </a:ext>
            </a:extLst>
          </p:cNvPr>
          <p:cNvSpPr txBox="1"/>
          <p:nvPr/>
        </p:nvSpPr>
        <p:spPr>
          <a:xfrm>
            <a:off x="308008" y="327259"/>
            <a:ext cx="125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Props change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B0E44F-51CC-0F2D-5B59-3A0DD74D0C9D}"/>
              </a:ext>
            </a:extLst>
          </p:cNvPr>
          <p:cNvCxnSpPr>
            <a:stCxn id="23" idx="2"/>
            <a:endCxn id="4" idx="1"/>
          </p:cNvCxnSpPr>
          <p:nvPr/>
        </p:nvCxnSpPr>
        <p:spPr>
          <a:xfrm>
            <a:off x="933651" y="973590"/>
            <a:ext cx="625642" cy="37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3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8CCF95-BEF5-F323-91D8-19D40DB794CB}"/>
              </a:ext>
            </a:extLst>
          </p:cNvPr>
          <p:cNvSpPr/>
          <p:nvPr/>
        </p:nvSpPr>
        <p:spPr>
          <a:xfrm>
            <a:off x="5159141" y="1097280"/>
            <a:ext cx="2646947" cy="33880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SERVER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33B9D-8448-CF84-6B02-6442792F2F50}"/>
              </a:ext>
            </a:extLst>
          </p:cNvPr>
          <p:cNvSpPr/>
          <p:nvPr/>
        </p:nvSpPr>
        <p:spPr>
          <a:xfrm>
            <a:off x="375385" y="1357162"/>
            <a:ext cx="2444817" cy="2868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5B7170-AE8F-F1EB-35E9-71D72E4F46B4}"/>
              </a:ext>
            </a:extLst>
          </p:cNvPr>
          <p:cNvCxnSpPr/>
          <p:nvPr/>
        </p:nvCxnSpPr>
        <p:spPr>
          <a:xfrm>
            <a:off x="2820202" y="2011680"/>
            <a:ext cx="2338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91B08-FDB7-3775-82F9-5D7B86EA43A2}"/>
              </a:ext>
            </a:extLst>
          </p:cNvPr>
          <p:cNvSpPr txBox="1"/>
          <p:nvPr/>
        </p:nvSpPr>
        <p:spPr>
          <a:xfrm>
            <a:off x="1790203" y="1001376"/>
            <a:ext cx="3500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http://localhost:3000/conference/sessions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EF73BF-EE86-775D-6B23-E684DA47DAC0}"/>
              </a:ext>
            </a:extLst>
          </p:cNvPr>
          <p:cNvCxnSpPr/>
          <p:nvPr/>
        </p:nvCxnSpPr>
        <p:spPr>
          <a:xfrm flipH="1">
            <a:off x="2820202" y="2396691"/>
            <a:ext cx="2338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67D7DB-4136-70AE-CFA8-717FE0D63ED8}"/>
              </a:ext>
            </a:extLst>
          </p:cNvPr>
          <p:cNvSpPr txBox="1"/>
          <p:nvPr/>
        </p:nvSpPr>
        <p:spPr>
          <a:xfrm>
            <a:off x="3675321" y="239669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F699E-97BC-92D6-21CB-24884AB49157}"/>
              </a:ext>
            </a:extLst>
          </p:cNvPr>
          <p:cNvSpPr/>
          <p:nvPr/>
        </p:nvSpPr>
        <p:spPr>
          <a:xfrm>
            <a:off x="9371798" y="1669752"/>
            <a:ext cx="1703672" cy="206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41FA11-92A4-EBE2-C93F-8E89B02B4B54}"/>
              </a:ext>
            </a:extLst>
          </p:cNvPr>
          <p:cNvCxnSpPr/>
          <p:nvPr/>
        </p:nvCxnSpPr>
        <p:spPr>
          <a:xfrm>
            <a:off x="7806088" y="2281187"/>
            <a:ext cx="1565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24C89-C73C-1807-EB6C-F7588A2BE9FC}"/>
              </a:ext>
            </a:extLst>
          </p:cNvPr>
          <p:cNvCxnSpPr/>
          <p:nvPr/>
        </p:nvCxnSpPr>
        <p:spPr>
          <a:xfrm flipH="1">
            <a:off x="7806088" y="3012707"/>
            <a:ext cx="1565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F9F22B-97BC-8570-E3DA-83C2D03D1CB8}"/>
              </a:ext>
            </a:extLst>
          </p:cNvPr>
          <p:cNvSpPr txBox="1"/>
          <p:nvPr/>
        </p:nvSpPr>
        <p:spPr>
          <a:xfrm>
            <a:off x="7806088" y="1266128"/>
            <a:ext cx="2569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http://localhost:8001/sessions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AC868-DE86-5BBB-3440-F5B3E8B5504D}"/>
              </a:ext>
            </a:extLst>
          </p:cNvPr>
          <p:cNvSpPr txBox="1"/>
          <p:nvPr/>
        </p:nvSpPr>
        <p:spPr>
          <a:xfrm>
            <a:off x="8287418" y="301270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1816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4393-1FEF-B878-5EA5-1CF55BFDA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14D2FE-81BD-16D4-2816-F19B03616E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DD2BA-E691-7510-73C6-A87D46E93327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C2DE0-AB7E-CEA1-C732-6003A84ED949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F2A0E4-08E5-98D9-9505-CDA964EE566D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BF9F8-17E6-D384-561C-CC0D8CB62632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D2C496-01DB-466D-BA1C-E9D879EC06F1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C06DFD-F7A7-FBDA-FA3F-6B88A3F6479F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F7BCA-5B38-DA6D-F6DF-446E2F4154F9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9A4B9-E3FB-4E9B-8CDE-37FB635F5B68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A24E066-E0B7-E439-A80E-383577CE6BB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01CDC7-B3A9-5D7B-7E9B-59F08AB32A7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D3099D-1EFA-D54D-4EF9-11CD2E6DCDE5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FB3FB32-7EA1-1B11-0300-1C31B16665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CE170-379B-98E1-B05C-5DB0AE34B8A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A8CB38-4DAF-0A6F-2F21-DE2C85409573}"/>
              </a:ext>
            </a:extLst>
          </p:cNvPr>
          <p:cNvCxnSpPr>
            <a:cxnSpLocks/>
          </p:cNvCxnSpPr>
          <p:nvPr/>
        </p:nvCxnSpPr>
        <p:spPr>
          <a:xfrm>
            <a:off x="7235960" y="3903132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E3DCDC45-C7D8-01F6-7107-B8B45928BBFE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E663C2-B200-0C79-3D05-95A65D9AFBA7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9726F4-A8E4-28AC-8084-A992CE7C1822}"/>
              </a:ext>
            </a:extLst>
          </p:cNvPr>
          <p:cNvSpPr txBox="1"/>
          <p:nvPr/>
        </p:nvSpPr>
        <p:spPr>
          <a:xfrm>
            <a:off x="7874735" y="41356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5D280D-A621-B4EE-7C89-B462BB2A4B89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6730C9-59FA-8962-BFD9-344A3C3E85D2}"/>
              </a:ext>
            </a:extLst>
          </p:cNvPr>
          <p:cNvSpPr txBox="1"/>
          <p:nvPr/>
        </p:nvSpPr>
        <p:spPr>
          <a:xfrm>
            <a:off x="5091438" y="239312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69B8F8-A405-6246-0301-86407BA9A3A6}"/>
              </a:ext>
            </a:extLst>
          </p:cNvPr>
          <p:cNvSpPr/>
          <p:nvPr/>
        </p:nvSpPr>
        <p:spPr>
          <a:xfrm>
            <a:off x="5091438" y="31575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60230A-EF0A-50AB-CD07-C1F1C48561D9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B25C9-28F5-CDE6-B3A3-D2D4F00AEBED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41E32-8B2F-CBB7-C7C1-28CF0A6385E6}"/>
              </a:ext>
            </a:extLst>
          </p:cNvPr>
          <p:cNvCxnSpPr>
            <a:cxnSpLocks/>
          </p:cNvCxnSpPr>
          <p:nvPr/>
        </p:nvCxnSpPr>
        <p:spPr>
          <a:xfrm flipH="1">
            <a:off x="4163406" y="5101892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748087-5048-2293-7AA0-DB55F896131C}"/>
              </a:ext>
            </a:extLst>
          </p:cNvPr>
          <p:cNvSpPr txBox="1"/>
          <p:nvPr/>
        </p:nvSpPr>
        <p:spPr>
          <a:xfrm>
            <a:off x="5080382" y="435082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DF7363-977A-5449-4462-D705FCB65CA0}"/>
              </a:ext>
            </a:extLst>
          </p:cNvPr>
          <p:cNvSpPr/>
          <p:nvPr/>
        </p:nvSpPr>
        <p:spPr>
          <a:xfrm>
            <a:off x="5080382" y="511521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FB7F0C-7057-3623-695B-00AE6D6AC08A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EF869BE-FF07-A53A-8CA7-2DACF7A6F7BF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CCCFC5-CE8E-40C9-5AB9-7A7EDAA875C7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2F31-E07D-32A5-24E4-893579D4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03947-59EB-400C-C676-F9CDEB4583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 with Post 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34310-B295-5297-FE7F-7A22DDE1E2F8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BDEF4-77D0-8343-FA32-5C5736A6D59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7867CE-9665-7A2C-AD2E-A0BA8756BAE9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6570DD-DB14-E2F5-3B05-BE5CA75C77C4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583C2F-08DB-66B4-C7BC-CBD19B8A7B68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BBA942-D28D-5A64-5BAF-2D649392A0B9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9496EF-3DD9-319A-8857-BCD3C3559FFB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94BB79-C441-DC57-67BC-83E3C64BFCD3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C9BD18-9009-0A47-0EB9-156DE90DFA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DA1C2B-2FFB-E6D2-4835-E89D06B36A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0F03F7-76EB-107A-A500-BE2E955B75C1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F1D092-2E42-73AB-A625-1D49046A68F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32A9D4-C9E9-A2C1-E1A7-A9676EECF42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29531-2F2B-E2E5-5066-94E6FD5456E9}"/>
              </a:ext>
            </a:extLst>
          </p:cNvPr>
          <p:cNvCxnSpPr>
            <a:cxnSpLocks/>
          </p:cNvCxnSpPr>
          <p:nvPr/>
        </p:nvCxnSpPr>
        <p:spPr>
          <a:xfrm>
            <a:off x="7237861" y="4535495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A3B39EAB-CC07-4794-4D41-1EFE09A1773B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537DF5-538E-BFB0-B04D-7A3341512E2D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11CD36-99F7-A5B4-3A8F-A0B9E7CC7BFE}"/>
              </a:ext>
            </a:extLst>
          </p:cNvPr>
          <p:cNvSpPr txBox="1"/>
          <p:nvPr/>
        </p:nvSpPr>
        <p:spPr>
          <a:xfrm>
            <a:off x="7881273" y="47201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D1A93C-2019-FA6A-B981-30CF992B4D90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94BE61-0983-6B20-FE08-9887E21A10EE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9A4C3-96E2-DDDF-EDA5-5943C334E23A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BC4C65-A869-BBB3-4315-45EFF66179B7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D19D8-1F55-EBEC-87D7-41F98DFB6F52}"/>
              </a:ext>
            </a:extLst>
          </p:cNvPr>
          <p:cNvCxnSpPr>
            <a:cxnSpLocks/>
          </p:cNvCxnSpPr>
          <p:nvPr/>
        </p:nvCxnSpPr>
        <p:spPr>
          <a:xfrm>
            <a:off x="4192215" y="3949709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D8FA0-B036-651D-D0A8-C70F4E7CFEC8}"/>
              </a:ext>
            </a:extLst>
          </p:cNvPr>
          <p:cNvCxnSpPr>
            <a:cxnSpLocks/>
          </p:cNvCxnSpPr>
          <p:nvPr/>
        </p:nvCxnSpPr>
        <p:spPr>
          <a:xfrm flipH="1">
            <a:off x="4162267" y="4207158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A4CCE66-63B8-F816-3644-C58E30C6B2DA}"/>
              </a:ext>
            </a:extLst>
          </p:cNvPr>
          <p:cNvSpPr txBox="1"/>
          <p:nvPr/>
        </p:nvSpPr>
        <p:spPr>
          <a:xfrm>
            <a:off x="4668310" y="3593702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9CFCA-C0B7-21DB-1D66-D5A09DA708A0}"/>
              </a:ext>
            </a:extLst>
          </p:cNvPr>
          <p:cNvGrpSpPr/>
          <p:nvPr/>
        </p:nvGrpSpPr>
        <p:grpSpPr>
          <a:xfrm>
            <a:off x="8076509" y="3480845"/>
            <a:ext cx="1262108" cy="898124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F005FF1-B0D7-6E65-C387-42FBE91B6DE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F2667BE-E3C3-AE8E-6644-2EBC6FA78E4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F3828B-52CB-E902-E43E-EAE054EEA863}"/>
              </a:ext>
            </a:extLst>
          </p:cNvPr>
          <p:cNvGrpSpPr/>
          <p:nvPr/>
        </p:nvGrpSpPr>
        <p:grpSpPr>
          <a:xfrm>
            <a:off x="1857436" y="4876549"/>
            <a:ext cx="1380067" cy="846666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B95B08-4CA9-090E-017B-5BC0811E474A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3F38CD-B83E-32CA-9F8E-D76EAD7ED2FF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8DCFD5-0A48-F731-88A6-8C6E4F10C14A}"/>
              </a:ext>
            </a:extLst>
          </p:cNvPr>
          <p:cNvSpPr/>
          <p:nvPr/>
        </p:nvSpPr>
        <p:spPr>
          <a:xfrm>
            <a:off x="4812716" y="4244556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F312D-C968-98E6-AAB9-EE6D6800E58D}"/>
              </a:ext>
            </a:extLst>
          </p:cNvPr>
          <p:cNvSpPr/>
          <p:nvPr/>
        </p:nvSpPr>
        <p:spPr>
          <a:xfrm>
            <a:off x="5465011" y="466522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038FD5-F7E8-F9FB-EC45-C436B95ADC59}"/>
              </a:ext>
            </a:extLst>
          </p:cNvPr>
          <p:cNvGrpSpPr/>
          <p:nvPr/>
        </p:nvGrpSpPr>
        <p:grpSpPr>
          <a:xfrm>
            <a:off x="4262434" y="4623272"/>
            <a:ext cx="828000" cy="828000"/>
            <a:chOff x="4936328" y="4218830"/>
            <a:chExt cx="828000" cy="828000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2E864AC-C7D0-4E6A-8D52-84440B1AEC8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CDF148-2844-4611-8A55-1B20FA694B00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2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Server-Side </a:t>
            </a:r>
            <a:r>
              <a:rPr lang="en-IN" dirty="0"/>
              <a:t>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requested, with a rendered HTML.</a:t>
            </a:r>
          </a:p>
          <a:p>
            <a:r>
              <a:rPr lang="en-IN" dirty="0"/>
              <a:t>Browser renders the page which viewable and download the JS files referred on the page.</a:t>
            </a:r>
          </a:p>
          <a:p>
            <a:r>
              <a:rPr lang="en-IN" dirty="0"/>
              <a:t>Once the JS files are downloaded, Browser executes JavaScript Code.</a:t>
            </a:r>
          </a:p>
          <a:p>
            <a:r>
              <a:rPr lang="en-IN" dirty="0"/>
              <a:t>Page now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405981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act server-side rendering">
            <a:extLst>
              <a:ext uri="{FF2B5EF4-FFF2-40B4-BE49-F238E27FC236}">
                <a16:creationId xmlns:a16="http://schemas.microsoft.com/office/drawing/2014/main" id="{D85D1B22-7C24-1A99-4FAE-85FA4BAA1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1" y="643467"/>
            <a:ext cx="1046209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9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Server-Side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Server-Side Rendering :</a:t>
            </a:r>
          </a:p>
          <a:p>
            <a:pPr lvl="1"/>
            <a:r>
              <a:rPr lang="en-US" dirty="0"/>
              <a:t>Search engines can crawl the site for better SEO.</a:t>
            </a:r>
          </a:p>
          <a:p>
            <a:pPr lvl="1"/>
            <a:r>
              <a:rPr lang="en-US" dirty="0"/>
              <a:t>The initial page load is faster.</a:t>
            </a:r>
          </a:p>
          <a:p>
            <a:pPr lvl="1"/>
            <a:r>
              <a:rPr lang="en-US" dirty="0"/>
              <a:t>Great for static sites.</a:t>
            </a:r>
          </a:p>
          <a:p>
            <a:r>
              <a:rPr lang="en-US" dirty="0"/>
              <a:t>Cons of Server-Side Rendering:</a:t>
            </a:r>
          </a:p>
          <a:p>
            <a:pPr lvl="1"/>
            <a:r>
              <a:rPr lang="en-US" dirty="0"/>
              <a:t>Frequent server requests.</a:t>
            </a:r>
          </a:p>
          <a:p>
            <a:pPr lvl="1"/>
            <a:r>
              <a:rPr lang="en-US" dirty="0"/>
              <a:t>An overall slow page rendering.</a:t>
            </a:r>
          </a:p>
          <a:p>
            <a:pPr lvl="1"/>
            <a:r>
              <a:rPr lang="en-US" dirty="0"/>
              <a:t>Full page reloads.</a:t>
            </a:r>
          </a:p>
          <a:p>
            <a:pPr lvl="1"/>
            <a:r>
              <a:rPr lang="en-US" dirty="0"/>
              <a:t>Non-rich site interactions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77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36D2-22CE-2B85-459C-71FAFDFC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7B6FF4-3252-E14D-968F-2648B2AC27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SPA – Client side Rendering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F0708-B216-9F01-F532-AF558013B13C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7BD8B-6F5C-2642-4FF7-4E643AF1515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2C7F06-9518-5119-CCA4-0E57AF51CC41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575EB9-CA0C-7148-0831-348289DEA42C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C4E07D-2513-92FC-D453-3E6F1CB6392C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21A65F-0928-1C57-CF76-C87961885B69}"/>
              </a:ext>
            </a:extLst>
          </p:cNvPr>
          <p:cNvSpPr/>
          <p:nvPr/>
        </p:nvSpPr>
        <p:spPr>
          <a:xfrm>
            <a:off x="1209838" y="4106226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5470C-3676-B042-83DD-690424F7C1AF}"/>
              </a:ext>
            </a:extLst>
          </p:cNvPr>
          <p:cNvSpPr/>
          <p:nvPr/>
        </p:nvSpPr>
        <p:spPr>
          <a:xfrm>
            <a:off x="7237861" y="1862686"/>
            <a:ext cx="2909456" cy="247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APP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CEB8FE-545A-E20B-9159-8B8D0AFC3563}"/>
              </a:ext>
            </a:extLst>
          </p:cNvPr>
          <p:cNvGrpSpPr/>
          <p:nvPr/>
        </p:nvGrpSpPr>
        <p:grpSpPr>
          <a:xfrm>
            <a:off x="7386495" y="2231402"/>
            <a:ext cx="1202571" cy="837572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95A7D3-152A-7605-DA68-67F948DE1A0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D3165B-5D50-0398-46A4-BE1618A53D1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BED329-DE20-1E5B-3C3C-580A35FB2C68}"/>
              </a:ext>
            </a:extLst>
          </p:cNvPr>
          <p:cNvGrpSpPr/>
          <p:nvPr/>
        </p:nvGrpSpPr>
        <p:grpSpPr>
          <a:xfrm>
            <a:off x="8769462" y="2244265"/>
            <a:ext cx="1202571" cy="837572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92D9A3-91D4-1C8E-4E1D-35BBBB5C4DB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C354CB2-7D7F-1807-4169-0AC20EDFB66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37" name="Cylinder 36">
            <a:extLst>
              <a:ext uri="{FF2B5EF4-FFF2-40B4-BE49-F238E27FC236}">
                <a16:creationId xmlns:a16="http://schemas.microsoft.com/office/drawing/2014/main" id="{956389BB-78EF-F6B2-83D8-658E120759CC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952A8B-4E5E-4A04-7851-CA0E5E881BC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147317" y="5005137"/>
            <a:ext cx="1206483" cy="18493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C3224-4955-01F8-E7B8-77D2DC551622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D9916D-7AC0-3C72-BAE3-BDA2148D5023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12966E-A15D-9363-6A51-F65C596E3A5C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6C61B1-0C2E-8C3B-7D90-3783B3CCAFEA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6061D-793F-E838-92B0-6D46515D2C52}"/>
              </a:ext>
            </a:extLst>
          </p:cNvPr>
          <p:cNvCxnSpPr>
            <a:cxnSpLocks/>
          </p:cNvCxnSpPr>
          <p:nvPr/>
        </p:nvCxnSpPr>
        <p:spPr>
          <a:xfrm>
            <a:off x="4180477" y="523255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F06E5-0D54-73F9-3AB8-CF1529B4BF3B}"/>
              </a:ext>
            </a:extLst>
          </p:cNvPr>
          <p:cNvCxnSpPr>
            <a:cxnSpLocks/>
          </p:cNvCxnSpPr>
          <p:nvPr/>
        </p:nvCxnSpPr>
        <p:spPr>
          <a:xfrm flipH="1">
            <a:off x="4150529" y="5490005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24EBE9-1F3D-2A1B-D379-BBECBA4E5A22}"/>
              </a:ext>
            </a:extLst>
          </p:cNvPr>
          <p:cNvSpPr txBox="1"/>
          <p:nvPr/>
        </p:nvSpPr>
        <p:spPr>
          <a:xfrm>
            <a:off x="4656572" y="4876549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ED2029-F9EE-1F81-3873-D7CE015A32CD}"/>
              </a:ext>
            </a:extLst>
          </p:cNvPr>
          <p:cNvGrpSpPr/>
          <p:nvPr/>
        </p:nvGrpSpPr>
        <p:grpSpPr>
          <a:xfrm>
            <a:off x="8109125" y="3115990"/>
            <a:ext cx="1202571" cy="837572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7C7EC30-FD82-EF51-31CE-134F21DD4C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527682-ADC0-449D-6445-9DCD436E9ED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F1509B-8140-FBAC-1AF5-40DECE678CAC}"/>
              </a:ext>
            </a:extLst>
          </p:cNvPr>
          <p:cNvGrpSpPr/>
          <p:nvPr/>
        </p:nvGrpSpPr>
        <p:grpSpPr>
          <a:xfrm>
            <a:off x="1416716" y="4771292"/>
            <a:ext cx="1064578" cy="686853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469E9-6299-5114-E5B4-7CA22DA1323E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5C3C2F-B6F5-BAB3-6B98-3B2BBAF6EB44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9359432-24F8-BE22-7D7F-835B8EDE3DED}"/>
              </a:ext>
            </a:extLst>
          </p:cNvPr>
          <p:cNvSpPr/>
          <p:nvPr/>
        </p:nvSpPr>
        <p:spPr>
          <a:xfrm>
            <a:off x="5286071" y="549000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5BA24-6CE2-061B-3543-5FC33F0C61D0}"/>
              </a:ext>
            </a:extLst>
          </p:cNvPr>
          <p:cNvSpPr/>
          <p:nvPr/>
        </p:nvSpPr>
        <p:spPr>
          <a:xfrm>
            <a:off x="2550126" y="413033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&lt;table&gt;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&gt;ID&lt;/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&lt;td&gt;1&lt;/td&gt;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&lt;/table&gt;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340F0-3A52-A07E-3C13-BC6C129244CF}"/>
              </a:ext>
            </a:extLst>
          </p:cNvPr>
          <p:cNvSpPr/>
          <p:nvPr/>
        </p:nvSpPr>
        <p:spPr>
          <a:xfrm>
            <a:off x="7237861" y="4479898"/>
            <a:ext cx="2909456" cy="212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8D0E1-EDDC-803B-CFD9-3D8B552424A0}"/>
              </a:ext>
            </a:extLst>
          </p:cNvPr>
          <p:cNvSpPr txBox="1"/>
          <p:nvPr/>
        </p:nvSpPr>
        <p:spPr>
          <a:xfrm>
            <a:off x="7662686" y="5384785"/>
            <a:ext cx="205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Service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2478B-043E-C79D-74B3-D1083F211B7E}"/>
              </a:ext>
            </a:extLst>
          </p:cNvPr>
          <p:cNvSpPr txBox="1"/>
          <p:nvPr/>
        </p:nvSpPr>
        <p:spPr>
          <a:xfrm>
            <a:off x="902807" y="6110544"/>
            <a:ext cx="3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51064-6DBD-32EC-BC8B-CC6CCD066F3A}"/>
              </a:ext>
            </a:extLst>
          </p:cNvPr>
          <p:cNvSpPr txBox="1"/>
          <p:nvPr/>
        </p:nvSpPr>
        <p:spPr>
          <a:xfrm>
            <a:off x="201943" y="6499485"/>
            <a:ext cx="487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</a:t>
            </a:r>
            <a:r>
              <a:rPr lang="en-IN" dirty="0" err="1"/>
              <a:t>ExtJS</a:t>
            </a:r>
            <a:r>
              <a:rPr lang="en-IN" dirty="0"/>
              <a:t>, NG, Vue, React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B8FDF-7C9D-F7BB-F91A-B50D41303638}"/>
              </a:ext>
            </a:extLst>
          </p:cNvPr>
          <p:cNvSpPr txBox="1"/>
          <p:nvPr/>
        </p:nvSpPr>
        <p:spPr>
          <a:xfrm>
            <a:off x="7678058" y="3995170"/>
            <a:ext cx="20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</p:spTree>
    <p:extLst>
      <p:ext uri="{BB962C8B-B14F-4D97-AF65-F5344CB8AC3E}">
        <p14:creationId xmlns:p14="http://schemas.microsoft.com/office/powerpoint/2010/main" val="137431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 with an HTML</a:t>
            </a:r>
          </a:p>
          <a:p>
            <a:r>
              <a:rPr lang="en-IN" dirty="0"/>
              <a:t>Browser download the JS files referred on the page.</a:t>
            </a:r>
          </a:p>
          <a:p>
            <a:r>
              <a:rPr lang="en-IN" dirty="0"/>
              <a:t>Once the JS files are downloaded, Browser executes React App.</a:t>
            </a:r>
          </a:p>
          <a:p>
            <a:r>
              <a:rPr lang="en-IN" dirty="0"/>
              <a:t>Page now is Viewable and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5835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server-side rendering integration">
            <a:extLst>
              <a:ext uri="{FF2B5EF4-FFF2-40B4-BE49-F238E27FC236}">
                <a16:creationId xmlns:a16="http://schemas.microsoft.com/office/drawing/2014/main" id="{517107C1-1A66-842A-CC26-C0699A543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5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792</Words>
  <Application>Microsoft Office PowerPoint</Application>
  <PresentationFormat>Widescreen</PresentationFormat>
  <Paragraphs>201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Server-Side Rendering</vt:lpstr>
      <vt:lpstr>PowerPoint Presentation</vt:lpstr>
      <vt:lpstr>Pros and Cons of Server-Side</vt:lpstr>
      <vt:lpstr>PowerPoint Presentation</vt:lpstr>
      <vt:lpstr>Client-Side Rendering</vt:lpstr>
      <vt:lpstr>PowerPoint Presentation</vt:lpstr>
      <vt:lpstr>Pros and Cons of Client-Side</vt:lpstr>
      <vt:lpstr>PowerPoint Presentation</vt:lpstr>
      <vt:lpstr>PowerPoint Presentation</vt:lpstr>
      <vt:lpstr>What is Next.js?</vt:lpstr>
      <vt:lpstr>next CLI</vt:lpstr>
      <vt:lpstr>PowerPoint Presentation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Sharma</dc:creator>
  <cp:lastModifiedBy>Manish Sharma</cp:lastModifiedBy>
  <cp:revision>6</cp:revision>
  <dcterms:created xsi:type="dcterms:W3CDTF">2025-03-29T03:49:04Z</dcterms:created>
  <dcterms:modified xsi:type="dcterms:W3CDTF">2025-03-30T11:24:22Z</dcterms:modified>
</cp:coreProperties>
</file>