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86"/>
  </p:notesMasterIdLst>
  <p:handoutMasterIdLst>
    <p:handoutMasterId r:id="rId87"/>
  </p:handoutMasterIdLst>
  <p:sldIdLst>
    <p:sldId id="256" r:id="rId2"/>
    <p:sldId id="1348" r:id="rId3"/>
    <p:sldId id="1424" r:id="rId4"/>
    <p:sldId id="1628" r:id="rId5"/>
    <p:sldId id="1629" r:id="rId6"/>
    <p:sldId id="1641" r:id="rId7"/>
    <p:sldId id="1633" r:id="rId8"/>
    <p:sldId id="1634" r:id="rId9"/>
    <p:sldId id="1450" r:id="rId10"/>
    <p:sldId id="1458" r:id="rId11"/>
    <p:sldId id="1637" r:id="rId12"/>
    <p:sldId id="1638" r:id="rId13"/>
    <p:sldId id="1639" r:id="rId14"/>
    <p:sldId id="1640" r:id="rId15"/>
    <p:sldId id="1636" r:id="rId16"/>
    <p:sldId id="1643" r:id="rId17"/>
    <p:sldId id="1657" r:id="rId18"/>
    <p:sldId id="1659" r:id="rId19"/>
    <p:sldId id="1660" r:id="rId20"/>
    <p:sldId id="1661" r:id="rId21"/>
    <p:sldId id="1658" r:id="rId22"/>
    <p:sldId id="1642" r:id="rId23"/>
    <p:sldId id="1530" r:id="rId24"/>
    <p:sldId id="1531" r:id="rId25"/>
    <p:sldId id="1527" r:id="rId26"/>
    <p:sldId id="1528" r:id="rId27"/>
    <p:sldId id="1532" r:id="rId28"/>
    <p:sldId id="1644" r:id="rId29"/>
    <p:sldId id="1645" r:id="rId30"/>
    <p:sldId id="1646" r:id="rId31"/>
    <p:sldId id="1647" r:id="rId32"/>
    <p:sldId id="1648" r:id="rId33"/>
    <p:sldId id="1649" r:id="rId34"/>
    <p:sldId id="1650" r:id="rId35"/>
    <p:sldId id="1651" r:id="rId36"/>
    <p:sldId id="1652" r:id="rId37"/>
    <p:sldId id="1653" r:id="rId38"/>
    <p:sldId id="1654" r:id="rId39"/>
    <p:sldId id="1655" r:id="rId40"/>
    <p:sldId id="1656" r:id="rId41"/>
    <p:sldId id="1453" r:id="rId42"/>
    <p:sldId id="1533" r:id="rId43"/>
    <p:sldId id="1535" r:id="rId44"/>
    <p:sldId id="1556" r:id="rId45"/>
    <p:sldId id="1536" r:id="rId46"/>
    <p:sldId id="1537" r:id="rId47"/>
    <p:sldId id="1538" r:id="rId48"/>
    <p:sldId id="1539" r:id="rId49"/>
    <p:sldId id="1540" r:id="rId50"/>
    <p:sldId id="1541" r:id="rId51"/>
    <p:sldId id="1543" r:id="rId52"/>
    <p:sldId id="1542" r:id="rId53"/>
    <p:sldId id="1544" r:id="rId54"/>
    <p:sldId id="1545" r:id="rId55"/>
    <p:sldId id="1546" r:id="rId56"/>
    <p:sldId id="1547" r:id="rId57"/>
    <p:sldId id="1548" r:id="rId58"/>
    <p:sldId id="1549" r:id="rId59"/>
    <p:sldId id="1551" r:id="rId60"/>
    <p:sldId id="1552" r:id="rId61"/>
    <p:sldId id="1553" r:id="rId62"/>
    <p:sldId id="1554" r:id="rId63"/>
    <p:sldId id="1534" r:id="rId64"/>
    <p:sldId id="1323" r:id="rId65"/>
    <p:sldId id="1557" r:id="rId66"/>
    <p:sldId id="1351" r:id="rId67"/>
    <p:sldId id="1352" r:id="rId68"/>
    <p:sldId id="1368" r:id="rId69"/>
    <p:sldId id="1369" r:id="rId70"/>
    <p:sldId id="1370" r:id="rId71"/>
    <p:sldId id="1371" r:id="rId72"/>
    <p:sldId id="1372" r:id="rId73"/>
    <p:sldId id="1373" r:id="rId74"/>
    <p:sldId id="1374" r:id="rId75"/>
    <p:sldId id="1375" r:id="rId76"/>
    <p:sldId id="1376" r:id="rId77"/>
    <p:sldId id="1377" r:id="rId78"/>
    <p:sldId id="1378" r:id="rId79"/>
    <p:sldId id="1431" r:id="rId80"/>
    <p:sldId id="1432" r:id="rId81"/>
    <p:sldId id="1433" r:id="rId82"/>
    <p:sldId id="1434" r:id="rId83"/>
    <p:sldId id="1435" r:id="rId84"/>
    <p:sldId id="1436" r:id="rId85"/>
  </p:sldIdLst>
  <p:sldSz cx="9144000" cy="6858000" type="screen4x3"/>
  <p:notesSz cx="6954838" cy="93091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20" autoAdjust="0"/>
    <p:restoredTop sz="98399" autoAdjust="0"/>
  </p:normalViewPr>
  <p:slideViewPr>
    <p:cSldViewPr>
      <p:cViewPr varScale="1">
        <p:scale>
          <a:sx n="101" d="100"/>
          <a:sy n="101" d="100"/>
        </p:scale>
        <p:origin x="-126" y="-96"/>
      </p:cViewPr>
      <p:guideLst>
        <p:guide orient="horz" pos="2160"/>
        <p:guide pos="2880"/>
      </p:guideLst>
    </p:cSldViewPr>
  </p:slideViewPr>
  <p:notesTextViewPr>
    <p:cViewPr>
      <p:scale>
        <a:sx n="1" d="1"/>
        <a:sy n="1" d="1"/>
      </p:scale>
      <p:origin x="0" y="0"/>
    </p:cViewPr>
  </p:notesTextViewPr>
  <p:sorterViewPr>
    <p:cViewPr>
      <p:scale>
        <a:sx n="100" d="100"/>
        <a:sy n="100" d="100"/>
      </p:scale>
      <p:origin x="0" y="58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13763" cy="465455"/>
          </a:xfrm>
          <a:prstGeom prst="rect">
            <a:avLst/>
          </a:prstGeom>
        </p:spPr>
        <p:txBody>
          <a:bodyPr vert="horz" lIns="92930" tIns="46465" rIns="92930" bIns="46465" rtlCol="0"/>
          <a:lstStyle>
            <a:lvl1pPr algn="l">
              <a:defRPr sz="1200"/>
            </a:lvl1pPr>
          </a:lstStyle>
          <a:p>
            <a:endParaRPr lang="es-MX"/>
          </a:p>
        </p:txBody>
      </p:sp>
      <p:sp>
        <p:nvSpPr>
          <p:cNvPr id="3" name="2 Marcador de fecha"/>
          <p:cNvSpPr>
            <a:spLocks noGrp="1"/>
          </p:cNvSpPr>
          <p:nvPr>
            <p:ph type="dt" sz="quarter" idx="1"/>
          </p:nvPr>
        </p:nvSpPr>
        <p:spPr>
          <a:xfrm>
            <a:off x="3939466" y="0"/>
            <a:ext cx="3013763" cy="465455"/>
          </a:xfrm>
          <a:prstGeom prst="rect">
            <a:avLst/>
          </a:prstGeom>
        </p:spPr>
        <p:txBody>
          <a:bodyPr vert="horz" lIns="92930" tIns="46465" rIns="92930" bIns="46465" rtlCol="0"/>
          <a:lstStyle>
            <a:lvl1pPr algn="r">
              <a:defRPr sz="1200"/>
            </a:lvl1pPr>
          </a:lstStyle>
          <a:p>
            <a:fld id="{0A081981-158F-4F80-A763-E3CF847B8B49}" type="datetimeFigureOut">
              <a:rPr lang="es-MX" smtClean="0"/>
              <a:pPr/>
              <a:t>12/06/2017</a:t>
            </a:fld>
            <a:endParaRPr lang="es-MX"/>
          </a:p>
        </p:txBody>
      </p:sp>
      <p:sp>
        <p:nvSpPr>
          <p:cNvPr id="4" name="3 Marcador de pie de página"/>
          <p:cNvSpPr>
            <a:spLocks noGrp="1"/>
          </p:cNvSpPr>
          <p:nvPr>
            <p:ph type="ftr" sz="quarter" idx="2"/>
          </p:nvPr>
        </p:nvSpPr>
        <p:spPr>
          <a:xfrm>
            <a:off x="0" y="8842029"/>
            <a:ext cx="3013763" cy="465455"/>
          </a:xfrm>
          <a:prstGeom prst="rect">
            <a:avLst/>
          </a:prstGeom>
        </p:spPr>
        <p:txBody>
          <a:bodyPr vert="horz" lIns="92930" tIns="46465" rIns="92930" bIns="46465" rtlCol="0" anchor="b"/>
          <a:lstStyle>
            <a:lvl1pPr algn="l">
              <a:defRPr sz="1200"/>
            </a:lvl1pPr>
          </a:lstStyle>
          <a:p>
            <a:endParaRPr lang="es-MX"/>
          </a:p>
        </p:txBody>
      </p:sp>
      <p:sp>
        <p:nvSpPr>
          <p:cNvPr id="5" name="4 Marcador de número de diapositiva"/>
          <p:cNvSpPr>
            <a:spLocks noGrp="1"/>
          </p:cNvSpPr>
          <p:nvPr>
            <p:ph type="sldNum" sz="quarter" idx="3"/>
          </p:nvPr>
        </p:nvSpPr>
        <p:spPr>
          <a:xfrm>
            <a:off x="3939466" y="8842029"/>
            <a:ext cx="3013763" cy="465455"/>
          </a:xfrm>
          <a:prstGeom prst="rect">
            <a:avLst/>
          </a:prstGeom>
        </p:spPr>
        <p:txBody>
          <a:bodyPr vert="horz" lIns="92930" tIns="46465" rIns="92930" bIns="46465" rtlCol="0" anchor="b"/>
          <a:lstStyle>
            <a:lvl1pPr algn="r">
              <a:defRPr sz="1200"/>
            </a:lvl1pPr>
          </a:lstStyle>
          <a:p>
            <a:fld id="{0D4F7B8E-7D8B-47C7-8060-E40586CEB3F1}" type="slidenum">
              <a:rPr lang="es-MX" smtClean="0"/>
              <a:pPr/>
              <a:t>‹Nº›</a:t>
            </a:fld>
            <a:endParaRPr lang="es-MX"/>
          </a:p>
        </p:txBody>
      </p:sp>
    </p:spTree>
    <p:extLst>
      <p:ext uri="{BB962C8B-B14F-4D97-AF65-F5344CB8AC3E}">
        <p14:creationId xmlns:p14="http://schemas.microsoft.com/office/powerpoint/2010/main" val="3986800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13763" cy="465455"/>
          </a:xfrm>
          <a:prstGeom prst="rect">
            <a:avLst/>
          </a:prstGeom>
        </p:spPr>
        <p:txBody>
          <a:bodyPr vert="horz" lIns="92930" tIns="46465" rIns="92930" bIns="46465" rtlCol="0"/>
          <a:lstStyle>
            <a:lvl1pPr algn="l">
              <a:defRPr sz="1200"/>
            </a:lvl1pPr>
          </a:lstStyle>
          <a:p>
            <a:endParaRPr lang="es-MX"/>
          </a:p>
        </p:txBody>
      </p:sp>
      <p:sp>
        <p:nvSpPr>
          <p:cNvPr id="3" name="2 Marcador de fecha"/>
          <p:cNvSpPr>
            <a:spLocks noGrp="1"/>
          </p:cNvSpPr>
          <p:nvPr>
            <p:ph type="dt" idx="1"/>
          </p:nvPr>
        </p:nvSpPr>
        <p:spPr>
          <a:xfrm>
            <a:off x="3939466" y="0"/>
            <a:ext cx="3013763" cy="465455"/>
          </a:xfrm>
          <a:prstGeom prst="rect">
            <a:avLst/>
          </a:prstGeom>
        </p:spPr>
        <p:txBody>
          <a:bodyPr vert="horz" lIns="92930" tIns="46465" rIns="92930" bIns="46465" rtlCol="0"/>
          <a:lstStyle>
            <a:lvl1pPr algn="r">
              <a:defRPr sz="1200"/>
            </a:lvl1pPr>
          </a:lstStyle>
          <a:p>
            <a:fld id="{D5DE06ED-9E3F-4943-B621-6C44CCA3E7D6}" type="datetimeFigureOut">
              <a:rPr lang="es-MX" smtClean="0"/>
              <a:pPr/>
              <a:t>12/06/2017</a:t>
            </a:fld>
            <a:endParaRPr lang="es-MX"/>
          </a:p>
        </p:txBody>
      </p:sp>
      <p:sp>
        <p:nvSpPr>
          <p:cNvPr id="4" name="3 Marcador de imagen de diapositiva"/>
          <p:cNvSpPr>
            <a:spLocks noGrp="1" noRot="1" noChangeAspect="1"/>
          </p:cNvSpPr>
          <p:nvPr>
            <p:ph type="sldImg" idx="2"/>
          </p:nvPr>
        </p:nvSpPr>
        <p:spPr>
          <a:xfrm>
            <a:off x="1150938" y="698500"/>
            <a:ext cx="4652962" cy="3490913"/>
          </a:xfrm>
          <a:prstGeom prst="rect">
            <a:avLst/>
          </a:prstGeom>
          <a:noFill/>
          <a:ln w="12700">
            <a:solidFill>
              <a:prstClr val="black"/>
            </a:solidFill>
          </a:ln>
        </p:spPr>
        <p:txBody>
          <a:bodyPr vert="horz" lIns="92930" tIns="46465" rIns="92930" bIns="46465" rtlCol="0" anchor="ctr"/>
          <a:lstStyle/>
          <a:p>
            <a:endParaRPr lang="es-MX"/>
          </a:p>
        </p:txBody>
      </p:sp>
      <p:sp>
        <p:nvSpPr>
          <p:cNvPr id="5" name="4 Marcador de notas"/>
          <p:cNvSpPr>
            <a:spLocks noGrp="1"/>
          </p:cNvSpPr>
          <p:nvPr>
            <p:ph type="body" sz="quarter" idx="3"/>
          </p:nvPr>
        </p:nvSpPr>
        <p:spPr>
          <a:xfrm>
            <a:off x="695484" y="4421823"/>
            <a:ext cx="5563870" cy="4189095"/>
          </a:xfrm>
          <a:prstGeom prst="rect">
            <a:avLst/>
          </a:prstGeom>
        </p:spPr>
        <p:txBody>
          <a:bodyPr vert="horz" lIns="92930" tIns="46465" rIns="92930" bIns="46465"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842029"/>
            <a:ext cx="3013763" cy="465455"/>
          </a:xfrm>
          <a:prstGeom prst="rect">
            <a:avLst/>
          </a:prstGeom>
        </p:spPr>
        <p:txBody>
          <a:bodyPr vert="horz" lIns="92930" tIns="46465" rIns="92930" bIns="46465"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939466" y="8842029"/>
            <a:ext cx="3013763" cy="465455"/>
          </a:xfrm>
          <a:prstGeom prst="rect">
            <a:avLst/>
          </a:prstGeom>
        </p:spPr>
        <p:txBody>
          <a:bodyPr vert="horz" lIns="92930" tIns="46465" rIns="92930" bIns="46465" rtlCol="0" anchor="b"/>
          <a:lstStyle>
            <a:lvl1pPr algn="r">
              <a:defRPr sz="1200"/>
            </a:lvl1pPr>
          </a:lstStyle>
          <a:p>
            <a:fld id="{1A6B79C6-EF8B-4CF1-BCFC-1AA03A39CD7F}" type="slidenum">
              <a:rPr lang="es-MX" smtClean="0"/>
              <a:pPr/>
              <a:t>‹Nº›</a:t>
            </a:fld>
            <a:endParaRPr lang="es-MX"/>
          </a:p>
        </p:txBody>
      </p:sp>
    </p:spTree>
    <p:extLst>
      <p:ext uri="{BB962C8B-B14F-4D97-AF65-F5344CB8AC3E}">
        <p14:creationId xmlns:p14="http://schemas.microsoft.com/office/powerpoint/2010/main" val="3341827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1</a:t>
            </a:fld>
            <a:endParaRPr lang="es-MX"/>
          </a:p>
        </p:txBody>
      </p:sp>
    </p:spTree>
    <p:extLst>
      <p:ext uri="{BB962C8B-B14F-4D97-AF65-F5344CB8AC3E}">
        <p14:creationId xmlns:p14="http://schemas.microsoft.com/office/powerpoint/2010/main" val="5599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11</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12</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13</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14</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15</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16</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17</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18</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19</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20</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3</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21</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22</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23</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24</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25</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26</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27</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28</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29</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30</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4</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31</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32</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33</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34</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35</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36</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37</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38</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39</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40</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5</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43</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44</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45</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46</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47</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48</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49</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50</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51</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52</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6</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53</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54</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55</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56</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57</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58</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59</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60</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61</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62</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7</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64</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65</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66</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67</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68</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69</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70</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71</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72</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73</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8</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74</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75</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76</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77</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78</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79</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80</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81</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82</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83</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9</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84</a:t>
            </a:fld>
            <a:endParaRPr lang="es-MX"/>
          </a:p>
        </p:txBody>
      </p:sp>
    </p:spTree>
    <p:extLst>
      <p:ext uri="{BB962C8B-B14F-4D97-AF65-F5344CB8AC3E}">
        <p14:creationId xmlns:p14="http://schemas.microsoft.com/office/powerpoint/2010/main" val="3142012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1A6B79C6-EF8B-4CF1-BCFC-1AA03A39CD7F}" type="slidenum">
              <a:rPr lang="es-MX" smtClean="0"/>
              <a:pPr/>
              <a:t>10</a:t>
            </a:fld>
            <a:endParaRPr lang="es-MX"/>
          </a:p>
        </p:txBody>
      </p:sp>
    </p:spTree>
    <p:extLst>
      <p:ext uri="{BB962C8B-B14F-4D97-AF65-F5344CB8AC3E}">
        <p14:creationId xmlns:p14="http://schemas.microsoft.com/office/powerpoint/2010/main" val="31420126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Diapositiva de título">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eaLnBrk="1" latinLnBrk="0" hangingPunct="1">
              <a:defRPr kumimoji="0" lang="es-ES" b="1" cap="small" baseline="0">
                <a:solidFill>
                  <a:srgbClr val="003300"/>
                </a:solidFill>
              </a:defRPr>
            </a:lvl1pPr>
          </a:lstStyle>
          <a:p>
            <a:r>
              <a:rPr kumimoji="0" lang="es-ES"/>
              <a:t>Haga clic para modificar el estilo de título del patrón</a:t>
            </a:r>
          </a:p>
        </p:txBody>
      </p:sp>
      <p:sp>
        <p:nvSpPr>
          <p:cNvPr id="3" name="Subtitle 2"/>
          <p:cNvSpPr>
            <a:spLocks noGrp="1"/>
          </p:cNvSpPr>
          <p:nvPr>
            <p:ph type="subTitle" idx="1"/>
          </p:nvPr>
        </p:nvSpPr>
        <p:spPr>
          <a:xfrm>
            <a:off x="3962400" y="4038600"/>
            <a:ext cx="4772528" cy="990600"/>
          </a:xfrm>
        </p:spPr>
        <p:txBody>
          <a:bodyPr>
            <a:normAutofit/>
          </a:bodyPr>
          <a:lstStyle>
            <a:lvl1pPr marL="0" indent="0" algn="r" eaLnBrk="1" latinLnBrk="0" hangingPunct="1">
              <a:buNone/>
              <a:defRPr kumimoji="0" lang="es-ES" sz="2000" b="0">
                <a:solidFill>
                  <a:schemeClr val="tx1"/>
                </a:solidFill>
                <a:latin typeface="Georgia" pitchFamily="18" charset="0"/>
              </a:defRPr>
            </a:lvl1pPr>
            <a:lvl2pPr marL="457200" indent="0" algn="ctr" eaLnBrk="1" latinLnBrk="0" hangingPunct="1">
              <a:buNone/>
              <a:defRPr kumimoji="0" lang="es-ES">
                <a:solidFill>
                  <a:schemeClr val="tx1">
                    <a:tint val="75000"/>
                  </a:schemeClr>
                </a:solidFill>
              </a:defRPr>
            </a:lvl2pPr>
            <a:lvl3pPr marL="914400" indent="0" algn="ctr" eaLnBrk="1" latinLnBrk="0" hangingPunct="1">
              <a:buNone/>
              <a:defRPr kumimoji="0" lang="es-ES">
                <a:solidFill>
                  <a:schemeClr val="tx1">
                    <a:tint val="75000"/>
                  </a:schemeClr>
                </a:solidFill>
              </a:defRPr>
            </a:lvl3pPr>
            <a:lvl4pPr marL="1371600" indent="0" algn="ctr" eaLnBrk="1" latinLnBrk="0" hangingPunct="1">
              <a:buNone/>
              <a:defRPr kumimoji="0" lang="es-ES">
                <a:solidFill>
                  <a:schemeClr val="tx1">
                    <a:tint val="75000"/>
                  </a:schemeClr>
                </a:solidFill>
              </a:defRPr>
            </a:lvl4pPr>
            <a:lvl5pPr marL="1828800" indent="0" algn="ctr" eaLnBrk="1" latinLnBrk="0" hangingPunct="1">
              <a:buNone/>
              <a:defRPr kumimoji="0" lang="es-ES">
                <a:solidFill>
                  <a:schemeClr val="tx1">
                    <a:tint val="75000"/>
                  </a:schemeClr>
                </a:solidFill>
              </a:defRPr>
            </a:lvl5pPr>
            <a:lvl6pPr marL="2286000" indent="0" algn="ctr" eaLnBrk="1" latinLnBrk="0" hangingPunct="1">
              <a:buNone/>
              <a:defRPr kumimoji="0" lang="es-ES">
                <a:solidFill>
                  <a:schemeClr val="tx1">
                    <a:tint val="75000"/>
                  </a:schemeClr>
                </a:solidFill>
              </a:defRPr>
            </a:lvl6pPr>
            <a:lvl7pPr marL="2743200" indent="0" algn="ctr" eaLnBrk="1" latinLnBrk="0" hangingPunct="1">
              <a:buNone/>
              <a:defRPr kumimoji="0" lang="es-ES">
                <a:solidFill>
                  <a:schemeClr val="tx1">
                    <a:tint val="75000"/>
                  </a:schemeClr>
                </a:solidFill>
              </a:defRPr>
            </a:lvl7pPr>
            <a:lvl8pPr marL="3200400" indent="0" algn="ctr" eaLnBrk="1" latinLnBrk="0" hangingPunct="1">
              <a:buNone/>
              <a:defRPr kumimoji="0" lang="es-ES">
                <a:solidFill>
                  <a:schemeClr val="tx1">
                    <a:tint val="75000"/>
                  </a:schemeClr>
                </a:solidFill>
              </a:defRPr>
            </a:lvl8pPr>
            <a:lvl9pPr marL="3657600" indent="0" algn="ctr" eaLnBrk="1" latinLnBrk="0" hangingPunct="1">
              <a:buNone/>
              <a:defRPr kumimoji="0" lang="es-ES">
                <a:solidFill>
                  <a:schemeClr val="tx1">
                    <a:tint val="75000"/>
                  </a:schemeClr>
                </a:solidFill>
              </a:defRPr>
            </a:lvl9pPr>
          </a:lstStyle>
          <a:p>
            <a:pPr eaLnBrk="1" latinLnBrk="0" hangingPunct="1"/>
            <a:r>
              <a:rPr lang="es-ES" smtClean="0"/>
              <a:t>Haga clic para modificar el estilo de subtítulo del patrón</a:t>
            </a:r>
            <a:endParaRPr/>
          </a:p>
        </p:txBody>
      </p:sp>
      <p:pic>
        <p:nvPicPr>
          <p:cNvPr id="7" name="Picture 6"/>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eaLnBrk="1" latinLnBrk="0" hangingPunct="1">
              <a:buNone/>
              <a:defRPr kumimoji="0" lang="es-ES" sz="2000" baseline="0"/>
            </a:lvl1pPr>
          </a:lstStyle>
          <a:p>
            <a:r>
              <a:rPr kumimoji="0" lang="es-ES"/>
              <a:t>Logotipo de la compañía</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AndTx">
  <p:cSld name="Título, contenido y texto">
    <p:spTree>
      <p:nvGrpSpPr>
        <p:cNvPr id="1" name=""/>
        <p:cNvGrpSpPr/>
        <p:nvPr/>
      </p:nvGrpSpPr>
      <p:grpSpPr>
        <a:xfrm>
          <a:off x="0" y="0"/>
          <a:ext cx="0" cy="0"/>
          <a:chOff x="0" y="0"/>
          <a:chExt cx="0" cy="0"/>
        </a:xfrm>
      </p:grpSpPr>
      <p:sp>
        <p:nvSpPr>
          <p:cNvPr id="2" name="Title 1"/>
          <p:cNvSpPr>
            <a:spLocks noGrp="1"/>
          </p:cNvSpPr>
          <p:nvPr>
            <p:ph type="title"/>
          </p:nvPr>
        </p:nvSpPr>
        <p:spPr>
          <a:xfrm>
            <a:off x="685800" y="355600"/>
            <a:ext cx="8194675" cy="1143000"/>
          </a:xfrm>
        </p:spPr>
        <p:txBody>
          <a:bodyPr/>
          <a:lstStyle/>
          <a:p>
            <a:pPr eaLnBrk="1" latinLnBrk="0" hangingPunct="1"/>
            <a:r>
              <a:rPr lang="es-ES" smtClean="0"/>
              <a:t>Haga clic para modificar el estilo de título del patrón</a:t>
            </a:r>
            <a:endParaRPr/>
          </a:p>
        </p:txBody>
      </p:sp>
      <p:sp>
        <p:nvSpPr>
          <p:cNvPr id="3" name="Content Placeholder 2"/>
          <p:cNvSpPr>
            <a:spLocks noGrp="1"/>
          </p:cNvSpPr>
          <p:nvPr>
            <p:ph sz="half" idx="1"/>
          </p:nvPr>
        </p:nvSpPr>
        <p:spPr>
          <a:xfrm>
            <a:off x="673100" y="1497013"/>
            <a:ext cx="3975100" cy="4759325"/>
          </a:xfrm>
        </p:spPr>
        <p:txBody>
          <a:bodyPr/>
          <a:lstStyle>
            <a:lvl4pPr eaLnBrk="1" latinLnBrk="0" hangingPunct="1">
              <a:defRPr kumimoji="0" lang="es-ES" baseline="0"/>
            </a:lvl4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p:txBody>
      </p:sp>
      <p:sp>
        <p:nvSpPr>
          <p:cNvPr id="4" name="Text Placeholder 3"/>
          <p:cNvSpPr>
            <a:spLocks noGrp="1"/>
          </p:cNvSpPr>
          <p:nvPr>
            <p:ph type="body" sz="half" idx="2"/>
          </p:nvPr>
        </p:nvSpPr>
        <p:spPr>
          <a:xfrm>
            <a:off x="4937760" y="1497013"/>
            <a:ext cx="3977640" cy="4759325"/>
          </a:xfrm>
        </p:spPr>
        <p:txBody>
          <a:bodyPr/>
          <a:lstStyle>
            <a:lvl4pPr eaLnBrk="1" latinLnBrk="0" hangingPunct="1">
              <a:defRPr kumimoji="0" lang="es-ES" baseline="0"/>
            </a:lvl4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p:txBody>
      </p:sp>
      <p:sp>
        <p:nvSpPr>
          <p:cNvPr id="5" name="Date Placeholder 3"/>
          <p:cNvSpPr>
            <a:spLocks noGrp="1"/>
          </p:cNvSpPr>
          <p:nvPr>
            <p:ph type="dt" sz="half" idx="10"/>
          </p:nvPr>
        </p:nvSpPr>
        <p:spPr>
          <a:xfrm>
            <a:off x="762000" y="6356350"/>
            <a:ext cx="2133600" cy="365125"/>
          </a:xfrm>
        </p:spPr>
        <p:txBody>
          <a:bodyPr/>
          <a:lstStyle/>
          <a:p>
            <a:endParaRPr lang="es-MX"/>
          </a:p>
        </p:txBody>
      </p:sp>
      <p:sp>
        <p:nvSpPr>
          <p:cNvPr id="6" name="Footer Placeholder 4"/>
          <p:cNvSpPr>
            <a:spLocks noGrp="1"/>
          </p:cNvSpPr>
          <p:nvPr>
            <p:ph type="ftr" sz="quarter" idx="11"/>
          </p:nvPr>
        </p:nvSpPr>
        <p:spPr>
          <a:xfrm>
            <a:off x="3352800" y="6356350"/>
            <a:ext cx="2895600" cy="365125"/>
          </a:xfrm>
        </p:spPr>
        <p:txBody>
          <a:bodyPr/>
          <a:lstStyle/>
          <a:p>
            <a:r>
              <a:rPr lang="es-MX" smtClean="0"/>
              <a:t>Elaborado: LC y LI Rubén Torres Benítez</a:t>
            </a:r>
            <a:endParaRPr lang="es-MX"/>
          </a:p>
        </p:txBody>
      </p:sp>
      <p:sp>
        <p:nvSpPr>
          <p:cNvPr id="7" name="Slide Number Placeholder 5"/>
          <p:cNvSpPr>
            <a:spLocks noGrp="1"/>
          </p:cNvSpPr>
          <p:nvPr>
            <p:ph type="sldNum" sz="quarter" idx="12"/>
          </p:nvPr>
        </p:nvSpPr>
        <p:spPr>
          <a:xfrm>
            <a:off x="6705600" y="6356350"/>
            <a:ext cx="2133600" cy="365125"/>
          </a:xfrm>
        </p:spPr>
        <p:txBody>
          <a:bodyPr/>
          <a:lstStyle/>
          <a:p>
            <a:fld id="{462E0296-29EA-4A81-881B-1E4A5228A350}"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es-ES" smtClean="0"/>
              <a:t>Haga clic para modificar el estilo de título del patrón</a:t>
            </a:r>
            <a:endParaRPr/>
          </a:p>
        </p:txBody>
      </p:sp>
      <p:sp>
        <p:nvSpPr>
          <p:cNvPr id="3" name="Date Placeholder 2"/>
          <p:cNvSpPr>
            <a:spLocks noGrp="1"/>
          </p:cNvSpPr>
          <p:nvPr>
            <p:ph type="dt" sz="half" idx="10"/>
          </p:nvPr>
        </p:nvSpPr>
        <p:spPr/>
        <p:txBody>
          <a:bodyPr/>
          <a:lstStyle/>
          <a:p>
            <a:endParaRPr lang="es-MX"/>
          </a:p>
        </p:txBody>
      </p:sp>
      <p:sp>
        <p:nvSpPr>
          <p:cNvPr id="4" name="Footer Placeholder 3"/>
          <p:cNvSpPr>
            <a:spLocks noGrp="1"/>
          </p:cNvSpPr>
          <p:nvPr>
            <p:ph type="ftr" sz="quarter" idx="11"/>
          </p:nvPr>
        </p:nvSpPr>
        <p:spPr/>
        <p:txBody>
          <a:bodyPr/>
          <a:lstStyle/>
          <a:p>
            <a:r>
              <a:rPr lang="es-MX" smtClean="0"/>
              <a:t>Elaborado: LC y LI Rubén Torres Benítez</a:t>
            </a:r>
            <a:endParaRPr lang="es-MX"/>
          </a:p>
        </p:txBody>
      </p:sp>
      <p:sp>
        <p:nvSpPr>
          <p:cNvPr id="5" name="Slide Number Placeholder 4"/>
          <p:cNvSpPr>
            <a:spLocks noGrp="1"/>
          </p:cNvSpPr>
          <p:nvPr>
            <p:ph type="sldNum" sz="quarter" idx="12"/>
          </p:nvPr>
        </p:nvSpPr>
        <p:spPr/>
        <p:txBody>
          <a:bodyPr/>
          <a:lstStyle/>
          <a:p>
            <a:fld id="{462E0296-29EA-4A81-881B-1E4A5228A350}" type="slidenum">
              <a:rPr lang="es-MX" smtClean="0"/>
              <a:pPr/>
              <a:t>‹Nº›</a:t>
            </a:fld>
            <a:endParaRPr lang="es-MX"/>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s-MX"/>
          </a:p>
        </p:txBody>
      </p:sp>
      <p:sp>
        <p:nvSpPr>
          <p:cNvPr id="3" name="Footer Placeholder 2"/>
          <p:cNvSpPr>
            <a:spLocks noGrp="1"/>
          </p:cNvSpPr>
          <p:nvPr>
            <p:ph type="ftr" sz="quarter" idx="11"/>
          </p:nvPr>
        </p:nvSpPr>
        <p:spPr/>
        <p:txBody>
          <a:bodyPr/>
          <a:lstStyle/>
          <a:p>
            <a:r>
              <a:rPr lang="es-MX" smtClean="0"/>
              <a:t>Elaborado: LC y LI Rubén Torres Benítez</a:t>
            </a:r>
            <a:endParaRPr lang="es-MX"/>
          </a:p>
        </p:txBody>
      </p:sp>
      <p:sp>
        <p:nvSpPr>
          <p:cNvPr id="4" name="Slide Number Placeholder 3"/>
          <p:cNvSpPr>
            <a:spLocks noGrp="1"/>
          </p:cNvSpPr>
          <p:nvPr>
            <p:ph type="sldNum" sz="quarter" idx="12"/>
          </p:nvPr>
        </p:nvSpPr>
        <p:spPr/>
        <p:txBody>
          <a:bodyPr/>
          <a:lstStyle/>
          <a:p>
            <a:fld id="{462E0296-29EA-4A81-881B-1E4A5228A350}" type="slidenum">
              <a:rPr lang="es-MX" smtClean="0"/>
              <a:pPr/>
              <a:t>‹Nº›</a:t>
            </a:fld>
            <a:endParaRPr lang="es-MX"/>
          </a:p>
        </p:txBody>
      </p:sp>
    </p:spTree>
  </p:cSld>
  <p:clrMapOvr>
    <a:masterClrMapping/>
  </p:clrMapOvr>
  <p:transition spd="slow">
    <p:wipe di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Solo el fondo">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endParaRPr lang="es-MX"/>
          </a:p>
        </p:txBody>
      </p:sp>
      <p:sp>
        <p:nvSpPr>
          <p:cNvPr id="4" name="Footer Placeholder 4"/>
          <p:cNvSpPr>
            <a:spLocks noGrp="1"/>
          </p:cNvSpPr>
          <p:nvPr>
            <p:ph type="ftr" sz="quarter" idx="11"/>
          </p:nvPr>
        </p:nvSpPr>
        <p:spPr>
          <a:xfrm>
            <a:off x="3352800" y="6356350"/>
            <a:ext cx="2895600" cy="365125"/>
          </a:xfrm>
        </p:spPr>
        <p:txBody>
          <a:bodyPr/>
          <a:lstStyle/>
          <a:p>
            <a:r>
              <a:rPr lang="es-MX" smtClean="0"/>
              <a:t>Elaborado: LC y LI Rubén Torres Benítez</a:t>
            </a:r>
            <a:endParaRPr lang="es-MX"/>
          </a:p>
        </p:txBody>
      </p:sp>
      <p:sp>
        <p:nvSpPr>
          <p:cNvPr id="5" name="Slide Number Placeholder 5"/>
          <p:cNvSpPr>
            <a:spLocks noGrp="1"/>
          </p:cNvSpPr>
          <p:nvPr>
            <p:ph type="sldNum" sz="quarter" idx="12"/>
          </p:nvPr>
        </p:nvSpPr>
        <p:spPr>
          <a:xfrm>
            <a:off x="6705600" y="6356350"/>
            <a:ext cx="2133600" cy="365125"/>
          </a:xfrm>
        </p:spPr>
        <p:txBody>
          <a:bodyPr/>
          <a:lstStyle/>
          <a:p>
            <a:fld id="{462E0296-29EA-4A81-881B-1E4A5228A350}" type="slidenum">
              <a:rPr lang="es-MX" smtClean="0"/>
              <a:pPr/>
              <a:t>‹Nº›</a:t>
            </a:fld>
            <a:endParaRPr lang="es-MX"/>
          </a:p>
        </p:txBody>
      </p:sp>
    </p:spTree>
  </p:cSld>
  <p:clrMapOvr>
    <a:masterClrMapping/>
  </p:clrMapOvr>
  <p:transition spd="slow">
    <p:wipe dir="d"/>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1_Diapositiva de títul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99118" y="1828800"/>
            <a:ext cx="6173808" cy="2895600"/>
          </a:xfrm>
        </p:spPr>
        <p:txBody>
          <a:bodyPr anchor="b">
            <a:normAutofit/>
          </a:bodyPr>
          <a:lstStyle>
            <a:lvl1pPr>
              <a:lnSpc>
                <a:spcPct val="80000"/>
              </a:lnSpc>
              <a:defRPr sz="6600">
                <a:solidFill>
                  <a:schemeClr val="tx1"/>
                </a:solidFill>
              </a:defRPr>
            </a:lvl1pPr>
          </a:lstStyle>
          <a:p>
            <a:r>
              <a:rPr lang="es-ES" smtClean="0"/>
              <a:t>Haga clic para modificar el estilo de título del patrón</a:t>
            </a:r>
            <a:endParaRPr/>
          </a:p>
        </p:txBody>
      </p:sp>
      <p:sp>
        <p:nvSpPr>
          <p:cNvPr id="3" name="Subtitle 2"/>
          <p:cNvSpPr>
            <a:spLocks noGrp="1"/>
          </p:cNvSpPr>
          <p:nvPr>
            <p:ph type="subTitle" idx="1"/>
          </p:nvPr>
        </p:nvSpPr>
        <p:spPr>
          <a:xfrm>
            <a:off x="799118" y="4800600"/>
            <a:ext cx="6173808"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Encabezado de sección">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eaLnBrk="1" latinLnBrk="0" hangingPunct="1">
              <a:defRPr kumimoji="0" lang="es-ES" sz="4000" b="1" cap="small" baseline="0">
                <a:solidFill>
                  <a:srgbClr val="003300"/>
                </a:solidFill>
              </a:defRPr>
            </a:lvl1pPr>
          </a:lstStyle>
          <a:p>
            <a:r>
              <a:rPr kumimoji="0" lang="es-ES"/>
              <a:t>Haga clic para modificar el estilo de título del patrón</a:t>
            </a:r>
          </a:p>
        </p:txBody>
      </p:sp>
      <p:sp>
        <p:nvSpPr>
          <p:cNvPr id="4" name="Date Placeholder 3"/>
          <p:cNvSpPr>
            <a:spLocks noGrp="1"/>
          </p:cNvSpPr>
          <p:nvPr>
            <p:ph type="dt" sz="half" idx="10"/>
          </p:nvPr>
        </p:nvSpPr>
        <p:spPr/>
        <p:txBody>
          <a:bodyPr/>
          <a:lstStyle/>
          <a:p>
            <a:endParaRPr lang="es-MX"/>
          </a:p>
        </p:txBody>
      </p:sp>
      <p:sp>
        <p:nvSpPr>
          <p:cNvPr id="5" name="Footer Placeholder 4"/>
          <p:cNvSpPr>
            <a:spLocks noGrp="1"/>
          </p:cNvSpPr>
          <p:nvPr>
            <p:ph type="ftr" sz="quarter" idx="11"/>
          </p:nvPr>
        </p:nvSpPr>
        <p:spPr/>
        <p:txBody>
          <a:bodyPr/>
          <a:lstStyle/>
          <a:p>
            <a:r>
              <a:rPr lang="es-MX" smtClean="0"/>
              <a:t>Elaborado: LC y LI Rubén Torres Benítez</a:t>
            </a:r>
            <a:endParaRPr lang="es-MX"/>
          </a:p>
        </p:txBody>
      </p:sp>
      <p:sp>
        <p:nvSpPr>
          <p:cNvPr id="6" name="Slide Number Placeholder 5"/>
          <p:cNvSpPr>
            <a:spLocks noGrp="1"/>
          </p:cNvSpPr>
          <p:nvPr>
            <p:ph type="sldNum" sz="quarter" idx="12"/>
          </p:nvPr>
        </p:nvSpPr>
        <p:spPr/>
        <p:txBody>
          <a:bodyPr/>
          <a:lstStyle/>
          <a:p>
            <a:fld id="{462E0296-29EA-4A81-881B-1E4A5228A350}" type="slidenum">
              <a:rPr lang="es-MX" smtClean="0"/>
              <a:pPr/>
              <a:t>‹Nº›</a:t>
            </a:fld>
            <a:endParaRPr lang="es-MX"/>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eaLnBrk="1" latinLnBrk="0" hangingPunct="1">
              <a:buNone/>
              <a:defRPr kumimoji="0" lang="es-ES" sz="1800"/>
            </a:lvl1pPr>
          </a:lstStyle>
          <a:p>
            <a:r>
              <a:rPr kumimoji="0" lang="es-ES"/>
              <a:t>Logotipo de la compañía</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ítulo y contenido">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eaLnBrk="1" latinLnBrk="0" hangingPunct="1">
              <a:defRPr kumimoji="0" lang="es-ES"/>
            </a:lvl1pPr>
          </a:lstStyle>
          <a:p>
            <a:r>
              <a:rPr kumimoji="0" lang="es-ES"/>
              <a:t>Haga clic para modificar el estilo de título del patrón</a:t>
            </a:r>
          </a:p>
        </p:txBody>
      </p:sp>
      <p:sp>
        <p:nvSpPr>
          <p:cNvPr id="3" name="Content Placeholder 2"/>
          <p:cNvSpPr>
            <a:spLocks noGrp="1"/>
          </p:cNvSpPr>
          <p:nvPr>
            <p:ph idx="1"/>
          </p:nvPr>
        </p:nvSpPr>
        <p:spPr>
          <a:xfrm>
            <a:off x="762000" y="1596413"/>
            <a:ext cx="8077200" cy="4297363"/>
          </a:xfrm>
        </p:spPr>
        <p:txBody>
          <a:bodyPr>
            <a:normAutofit/>
          </a:bodyPr>
          <a:lstStyle>
            <a:lvl1pPr eaLnBrk="1" latinLnBrk="0" hangingPunct="1">
              <a:defRPr kumimoji="0" lang="es-ES" sz="3200">
                <a:latin typeface="+mn-lt"/>
              </a:defRPr>
            </a:lvl1pPr>
            <a:lvl2pPr eaLnBrk="1" latinLnBrk="0" hangingPunct="1">
              <a:defRPr kumimoji="0" lang="es-ES" sz="2800">
                <a:latin typeface="+mn-lt"/>
              </a:defRPr>
            </a:lvl2pPr>
            <a:lvl3pPr eaLnBrk="1" latinLnBrk="0" hangingPunct="1">
              <a:defRPr kumimoji="0" lang="es-ES" sz="2400">
                <a:latin typeface="+mn-lt"/>
              </a:defRPr>
            </a:lvl3pPr>
            <a:lvl4pPr eaLnBrk="1" latinLnBrk="0" hangingPunct="1">
              <a:defRPr kumimoji="0" lang="es-ES" sz="2400">
                <a:latin typeface="+mn-lt"/>
              </a:defRPr>
            </a:lvl4pPr>
            <a:lvl5pPr eaLnBrk="1" latinLnBrk="0" hangingPunct="1">
              <a:defRPr kumimoji="0" lang="es-ES" sz="2400">
                <a:latin typeface="+mn-lt"/>
              </a:defRPr>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4" name="Date Placeholder 3"/>
          <p:cNvSpPr>
            <a:spLocks noGrp="1"/>
          </p:cNvSpPr>
          <p:nvPr>
            <p:ph type="dt" sz="half" idx="10"/>
          </p:nvPr>
        </p:nvSpPr>
        <p:spPr/>
        <p:txBody>
          <a:bodyPr/>
          <a:lstStyle/>
          <a:p>
            <a:endParaRPr lang="es-MX"/>
          </a:p>
        </p:txBody>
      </p:sp>
      <p:sp>
        <p:nvSpPr>
          <p:cNvPr id="5" name="Footer Placeholder 4"/>
          <p:cNvSpPr>
            <a:spLocks noGrp="1"/>
          </p:cNvSpPr>
          <p:nvPr>
            <p:ph type="ftr" sz="quarter" idx="11"/>
          </p:nvPr>
        </p:nvSpPr>
        <p:spPr/>
        <p:txBody>
          <a:bodyPr/>
          <a:lstStyle/>
          <a:p>
            <a:r>
              <a:rPr lang="es-MX" smtClean="0"/>
              <a:t>Elaborado: LC y LI Rubén Torres Benítez</a:t>
            </a:r>
            <a:endParaRPr lang="es-MX"/>
          </a:p>
        </p:txBody>
      </p:sp>
      <p:sp>
        <p:nvSpPr>
          <p:cNvPr id="6" name="Slide Number Placeholder 5"/>
          <p:cNvSpPr>
            <a:spLocks noGrp="1"/>
          </p:cNvSpPr>
          <p:nvPr>
            <p:ph type="sldNum" sz="quarter" idx="12"/>
          </p:nvPr>
        </p:nvSpPr>
        <p:spPr>
          <a:xfrm>
            <a:off x="6705600" y="6356350"/>
            <a:ext cx="2133600" cy="365125"/>
          </a:xfrm>
        </p:spPr>
        <p:txBody>
          <a:bodyPr/>
          <a:lstStyle/>
          <a:p>
            <a:fld id="{462E0296-29EA-4A81-881B-1E4A5228A350}" type="slidenum">
              <a:rPr lang="es-MX" smtClean="0"/>
              <a:pPr/>
              <a:t>‹Nº›</a:t>
            </a:fld>
            <a:endParaRPr lang="es-MX"/>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es-ES" smtClean="0"/>
              <a:t>Haga clic para modificar el estilo de título del patrón</a:t>
            </a:r>
            <a:endParaRPr/>
          </a:p>
        </p:txBody>
      </p:sp>
      <p:sp>
        <p:nvSpPr>
          <p:cNvPr id="3" name="Content Placeholder 2"/>
          <p:cNvSpPr>
            <a:spLocks noGrp="1"/>
          </p:cNvSpPr>
          <p:nvPr>
            <p:ph sz="half" idx="1"/>
          </p:nvPr>
        </p:nvSpPr>
        <p:spPr>
          <a:xfrm>
            <a:off x="685800" y="1600200"/>
            <a:ext cx="4038600" cy="4525963"/>
          </a:xfrm>
        </p:spPr>
        <p:txBody>
          <a:bodyPr/>
          <a:lstStyle>
            <a:lvl1pPr eaLnBrk="1" latinLnBrk="0" hangingPunct="1">
              <a:defRPr kumimoji="0" lang="es-ES" sz="2800"/>
            </a:lvl1pPr>
            <a:lvl2pPr eaLnBrk="1" latinLnBrk="0" hangingPunct="1">
              <a:defRPr kumimoji="0" lang="es-ES" sz="2400"/>
            </a:lvl2pPr>
            <a:lvl3pPr eaLnBrk="1" latinLnBrk="0" hangingPunct="1">
              <a:defRPr kumimoji="0" lang="es-ES" sz="2000"/>
            </a:lvl3pPr>
            <a:lvl4pPr eaLnBrk="1" latinLnBrk="0" hangingPunct="1">
              <a:defRPr kumimoji="0" lang="es-ES" sz="1800"/>
            </a:lvl4pPr>
            <a:lvl5pPr eaLnBrk="1" latinLnBrk="0" hangingPunct="1">
              <a:defRPr kumimoji="0" lang="es-ES" sz="1800"/>
            </a:lvl5pPr>
            <a:lvl6pPr eaLnBrk="1" latinLnBrk="0" hangingPunct="1">
              <a:defRPr kumimoji="0" lang="es-ES" sz="1800"/>
            </a:lvl6pPr>
            <a:lvl7pPr eaLnBrk="1" latinLnBrk="0" hangingPunct="1">
              <a:defRPr kumimoji="0" lang="es-ES" sz="1800"/>
            </a:lvl7pPr>
            <a:lvl8pPr eaLnBrk="1" latinLnBrk="0" hangingPunct="1">
              <a:defRPr kumimoji="0" lang="es-ES" sz="1800"/>
            </a:lvl8pPr>
            <a:lvl9pPr eaLnBrk="1" latinLnBrk="0" hangingPunct="1">
              <a:defRPr kumimoji="0" lang="es-ES" sz="1800"/>
            </a:lvl9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4" name="Content Placeholder 3"/>
          <p:cNvSpPr>
            <a:spLocks noGrp="1"/>
          </p:cNvSpPr>
          <p:nvPr>
            <p:ph sz="half" idx="2"/>
          </p:nvPr>
        </p:nvSpPr>
        <p:spPr>
          <a:xfrm>
            <a:off x="4876800" y="1600200"/>
            <a:ext cx="4038600" cy="4525963"/>
          </a:xfrm>
        </p:spPr>
        <p:txBody>
          <a:bodyPr/>
          <a:lstStyle>
            <a:lvl1pPr eaLnBrk="1" latinLnBrk="0" hangingPunct="1">
              <a:defRPr kumimoji="0" lang="es-ES" sz="2800"/>
            </a:lvl1pPr>
            <a:lvl2pPr eaLnBrk="1" latinLnBrk="0" hangingPunct="1">
              <a:defRPr kumimoji="0" lang="es-ES" sz="2400"/>
            </a:lvl2pPr>
            <a:lvl3pPr eaLnBrk="1" latinLnBrk="0" hangingPunct="1">
              <a:defRPr kumimoji="0" lang="es-ES" sz="2000"/>
            </a:lvl3pPr>
            <a:lvl4pPr eaLnBrk="1" latinLnBrk="0" hangingPunct="1">
              <a:defRPr kumimoji="0" lang="es-ES" sz="1800"/>
            </a:lvl4pPr>
            <a:lvl5pPr eaLnBrk="1" latinLnBrk="0" hangingPunct="1">
              <a:defRPr kumimoji="0" lang="es-ES" sz="1800"/>
            </a:lvl5pPr>
            <a:lvl6pPr eaLnBrk="1" latinLnBrk="0" hangingPunct="1">
              <a:defRPr kumimoji="0" lang="es-ES" sz="1800"/>
            </a:lvl6pPr>
            <a:lvl7pPr eaLnBrk="1" latinLnBrk="0" hangingPunct="1">
              <a:defRPr kumimoji="0" lang="es-ES" sz="1800"/>
            </a:lvl7pPr>
            <a:lvl8pPr eaLnBrk="1" latinLnBrk="0" hangingPunct="1">
              <a:defRPr kumimoji="0" lang="es-ES" sz="1800"/>
            </a:lvl8pPr>
            <a:lvl9pPr eaLnBrk="1" latinLnBrk="0" hangingPunct="1">
              <a:defRPr kumimoji="0" lang="es-ES" sz="1800"/>
            </a:lvl9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5" name="Date Placeholder 4"/>
          <p:cNvSpPr>
            <a:spLocks noGrp="1"/>
          </p:cNvSpPr>
          <p:nvPr>
            <p:ph type="dt" sz="half" idx="10"/>
          </p:nvPr>
        </p:nvSpPr>
        <p:spPr/>
        <p:txBody>
          <a:bodyPr/>
          <a:lstStyle/>
          <a:p>
            <a:endParaRPr lang="es-MX"/>
          </a:p>
        </p:txBody>
      </p:sp>
      <p:sp>
        <p:nvSpPr>
          <p:cNvPr id="6" name="Footer Placeholder 5"/>
          <p:cNvSpPr>
            <a:spLocks noGrp="1"/>
          </p:cNvSpPr>
          <p:nvPr>
            <p:ph type="ftr" sz="quarter" idx="11"/>
          </p:nvPr>
        </p:nvSpPr>
        <p:spPr/>
        <p:txBody>
          <a:bodyPr/>
          <a:lstStyle/>
          <a:p>
            <a:r>
              <a:rPr lang="es-MX" smtClean="0"/>
              <a:t>Elaborado: LC y LI Rubén Torres Benítez</a:t>
            </a:r>
            <a:endParaRPr lang="es-MX"/>
          </a:p>
        </p:txBody>
      </p:sp>
      <p:sp>
        <p:nvSpPr>
          <p:cNvPr id="7" name="Slide Number Placeholder 6"/>
          <p:cNvSpPr>
            <a:spLocks noGrp="1"/>
          </p:cNvSpPr>
          <p:nvPr>
            <p:ph type="sldNum" sz="quarter" idx="12"/>
          </p:nvPr>
        </p:nvSpPr>
        <p:spPr/>
        <p:txBody>
          <a:bodyPr/>
          <a:lstStyle/>
          <a:p>
            <a:fld id="{462E0296-29EA-4A81-881B-1E4A5228A350}" type="slidenum">
              <a:rPr lang="es-MX" smtClean="0"/>
              <a:pPr/>
              <a:t>‹Nº›</a:t>
            </a:fld>
            <a:endParaRPr lang="es-MX"/>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eaLnBrk="1" latinLnBrk="0" hangingPunct="1">
              <a:defRPr kumimoji="0" lang="es-ES"/>
            </a:lvl1pPr>
          </a:lstStyle>
          <a:p>
            <a:pPr eaLnBrk="1" latinLnBrk="0" hangingPunct="1"/>
            <a:r>
              <a:rPr lang="es-ES" smtClean="0"/>
              <a:t>Haga clic para modificar el estilo de título del patrón</a:t>
            </a:r>
            <a:endParaRPr/>
          </a:p>
        </p:txBody>
      </p:sp>
      <p:sp>
        <p:nvSpPr>
          <p:cNvPr id="3" name="Text Placeholder 2"/>
          <p:cNvSpPr>
            <a:spLocks noGrp="1"/>
          </p:cNvSpPr>
          <p:nvPr>
            <p:ph type="body" idx="1"/>
          </p:nvPr>
        </p:nvSpPr>
        <p:spPr>
          <a:xfrm>
            <a:off x="685800" y="1535113"/>
            <a:ext cx="4040188" cy="639762"/>
          </a:xfrm>
        </p:spPr>
        <p:txBody>
          <a:bodyPr anchor="b"/>
          <a:lstStyle>
            <a:lvl1pPr marL="0" indent="0" eaLnBrk="1" latinLnBrk="0" hangingPunct="1">
              <a:buNone/>
              <a:defRPr kumimoji="0" lang="es-ES" sz="2400" b="1"/>
            </a:lvl1pPr>
            <a:lvl2pPr marL="457200" indent="0" eaLnBrk="1" latinLnBrk="0" hangingPunct="1">
              <a:buNone/>
              <a:defRPr kumimoji="0" lang="es-ES" sz="2000" b="1"/>
            </a:lvl2pPr>
            <a:lvl3pPr marL="914400" indent="0" eaLnBrk="1" latinLnBrk="0" hangingPunct="1">
              <a:buNone/>
              <a:defRPr kumimoji="0" lang="es-ES" sz="1800" b="1"/>
            </a:lvl3pPr>
            <a:lvl4pPr marL="1371600" indent="0" eaLnBrk="1" latinLnBrk="0" hangingPunct="1">
              <a:buNone/>
              <a:defRPr kumimoji="0" lang="es-ES" sz="1600" b="1"/>
            </a:lvl4pPr>
            <a:lvl5pPr marL="1828800" indent="0" eaLnBrk="1" latinLnBrk="0" hangingPunct="1">
              <a:buNone/>
              <a:defRPr kumimoji="0" lang="es-ES" sz="1600" b="1"/>
            </a:lvl5pPr>
            <a:lvl6pPr marL="2286000" indent="0" eaLnBrk="1" latinLnBrk="0" hangingPunct="1">
              <a:buNone/>
              <a:defRPr kumimoji="0" lang="es-ES" sz="1600" b="1"/>
            </a:lvl6pPr>
            <a:lvl7pPr marL="2743200" indent="0" eaLnBrk="1" latinLnBrk="0" hangingPunct="1">
              <a:buNone/>
              <a:defRPr kumimoji="0" lang="es-ES" sz="1600" b="1"/>
            </a:lvl7pPr>
            <a:lvl8pPr marL="3200400" indent="0" eaLnBrk="1" latinLnBrk="0" hangingPunct="1">
              <a:buNone/>
              <a:defRPr kumimoji="0" lang="es-ES" sz="1600" b="1"/>
            </a:lvl8pPr>
            <a:lvl9pPr marL="3657600" indent="0" eaLnBrk="1" latinLnBrk="0" hangingPunct="1">
              <a:buNone/>
              <a:defRPr kumimoji="0" lang="es-ES" sz="1600" b="1"/>
            </a:lvl9pPr>
          </a:lstStyle>
          <a:p>
            <a:pPr lvl="0" eaLnBrk="1" latinLnBrk="0" hangingPunct="1"/>
            <a:r>
              <a:rPr lang="es-ES" smtClean="0"/>
              <a:t>Haga clic para modificar el estilo de texto del patrón</a:t>
            </a:r>
          </a:p>
        </p:txBody>
      </p:sp>
      <p:sp>
        <p:nvSpPr>
          <p:cNvPr id="4" name="Content Placeholder 3"/>
          <p:cNvSpPr>
            <a:spLocks noGrp="1"/>
          </p:cNvSpPr>
          <p:nvPr>
            <p:ph sz="half" idx="2"/>
          </p:nvPr>
        </p:nvSpPr>
        <p:spPr>
          <a:xfrm>
            <a:off x="685800" y="2174875"/>
            <a:ext cx="4040188" cy="3951288"/>
          </a:xfrm>
        </p:spPr>
        <p:txBody>
          <a:bodyPr/>
          <a:lstStyle>
            <a:lvl1pPr eaLnBrk="1" latinLnBrk="0" hangingPunct="1">
              <a:defRPr kumimoji="0" lang="es-ES" sz="2400"/>
            </a:lvl1pPr>
            <a:lvl2pPr eaLnBrk="1" latinLnBrk="0" hangingPunct="1">
              <a:defRPr kumimoji="0" lang="es-ES" sz="2000"/>
            </a:lvl2pPr>
            <a:lvl3pPr eaLnBrk="1" latinLnBrk="0" hangingPunct="1">
              <a:defRPr kumimoji="0" lang="es-ES" sz="1800"/>
            </a:lvl3pPr>
            <a:lvl4pPr eaLnBrk="1" latinLnBrk="0" hangingPunct="1">
              <a:defRPr kumimoji="0" lang="es-ES" sz="1600"/>
            </a:lvl4pPr>
            <a:lvl5pPr eaLnBrk="1" latinLnBrk="0" hangingPunct="1">
              <a:defRPr kumimoji="0" lang="es-ES" sz="1600"/>
            </a:lvl5pPr>
            <a:lvl6pPr eaLnBrk="1" latinLnBrk="0" hangingPunct="1">
              <a:defRPr kumimoji="0" lang="es-ES" sz="1600"/>
            </a:lvl6pPr>
            <a:lvl7pPr eaLnBrk="1" latinLnBrk="0" hangingPunct="1">
              <a:defRPr kumimoji="0" lang="es-ES" sz="1600"/>
            </a:lvl7pPr>
            <a:lvl8pPr eaLnBrk="1" latinLnBrk="0" hangingPunct="1">
              <a:defRPr kumimoji="0" lang="es-ES" sz="1600"/>
            </a:lvl8pPr>
            <a:lvl9pPr eaLnBrk="1" latinLnBrk="0" hangingPunct="1">
              <a:defRPr kumimoji="0" lang="es-ES" sz="1600"/>
            </a:lvl9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5" name="Text Placeholder 4"/>
          <p:cNvSpPr>
            <a:spLocks noGrp="1"/>
          </p:cNvSpPr>
          <p:nvPr>
            <p:ph type="body" sz="quarter" idx="3"/>
          </p:nvPr>
        </p:nvSpPr>
        <p:spPr>
          <a:xfrm>
            <a:off x="4873625" y="1535113"/>
            <a:ext cx="4041775" cy="639762"/>
          </a:xfrm>
        </p:spPr>
        <p:txBody>
          <a:bodyPr anchor="b"/>
          <a:lstStyle>
            <a:lvl1pPr marL="0" indent="0" eaLnBrk="1" latinLnBrk="0" hangingPunct="1">
              <a:buNone/>
              <a:defRPr kumimoji="0" lang="es-ES" sz="2400" b="1"/>
            </a:lvl1pPr>
            <a:lvl2pPr marL="457200" indent="0" eaLnBrk="1" latinLnBrk="0" hangingPunct="1">
              <a:buNone/>
              <a:defRPr kumimoji="0" lang="es-ES" sz="2000" b="1"/>
            </a:lvl2pPr>
            <a:lvl3pPr marL="914400" indent="0" eaLnBrk="1" latinLnBrk="0" hangingPunct="1">
              <a:buNone/>
              <a:defRPr kumimoji="0" lang="es-ES" sz="1800" b="1"/>
            </a:lvl3pPr>
            <a:lvl4pPr marL="1371600" indent="0" eaLnBrk="1" latinLnBrk="0" hangingPunct="1">
              <a:buNone/>
              <a:defRPr kumimoji="0" lang="es-ES" sz="1600" b="1"/>
            </a:lvl4pPr>
            <a:lvl5pPr marL="1828800" indent="0" eaLnBrk="1" latinLnBrk="0" hangingPunct="1">
              <a:buNone/>
              <a:defRPr kumimoji="0" lang="es-ES" sz="1600" b="1"/>
            </a:lvl5pPr>
            <a:lvl6pPr marL="2286000" indent="0" eaLnBrk="1" latinLnBrk="0" hangingPunct="1">
              <a:buNone/>
              <a:defRPr kumimoji="0" lang="es-ES" sz="1600" b="1"/>
            </a:lvl6pPr>
            <a:lvl7pPr marL="2743200" indent="0" eaLnBrk="1" latinLnBrk="0" hangingPunct="1">
              <a:buNone/>
              <a:defRPr kumimoji="0" lang="es-ES" sz="1600" b="1"/>
            </a:lvl7pPr>
            <a:lvl8pPr marL="3200400" indent="0" eaLnBrk="1" latinLnBrk="0" hangingPunct="1">
              <a:buNone/>
              <a:defRPr kumimoji="0" lang="es-ES" sz="1600" b="1"/>
            </a:lvl8pPr>
            <a:lvl9pPr marL="3657600" indent="0" eaLnBrk="1" latinLnBrk="0" hangingPunct="1">
              <a:buNone/>
              <a:defRPr kumimoji="0" lang="es-ES" sz="1600" b="1"/>
            </a:lvl9pPr>
          </a:lstStyle>
          <a:p>
            <a:pPr lvl="0" eaLnBrk="1" latinLnBrk="0" hangingPunct="1"/>
            <a:r>
              <a:rPr lang="es-ES" smtClean="0"/>
              <a:t>Haga clic para modificar el estilo de texto del patrón</a:t>
            </a:r>
          </a:p>
        </p:txBody>
      </p:sp>
      <p:sp>
        <p:nvSpPr>
          <p:cNvPr id="6" name="Content Placeholder 5"/>
          <p:cNvSpPr>
            <a:spLocks noGrp="1"/>
          </p:cNvSpPr>
          <p:nvPr>
            <p:ph sz="quarter" idx="4"/>
          </p:nvPr>
        </p:nvSpPr>
        <p:spPr>
          <a:xfrm>
            <a:off x="4873625" y="2174875"/>
            <a:ext cx="4041775" cy="3951288"/>
          </a:xfrm>
        </p:spPr>
        <p:txBody>
          <a:bodyPr/>
          <a:lstStyle>
            <a:lvl1pPr eaLnBrk="1" latinLnBrk="0" hangingPunct="1">
              <a:defRPr kumimoji="0" lang="es-ES" sz="2400"/>
            </a:lvl1pPr>
            <a:lvl2pPr eaLnBrk="1" latinLnBrk="0" hangingPunct="1">
              <a:defRPr kumimoji="0" lang="es-ES" sz="2000"/>
            </a:lvl2pPr>
            <a:lvl3pPr eaLnBrk="1" latinLnBrk="0" hangingPunct="1">
              <a:defRPr kumimoji="0" lang="es-ES" sz="1800"/>
            </a:lvl3pPr>
            <a:lvl4pPr eaLnBrk="1" latinLnBrk="0" hangingPunct="1">
              <a:defRPr kumimoji="0" lang="es-ES" sz="1600"/>
            </a:lvl4pPr>
            <a:lvl5pPr eaLnBrk="1" latinLnBrk="0" hangingPunct="1">
              <a:defRPr kumimoji="0" lang="es-ES" sz="1600"/>
            </a:lvl5pPr>
            <a:lvl6pPr eaLnBrk="1" latinLnBrk="0" hangingPunct="1">
              <a:defRPr kumimoji="0" lang="es-ES" sz="1600"/>
            </a:lvl6pPr>
            <a:lvl7pPr eaLnBrk="1" latinLnBrk="0" hangingPunct="1">
              <a:defRPr kumimoji="0" lang="es-ES" sz="1600"/>
            </a:lvl7pPr>
            <a:lvl8pPr eaLnBrk="1" latinLnBrk="0" hangingPunct="1">
              <a:defRPr kumimoji="0" lang="es-ES" sz="1600"/>
            </a:lvl8pPr>
            <a:lvl9pPr eaLnBrk="1" latinLnBrk="0" hangingPunct="1">
              <a:defRPr kumimoji="0" lang="es-ES" sz="1600"/>
            </a:lvl9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7" name="Date Placeholder 6"/>
          <p:cNvSpPr>
            <a:spLocks noGrp="1"/>
          </p:cNvSpPr>
          <p:nvPr>
            <p:ph type="dt" sz="half" idx="10"/>
          </p:nvPr>
        </p:nvSpPr>
        <p:spPr/>
        <p:txBody>
          <a:bodyPr/>
          <a:lstStyle/>
          <a:p>
            <a:endParaRPr lang="es-MX"/>
          </a:p>
        </p:txBody>
      </p:sp>
      <p:sp>
        <p:nvSpPr>
          <p:cNvPr id="8" name="Footer Placeholder 7"/>
          <p:cNvSpPr>
            <a:spLocks noGrp="1"/>
          </p:cNvSpPr>
          <p:nvPr>
            <p:ph type="ftr" sz="quarter" idx="11"/>
          </p:nvPr>
        </p:nvSpPr>
        <p:spPr/>
        <p:txBody>
          <a:bodyPr/>
          <a:lstStyle/>
          <a:p>
            <a:r>
              <a:rPr lang="es-MX" smtClean="0"/>
              <a:t>Elaborado: LC y LI Rubén Torres Benítez</a:t>
            </a:r>
            <a:endParaRPr lang="es-MX"/>
          </a:p>
        </p:txBody>
      </p:sp>
      <p:sp>
        <p:nvSpPr>
          <p:cNvPr id="9" name="Slide Number Placeholder 8"/>
          <p:cNvSpPr>
            <a:spLocks noGrp="1"/>
          </p:cNvSpPr>
          <p:nvPr>
            <p:ph type="sldNum" sz="quarter" idx="12"/>
          </p:nvPr>
        </p:nvSpPr>
        <p:spPr/>
        <p:txBody>
          <a:bodyPr/>
          <a:lstStyle/>
          <a:p>
            <a:fld id="{462E0296-29EA-4A81-881B-1E4A5228A350}" type="slidenum">
              <a:rPr lang="es-MX" smtClean="0"/>
              <a:pPr/>
              <a:t>‹Nº›</a:t>
            </a:fld>
            <a:endParaRPr lang="es-MX"/>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eaLnBrk="1" latinLnBrk="0" hangingPunct="1">
              <a:defRPr kumimoji="0" lang="es-ES" sz="2000" b="1"/>
            </a:lvl1pPr>
          </a:lstStyle>
          <a:p>
            <a:pPr eaLnBrk="1" latinLnBrk="0" hangingPunct="1"/>
            <a:r>
              <a:rPr lang="es-ES" smtClean="0"/>
              <a:t>Haga clic para modificar el estilo de título del patrón</a:t>
            </a:r>
            <a:endParaRPr/>
          </a:p>
        </p:txBody>
      </p:sp>
      <p:sp>
        <p:nvSpPr>
          <p:cNvPr id="3" name="Content Placeholder 2"/>
          <p:cNvSpPr>
            <a:spLocks noGrp="1"/>
          </p:cNvSpPr>
          <p:nvPr>
            <p:ph idx="1"/>
          </p:nvPr>
        </p:nvSpPr>
        <p:spPr>
          <a:xfrm>
            <a:off x="3803650" y="273050"/>
            <a:ext cx="5111750" cy="5853113"/>
          </a:xfrm>
        </p:spPr>
        <p:txBody>
          <a:bodyPr/>
          <a:lstStyle>
            <a:lvl1pPr eaLnBrk="1" latinLnBrk="0" hangingPunct="1">
              <a:defRPr kumimoji="0" lang="es-ES" sz="3200"/>
            </a:lvl1pPr>
            <a:lvl2pPr eaLnBrk="1" latinLnBrk="0" hangingPunct="1">
              <a:defRPr kumimoji="0" lang="es-ES" sz="2800"/>
            </a:lvl2pPr>
            <a:lvl3pPr eaLnBrk="1" latinLnBrk="0" hangingPunct="1">
              <a:defRPr kumimoji="0" lang="es-ES" sz="2400"/>
            </a:lvl3pPr>
            <a:lvl4pPr eaLnBrk="1" latinLnBrk="0" hangingPunct="1">
              <a:defRPr kumimoji="0" lang="es-ES" sz="2000"/>
            </a:lvl4pPr>
            <a:lvl5pPr eaLnBrk="1" latinLnBrk="0" hangingPunct="1">
              <a:defRPr kumimoji="0" lang="es-ES" sz="2000"/>
            </a:lvl5pPr>
            <a:lvl6pPr eaLnBrk="1" latinLnBrk="0" hangingPunct="1">
              <a:defRPr kumimoji="0" lang="es-ES" sz="2000"/>
            </a:lvl6pPr>
            <a:lvl7pPr eaLnBrk="1" latinLnBrk="0" hangingPunct="1">
              <a:defRPr kumimoji="0" lang="es-ES" sz="2000"/>
            </a:lvl7pPr>
            <a:lvl8pPr eaLnBrk="1" latinLnBrk="0" hangingPunct="1">
              <a:defRPr kumimoji="0" lang="es-ES" sz="2000"/>
            </a:lvl8pPr>
            <a:lvl9pPr eaLnBrk="1" latinLnBrk="0" hangingPunct="1">
              <a:defRPr kumimoji="0" lang="es-ES" sz="2000"/>
            </a:lvl9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4" name="Text Placeholder 3"/>
          <p:cNvSpPr>
            <a:spLocks noGrp="1"/>
          </p:cNvSpPr>
          <p:nvPr>
            <p:ph type="body" sz="half" idx="2"/>
          </p:nvPr>
        </p:nvSpPr>
        <p:spPr>
          <a:xfrm>
            <a:off x="685800" y="1435100"/>
            <a:ext cx="3008313" cy="4691063"/>
          </a:xfrm>
        </p:spPr>
        <p:txBody>
          <a:bodyPr/>
          <a:lstStyle>
            <a:lvl1pPr marL="0" indent="0" eaLnBrk="1" latinLnBrk="0" hangingPunct="1">
              <a:buNone/>
              <a:defRPr kumimoji="0" lang="es-ES" sz="1400"/>
            </a:lvl1pPr>
            <a:lvl2pPr marL="457200" indent="0" eaLnBrk="1" latinLnBrk="0" hangingPunct="1">
              <a:buNone/>
              <a:defRPr kumimoji="0" lang="es-ES" sz="1200"/>
            </a:lvl2pPr>
            <a:lvl3pPr marL="914400" indent="0" eaLnBrk="1" latinLnBrk="0" hangingPunct="1">
              <a:buNone/>
              <a:defRPr kumimoji="0" lang="es-ES" sz="1000"/>
            </a:lvl3pPr>
            <a:lvl4pPr marL="1371600" indent="0" eaLnBrk="1" latinLnBrk="0" hangingPunct="1">
              <a:buNone/>
              <a:defRPr kumimoji="0" lang="es-ES" sz="900"/>
            </a:lvl4pPr>
            <a:lvl5pPr marL="1828800" indent="0" eaLnBrk="1" latinLnBrk="0" hangingPunct="1">
              <a:buNone/>
              <a:defRPr kumimoji="0" lang="es-ES" sz="900"/>
            </a:lvl5pPr>
            <a:lvl6pPr marL="2286000" indent="0" eaLnBrk="1" latinLnBrk="0" hangingPunct="1">
              <a:buNone/>
              <a:defRPr kumimoji="0" lang="es-ES" sz="900"/>
            </a:lvl6pPr>
            <a:lvl7pPr marL="2743200" indent="0" eaLnBrk="1" latinLnBrk="0" hangingPunct="1">
              <a:buNone/>
              <a:defRPr kumimoji="0" lang="es-ES" sz="900"/>
            </a:lvl7pPr>
            <a:lvl8pPr marL="3200400" indent="0" eaLnBrk="1" latinLnBrk="0" hangingPunct="1">
              <a:buNone/>
              <a:defRPr kumimoji="0" lang="es-ES" sz="900"/>
            </a:lvl8pPr>
            <a:lvl9pPr marL="3657600" indent="0" eaLnBrk="1" latinLnBrk="0" hangingPunct="1">
              <a:buNone/>
              <a:defRPr kumimoji="0" lang="es-ES" sz="900"/>
            </a:lvl9pPr>
          </a:lstStyle>
          <a:p>
            <a:pPr lvl="0" eaLnBrk="1" latinLnBrk="0" hangingPunct="1"/>
            <a:r>
              <a:rPr lang="es-ES" smtClean="0"/>
              <a:t>Haga clic para modificar el estilo de texto del patrón</a:t>
            </a:r>
          </a:p>
        </p:txBody>
      </p:sp>
      <p:sp>
        <p:nvSpPr>
          <p:cNvPr id="5" name="Date Placeholder 4"/>
          <p:cNvSpPr>
            <a:spLocks noGrp="1"/>
          </p:cNvSpPr>
          <p:nvPr>
            <p:ph type="dt" sz="half" idx="10"/>
          </p:nvPr>
        </p:nvSpPr>
        <p:spPr/>
        <p:txBody>
          <a:bodyPr/>
          <a:lstStyle/>
          <a:p>
            <a:endParaRPr lang="es-MX"/>
          </a:p>
        </p:txBody>
      </p:sp>
      <p:sp>
        <p:nvSpPr>
          <p:cNvPr id="6" name="Footer Placeholder 5"/>
          <p:cNvSpPr>
            <a:spLocks noGrp="1"/>
          </p:cNvSpPr>
          <p:nvPr>
            <p:ph type="ftr" sz="quarter" idx="11"/>
          </p:nvPr>
        </p:nvSpPr>
        <p:spPr/>
        <p:txBody>
          <a:bodyPr/>
          <a:lstStyle/>
          <a:p>
            <a:r>
              <a:rPr lang="es-MX" smtClean="0"/>
              <a:t>Elaborado: LC y LI Rubén Torres Benítez</a:t>
            </a:r>
            <a:endParaRPr lang="es-MX"/>
          </a:p>
        </p:txBody>
      </p:sp>
      <p:sp>
        <p:nvSpPr>
          <p:cNvPr id="7" name="Slide Number Placeholder 6"/>
          <p:cNvSpPr>
            <a:spLocks noGrp="1"/>
          </p:cNvSpPr>
          <p:nvPr>
            <p:ph type="sldNum" sz="quarter" idx="12"/>
          </p:nvPr>
        </p:nvSpPr>
        <p:spPr/>
        <p:txBody>
          <a:bodyPr/>
          <a:lstStyle/>
          <a:p>
            <a:fld id="{462E0296-29EA-4A81-881B-1E4A5228A350}" type="slidenum">
              <a:rPr lang="es-MX" smtClean="0"/>
              <a:pPr/>
              <a:t>‹Nº›</a:t>
            </a:fld>
            <a:endParaRPr lang="es-MX"/>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eaLnBrk="1" latinLnBrk="0" hangingPunct="1">
              <a:defRPr kumimoji="0" lang="es-ES" sz="2000" b="1"/>
            </a:lvl1pPr>
          </a:lstStyle>
          <a:p>
            <a:pPr eaLnBrk="1" latinLnBrk="0" hangingPunct="1"/>
            <a:r>
              <a:rPr lang="es-ES" smtClean="0"/>
              <a:t>Haga clic para modificar el estilo de título del patrón</a:t>
            </a:r>
            <a:endParaRPr/>
          </a:p>
        </p:txBody>
      </p:sp>
      <p:sp>
        <p:nvSpPr>
          <p:cNvPr id="3" name="Picture Placeholder 2"/>
          <p:cNvSpPr>
            <a:spLocks noGrp="1"/>
          </p:cNvSpPr>
          <p:nvPr>
            <p:ph type="pic" idx="1"/>
          </p:nvPr>
        </p:nvSpPr>
        <p:spPr>
          <a:xfrm>
            <a:off x="1792288" y="612775"/>
            <a:ext cx="5486400" cy="4114800"/>
          </a:xfrm>
        </p:spPr>
        <p:txBody>
          <a:bodyPr/>
          <a:lstStyle>
            <a:lvl1pPr marL="0" indent="0" eaLnBrk="1" latinLnBrk="0" hangingPunct="1">
              <a:buNone/>
              <a:defRPr kumimoji="0" lang="es-ES" sz="3200"/>
            </a:lvl1pPr>
            <a:lvl2pPr marL="457200" indent="0" eaLnBrk="1" latinLnBrk="0" hangingPunct="1">
              <a:buNone/>
              <a:defRPr kumimoji="0" lang="es-ES" sz="2800"/>
            </a:lvl2pPr>
            <a:lvl3pPr marL="914400" indent="0" eaLnBrk="1" latinLnBrk="0" hangingPunct="1">
              <a:buNone/>
              <a:defRPr kumimoji="0" lang="es-ES" sz="2400"/>
            </a:lvl3pPr>
            <a:lvl4pPr marL="1371600" indent="0" eaLnBrk="1" latinLnBrk="0" hangingPunct="1">
              <a:buNone/>
              <a:defRPr kumimoji="0" lang="es-ES" sz="2000"/>
            </a:lvl4pPr>
            <a:lvl5pPr marL="1828800" indent="0" eaLnBrk="1" latinLnBrk="0" hangingPunct="1">
              <a:buNone/>
              <a:defRPr kumimoji="0" lang="es-ES" sz="2000"/>
            </a:lvl5pPr>
            <a:lvl6pPr marL="2286000" indent="0" eaLnBrk="1" latinLnBrk="0" hangingPunct="1">
              <a:buNone/>
              <a:defRPr kumimoji="0" lang="es-ES" sz="2000"/>
            </a:lvl6pPr>
            <a:lvl7pPr marL="2743200" indent="0" eaLnBrk="1" latinLnBrk="0" hangingPunct="1">
              <a:buNone/>
              <a:defRPr kumimoji="0" lang="es-ES" sz="2000"/>
            </a:lvl7pPr>
            <a:lvl8pPr marL="3200400" indent="0" eaLnBrk="1" latinLnBrk="0" hangingPunct="1">
              <a:buNone/>
              <a:defRPr kumimoji="0" lang="es-ES" sz="2000"/>
            </a:lvl8pPr>
            <a:lvl9pPr marL="3657600" indent="0" eaLnBrk="1" latinLnBrk="0" hangingPunct="1">
              <a:buNone/>
              <a:defRPr kumimoji="0" lang="es-ES" sz="2000"/>
            </a:lvl9pPr>
          </a:lstStyle>
          <a:p>
            <a:pPr eaLnBrk="1" latinLnBrk="0" hangingPunct="1"/>
            <a:r>
              <a:rPr lang="es-ES" smtClean="0"/>
              <a:t>Haga clic en el icono para agregar una imagen</a:t>
            </a:r>
            <a:endParaRPr/>
          </a:p>
        </p:txBody>
      </p:sp>
      <p:sp>
        <p:nvSpPr>
          <p:cNvPr id="4" name="Text Placeholder 3"/>
          <p:cNvSpPr>
            <a:spLocks noGrp="1"/>
          </p:cNvSpPr>
          <p:nvPr>
            <p:ph type="body" sz="half" idx="2"/>
          </p:nvPr>
        </p:nvSpPr>
        <p:spPr>
          <a:xfrm>
            <a:off x="1792288" y="5367338"/>
            <a:ext cx="5486400" cy="804862"/>
          </a:xfrm>
        </p:spPr>
        <p:txBody>
          <a:bodyPr/>
          <a:lstStyle>
            <a:lvl1pPr marL="0" indent="0" eaLnBrk="1" latinLnBrk="0" hangingPunct="1">
              <a:buNone/>
              <a:defRPr kumimoji="0" lang="es-ES" sz="1400"/>
            </a:lvl1pPr>
            <a:lvl2pPr marL="457200" indent="0" eaLnBrk="1" latinLnBrk="0" hangingPunct="1">
              <a:buNone/>
              <a:defRPr kumimoji="0" lang="es-ES" sz="1200"/>
            </a:lvl2pPr>
            <a:lvl3pPr marL="914400" indent="0" eaLnBrk="1" latinLnBrk="0" hangingPunct="1">
              <a:buNone/>
              <a:defRPr kumimoji="0" lang="es-ES" sz="1000"/>
            </a:lvl3pPr>
            <a:lvl4pPr marL="1371600" indent="0" eaLnBrk="1" latinLnBrk="0" hangingPunct="1">
              <a:buNone/>
              <a:defRPr kumimoji="0" lang="es-ES" sz="900"/>
            </a:lvl4pPr>
            <a:lvl5pPr marL="1828800" indent="0" eaLnBrk="1" latinLnBrk="0" hangingPunct="1">
              <a:buNone/>
              <a:defRPr kumimoji="0" lang="es-ES" sz="900"/>
            </a:lvl5pPr>
            <a:lvl6pPr marL="2286000" indent="0" eaLnBrk="1" latinLnBrk="0" hangingPunct="1">
              <a:buNone/>
              <a:defRPr kumimoji="0" lang="es-ES" sz="900"/>
            </a:lvl6pPr>
            <a:lvl7pPr marL="2743200" indent="0" eaLnBrk="1" latinLnBrk="0" hangingPunct="1">
              <a:buNone/>
              <a:defRPr kumimoji="0" lang="es-ES" sz="900"/>
            </a:lvl7pPr>
            <a:lvl8pPr marL="3200400" indent="0" eaLnBrk="1" latinLnBrk="0" hangingPunct="1">
              <a:buNone/>
              <a:defRPr kumimoji="0" lang="es-ES" sz="900"/>
            </a:lvl8pPr>
            <a:lvl9pPr marL="3657600" indent="0" eaLnBrk="1" latinLnBrk="0" hangingPunct="1">
              <a:buNone/>
              <a:defRPr kumimoji="0" lang="es-ES" sz="900"/>
            </a:lvl9pPr>
          </a:lstStyle>
          <a:p>
            <a:pPr lvl="0" eaLnBrk="1" latinLnBrk="0" hangingPunct="1"/>
            <a:r>
              <a:rPr lang="es-ES" smtClean="0"/>
              <a:t>Haga clic para modificar el estilo de texto del patrón</a:t>
            </a:r>
          </a:p>
        </p:txBody>
      </p:sp>
      <p:sp>
        <p:nvSpPr>
          <p:cNvPr id="5" name="Date Placeholder 4"/>
          <p:cNvSpPr>
            <a:spLocks noGrp="1"/>
          </p:cNvSpPr>
          <p:nvPr>
            <p:ph type="dt" sz="half" idx="10"/>
          </p:nvPr>
        </p:nvSpPr>
        <p:spPr/>
        <p:txBody>
          <a:bodyPr/>
          <a:lstStyle/>
          <a:p>
            <a:endParaRPr lang="es-MX"/>
          </a:p>
        </p:txBody>
      </p:sp>
      <p:sp>
        <p:nvSpPr>
          <p:cNvPr id="6" name="Footer Placeholder 5"/>
          <p:cNvSpPr>
            <a:spLocks noGrp="1"/>
          </p:cNvSpPr>
          <p:nvPr>
            <p:ph type="ftr" sz="quarter" idx="11"/>
          </p:nvPr>
        </p:nvSpPr>
        <p:spPr/>
        <p:txBody>
          <a:bodyPr/>
          <a:lstStyle/>
          <a:p>
            <a:r>
              <a:rPr lang="es-MX" smtClean="0"/>
              <a:t>Elaborado: LC y LI Rubén Torres Benítez</a:t>
            </a:r>
            <a:endParaRPr lang="es-MX"/>
          </a:p>
        </p:txBody>
      </p:sp>
      <p:sp>
        <p:nvSpPr>
          <p:cNvPr id="7" name="Slide Number Placeholder 6"/>
          <p:cNvSpPr>
            <a:spLocks noGrp="1"/>
          </p:cNvSpPr>
          <p:nvPr>
            <p:ph type="sldNum" sz="quarter" idx="12"/>
          </p:nvPr>
        </p:nvSpPr>
        <p:spPr/>
        <p:txBody>
          <a:bodyPr/>
          <a:lstStyle/>
          <a:p>
            <a:fld id="{462E0296-29EA-4A81-881B-1E4A5228A350}" type="slidenum">
              <a:rPr lang="es-MX" smtClean="0"/>
              <a:pPr/>
              <a:t>‹Nº›</a:t>
            </a:fld>
            <a:endParaRPr lang="es-MX"/>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es-ES" smtClean="0"/>
              <a:t>Haga clic para modificar el estilo de título del patrón</a:t>
            </a:r>
            <a:endParaRPr/>
          </a:p>
        </p:txBody>
      </p:sp>
      <p:sp>
        <p:nvSpPr>
          <p:cNvPr id="3" name="Vertical Text Placeholder 2"/>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4" name="Date Placeholder 3"/>
          <p:cNvSpPr>
            <a:spLocks noGrp="1"/>
          </p:cNvSpPr>
          <p:nvPr>
            <p:ph type="dt" sz="half" idx="10"/>
          </p:nvPr>
        </p:nvSpPr>
        <p:spPr/>
        <p:txBody>
          <a:bodyPr/>
          <a:lstStyle/>
          <a:p>
            <a:endParaRPr lang="es-MX"/>
          </a:p>
        </p:txBody>
      </p:sp>
      <p:sp>
        <p:nvSpPr>
          <p:cNvPr id="5" name="Footer Placeholder 4"/>
          <p:cNvSpPr>
            <a:spLocks noGrp="1"/>
          </p:cNvSpPr>
          <p:nvPr>
            <p:ph type="ftr" sz="quarter" idx="11"/>
          </p:nvPr>
        </p:nvSpPr>
        <p:spPr/>
        <p:txBody>
          <a:bodyPr/>
          <a:lstStyle/>
          <a:p>
            <a:r>
              <a:rPr lang="es-MX" smtClean="0"/>
              <a:t>Elaborado: LC y LI Rubén Torres Benítez</a:t>
            </a:r>
            <a:endParaRPr lang="es-MX"/>
          </a:p>
        </p:txBody>
      </p:sp>
      <p:sp>
        <p:nvSpPr>
          <p:cNvPr id="6" name="Slide Number Placeholder 5"/>
          <p:cNvSpPr>
            <a:spLocks noGrp="1"/>
          </p:cNvSpPr>
          <p:nvPr>
            <p:ph type="sldNum" sz="quarter" idx="12"/>
          </p:nvPr>
        </p:nvSpPr>
        <p:spPr/>
        <p:txBody>
          <a:bodyPr/>
          <a:lstStyle/>
          <a:p>
            <a:fld id="{462E0296-29EA-4A81-881B-1E4A5228A350}" type="slidenum">
              <a:rPr lang="es-MX" smtClean="0"/>
              <a:pPr/>
              <a:t>‹Nº›</a:t>
            </a:fld>
            <a:endParaRPr lang="es-MX"/>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Texto y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pPr eaLnBrk="1" latinLnBrk="0" hangingPunct="1"/>
            <a:r>
              <a:rPr lang="es-ES" smtClean="0"/>
              <a:t>Haga clic para modificar el estilo de título del patrón</a:t>
            </a:r>
            <a:endParaRPr/>
          </a:p>
        </p:txBody>
      </p:sp>
      <p:sp>
        <p:nvSpPr>
          <p:cNvPr id="3" name="Vertical Text Placeholder 2"/>
          <p:cNvSpPr>
            <a:spLocks noGrp="1"/>
          </p:cNvSpPr>
          <p:nvPr>
            <p:ph type="body" orient="vert" idx="1"/>
          </p:nvPr>
        </p:nvSpPr>
        <p:spPr>
          <a:xfrm>
            <a:off x="762000" y="274638"/>
            <a:ext cx="58674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4" name="Date Placeholder 3"/>
          <p:cNvSpPr>
            <a:spLocks noGrp="1"/>
          </p:cNvSpPr>
          <p:nvPr>
            <p:ph type="dt" sz="half" idx="10"/>
          </p:nvPr>
        </p:nvSpPr>
        <p:spPr/>
        <p:txBody>
          <a:bodyPr/>
          <a:lstStyle/>
          <a:p>
            <a:endParaRPr lang="es-MX"/>
          </a:p>
        </p:txBody>
      </p:sp>
      <p:sp>
        <p:nvSpPr>
          <p:cNvPr id="5" name="Footer Placeholder 4"/>
          <p:cNvSpPr>
            <a:spLocks noGrp="1"/>
          </p:cNvSpPr>
          <p:nvPr>
            <p:ph type="ftr" sz="quarter" idx="11"/>
          </p:nvPr>
        </p:nvSpPr>
        <p:spPr/>
        <p:txBody>
          <a:bodyPr/>
          <a:lstStyle/>
          <a:p>
            <a:r>
              <a:rPr lang="es-MX" smtClean="0"/>
              <a:t>Elaborado: LC y LI Rubén Torres Benítez</a:t>
            </a:r>
            <a:endParaRPr lang="es-MX"/>
          </a:p>
        </p:txBody>
      </p:sp>
      <p:sp>
        <p:nvSpPr>
          <p:cNvPr id="6" name="Slide Number Placeholder 5"/>
          <p:cNvSpPr>
            <a:spLocks noGrp="1"/>
          </p:cNvSpPr>
          <p:nvPr>
            <p:ph type="sldNum" sz="quarter" idx="12"/>
          </p:nvPr>
        </p:nvSpPr>
        <p:spPr/>
        <p:txBody>
          <a:bodyPr/>
          <a:lstStyle/>
          <a:p>
            <a:fld id="{462E0296-29EA-4A81-881B-1E4A5228A350}" type="slidenum">
              <a:rPr lang="es-MX" smtClean="0"/>
              <a:pPr/>
              <a:t>‹Nº›</a:t>
            </a:fld>
            <a:endParaRPr lang="es-MX"/>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6"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pPr eaLnBrk="1" latinLnBrk="0" hangingPunct="1"/>
            <a:r>
              <a:rPr kumimoji="0" lang="es-ES" smtClean="0"/>
              <a:t>Haga clic para modificar el estilo de título del patrón</a:t>
            </a:r>
            <a:endParaRPr kumimoji="0" lang="en-US" smtClean="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eaLnBrk="1" latinLnBrk="0" hangingPunct="1">
              <a:defRPr kumimoji="0" lang="es-ES" sz="1200">
                <a:solidFill>
                  <a:schemeClr val="tx1">
                    <a:tint val="75000"/>
                  </a:schemeClr>
                </a:solidFill>
              </a:defRPr>
            </a:lvl1pPr>
          </a:lstStyle>
          <a:p>
            <a:endParaRPr lang="es-MX"/>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eaLnBrk="1" latinLnBrk="0" hangingPunct="1">
              <a:defRPr kumimoji="0" lang="es-ES" sz="1200">
                <a:solidFill>
                  <a:schemeClr val="tx1">
                    <a:tint val="75000"/>
                  </a:schemeClr>
                </a:solidFill>
              </a:defRPr>
            </a:lvl1pPr>
          </a:lstStyle>
          <a:p>
            <a:r>
              <a:rPr lang="es-MX" smtClean="0"/>
              <a:t>Elaborado: LC y LI Rubén Torres Benítez</a:t>
            </a:r>
            <a:endParaRPr lang="es-MX"/>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eaLnBrk="1" latinLnBrk="0" hangingPunct="1">
              <a:defRPr kumimoji="0" lang="es-ES" sz="1200">
                <a:solidFill>
                  <a:schemeClr val="tx1">
                    <a:tint val="75000"/>
                  </a:schemeClr>
                </a:solidFill>
              </a:defRPr>
            </a:lvl1pPr>
          </a:lstStyle>
          <a:p>
            <a:fld id="{462E0296-29EA-4A81-881B-1E4A5228A350}" type="slidenum">
              <a:rPr lang="es-MX" smtClean="0"/>
              <a:pPr/>
              <a:t>‹Nº›</a:t>
            </a:fld>
            <a:endParaRPr lang="es-MX"/>
          </a:p>
        </p:txBody>
      </p:sp>
      <p:pic>
        <p:nvPicPr>
          <p:cNvPr id="8" name="Picture 7"/>
          <p:cNvPicPr>
            <a:picLocks noChangeAspect="1"/>
          </p:cNvPicPr>
          <p:nvPr/>
        </p:nvPicPr>
        <p:blipFill rotWithShape="1">
          <a:blip r:embed="rId17"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transition spd="slow">
    <p:wipe dir="d"/>
  </p:transition>
  <p:timing>
    <p:tnLst>
      <p:par>
        <p:cTn id="1" dur="indefinite" restart="never" nodeType="tmRoot"/>
      </p:par>
    </p:tnLst>
  </p:timing>
  <p:hf hdr="0" dt="0"/>
  <p:txStyles>
    <p:titleStyle>
      <a:lvl1pPr algn="l" defTabSz="914400" rtl="0" eaLnBrk="1" latinLnBrk="0" hangingPunct="1">
        <a:spcBef>
          <a:spcPct val="0"/>
        </a:spcBef>
        <a:buNone/>
        <a:defRPr kumimoji="0" lang="es-ES"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p:bodyStyle>
    <p:otherStyle>
      <a:defPPr>
        <a:defRPr kumimoji="0" lang="es-ES"/>
      </a:defPPr>
      <a:lvl1pPr marL="0" algn="l" defTabSz="914400" rtl="0" eaLnBrk="1" latinLnBrk="0" hangingPunct="1">
        <a:defRPr kumimoji="0" lang="es-ES" sz="1800" kern="1200">
          <a:solidFill>
            <a:schemeClr val="tx1"/>
          </a:solidFill>
          <a:latin typeface="+mn-lt"/>
          <a:ea typeface="+mn-ea"/>
          <a:cs typeface="+mn-cs"/>
        </a:defRPr>
      </a:lvl1pPr>
      <a:lvl2pPr marL="457200" algn="l" defTabSz="914400" rtl="0" eaLnBrk="1" latinLnBrk="0" hangingPunct="1">
        <a:defRPr kumimoji="0" lang="es-ES" sz="1800" kern="1200">
          <a:solidFill>
            <a:schemeClr val="tx1"/>
          </a:solidFill>
          <a:latin typeface="+mn-lt"/>
          <a:ea typeface="+mn-ea"/>
          <a:cs typeface="+mn-cs"/>
        </a:defRPr>
      </a:lvl2pPr>
      <a:lvl3pPr marL="914400" algn="l" defTabSz="914400" rtl="0" eaLnBrk="1" latinLnBrk="0" hangingPunct="1">
        <a:defRPr kumimoji="0" lang="es-ES" sz="1800" kern="1200">
          <a:solidFill>
            <a:schemeClr val="tx1"/>
          </a:solidFill>
          <a:latin typeface="+mn-lt"/>
          <a:ea typeface="+mn-ea"/>
          <a:cs typeface="+mn-cs"/>
        </a:defRPr>
      </a:lvl3pPr>
      <a:lvl4pPr marL="1371600" algn="l" defTabSz="914400" rtl="0" eaLnBrk="1" latinLnBrk="0" hangingPunct="1">
        <a:defRPr kumimoji="0" lang="es-ES" sz="1800" kern="1200">
          <a:solidFill>
            <a:schemeClr val="tx1"/>
          </a:solidFill>
          <a:latin typeface="+mn-lt"/>
          <a:ea typeface="+mn-ea"/>
          <a:cs typeface="+mn-cs"/>
        </a:defRPr>
      </a:lvl4pPr>
      <a:lvl5pPr marL="1828800" algn="l" defTabSz="914400" rtl="0" eaLnBrk="1" latinLnBrk="0" hangingPunct="1">
        <a:defRPr kumimoji="0" lang="es-ES" sz="1800" kern="1200">
          <a:solidFill>
            <a:schemeClr val="tx1"/>
          </a:solidFill>
          <a:latin typeface="+mn-lt"/>
          <a:ea typeface="+mn-ea"/>
          <a:cs typeface="+mn-cs"/>
        </a:defRPr>
      </a:lvl5pPr>
      <a:lvl6pPr marL="2286000" algn="l" defTabSz="914400" rtl="0" eaLnBrk="1" latinLnBrk="0" hangingPunct="1">
        <a:defRPr kumimoji="0" lang="es-ES" sz="1800" kern="1200">
          <a:solidFill>
            <a:schemeClr val="tx1"/>
          </a:solidFill>
          <a:latin typeface="+mn-lt"/>
          <a:ea typeface="+mn-ea"/>
          <a:cs typeface="+mn-cs"/>
        </a:defRPr>
      </a:lvl6pPr>
      <a:lvl7pPr marL="2743200" algn="l" defTabSz="914400" rtl="0" eaLnBrk="1" latinLnBrk="0" hangingPunct="1">
        <a:defRPr kumimoji="0" lang="es-ES" sz="1800" kern="1200">
          <a:solidFill>
            <a:schemeClr val="tx1"/>
          </a:solidFill>
          <a:latin typeface="+mn-lt"/>
          <a:ea typeface="+mn-ea"/>
          <a:cs typeface="+mn-cs"/>
        </a:defRPr>
      </a:lvl7pPr>
      <a:lvl8pPr marL="3200400" algn="l" defTabSz="914400" rtl="0" eaLnBrk="1" latinLnBrk="0" hangingPunct="1">
        <a:defRPr kumimoji="0" lang="es-ES" sz="1800" kern="1200">
          <a:solidFill>
            <a:schemeClr val="tx1"/>
          </a:solidFill>
          <a:latin typeface="+mn-lt"/>
          <a:ea typeface="+mn-ea"/>
          <a:cs typeface="+mn-cs"/>
        </a:defRPr>
      </a:lvl8pPr>
      <a:lvl9pPr marL="3657600" algn="l" defTabSz="914400" rtl="0" eaLnBrk="1" latinLnBrk="0" hangingPunct="1">
        <a:defRPr kumimoji="0" lang="es-ES"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0.xml"/><Relationship Id="rId1" Type="http://schemas.openxmlformats.org/officeDocument/2006/relationships/slideLayout" Target="../slideLayouts/slideLayout12.xml"/><Relationship Id="rId5" Type="http://schemas.openxmlformats.org/officeDocument/2006/relationships/image" Target="../media/image28.png"/><Relationship Id="rId4" Type="http://schemas.openxmlformats.org/officeDocument/2006/relationships/image" Target="../media/image27.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11560" y="2852936"/>
            <a:ext cx="8424936" cy="1295400"/>
          </a:xfrm>
        </p:spPr>
        <p:txBody>
          <a:bodyPr>
            <a:noAutofit/>
          </a:bodyPr>
          <a:lstStyle/>
          <a:p>
            <a:r>
              <a:rPr lang="es-MX" sz="3400" b="1" dirty="0" smtClean="0"/>
              <a:t>MODIFICACIONES FISCALES A LOS CFDI</a:t>
            </a:r>
            <a:br>
              <a:rPr lang="es-MX" sz="3400" b="1" dirty="0" smtClean="0"/>
            </a:br>
            <a:r>
              <a:rPr lang="es-MX" sz="3400" b="1" dirty="0" smtClean="0"/>
              <a:t>Y NUEVOS COMPLEMENTOS PARA 2017</a:t>
            </a:r>
            <a:endParaRPr lang="es-MX" sz="3400" b="1" dirty="0"/>
          </a:p>
        </p:txBody>
      </p:sp>
      <p:sp>
        <p:nvSpPr>
          <p:cNvPr id="3" name="2 Subtítulo"/>
          <p:cNvSpPr>
            <a:spLocks noGrp="1"/>
          </p:cNvSpPr>
          <p:nvPr>
            <p:ph type="subTitle" idx="1"/>
          </p:nvPr>
        </p:nvSpPr>
        <p:spPr>
          <a:xfrm>
            <a:off x="655102" y="4802088"/>
            <a:ext cx="7517298" cy="1219200"/>
          </a:xfrm>
        </p:spPr>
        <p:txBody>
          <a:bodyPr/>
          <a:lstStyle/>
          <a:p>
            <a:r>
              <a:rPr lang="es-MX" b="1" dirty="0" smtClean="0">
                <a:solidFill>
                  <a:schemeClr val="accent1">
                    <a:lumMod val="75000"/>
                  </a:schemeClr>
                </a:solidFill>
              </a:rPr>
              <a:t>Presenta:  LC  Y  LI  RUBEN TORRES BENITEZ</a:t>
            </a:r>
          </a:p>
          <a:p>
            <a:r>
              <a:rPr lang="es-MX" b="1" dirty="0" smtClean="0">
                <a:solidFill>
                  <a:schemeClr val="accent1">
                    <a:lumMod val="75000"/>
                  </a:schemeClr>
                </a:solidFill>
              </a:rPr>
              <a:t>JUNIO 2017</a:t>
            </a:r>
            <a:endParaRPr lang="es-MX" b="1" dirty="0">
              <a:solidFill>
                <a:schemeClr val="accent1">
                  <a:lumMod val="75000"/>
                </a:schemeClr>
              </a:solidFill>
            </a:endParaRPr>
          </a:p>
        </p:txBody>
      </p:sp>
    </p:spTree>
    <p:extLst>
      <p:ext uri="{BB962C8B-B14F-4D97-AF65-F5344CB8AC3E}">
        <p14:creationId xmlns:p14="http://schemas.microsoft.com/office/powerpoint/2010/main" val="2142899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10</a:t>
            </a:fld>
            <a:endParaRPr lang="es-MX" dirty="0"/>
          </a:p>
        </p:txBody>
      </p:sp>
      <p:sp>
        <p:nvSpPr>
          <p:cNvPr id="10" name="2 Marcador de contenido"/>
          <p:cNvSpPr txBox="1">
            <a:spLocks/>
          </p:cNvSpPr>
          <p:nvPr/>
        </p:nvSpPr>
        <p:spPr>
          <a:xfrm>
            <a:off x="611560" y="620688"/>
            <a:ext cx="8532440" cy="5904656"/>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r>
              <a:rPr lang="es-MX" sz="2400" b="1" dirty="0" smtClean="0">
                <a:solidFill>
                  <a:schemeClr val="accent1">
                    <a:lumMod val="75000"/>
                  </a:schemeClr>
                </a:solidFill>
              </a:rPr>
              <a:t>Anexo 20 (10-ene-2017) </a:t>
            </a:r>
          </a:p>
          <a:p>
            <a:pPr marL="0" indent="0" algn="ctr">
              <a:buNone/>
            </a:pPr>
            <a:r>
              <a:rPr lang="es-MX" sz="2400" b="1" dirty="0" smtClean="0">
                <a:solidFill>
                  <a:schemeClr val="accent1">
                    <a:lumMod val="75000"/>
                  </a:schemeClr>
                </a:solidFill>
              </a:rPr>
              <a:t>Guía de Modificaciones informáticas</a:t>
            </a:r>
          </a:p>
          <a:p>
            <a:pPr marL="0" indent="0" algn="ctr">
              <a:buNone/>
            </a:pPr>
            <a:endParaRPr lang="es-MX" sz="2400" dirty="0"/>
          </a:p>
          <a:p>
            <a:pPr algn="just">
              <a:buFont typeface="Wingdings" panose="05000000000000000000" pitchFamily="2" charset="2"/>
              <a:buChar char="ü"/>
            </a:pPr>
            <a:r>
              <a:rPr lang="es-MX" sz="2400" dirty="0" smtClean="0"/>
              <a:t>Se elimina la referencia al término “comprobante fiscal”, por lo que ahora el término utilizado es CFDI.</a:t>
            </a:r>
          </a:p>
          <a:p>
            <a:pPr algn="just">
              <a:buFont typeface="Wingdings" panose="05000000000000000000" pitchFamily="2" charset="2"/>
              <a:buChar char="ü"/>
            </a:pPr>
            <a:r>
              <a:rPr lang="es-MX" sz="2400" dirty="0" smtClean="0"/>
              <a:t>Respecto a la extensión del folio en la versión 3.2. se permite una extensión de 20 caracteres, en la nueva versión se tratará de un máximo de 40 caracteres.</a:t>
            </a:r>
          </a:p>
          <a:p>
            <a:pPr algn="just">
              <a:buFont typeface="Wingdings" panose="05000000000000000000" pitchFamily="2" charset="2"/>
              <a:buChar char="ü"/>
            </a:pPr>
            <a:r>
              <a:rPr lang="es-MX" sz="2400" dirty="0" smtClean="0"/>
              <a:t>Respecto a la fecha se puntualiza que correspondería a la hora local en donde se expide el comprobante, la versión 3.2. se emite este dato de acuerdo a la ISO 8601.</a:t>
            </a:r>
          </a:p>
          <a:p>
            <a:pPr algn="just">
              <a:buFont typeface="Wingdings" panose="05000000000000000000" pitchFamily="2" charset="2"/>
              <a:buChar char="ü"/>
            </a:pPr>
            <a:r>
              <a:rPr lang="es-MX" sz="2400" dirty="0" smtClean="0"/>
              <a:t>En el subtotal y descuento ya no se permitirían valores negativos.</a:t>
            </a:r>
          </a:p>
          <a:p>
            <a:pPr algn="just">
              <a:buFont typeface="Wingdings" panose="05000000000000000000" pitchFamily="2" charset="2"/>
              <a:buChar char="ü"/>
            </a:pPr>
            <a:r>
              <a:rPr lang="es-MX" sz="2400" dirty="0" smtClean="0"/>
              <a:t>La moneda sería un atributo requerido y no opcional. En caso de utilizar moneda nacional, se registraría MXN, de acuerdo a la ISO 4217.</a:t>
            </a:r>
          </a:p>
          <a:p>
            <a:pPr algn="just">
              <a:buFont typeface="Wingdings" panose="05000000000000000000" pitchFamily="2" charset="2"/>
              <a:buChar char="ü"/>
            </a:pPr>
            <a:r>
              <a:rPr lang="es-MX" sz="2400" dirty="0" smtClean="0"/>
              <a:t>El tipo de cambio sería requerido si la clave de moneda es distinta a la nacional.</a:t>
            </a:r>
            <a:endParaRPr lang="es-MX" sz="2200" dirty="0"/>
          </a:p>
        </p:txBody>
      </p:sp>
      <p:sp>
        <p:nvSpPr>
          <p:cNvPr id="7"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1421134765"/>
      </p:ext>
    </p:extLst>
  </p:cSld>
  <p:clrMapOvr>
    <a:masterClrMapping/>
  </p:clrMapOvr>
  <p:transition spd="slow">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11</a:t>
            </a:fld>
            <a:endParaRPr lang="es-MX" dirty="0"/>
          </a:p>
        </p:txBody>
      </p:sp>
      <p:sp>
        <p:nvSpPr>
          <p:cNvPr id="10" name="2 Marcador de contenido"/>
          <p:cNvSpPr txBox="1">
            <a:spLocks/>
          </p:cNvSpPr>
          <p:nvPr/>
        </p:nvSpPr>
        <p:spPr>
          <a:xfrm>
            <a:off x="611560" y="620688"/>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r>
              <a:rPr lang="es-MX" sz="2400" b="1" dirty="0" smtClean="0">
                <a:solidFill>
                  <a:schemeClr val="accent1">
                    <a:lumMod val="75000"/>
                  </a:schemeClr>
                </a:solidFill>
              </a:rPr>
              <a:t>Anexo 20 (10-ene-2017) </a:t>
            </a:r>
          </a:p>
          <a:p>
            <a:pPr marL="0" indent="0" algn="ctr">
              <a:buNone/>
            </a:pPr>
            <a:r>
              <a:rPr lang="es-MX" sz="2400" b="1" dirty="0" smtClean="0">
                <a:solidFill>
                  <a:schemeClr val="accent1">
                    <a:lumMod val="75000"/>
                  </a:schemeClr>
                </a:solidFill>
              </a:rPr>
              <a:t>Justificación a la nueva versión 3.3. de CFDI</a:t>
            </a:r>
          </a:p>
          <a:p>
            <a:pPr marL="0" indent="0" algn="ctr">
              <a:buNone/>
            </a:pPr>
            <a:endParaRPr lang="es-MX" sz="2400" dirty="0"/>
          </a:p>
          <a:p>
            <a:pPr marL="0" indent="0" algn="just">
              <a:buNone/>
            </a:pPr>
            <a:r>
              <a:rPr lang="es-MX" sz="2400" dirty="0" smtClean="0"/>
              <a:t>En la pasada Expo Feria 2016 “Nuevos Servicios Digitales” (</a:t>
            </a:r>
            <a:r>
              <a:rPr lang="es-MX" sz="2400" dirty="0" err="1" smtClean="0"/>
              <a:t>Mty</a:t>
            </a:r>
            <a:r>
              <a:rPr lang="es-MX" sz="2400" dirty="0" smtClean="0"/>
              <a:t>, N.L.) , el SAT dio a conocer los cambios que se estarán dando para 2017, pero al mismo tiempo lo que provoco estas modificaciones, derivado de errores y situaciones que los propios contribuyentes han venido generando.</a:t>
            </a:r>
          </a:p>
          <a:p>
            <a:pPr marL="0" indent="0" algn="just">
              <a:buNone/>
            </a:pPr>
            <a:endParaRPr lang="es-MX" sz="2400" dirty="0"/>
          </a:p>
          <a:p>
            <a:pPr marL="0" indent="0" algn="just">
              <a:buNone/>
            </a:pPr>
            <a:r>
              <a:rPr lang="es-MX" sz="2400" dirty="0" smtClean="0"/>
              <a:t>Estos errores e imprecisiones se generan principalmente en la herramienta gratuita del SAT, donde la expedición se ha venido generando con imprecisiones provocadas por la propia aplicación, a continuación algunas de las situaciones mencionadas por el SAT</a:t>
            </a:r>
          </a:p>
          <a:p>
            <a:pPr marL="0" indent="0" algn="just">
              <a:buNone/>
            </a:pPr>
            <a:endParaRPr lang="es-MX" sz="2400" dirty="0"/>
          </a:p>
        </p:txBody>
      </p:sp>
      <p:sp>
        <p:nvSpPr>
          <p:cNvPr id="7"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86912332"/>
      </p:ext>
    </p:extLst>
  </p:cSld>
  <p:clrMapOvr>
    <a:masterClrMapping/>
  </p:clrMapOvr>
  <p:transition spd="slow">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12</a:t>
            </a:fld>
            <a:endParaRPr lang="es-MX" dirty="0"/>
          </a:p>
        </p:txBody>
      </p:sp>
      <p:sp>
        <p:nvSpPr>
          <p:cNvPr id="10" name="2 Marcador de contenido"/>
          <p:cNvSpPr txBox="1">
            <a:spLocks/>
          </p:cNvSpPr>
          <p:nvPr/>
        </p:nvSpPr>
        <p:spPr>
          <a:xfrm>
            <a:off x="611560" y="620688"/>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r>
              <a:rPr lang="es-MX" sz="2400" b="1" dirty="0" smtClean="0">
                <a:solidFill>
                  <a:schemeClr val="accent1">
                    <a:lumMod val="75000"/>
                  </a:schemeClr>
                </a:solidFill>
              </a:rPr>
              <a:t>Anexo 20 (10-ene-2017) </a:t>
            </a:r>
          </a:p>
          <a:p>
            <a:pPr marL="0" indent="0" algn="ctr">
              <a:buNone/>
            </a:pPr>
            <a:r>
              <a:rPr lang="es-MX" sz="2400" b="1" dirty="0" smtClean="0">
                <a:solidFill>
                  <a:schemeClr val="accent1">
                    <a:lumMod val="75000"/>
                  </a:schemeClr>
                </a:solidFill>
              </a:rPr>
              <a:t>Justificación a la nueva versión 3.3. de CFDI</a:t>
            </a:r>
          </a:p>
          <a:p>
            <a:pPr marL="0" indent="0" algn="ctr">
              <a:buNone/>
            </a:pPr>
            <a:endParaRPr lang="es-MX" sz="2400" dirty="0"/>
          </a:p>
          <a:p>
            <a:pPr algn="just">
              <a:buFont typeface="Wingdings 2" panose="05020102010507070707" pitchFamily="18" charset="2"/>
              <a:buChar char="O"/>
            </a:pPr>
            <a:r>
              <a:rPr lang="es-MX" sz="2200" dirty="0" smtClean="0"/>
              <a:t>El </a:t>
            </a:r>
            <a:r>
              <a:rPr lang="es-MX" sz="2200" dirty="0"/>
              <a:t>emisor realiza de forma incorrecta  la suma  de los impuesto trasladados o retenidos,  al no distinguir entre los gravados y exentos a nivel de </a:t>
            </a:r>
            <a:r>
              <a:rPr lang="es-MX" sz="2200" dirty="0" smtClean="0"/>
              <a:t>concepto.</a:t>
            </a:r>
          </a:p>
          <a:p>
            <a:pPr algn="just">
              <a:buFont typeface="Wingdings 2" panose="05020102010507070707" pitchFamily="18" charset="2"/>
              <a:buChar char="O"/>
            </a:pPr>
            <a:r>
              <a:rPr lang="es-MX" sz="2200" dirty="0" smtClean="0"/>
              <a:t>La </a:t>
            </a:r>
            <a:r>
              <a:rPr lang="es-MX" sz="2200" dirty="0"/>
              <a:t>información de la factura es insuficiente para relacionarla con los pagos en los reportes de contabilidad, particularmente en las </a:t>
            </a:r>
            <a:r>
              <a:rPr lang="es-MX" sz="2200" dirty="0" smtClean="0"/>
              <a:t>pólizas.</a:t>
            </a:r>
          </a:p>
          <a:p>
            <a:pPr algn="just">
              <a:buFont typeface="Wingdings 2" panose="05020102010507070707" pitchFamily="18" charset="2"/>
              <a:buChar char="O"/>
            </a:pPr>
            <a:r>
              <a:rPr lang="es-MX" sz="2200" dirty="0" smtClean="0"/>
              <a:t>La </a:t>
            </a:r>
            <a:r>
              <a:rPr lang="es-MX" sz="2200" dirty="0"/>
              <a:t>emisión de comprobantes con valor cero y números </a:t>
            </a:r>
            <a:r>
              <a:rPr lang="es-MX" sz="2200" dirty="0" smtClean="0"/>
              <a:t>negativos</a:t>
            </a:r>
          </a:p>
          <a:p>
            <a:pPr algn="just">
              <a:buFont typeface="Wingdings 2" panose="05020102010507070707" pitchFamily="18" charset="2"/>
              <a:buChar char="O"/>
            </a:pPr>
            <a:r>
              <a:rPr lang="es-MX" sz="2200" dirty="0" smtClean="0"/>
              <a:t>La </a:t>
            </a:r>
            <a:r>
              <a:rPr lang="es-MX" sz="2200" dirty="0"/>
              <a:t>falta de detalle en pagos por </a:t>
            </a:r>
            <a:r>
              <a:rPr lang="es-MX" sz="2200" dirty="0" smtClean="0"/>
              <a:t>separación.</a:t>
            </a:r>
          </a:p>
          <a:p>
            <a:pPr algn="just">
              <a:buFont typeface="Wingdings 2" panose="05020102010507070707" pitchFamily="18" charset="2"/>
              <a:buChar char="O"/>
            </a:pPr>
            <a:r>
              <a:rPr lang="es-MX" sz="2200" dirty="0" smtClean="0"/>
              <a:t>La </a:t>
            </a:r>
            <a:r>
              <a:rPr lang="es-MX" sz="2200" dirty="0"/>
              <a:t>dificultad para identificar al patrón en pagos de nómina por terceros (ejemplos: fideicomisos, sector cañero, etc.)</a:t>
            </a:r>
          </a:p>
        </p:txBody>
      </p:sp>
      <p:sp>
        <p:nvSpPr>
          <p:cNvPr id="7"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3931173147"/>
      </p:ext>
    </p:extLst>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13</a:t>
            </a:fld>
            <a:endParaRPr lang="es-MX" dirty="0"/>
          </a:p>
        </p:txBody>
      </p:sp>
      <p:sp>
        <p:nvSpPr>
          <p:cNvPr id="10" name="2 Marcador de contenido"/>
          <p:cNvSpPr txBox="1">
            <a:spLocks/>
          </p:cNvSpPr>
          <p:nvPr/>
        </p:nvSpPr>
        <p:spPr>
          <a:xfrm>
            <a:off x="611560" y="620688"/>
            <a:ext cx="8532440" cy="5904656"/>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r>
              <a:rPr lang="es-MX" sz="2400" b="1" dirty="0" smtClean="0">
                <a:solidFill>
                  <a:schemeClr val="accent1">
                    <a:lumMod val="75000"/>
                  </a:schemeClr>
                </a:solidFill>
              </a:rPr>
              <a:t>Anexo 20 (10-ene-2017) </a:t>
            </a:r>
          </a:p>
          <a:p>
            <a:pPr marL="0" indent="0" algn="ctr">
              <a:buNone/>
            </a:pPr>
            <a:r>
              <a:rPr lang="es-MX" sz="2400" b="1" dirty="0" smtClean="0">
                <a:solidFill>
                  <a:schemeClr val="accent1">
                    <a:lumMod val="75000"/>
                  </a:schemeClr>
                </a:solidFill>
              </a:rPr>
              <a:t>Justificación a la nueva versión 3.3. de CFDI</a:t>
            </a:r>
          </a:p>
          <a:p>
            <a:pPr marL="0" indent="0" algn="ctr">
              <a:buNone/>
            </a:pPr>
            <a:endParaRPr lang="es-MX" sz="2400" dirty="0"/>
          </a:p>
          <a:p>
            <a:pPr marL="0" indent="0" algn="just">
              <a:buNone/>
            </a:pPr>
            <a:r>
              <a:rPr lang="es-MX" sz="2200" dirty="0" smtClean="0"/>
              <a:t>Con la finalidad de corregir estas deficiencias el SAT anunció que el Anexo 20 sufrirá cambios a partir del 1 de julio de 2017, destacando:</a:t>
            </a:r>
          </a:p>
          <a:p>
            <a:pPr marL="0" indent="0" algn="just">
              <a:buNone/>
            </a:pPr>
            <a:endParaRPr lang="es-MX" sz="2200" dirty="0"/>
          </a:p>
          <a:p>
            <a:pPr algn="just">
              <a:buFont typeface="Wingdings" panose="05000000000000000000" pitchFamily="2" charset="2"/>
              <a:buChar char="ü"/>
            </a:pPr>
            <a:endParaRPr lang="es-MX" sz="2200" dirty="0"/>
          </a:p>
          <a:p>
            <a:pPr algn="just">
              <a:buFont typeface="Wingdings" panose="05000000000000000000" pitchFamily="2" charset="2"/>
              <a:buChar char="ü"/>
            </a:pPr>
            <a:r>
              <a:rPr lang="es-MX" sz="2200" dirty="0" smtClean="0"/>
              <a:t>Se </a:t>
            </a:r>
            <a:r>
              <a:rPr lang="es-MX" sz="2200" dirty="0"/>
              <a:t>incluirá un complemento de pagos en donde es posible relacionar un pago a muchas </a:t>
            </a:r>
            <a:r>
              <a:rPr lang="es-MX" sz="2200" dirty="0" smtClean="0"/>
              <a:t>facturas.</a:t>
            </a:r>
          </a:p>
          <a:p>
            <a:pPr algn="just">
              <a:buFont typeface="Wingdings" panose="05000000000000000000" pitchFamily="2" charset="2"/>
              <a:buChar char="ü"/>
            </a:pPr>
            <a:r>
              <a:rPr lang="es-MX" sz="2200" dirty="0" smtClean="0"/>
              <a:t>Los </a:t>
            </a:r>
            <a:r>
              <a:rPr lang="es-MX" sz="2200" dirty="0"/>
              <a:t>valores registrados se capturarán conforme a los catálogos </a:t>
            </a:r>
            <a:r>
              <a:rPr lang="es-MX" sz="2200" dirty="0" smtClean="0"/>
              <a:t>establecidos</a:t>
            </a:r>
          </a:p>
          <a:p>
            <a:pPr algn="just">
              <a:buFont typeface="Wingdings" panose="05000000000000000000" pitchFamily="2" charset="2"/>
              <a:buChar char="ü"/>
            </a:pPr>
            <a:r>
              <a:rPr lang="es-MX" sz="2200" dirty="0" smtClean="0"/>
              <a:t>Se </a:t>
            </a:r>
            <a:r>
              <a:rPr lang="es-MX" sz="2200" dirty="0"/>
              <a:t>eliminará la posibilidad de capturar valores en cero y números </a:t>
            </a:r>
            <a:r>
              <a:rPr lang="es-MX" sz="2200" dirty="0" smtClean="0"/>
              <a:t>negativos.</a:t>
            </a:r>
            <a:endParaRPr lang="es-MX" sz="2200" dirty="0"/>
          </a:p>
          <a:p>
            <a:pPr algn="just">
              <a:buFont typeface="Wingdings" panose="05000000000000000000" pitchFamily="2" charset="2"/>
              <a:buChar char="ü"/>
            </a:pPr>
            <a:r>
              <a:rPr lang="es-MX" sz="2200" dirty="0" smtClean="0"/>
              <a:t>Se </a:t>
            </a:r>
            <a:r>
              <a:rPr lang="es-MX" sz="2200" dirty="0"/>
              <a:t>delimitará la longitud máxima de caracteres en los campos atendiendo a su </a:t>
            </a:r>
            <a:r>
              <a:rPr lang="es-MX" sz="2200" dirty="0" smtClean="0"/>
              <a:t>naturaleza.</a:t>
            </a:r>
          </a:p>
          <a:p>
            <a:pPr algn="just">
              <a:buFont typeface="Wingdings" panose="05000000000000000000" pitchFamily="2" charset="2"/>
              <a:buChar char="ü"/>
            </a:pPr>
            <a:r>
              <a:rPr lang="es-MX" sz="2200" dirty="0" smtClean="0"/>
              <a:t>Se </a:t>
            </a:r>
            <a:r>
              <a:rPr lang="es-MX" sz="2200" dirty="0"/>
              <a:t>incorporarán atributos para identificar a patrones que pagan a través de </a:t>
            </a:r>
            <a:r>
              <a:rPr lang="es-MX" sz="2200" dirty="0" smtClean="0"/>
              <a:t>terceros</a:t>
            </a:r>
          </a:p>
          <a:p>
            <a:pPr algn="just">
              <a:buFont typeface="Wingdings" panose="05000000000000000000" pitchFamily="2" charset="2"/>
              <a:buChar char="ü"/>
            </a:pPr>
            <a:r>
              <a:rPr lang="es-MX" sz="2200" dirty="0" smtClean="0"/>
              <a:t>Se </a:t>
            </a:r>
            <a:r>
              <a:rPr lang="es-MX" sz="2200" dirty="0"/>
              <a:t>actualizarán catálogos, </a:t>
            </a:r>
            <a:r>
              <a:rPr lang="es-MX" sz="2200" dirty="0" smtClean="0"/>
              <a:t>y</a:t>
            </a:r>
          </a:p>
          <a:p>
            <a:pPr algn="just">
              <a:buFont typeface="Wingdings" panose="05000000000000000000" pitchFamily="2" charset="2"/>
              <a:buChar char="ü"/>
            </a:pPr>
            <a:r>
              <a:rPr lang="es-MX" sz="2200" dirty="0" smtClean="0"/>
              <a:t>No </a:t>
            </a:r>
            <a:r>
              <a:rPr lang="es-MX" sz="2200" dirty="0"/>
              <a:t>se permitirán números negativos (percepciones o descuentos negativos)</a:t>
            </a:r>
          </a:p>
          <a:p>
            <a:pPr algn="just">
              <a:buFont typeface="Wingdings" panose="05000000000000000000" pitchFamily="2" charset="2"/>
              <a:buChar char="ü"/>
            </a:pPr>
            <a:endParaRPr lang="es-MX" sz="2200" dirty="0"/>
          </a:p>
        </p:txBody>
      </p:sp>
      <p:sp>
        <p:nvSpPr>
          <p:cNvPr id="7"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3916690837"/>
      </p:ext>
    </p:extLst>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14</a:t>
            </a:fld>
            <a:endParaRPr lang="es-MX" dirty="0"/>
          </a:p>
        </p:txBody>
      </p:sp>
      <p:sp>
        <p:nvSpPr>
          <p:cNvPr id="10" name="2 Marcador de contenido"/>
          <p:cNvSpPr txBox="1">
            <a:spLocks/>
          </p:cNvSpPr>
          <p:nvPr/>
        </p:nvSpPr>
        <p:spPr>
          <a:xfrm>
            <a:off x="611560" y="620688"/>
            <a:ext cx="8532440" cy="5904656"/>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r>
              <a:rPr lang="es-MX" sz="2400" b="1" dirty="0" smtClean="0">
                <a:solidFill>
                  <a:schemeClr val="accent1">
                    <a:lumMod val="75000"/>
                  </a:schemeClr>
                </a:solidFill>
              </a:rPr>
              <a:t>Anexo 20 (10-ene-2017) </a:t>
            </a:r>
          </a:p>
          <a:p>
            <a:pPr marL="0" indent="0" algn="ctr">
              <a:buNone/>
            </a:pPr>
            <a:r>
              <a:rPr lang="es-MX" sz="2400" b="1" dirty="0" smtClean="0">
                <a:solidFill>
                  <a:schemeClr val="accent1">
                    <a:lumMod val="75000"/>
                  </a:schemeClr>
                </a:solidFill>
              </a:rPr>
              <a:t>Justificación a la nueva versión 3.3. de CFDI</a:t>
            </a:r>
          </a:p>
          <a:p>
            <a:pPr marL="0" indent="0" algn="ctr">
              <a:buNone/>
            </a:pPr>
            <a:endParaRPr lang="es-MX" sz="2400" dirty="0"/>
          </a:p>
          <a:p>
            <a:pPr marL="0" indent="0" algn="just">
              <a:buNone/>
            </a:pPr>
            <a:r>
              <a:rPr lang="es-MX" sz="2200" dirty="0" smtClean="0"/>
              <a:t>Objetivo del fisco, con la adecuación al Anexo 20:</a:t>
            </a:r>
          </a:p>
          <a:p>
            <a:pPr marL="0" indent="0" algn="just">
              <a:buNone/>
            </a:pPr>
            <a:endParaRPr lang="es-MX" sz="2200" dirty="0"/>
          </a:p>
          <a:p>
            <a:pPr algn="just">
              <a:buFont typeface="Wingdings" panose="05000000000000000000" pitchFamily="2" charset="2"/>
              <a:buChar char="ü"/>
            </a:pPr>
            <a:r>
              <a:rPr lang="es-MX" sz="2200" dirty="0" smtClean="0"/>
              <a:t>Que las declaraciones se puedan </a:t>
            </a:r>
            <a:r>
              <a:rPr lang="es-MX" sz="2200" dirty="0" err="1" smtClean="0"/>
              <a:t>prellenar</a:t>
            </a:r>
            <a:r>
              <a:rPr lang="es-MX" sz="2200" dirty="0" smtClean="0"/>
              <a:t>, así como los pedimentos.</a:t>
            </a:r>
          </a:p>
          <a:p>
            <a:pPr algn="just">
              <a:buFont typeface="Wingdings" panose="05000000000000000000" pitchFamily="2" charset="2"/>
              <a:buChar char="ü"/>
            </a:pPr>
            <a:r>
              <a:rPr lang="es-MX" sz="2200" dirty="0" smtClean="0"/>
              <a:t>Que se puedan hacer modelos de riesgos e integración de información más consistentes.</a:t>
            </a:r>
          </a:p>
          <a:p>
            <a:pPr algn="just">
              <a:buFont typeface="Wingdings" panose="05000000000000000000" pitchFamily="2" charset="2"/>
              <a:buChar char="ü"/>
            </a:pPr>
            <a:r>
              <a:rPr lang="es-MX" sz="2200" dirty="0" smtClean="0"/>
              <a:t>Brindar a los contribuyentes, elementos para alinear sus procesos.</a:t>
            </a:r>
          </a:p>
          <a:p>
            <a:pPr algn="just">
              <a:buFont typeface="Wingdings" panose="05000000000000000000" pitchFamily="2" charset="2"/>
              <a:buChar char="ü"/>
            </a:pPr>
            <a:r>
              <a:rPr lang="es-MX" sz="2200" dirty="0" smtClean="0"/>
              <a:t>Simplificar el proceso de emisión de una factura.</a:t>
            </a:r>
          </a:p>
          <a:p>
            <a:pPr algn="just">
              <a:buFont typeface="Wingdings" panose="05000000000000000000" pitchFamily="2" charset="2"/>
              <a:buChar char="ü"/>
            </a:pPr>
            <a:r>
              <a:rPr lang="es-MX" sz="2200" dirty="0" smtClean="0"/>
              <a:t>Proveer bases de datos comparables para licitaciones públicas.</a:t>
            </a:r>
          </a:p>
          <a:p>
            <a:pPr algn="just">
              <a:buFont typeface="Wingdings" panose="05000000000000000000" pitchFamily="2" charset="2"/>
              <a:buChar char="ü"/>
            </a:pPr>
            <a:r>
              <a:rPr lang="es-MX" sz="2200" dirty="0" smtClean="0"/>
              <a:t>Generar cuentas públicas locales.</a:t>
            </a:r>
          </a:p>
          <a:p>
            <a:pPr algn="just">
              <a:buFont typeface="Wingdings" panose="05000000000000000000" pitchFamily="2" charset="2"/>
              <a:buChar char="ü"/>
            </a:pPr>
            <a:r>
              <a:rPr lang="es-MX" sz="2200" dirty="0" smtClean="0"/>
              <a:t>Construir la contabilidad electrónica partiendo de la información de la factura.</a:t>
            </a:r>
          </a:p>
          <a:p>
            <a:pPr algn="just">
              <a:buFont typeface="Wingdings" panose="05000000000000000000" pitchFamily="2" charset="2"/>
              <a:buChar char="ü"/>
            </a:pPr>
            <a:r>
              <a:rPr lang="es-MX" sz="2200" dirty="0" smtClean="0"/>
              <a:t>Vincular la información de impuestos internos con comercio exterior.</a:t>
            </a:r>
            <a:endParaRPr lang="es-MX" sz="2200" dirty="0"/>
          </a:p>
        </p:txBody>
      </p:sp>
      <p:sp>
        <p:nvSpPr>
          <p:cNvPr id="7"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1409603536"/>
      </p:ext>
    </p:extLst>
  </p:cSld>
  <p:clrMapOvr>
    <a:masterClrMapping/>
  </p:clrMapOvr>
  <p:transition spd="slow">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15</a:t>
            </a:fld>
            <a:endParaRPr lang="es-MX" dirty="0"/>
          </a:p>
        </p:txBody>
      </p:sp>
      <p:sp>
        <p:nvSpPr>
          <p:cNvPr id="10" name="2 Marcador de contenido"/>
          <p:cNvSpPr txBox="1">
            <a:spLocks/>
          </p:cNvSpPr>
          <p:nvPr/>
        </p:nvSpPr>
        <p:spPr>
          <a:xfrm>
            <a:off x="611560" y="620688"/>
            <a:ext cx="8532440" cy="5904656"/>
          </a:xfrm>
          <a:prstGeom prst="rect">
            <a:avLst/>
          </a:prstGeom>
        </p:spPr>
        <p:txBody>
          <a:bodyPr>
            <a:normAutofit fontScale="85000" lnSpcReduction="10000"/>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r>
              <a:rPr lang="es-MX" sz="2400" b="1" dirty="0" smtClean="0">
                <a:solidFill>
                  <a:schemeClr val="accent1">
                    <a:lumMod val="75000"/>
                  </a:schemeClr>
                </a:solidFill>
              </a:rPr>
              <a:t>Anexo 20 (10-ene-2017) </a:t>
            </a:r>
          </a:p>
          <a:p>
            <a:pPr marL="0" indent="0" algn="ctr">
              <a:buNone/>
            </a:pPr>
            <a:r>
              <a:rPr lang="es-MX" sz="2400" b="1" dirty="0" smtClean="0">
                <a:solidFill>
                  <a:schemeClr val="accent1">
                    <a:lumMod val="75000"/>
                  </a:schemeClr>
                </a:solidFill>
              </a:rPr>
              <a:t>Guía de Modificaciones informáticas</a:t>
            </a:r>
          </a:p>
          <a:p>
            <a:pPr marL="0" indent="0" algn="ctr">
              <a:buNone/>
            </a:pPr>
            <a:endParaRPr lang="es-MX" sz="2400" dirty="0"/>
          </a:p>
          <a:p>
            <a:pPr algn="just">
              <a:buFont typeface="Wingdings" panose="05000000000000000000" pitchFamily="2" charset="2"/>
              <a:buChar char="ü"/>
            </a:pPr>
            <a:r>
              <a:rPr lang="es-MX" sz="2400" dirty="0" smtClean="0"/>
              <a:t>El valor debería reflejar el número de pesos mexicanos que equivalen a una unidad de divisa señalada en el atributo moneda.</a:t>
            </a:r>
          </a:p>
          <a:p>
            <a:pPr algn="just">
              <a:buFont typeface="Wingdings" panose="05000000000000000000" pitchFamily="2" charset="2"/>
              <a:buChar char="ü"/>
            </a:pPr>
            <a:r>
              <a:rPr lang="es-MX" sz="2400" dirty="0" smtClean="0"/>
              <a:t>Si el valor esta fuera del porcentaje aplicable a la moneda, tomando del catálogo correspondiente el emisor obtendría del PAC que vaya a timbrar el CFDI de manera no automática, una clave de confirmación para ratificar que el valor es correcto e integrar la clave en el atributo confirmación.</a:t>
            </a:r>
          </a:p>
          <a:p>
            <a:pPr algn="just">
              <a:buFont typeface="Wingdings" panose="05000000000000000000" pitchFamily="2" charset="2"/>
              <a:buChar char="ü"/>
            </a:pPr>
            <a:r>
              <a:rPr lang="es-MX" sz="2400" dirty="0" smtClean="0"/>
              <a:t>En el campo </a:t>
            </a:r>
            <a:r>
              <a:rPr lang="es-MX" sz="2400" b="1" dirty="0" smtClean="0"/>
              <a:t>lugar de expedición</a:t>
            </a:r>
            <a:r>
              <a:rPr lang="es-MX" sz="2400" dirty="0" smtClean="0"/>
              <a:t>, ya no será necesario incorporar la entidad, bastaría con el código postal.</a:t>
            </a:r>
          </a:p>
          <a:p>
            <a:pPr algn="just">
              <a:buFont typeface="Wingdings" panose="05000000000000000000" pitchFamily="2" charset="2"/>
              <a:buChar char="ü"/>
            </a:pPr>
            <a:r>
              <a:rPr lang="es-MX" sz="2400" dirty="0" smtClean="0"/>
              <a:t>En los rubros de retención y traslado, serían requeridos para asentar la información detallada de la base, el impuesto, la tasa e importe.</a:t>
            </a:r>
          </a:p>
          <a:p>
            <a:pPr algn="just">
              <a:buFont typeface="Wingdings" panose="05000000000000000000" pitchFamily="2" charset="2"/>
              <a:buChar char="ü"/>
            </a:pPr>
            <a:r>
              <a:rPr lang="es-MX" sz="2400" dirty="0" smtClean="0"/>
              <a:t>De manera general, se están considerando catálogos para estandarizar (cerrar) la información, para que esta no esté abierta, incluyéndose 17 catálogos para incorporar los diferentes datos al CFDI.</a:t>
            </a:r>
          </a:p>
          <a:p>
            <a:pPr algn="just">
              <a:buFont typeface="Wingdings" panose="05000000000000000000" pitchFamily="2" charset="2"/>
              <a:buChar char="ü"/>
            </a:pPr>
            <a:r>
              <a:rPr lang="es-MX" sz="2400" dirty="0" smtClean="0"/>
              <a:t>Se adiciona una sección de validaciones para realizar por el proveedor, entre otras: fecha, hora, subtotales, moneda, total, lugar de expedición, uso y RFC.</a:t>
            </a:r>
            <a:endParaRPr lang="es-MX" sz="2200" dirty="0"/>
          </a:p>
        </p:txBody>
      </p:sp>
      <p:sp>
        <p:nvSpPr>
          <p:cNvPr id="7"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2855090846"/>
      </p:ext>
    </p:extLst>
  </p:cSld>
  <p:clrMapOvr>
    <a:masterClrMapping/>
  </p:clrMapOvr>
  <p:transition spd="slow">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16</a:t>
            </a:fld>
            <a:endParaRPr lang="es-MX" dirty="0"/>
          </a:p>
        </p:txBody>
      </p:sp>
      <p:sp>
        <p:nvSpPr>
          <p:cNvPr id="10" name="2 Marcador de contenido"/>
          <p:cNvSpPr txBox="1">
            <a:spLocks/>
          </p:cNvSpPr>
          <p:nvPr/>
        </p:nvSpPr>
        <p:spPr>
          <a:xfrm>
            <a:off x="611560" y="620688"/>
            <a:ext cx="8532440" cy="5904656"/>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r>
              <a:rPr lang="es-MX" sz="2400" b="1" dirty="0" smtClean="0">
                <a:solidFill>
                  <a:schemeClr val="accent1">
                    <a:lumMod val="75000"/>
                  </a:schemeClr>
                </a:solidFill>
              </a:rPr>
              <a:t>Anexo 20 (10-ene-2017) </a:t>
            </a:r>
          </a:p>
          <a:p>
            <a:pPr marL="0" indent="0" algn="ctr">
              <a:buNone/>
            </a:pPr>
            <a:endParaRPr lang="es-MX" sz="2400" dirty="0"/>
          </a:p>
          <a:p>
            <a:pPr marL="0" indent="0" algn="just">
              <a:buNone/>
            </a:pPr>
            <a:r>
              <a:rPr lang="es-MX" sz="2400" dirty="0" smtClean="0"/>
              <a:t>Se publica el Anexo 20 de la RMF 2017, el cual contiene modificaciones electrónicas a los CFDI que </a:t>
            </a:r>
            <a:r>
              <a:rPr lang="es-MX" sz="2400" b="1" u="sng" dirty="0" smtClean="0"/>
              <a:t>entrarán en vigor el 01 de julio de 2017</a:t>
            </a:r>
            <a:r>
              <a:rPr lang="es-MX" sz="2400" dirty="0" smtClean="0"/>
              <a:t>. La versión a utilizar será la 3.3. de CFDI</a:t>
            </a:r>
          </a:p>
          <a:p>
            <a:pPr marL="0" indent="0" algn="just">
              <a:buNone/>
            </a:pPr>
            <a:endParaRPr lang="es-MX" sz="2400" dirty="0" smtClean="0"/>
          </a:p>
          <a:p>
            <a:pPr marL="0" indent="0" algn="just">
              <a:buNone/>
            </a:pPr>
            <a:r>
              <a:rPr lang="es-MX" sz="2400" b="1" dirty="0" smtClean="0"/>
              <a:t>Principales cambios a la versión 3.3. de CFDI:</a:t>
            </a:r>
          </a:p>
          <a:p>
            <a:pPr algn="just">
              <a:buFont typeface="Wingdings" panose="05000000000000000000" pitchFamily="2" charset="2"/>
              <a:buChar char="ü"/>
            </a:pPr>
            <a:r>
              <a:rPr lang="es-MX" sz="2400" b="1" dirty="0" smtClean="0"/>
              <a:t>Forma de pago.</a:t>
            </a:r>
            <a:r>
              <a:rPr lang="es-MX" sz="2400" dirty="0" smtClean="0"/>
              <a:t> Se distingue del concepto método de pago y se utilizará un listado actualizado de formas de pago. Atributo condicional.</a:t>
            </a:r>
            <a:endParaRPr lang="es-MX" sz="2400" b="1" dirty="0" smtClean="0"/>
          </a:p>
          <a:p>
            <a:pPr algn="just">
              <a:buFont typeface="Wingdings" panose="05000000000000000000" pitchFamily="2" charset="2"/>
              <a:buChar char="ü"/>
            </a:pPr>
            <a:r>
              <a:rPr lang="es-MX" sz="2400" b="1" dirty="0" smtClean="0"/>
              <a:t>Método de pago</a:t>
            </a:r>
            <a:r>
              <a:rPr lang="es-MX" sz="2400" dirty="0" smtClean="0"/>
              <a:t>. Atributo condicional y permitirá adicionar un listado de 3 conceptos: PUE, PIP, PPD.</a:t>
            </a:r>
          </a:p>
          <a:p>
            <a:pPr algn="just">
              <a:buFont typeface="Wingdings" panose="05000000000000000000" pitchFamily="2" charset="2"/>
              <a:buChar char="ü"/>
            </a:pPr>
            <a:r>
              <a:rPr lang="es-MX" sz="2400" b="1" dirty="0" smtClean="0"/>
              <a:t>Lugar de expedición</a:t>
            </a:r>
            <a:r>
              <a:rPr lang="es-MX" sz="2400" dirty="0" smtClean="0"/>
              <a:t>. atributo obligatorio, donde se incorporará el Código Postal del lugar de expedición del comprobante, ya sea la matriz o sucursal</a:t>
            </a:r>
          </a:p>
          <a:p>
            <a:pPr algn="just">
              <a:buFont typeface="Wingdings" panose="05000000000000000000" pitchFamily="2" charset="2"/>
              <a:buChar char="ü"/>
            </a:pPr>
            <a:endParaRPr lang="es-MX" sz="2400" dirty="0" smtClean="0"/>
          </a:p>
          <a:p>
            <a:pPr algn="just">
              <a:buFont typeface="Wingdings" panose="05000000000000000000" pitchFamily="2" charset="2"/>
              <a:buChar char="ü"/>
            </a:pPr>
            <a:endParaRPr lang="es-MX" sz="2400" dirty="0" smtClean="0"/>
          </a:p>
          <a:p>
            <a:pPr marL="0" indent="0" algn="just">
              <a:buNone/>
            </a:pPr>
            <a:endParaRPr lang="es-MX" sz="2400" dirty="0" smtClean="0"/>
          </a:p>
          <a:p>
            <a:pPr marL="0" indent="0" algn="just">
              <a:buNone/>
            </a:pPr>
            <a:endParaRPr lang="es-MX" sz="2400" dirty="0" smtClean="0"/>
          </a:p>
          <a:p>
            <a:pPr marL="0" indent="0" algn="just">
              <a:buNone/>
            </a:pPr>
            <a:endParaRPr lang="es-MX" sz="2200" b="1" dirty="0">
              <a:solidFill>
                <a:schemeClr val="accent1">
                  <a:lumMod val="75000"/>
                </a:schemeClr>
              </a:solidFill>
            </a:endParaRPr>
          </a:p>
        </p:txBody>
      </p:sp>
      <p:sp>
        <p:nvSpPr>
          <p:cNvPr id="7"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907682832"/>
      </p:ext>
    </p:extLst>
  </p:cSld>
  <p:clrMapOvr>
    <a:masterClrMapping/>
  </p:clrMapOvr>
  <p:transition spd="slow">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17</a:t>
            </a:fld>
            <a:endParaRPr lang="es-MX" dirty="0"/>
          </a:p>
        </p:txBody>
      </p:sp>
      <p:sp>
        <p:nvSpPr>
          <p:cNvPr id="10" name="2 Marcador de contenido"/>
          <p:cNvSpPr txBox="1">
            <a:spLocks/>
          </p:cNvSpPr>
          <p:nvPr/>
        </p:nvSpPr>
        <p:spPr>
          <a:xfrm>
            <a:off x="611560" y="620688"/>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r>
              <a:rPr lang="es-MX" sz="2400" b="1" dirty="0" smtClean="0">
                <a:solidFill>
                  <a:schemeClr val="accent1">
                    <a:lumMod val="75000"/>
                  </a:schemeClr>
                </a:solidFill>
              </a:rPr>
              <a:t>Anexo 20 (10-ene-2017) </a:t>
            </a:r>
          </a:p>
          <a:p>
            <a:pPr marL="0" indent="0" algn="just">
              <a:buNone/>
            </a:pPr>
            <a:r>
              <a:rPr lang="es-MX" sz="2400" dirty="0" smtClean="0"/>
              <a:t>De acuerdo con el SAT entraría en vigor el 01 de julio, sin embargo el pasado 12 de mayo de 2017, se señalo que entraría en vigor el 01 de diciembre de 2017. Ver Anexo.</a:t>
            </a:r>
          </a:p>
          <a:p>
            <a:pPr marL="0" indent="0" algn="just">
              <a:buNone/>
            </a:pPr>
            <a:endParaRPr lang="es-MX" sz="2400" dirty="0" smtClean="0"/>
          </a:p>
          <a:p>
            <a:pPr marL="0" indent="0" algn="just">
              <a:buNone/>
            </a:pPr>
            <a:r>
              <a:rPr lang="es-MX" sz="2400" b="1" dirty="0" smtClean="0"/>
              <a:t>Principales cambios a la versión 3.3. de CFDI:</a:t>
            </a:r>
          </a:p>
          <a:p>
            <a:pPr algn="just">
              <a:buFont typeface="Wingdings" panose="05000000000000000000" pitchFamily="2" charset="2"/>
              <a:buChar char="ü"/>
            </a:pPr>
            <a:r>
              <a:rPr lang="es-MX" sz="2400" b="1" dirty="0" smtClean="0"/>
              <a:t>Forma de pago.</a:t>
            </a:r>
            <a:r>
              <a:rPr lang="es-MX" sz="2400" dirty="0" smtClean="0"/>
              <a:t> Se distingue del concepto método de pago y se utilizará un listado actualizado de formas de pago. Atributo condicional.</a:t>
            </a:r>
            <a:endParaRPr lang="es-MX" sz="2400" b="1" dirty="0" smtClean="0"/>
          </a:p>
          <a:p>
            <a:pPr algn="just">
              <a:buFont typeface="Wingdings" panose="05000000000000000000" pitchFamily="2" charset="2"/>
              <a:buChar char="ü"/>
            </a:pPr>
            <a:r>
              <a:rPr lang="es-MX" sz="2400" b="1" dirty="0" smtClean="0"/>
              <a:t>Método de pago</a:t>
            </a:r>
            <a:r>
              <a:rPr lang="es-MX" sz="2400" dirty="0" smtClean="0"/>
              <a:t>. Atributo condicional y permitirá adicionar un listado de 3 conceptos: PUE, PIP, PPD.</a:t>
            </a:r>
          </a:p>
          <a:p>
            <a:pPr marL="0" indent="0" algn="just">
              <a:buNone/>
            </a:pPr>
            <a:endParaRPr lang="es-MX" sz="2400" dirty="0"/>
          </a:p>
          <a:p>
            <a:pPr marL="0" indent="0" algn="just">
              <a:buNone/>
            </a:pPr>
            <a:r>
              <a:rPr lang="es-MX" sz="2400" dirty="0" smtClean="0"/>
              <a:t>Con este cambio el SAT identifica y distingue el término FORMA y METODO y que son términos señalados en el Art. 29-A, </a:t>
            </a:r>
            <a:r>
              <a:rPr lang="es-MX" sz="2400" dirty="0" err="1" smtClean="0"/>
              <a:t>fracc</a:t>
            </a:r>
            <a:r>
              <a:rPr lang="es-MX" sz="2400" dirty="0" smtClean="0"/>
              <a:t>. VII.</a:t>
            </a:r>
          </a:p>
        </p:txBody>
      </p:sp>
      <p:sp>
        <p:nvSpPr>
          <p:cNvPr id="7"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2808258246"/>
      </p:ext>
    </p:extLst>
  </p:cSld>
  <p:clrMapOvr>
    <a:masterClrMapping/>
  </p:clrMapOvr>
  <p:transition spd="slow">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611560" y="548680"/>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Font typeface="Arial" pitchFamily="34" charset="0"/>
              <a:buNone/>
            </a:pPr>
            <a:endParaRPr lang="es-MX" sz="3000" dirty="0" smtClean="0">
              <a:solidFill>
                <a:schemeClr val="accent1">
                  <a:lumMod val="75000"/>
                </a:schemeClr>
              </a:solidFill>
            </a:endParaRPr>
          </a:p>
        </p:txBody>
      </p:sp>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18</a:t>
            </a:fld>
            <a:endParaRPr lang="es-MX" dirty="0"/>
          </a:p>
        </p:txBody>
      </p:sp>
      <p:sp>
        <p:nvSpPr>
          <p:cNvPr id="7" name="2 Marcador de contenido"/>
          <p:cNvSpPr txBox="1">
            <a:spLocks/>
          </p:cNvSpPr>
          <p:nvPr/>
        </p:nvSpPr>
        <p:spPr>
          <a:xfrm>
            <a:off x="611560" y="476672"/>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r>
              <a:rPr lang="es-MX" sz="2600" b="1" dirty="0" smtClean="0">
                <a:solidFill>
                  <a:schemeClr val="accent1">
                    <a:lumMod val="75000"/>
                  </a:schemeClr>
                </a:solidFill>
              </a:rPr>
              <a:t>ANEXO 20</a:t>
            </a:r>
          </a:p>
          <a:p>
            <a:pPr marL="0" indent="0" algn="just">
              <a:buNone/>
            </a:pPr>
            <a:r>
              <a:rPr lang="es-MX" sz="2600" b="1" dirty="0" smtClean="0"/>
              <a:t>Catálogo de formas de pago</a:t>
            </a:r>
          </a:p>
          <a:p>
            <a:pPr marL="0" indent="0" algn="just">
              <a:buNone/>
            </a:pPr>
            <a:endParaRPr lang="es-MX" sz="2600" b="1" dirty="0" smtClean="0">
              <a:solidFill>
                <a:schemeClr val="accent1">
                  <a:lumMod val="75000"/>
                </a:schemeClr>
              </a:solidFill>
            </a:endParaRPr>
          </a:p>
          <a:p>
            <a:pPr marL="0" indent="0" algn="just">
              <a:buNone/>
            </a:pPr>
            <a:r>
              <a:rPr lang="es-MX" sz="2600" b="1" dirty="0" smtClean="0"/>
              <a:t>Comentario:</a:t>
            </a:r>
          </a:p>
          <a:p>
            <a:pPr marL="0" indent="0" algn="just">
              <a:buNone/>
            </a:pPr>
            <a:r>
              <a:rPr lang="es-MX" sz="2600" dirty="0" smtClean="0"/>
              <a:t>Se aclara el uso del término </a:t>
            </a:r>
          </a:p>
          <a:p>
            <a:pPr marL="0" indent="0" algn="just">
              <a:buNone/>
            </a:pPr>
            <a:r>
              <a:rPr lang="es-MX" sz="2600" dirty="0" smtClean="0">
                <a:solidFill>
                  <a:schemeClr val="accent1">
                    <a:lumMod val="75000"/>
                  </a:schemeClr>
                </a:solidFill>
              </a:rPr>
              <a:t>Método de pago y su uso</a:t>
            </a:r>
          </a:p>
          <a:p>
            <a:pPr marL="0" indent="0" algn="just">
              <a:buNone/>
            </a:pPr>
            <a:r>
              <a:rPr lang="es-MX" sz="2600" dirty="0" smtClean="0">
                <a:solidFill>
                  <a:schemeClr val="accent1">
                    <a:lumMod val="75000"/>
                  </a:schemeClr>
                </a:solidFill>
              </a:rPr>
              <a:t>respecto a Forma de pago</a:t>
            </a:r>
          </a:p>
          <a:p>
            <a:pPr marL="0" indent="0" algn="just">
              <a:buNone/>
            </a:pPr>
            <a:endParaRPr lang="es-MX" sz="2600" dirty="0">
              <a:solidFill>
                <a:schemeClr val="accent1">
                  <a:lumMod val="75000"/>
                </a:schemeClr>
              </a:solidFill>
            </a:endParaRPr>
          </a:p>
          <a:p>
            <a:pPr marL="0" indent="0" algn="just">
              <a:buNone/>
            </a:pPr>
            <a:r>
              <a:rPr lang="es-MX" sz="2600" dirty="0" smtClean="0"/>
              <a:t>Fundamento: Art. 29-A, </a:t>
            </a:r>
          </a:p>
          <a:p>
            <a:pPr marL="0" indent="0" algn="just">
              <a:buNone/>
            </a:pPr>
            <a:r>
              <a:rPr lang="es-MX" sz="2600" dirty="0" smtClean="0"/>
              <a:t>Frac. VII, c), CFF</a:t>
            </a:r>
            <a:endParaRPr lang="es-MX" sz="2600" dirty="0">
              <a:solidFill>
                <a:schemeClr val="accent1">
                  <a:lumMod val="75000"/>
                </a:schemeClr>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2307" y="1088337"/>
            <a:ext cx="4000500"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2747178838"/>
      </p:ext>
    </p:extLst>
  </p:cSld>
  <p:clrMapOvr>
    <a:masterClrMapping/>
  </p:clrMapOvr>
  <p:transition spd="slow">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611560" y="548680"/>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Font typeface="Arial" pitchFamily="34" charset="0"/>
              <a:buNone/>
            </a:pPr>
            <a:endParaRPr lang="es-MX" sz="3000" dirty="0" smtClean="0">
              <a:solidFill>
                <a:schemeClr val="accent1">
                  <a:lumMod val="75000"/>
                </a:schemeClr>
              </a:solidFill>
            </a:endParaRPr>
          </a:p>
        </p:txBody>
      </p:sp>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19</a:t>
            </a:fld>
            <a:endParaRPr lang="es-MX" dirty="0"/>
          </a:p>
        </p:txBody>
      </p:sp>
      <p:sp>
        <p:nvSpPr>
          <p:cNvPr id="7" name="2 Marcador de contenido"/>
          <p:cNvSpPr txBox="1">
            <a:spLocks/>
          </p:cNvSpPr>
          <p:nvPr/>
        </p:nvSpPr>
        <p:spPr>
          <a:xfrm>
            <a:off x="611560" y="476672"/>
            <a:ext cx="8532440" cy="5904656"/>
          </a:xfrm>
          <a:prstGeom prst="rect">
            <a:avLst/>
          </a:prstGeom>
        </p:spPr>
        <p:txBody>
          <a:bodyPr>
            <a:normAutofit fontScale="92500" lnSpcReduction="20000"/>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r>
              <a:rPr lang="es-MX" sz="2600" b="1" dirty="0" smtClean="0">
                <a:solidFill>
                  <a:schemeClr val="accent1">
                    <a:lumMod val="75000"/>
                  </a:schemeClr>
                </a:solidFill>
              </a:rPr>
              <a:t>ANEXO 20</a:t>
            </a:r>
          </a:p>
          <a:p>
            <a:pPr marL="0" indent="0" algn="just">
              <a:buNone/>
            </a:pPr>
            <a:r>
              <a:rPr lang="es-MX" sz="2200" b="1" dirty="0" smtClean="0"/>
              <a:t>Otras forma de extinción de obligaciones</a:t>
            </a:r>
            <a:endParaRPr lang="es-MX" sz="2200" dirty="0" smtClean="0"/>
          </a:p>
          <a:p>
            <a:pPr marL="0" indent="0" algn="just">
              <a:buNone/>
            </a:pPr>
            <a:r>
              <a:rPr lang="es-MX" sz="2200" b="1" dirty="0" smtClean="0">
                <a:solidFill>
                  <a:schemeClr val="accent1">
                    <a:lumMod val="75000"/>
                  </a:schemeClr>
                </a:solidFill>
              </a:rPr>
              <a:t>Compensación:</a:t>
            </a:r>
            <a:r>
              <a:rPr lang="es-MX" sz="2200" dirty="0" smtClean="0">
                <a:solidFill>
                  <a:schemeClr val="accent1">
                    <a:lumMod val="75000"/>
                  </a:schemeClr>
                </a:solidFill>
              </a:rPr>
              <a:t> </a:t>
            </a:r>
            <a:r>
              <a:rPr lang="es-MX" sz="2200" dirty="0" smtClean="0"/>
              <a:t>Tiene lugar cuando dos personas reúnen la calidad de deudores y acreedores recíprocamente y por su propio derecho. </a:t>
            </a:r>
            <a:r>
              <a:rPr lang="es-MX" sz="2000" b="1" dirty="0" smtClean="0">
                <a:solidFill>
                  <a:srgbClr val="FF0000"/>
                </a:solidFill>
              </a:rPr>
              <a:t>Art. 2185, CCF.</a:t>
            </a:r>
            <a:endParaRPr lang="es-MX" sz="2000" b="1" dirty="0">
              <a:solidFill>
                <a:srgbClr val="FF0000"/>
              </a:solidFill>
            </a:endParaRPr>
          </a:p>
          <a:p>
            <a:pPr marL="0" indent="0" algn="just">
              <a:buNone/>
            </a:pPr>
            <a:endParaRPr lang="es-MX" sz="2200" dirty="0" smtClean="0">
              <a:solidFill>
                <a:schemeClr val="accent1">
                  <a:lumMod val="75000"/>
                </a:schemeClr>
              </a:solidFill>
            </a:endParaRPr>
          </a:p>
          <a:p>
            <a:pPr marL="0" indent="0" algn="just">
              <a:buNone/>
            </a:pPr>
            <a:r>
              <a:rPr lang="es-MX" sz="2200" b="1" dirty="0" smtClean="0">
                <a:solidFill>
                  <a:schemeClr val="accent1">
                    <a:lumMod val="75000"/>
                  </a:schemeClr>
                </a:solidFill>
              </a:rPr>
              <a:t>Confusión de derechos:</a:t>
            </a:r>
            <a:r>
              <a:rPr lang="es-MX" sz="2200" dirty="0" smtClean="0">
                <a:solidFill>
                  <a:schemeClr val="accent1">
                    <a:lumMod val="75000"/>
                  </a:schemeClr>
                </a:solidFill>
              </a:rPr>
              <a:t> </a:t>
            </a:r>
            <a:r>
              <a:rPr lang="es-MX" sz="2200" dirty="0" smtClean="0"/>
              <a:t>La obligación se extingue cuando la calidades de acreedor y deudor se reúnen en la misma persona. La obligación renace si la confusión cesa. </a:t>
            </a:r>
            <a:r>
              <a:rPr lang="es-MX" sz="2000" b="1" dirty="0">
                <a:solidFill>
                  <a:srgbClr val="FF0000"/>
                </a:solidFill>
              </a:rPr>
              <a:t>Art. </a:t>
            </a:r>
            <a:r>
              <a:rPr lang="es-MX" sz="2000" b="1" dirty="0" smtClean="0">
                <a:solidFill>
                  <a:srgbClr val="FF0000"/>
                </a:solidFill>
              </a:rPr>
              <a:t>2206, </a:t>
            </a:r>
            <a:r>
              <a:rPr lang="es-MX" sz="2000" b="1" dirty="0">
                <a:solidFill>
                  <a:srgbClr val="FF0000"/>
                </a:solidFill>
              </a:rPr>
              <a:t>CCF.</a:t>
            </a:r>
          </a:p>
          <a:p>
            <a:pPr marL="0" indent="0" algn="just">
              <a:buNone/>
            </a:pPr>
            <a:endParaRPr lang="es-MX" sz="2200" dirty="0" smtClean="0">
              <a:solidFill>
                <a:schemeClr val="accent1">
                  <a:lumMod val="75000"/>
                </a:schemeClr>
              </a:solidFill>
            </a:endParaRPr>
          </a:p>
          <a:p>
            <a:pPr marL="0" indent="0" algn="just">
              <a:buNone/>
            </a:pPr>
            <a:r>
              <a:rPr lang="es-MX" sz="2200" b="1" dirty="0" smtClean="0">
                <a:solidFill>
                  <a:schemeClr val="accent1">
                    <a:lumMod val="75000"/>
                  </a:schemeClr>
                </a:solidFill>
              </a:rPr>
              <a:t>Remisión de deuda: </a:t>
            </a:r>
            <a:r>
              <a:rPr lang="es-MX" sz="2200" dirty="0"/>
              <a:t>Es un acto por el cual el acreedor renuncia a su crédito o abdica de su derecho crediticio u obligacional y declina la facultad de exigir al deudor el cumplimiento o pago de su deuda, total o parcialmente, teniéndola por extinguida sin haber recibido la prestación a que tenía derecho. Si el perdón es total, el término usual es remisión; si es parcial, suele hablarse de quita. La remisión de la deuda es una especie del género renuncia; ésta significa dimisión voluntaria de cualquier derecho, aquélla abdicación de derechos de crédito. . </a:t>
            </a:r>
            <a:r>
              <a:rPr lang="es-MX" sz="2000" b="1" dirty="0">
                <a:solidFill>
                  <a:srgbClr val="FF0000"/>
                </a:solidFill>
              </a:rPr>
              <a:t>Art. </a:t>
            </a:r>
            <a:r>
              <a:rPr lang="es-MX" sz="2000" b="1" dirty="0" smtClean="0">
                <a:solidFill>
                  <a:srgbClr val="FF0000"/>
                </a:solidFill>
              </a:rPr>
              <a:t>2209, </a:t>
            </a:r>
            <a:r>
              <a:rPr lang="es-MX" sz="2000" b="1" dirty="0">
                <a:solidFill>
                  <a:srgbClr val="FF0000"/>
                </a:solidFill>
              </a:rPr>
              <a:t>CCF</a:t>
            </a:r>
            <a:r>
              <a:rPr lang="es-MX" sz="2000" b="1" dirty="0" smtClean="0">
                <a:solidFill>
                  <a:srgbClr val="FF0000"/>
                </a:solidFill>
              </a:rPr>
              <a:t>.</a:t>
            </a:r>
          </a:p>
          <a:p>
            <a:pPr marL="0" indent="0" algn="just">
              <a:buNone/>
            </a:pPr>
            <a:endParaRPr lang="es-MX" sz="2000" b="1" dirty="0">
              <a:solidFill>
                <a:srgbClr val="FF0000"/>
              </a:solidFill>
            </a:endParaRPr>
          </a:p>
          <a:p>
            <a:pPr marL="0" indent="0" algn="just">
              <a:buNone/>
            </a:pPr>
            <a:r>
              <a:rPr lang="es-MX" sz="2200" b="1" dirty="0" smtClean="0">
                <a:solidFill>
                  <a:schemeClr val="accent1">
                    <a:lumMod val="75000"/>
                  </a:schemeClr>
                </a:solidFill>
              </a:rPr>
              <a:t>Novación: </a:t>
            </a:r>
            <a:r>
              <a:rPr lang="es-MX" sz="2200" dirty="0" smtClean="0"/>
              <a:t>Hay novación de contrato cuando las partes en él interesados lo alteran substancialmente substituyendo una obligación nueva a la antigua. </a:t>
            </a:r>
            <a:r>
              <a:rPr lang="es-MX" sz="2000" b="1" dirty="0">
                <a:solidFill>
                  <a:srgbClr val="FF0000"/>
                </a:solidFill>
              </a:rPr>
              <a:t>Art. </a:t>
            </a:r>
            <a:r>
              <a:rPr lang="es-MX" sz="2000" b="1" dirty="0" smtClean="0">
                <a:solidFill>
                  <a:srgbClr val="FF0000"/>
                </a:solidFill>
              </a:rPr>
              <a:t>2213, </a:t>
            </a:r>
            <a:r>
              <a:rPr lang="es-MX" sz="2000" b="1" dirty="0">
                <a:solidFill>
                  <a:srgbClr val="FF0000"/>
                </a:solidFill>
              </a:rPr>
              <a:t>CCF.</a:t>
            </a:r>
            <a:endParaRPr lang="es-MX" sz="2200" dirty="0">
              <a:solidFill>
                <a:schemeClr val="accent1">
                  <a:lumMod val="75000"/>
                </a:schemeClr>
              </a:solidFill>
            </a:endParaRPr>
          </a:p>
        </p:txBody>
      </p:sp>
      <p:sp>
        <p:nvSpPr>
          <p:cNvPr id="8"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2520289229"/>
      </p:ext>
    </p:extLst>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60648" y="3651101"/>
            <a:ext cx="8375848" cy="1362075"/>
          </a:xfrm>
        </p:spPr>
        <p:txBody>
          <a:bodyPr>
            <a:normAutofit/>
          </a:bodyPr>
          <a:lstStyle/>
          <a:p>
            <a:r>
              <a:rPr lang="es-MX" dirty="0" smtClean="0">
                <a:solidFill>
                  <a:schemeClr val="accent1">
                    <a:lumMod val="75000"/>
                  </a:schemeClr>
                </a:solidFill>
              </a:rPr>
              <a:t>GUIA DE CAMBIOS 2017 A </a:t>
            </a:r>
            <a:r>
              <a:rPr lang="es-MX" dirty="0" err="1" smtClean="0">
                <a:solidFill>
                  <a:schemeClr val="accent1">
                    <a:lumMod val="75000"/>
                  </a:schemeClr>
                </a:solidFill>
              </a:rPr>
              <a:t>CFDI´s</a:t>
            </a:r>
            <a:endParaRPr lang="es-MX" dirty="0">
              <a:solidFill>
                <a:schemeClr val="accent1">
                  <a:lumMod val="75000"/>
                </a:schemeClr>
              </a:solidFill>
            </a:endParaRPr>
          </a:p>
        </p:txBody>
      </p:sp>
      <p:sp>
        <p:nvSpPr>
          <p:cNvPr id="3" name="2 Marcador de pie de página"/>
          <p:cNvSpPr>
            <a:spLocks noGrp="1"/>
          </p:cNvSpPr>
          <p:nvPr>
            <p:ph type="ftr" sz="quarter" idx="11"/>
          </p:nvPr>
        </p:nvSpPr>
        <p:spPr/>
        <p:txBody>
          <a:bodyPr/>
          <a:lstStyle/>
          <a:p>
            <a:r>
              <a:rPr lang="es-MX" smtClean="0"/>
              <a:t>Elaborado: LC y LI Rubén Torres Benítez</a:t>
            </a:r>
            <a:endParaRPr lang="es-MX"/>
          </a:p>
        </p:txBody>
      </p:sp>
      <p:sp>
        <p:nvSpPr>
          <p:cNvPr id="4" name="3 Marcador de número de diapositiva"/>
          <p:cNvSpPr>
            <a:spLocks noGrp="1"/>
          </p:cNvSpPr>
          <p:nvPr>
            <p:ph type="sldNum" sz="quarter" idx="12"/>
          </p:nvPr>
        </p:nvSpPr>
        <p:spPr/>
        <p:txBody>
          <a:bodyPr/>
          <a:lstStyle/>
          <a:p>
            <a:fld id="{462E0296-29EA-4A81-881B-1E4A5228A350}" type="slidenum">
              <a:rPr lang="es-MX" smtClean="0"/>
              <a:pPr/>
              <a:t>2</a:t>
            </a:fld>
            <a:endParaRPr lang="es-MX"/>
          </a:p>
        </p:txBody>
      </p:sp>
    </p:spTree>
    <p:extLst>
      <p:ext uri="{BB962C8B-B14F-4D97-AF65-F5344CB8AC3E}">
        <p14:creationId xmlns:p14="http://schemas.microsoft.com/office/powerpoint/2010/main" val="2289084123"/>
      </p:ext>
    </p:extLst>
  </p:cSld>
  <p:clrMapOvr>
    <a:masterClrMapping/>
  </p:clrMapOvr>
  <p:transition spd="slow">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611560" y="548680"/>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Font typeface="Arial" pitchFamily="34" charset="0"/>
              <a:buNone/>
            </a:pPr>
            <a:endParaRPr lang="es-MX" sz="3000" dirty="0" smtClean="0">
              <a:solidFill>
                <a:schemeClr val="accent1">
                  <a:lumMod val="75000"/>
                </a:schemeClr>
              </a:solidFill>
            </a:endParaRPr>
          </a:p>
        </p:txBody>
      </p:sp>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20</a:t>
            </a:fld>
            <a:endParaRPr lang="es-MX" dirty="0"/>
          </a:p>
        </p:txBody>
      </p:sp>
      <p:sp>
        <p:nvSpPr>
          <p:cNvPr id="7" name="2 Marcador de contenido"/>
          <p:cNvSpPr txBox="1">
            <a:spLocks/>
          </p:cNvSpPr>
          <p:nvPr/>
        </p:nvSpPr>
        <p:spPr>
          <a:xfrm>
            <a:off x="611560" y="476672"/>
            <a:ext cx="8532440" cy="5904656"/>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r>
              <a:rPr lang="es-MX" sz="2600" b="1" dirty="0" smtClean="0">
                <a:solidFill>
                  <a:schemeClr val="accent1">
                    <a:lumMod val="75000"/>
                  </a:schemeClr>
                </a:solidFill>
              </a:rPr>
              <a:t>ANEXO 20</a:t>
            </a:r>
          </a:p>
          <a:p>
            <a:pPr marL="0" indent="0" algn="just">
              <a:buNone/>
            </a:pPr>
            <a:r>
              <a:rPr lang="es-MX" sz="2200" b="1" dirty="0" smtClean="0"/>
              <a:t>Otras forma de extinción de obligaciones</a:t>
            </a:r>
            <a:endParaRPr lang="es-MX" sz="2200" dirty="0" smtClean="0"/>
          </a:p>
          <a:p>
            <a:pPr marL="0" indent="0" algn="just">
              <a:buNone/>
            </a:pPr>
            <a:r>
              <a:rPr lang="es-MX" sz="2200" b="1" dirty="0" smtClean="0">
                <a:solidFill>
                  <a:schemeClr val="accent1">
                    <a:lumMod val="75000"/>
                  </a:schemeClr>
                </a:solidFill>
              </a:rPr>
              <a:t>Subrogación:</a:t>
            </a:r>
            <a:r>
              <a:rPr lang="es-MX" sz="2200" dirty="0" smtClean="0">
                <a:solidFill>
                  <a:schemeClr val="accent1">
                    <a:lumMod val="75000"/>
                  </a:schemeClr>
                </a:solidFill>
              </a:rPr>
              <a:t> </a:t>
            </a:r>
            <a:r>
              <a:rPr lang="es-MX" sz="2200" dirty="0" smtClean="0"/>
              <a:t>Esta palabra significa sustituir o poner una persona o cosa en lugar de otra. La subrogación tiene como objetivo cambiar la persona del acreedor antiguo en la obligación en que se da, por quien le hace el pago, y ello, implica que el nuevo acreedor tenga la misma posición jurídica que tenía el anterior; esto es, que tenga el mismo derecho (no otro diferente.</a:t>
            </a:r>
          </a:p>
          <a:p>
            <a:pPr marL="0" indent="0" algn="just">
              <a:buNone/>
            </a:pPr>
            <a:endParaRPr lang="es-MX" sz="2200" dirty="0">
              <a:solidFill>
                <a:schemeClr val="accent1">
                  <a:lumMod val="75000"/>
                </a:schemeClr>
              </a:solidFill>
            </a:endParaRPr>
          </a:p>
          <a:p>
            <a:pPr marL="0" indent="0" algn="just">
              <a:buNone/>
            </a:pPr>
            <a:r>
              <a:rPr lang="es-MX" sz="2200" b="1" dirty="0" smtClean="0">
                <a:solidFill>
                  <a:schemeClr val="accent1">
                    <a:lumMod val="75000"/>
                  </a:schemeClr>
                </a:solidFill>
              </a:rPr>
              <a:t>Consignación:</a:t>
            </a:r>
            <a:r>
              <a:rPr lang="es-MX" sz="2200" dirty="0" smtClean="0">
                <a:solidFill>
                  <a:schemeClr val="accent1">
                    <a:lumMod val="75000"/>
                  </a:schemeClr>
                </a:solidFill>
              </a:rPr>
              <a:t> </a:t>
            </a:r>
            <a:r>
              <a:rPr lang="es-MX" sz="2200" dirty="0" smtClean="0"/>
              <a:t>Es el que satisface el deudor o quien esté legitimado para sustituirlo con intervención judicial (característica fundamental de esta forma de pago). </a:t>
            </a:r>
            <a:r>
              <a:rPr lang="es-MX" sz="2200" dirty="0" smtClean="0">
                <a:solidFill>
                  <a:schemeClr val="accent1">
                    <a:lumMod val="75000"/>
                  </a:schemeClr>
                </a:solidFill>
              </a:rPr>
              <a:t>De acuerdo con Eugenio María Ramírez</a:t>
            </a:r>
            <a:r>
              <a:rPr lang="es-MX" sz="2200" dirty="0">
                <a:solidFill>
                  <a:schemeClr val="accent1">
                    <a:lumMod val="75000"/>
                  </a:schemeClr>
                </a:solidFill>
              </a:rPr>
              <a:t>. </a:t>
            </a:r>
            <a:r>
              <a:rPr lang="es-MX" sz="2200" dirty="0" smtClean="0"/>
              <a:t>Es el </a:t>
            </a:r>
            <a:r>
              <a:rPr lang="es-MX" sz="2200" dirty="0"/>
              <a:t>acto mediante el cual el deudor deposita la prestación debida ante un órgano judicial para que sea entregada al acreedor</a:t>
            </a:r>
            <a:r>
              <a:rPr lang="es-MX" sz="2200" dirty="0" smtClean="0"/>
              <a:t>.</a:t>
            </a:r>
          </a:p>
          <a:p>
            <a:pPr marL="0" indent="0" algn="just">
              <a:buNone/>
            </a:pPr>
            <a:r>
              <a:rPr lang="es-MX" sz="2200" dirty="0"/>
              <a:t>El pago por consignación opera solamente en casos en que el acreedor no quiere recibir el pago de lo adeudado sin que esté justificado para no recibirlo. Cuando el acreedor no manda a una persona a recibir el pago, cuando el acreedor es incapaz y no tenga tutor o curador dependiendo del caso y cuando el acreedor es incierto o desconocido.</a:t>
            </a:r>
          </a:p>
        </p:txBody>
      </p:sp>
      <p:sp>
        <p:nvSpPr>
          <p:cNvPr id="8"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3103981139"/>
      </p:ext>
    </p:extLst>
  </p:cSld>
  <p:clrMapOvr>
    <a:masterClrMapping/>
  </p:clrMapOvr>
  <p:transition spd="slow">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611560" y="548680"/>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Font typeface="Arial" pitchFamily="34" charset="0"/>
              <a:buNone/>
            </a:pPr>
            <a:endParaRPr lang="es-MX" sz="3000" dirty="0" smtClean="0">
              <a:solidFill>
                <a:schemeClr val="accent1">
                  <a:lumMod val="75000"/>
                </a:schemeClr>
              </a:solidFill>
            </a:endParaRPr>
          </a:p>
        </p:txBody>
      </p:sp>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21</a:t>
            </a:fld>
            <a:endParaRPr lang="es-MX" dirty="0"/>
          </a:p>
        </p:txBody>
      </p:sp>
      <p:sp>
        <p:nvSpPr>
          <p:cNvPr id="7" name="2 Marcador de contenido"/>
          <p:cNvSpPr txBox="1">
            <a:spLocks/>
          </p:cNvSpPr>
          <p:nvPr/>
        </p:nvSpPr>
        <p:spPr>
          <a:xfrm>
            <a:off x="611560" y="476672"/>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r>
              <a:rPr lang="es-MX" sz="2600" b="1" dirty="0" smtClean="0">
                <a:solidFill>
                  <a:schemeClr val="accent1">
                    <a:lumMod val="75000"/>
                  </a:schemeClr>
                </a:solidFill>
              </a:rPr>
              <a:t>ANEXO 20</a:t>
            </a:r>
          </a:p>
          <a:p>
            <a:pPr marL="0" indent="0" algn="just">
              <a:buNone/>
            </a:pPr>
            <a:endParaRPr lang="es-MX" sz="2600" b="1" dirty="0">
              <a:solidFill>
                <a:schemeClr val="accent1">
                  <a:lumMod val="75000"/>
                </a:schemeClr>
              </a:solidFill>
            </a:endParaRPr>
          </a:p>
          <a:p>
            <a:pPr marL="0" indent="0" algn="just">
              <a:buNone/>
            </a:pPr>
            <a:r>
              <a:rPr lang="es-MX" sz="2600" b="1" dirty="0" smtClean="0"/>
              <a:t>Catálogo de Métodos de Pago</a:t>
            </a:r>
          </a:p>
          <a:p>
            <a:pPr marL="0" indent="0" algn="just">
              <a:buNone/>
            </a:pPr>
            <a:endParaRPr lang="es-MX" sz="2600" b="1" dirty="0"/>
          </a:p>
          <a:p>
            <a:pPr marL="0" indent="0" algn="just">
              <a:buNone/>
            </a:pPr>
            <a:endParaRPr lang="es-MX" sz="2600" b="1" dirty="0" smtClean="0"/>
          </a:p>
          <a:p>
            <a:pPr marL="0" indent="0" algn="just">
              <a:buNone/>
            </a:pPr>
            <a:endParaRPr lang="es-MX" sz="2600" b="1" dirty="0"/>
          </a:p>
          <a:p>
            <a:pPr marL="0" indent="0" algn="just">
              <a:buNone/>
            </a:pPr>
            <a:r>
              <a:rPr lang="es-MX" sz="2600" b="1" dirty="0" smtClean="0"/>
              <a:t>Observación:</a:t>
            </a:r>
            <a:endParaRPr lang="es-MX" sz="2600" dirty="0" smtClean="0"/>
          </a:p>
          <a:p>
            <a:pPr marL="0" indent="0" algn="just">
              <a:buNone/>
            </a:pPr>
            <a:r>
              <a:rPr lang="es-MX" sz="2600" dirty="0" smtClean="0"/>
              <a:t>En el Código Fiscal de la Federación nunca se hace una referencia directa al término </a:t>
            </a:r>
            <a:r>
              <a:rPr lang="es-MX" sz="2600" b="1" dirty="0" smtClean="0"/>
              <a:t>método</a:t>
            </a:r>
            <a:r>
              <a:rPr lang="es-MX" sz="2600" dirty="0" smtClean="0"/>
              <a:t>, la fracción VII, inciso a) del Art. 29-A, CFF, hace referencia a pago en una sola exhibición; y en el inciso b), fracción VII, hace referencia a pagos en parcialidades.</a:t>
            </a:r>
            <a:endParaRPr lang="es-MX" sz="2600" b="1" dirty="0">
              <a:solidFill>
                <a:schemeClr val="accent1">
                  <a:lumMod val="75000"/>
                </a:schemeClr>
              </a:solidFill>
            </a:endParaRP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060848"/>
            <a:ext cx="5288380" cy="936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3593071204"/>
      </p:ext>
    </p:extLst>
  </p:cSld>
  <p:clrMapOvr>
    <a:masterClrMapping/>
  </p:clrMapOvr>
  <p:transition spd="slow">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22</a:t>
            </a:fld>
            <a:endParaRPr lang="es-MX" dirty="0"/>
          </a:p>
        </p:txBody>
      </p:sp>
      <p:sp>
        <p:nvSpPr>
          <p:cNvPr id="10" name="2 Marcador de contenido"/>
          <p:cNvSpPr txBox="1">
            <a:spLocks/>
          </p:cNvSpPr>
          <p:nvPr/>
        </p:nvSpPr>
        <p:spPr>
          <a:xfrm>
            <a:off x="611560" y="620688"/>
            <a:ext cx="8532440" cy="5904656"/>
          </a:xfrm>
          <a:prstGeom prst="rect">
            <a:avLst/>
          </a:prstGeom>
        </p:spPr>
        <p:txBody>
          <a:bodyPr>
            <a:normAutofit fontScale="62500" lnSpcReduction="20000"/>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r>
              <a:rPr lang="es-MX" sz="2400" b="1" dirty="0" smtClean="0">
                <a:solidFill>
                  <a:schemeClr val="accent1">
                    <a:lumMod val="75000"/>
                  </a:schemeClr>
                </a:solidFill>
              </a:rPr>
              <a:t>Anexo 20 (10-ene-2017) </a:t>
            </a:r>
          </a:p>
          <a:p>
            <a:pPr marL="0" indent="0" algn="ctr">
              <a:buNone/>
            </a:pPr>
            <a:endParaRPr lang="es-MX" sz="2400" dirty="0"/>
          </a:p>
          <a:p>
            <a:pPr marL="0" indent="0" algn="just">
              <a:buNone/>
            </a:pPr>
            <a:r>
              <a:rPr lang="es-MX" sz="2400" b="1" dirty="0" smtClean="0"/>
              <a:t>COMPROBANTES </a:t>
            </a:r>
            <a:r>
              <a:rPr lang="es-MX" sz="2400" b="1" dirty="0"/>
              <a:t>FISCALES. ENTRE SUS REQUISITOS DE VALIDEZ NO SE ENCUENTRA EL DE SEÑALAR EL CÓDIGO POSTAL DE LA PERSONA QUE LOS EMITIÓ.</a:t>
            </a:r>
            <a:r>
              <a:rPr lang="es-MX" sz="2400" dirty="0"/>
              <a:t> Del artículo 29-A del Código Fiscal de la Federación, se advierte que el legislador estableció que los comprobantes fiscales digitales deberán contener la clave del Registro Federal de Contribuyentes de quien los expida y el régimen fiscal en que tributen conforme a la Ley del Impuesto sobre la Renta. Asimismo, destacó que </a:t>
            </a:r>
            <a:r>
              <a:rPr lang="es-MX" sz="2400" b="1" u="sng" dirty="0"/>
              <a:t>tratándose de contribuyentes que tengan más de un local o establecimiento, se deberá señalar el domicilio del local o establecimiento en el que se expidan</a:t>
            </a:r>
            <a:r>
              <a:rPr lang="es-MX" sz="2400" dirty="0"/>
              <a:t>. Además, indicó que se deberá señalar el número de folio y el sello digital del Servicio de Administración Tributaria, así como el sello digital del contribuyente que los expide, </a:t>
            </a:r>
            <a:r>
              <a:rPr lang="es-MX" sz="2400" b="1" u="sng" dirty="0"/>
              <a:t>el lugar y fecha de expedición, la cantidad, unidad de medida y clase de los bienes o mercancías o descripción del servicio o del uso o goce que amparen, el valor unitario consignado en número y el importe total consignado en número o letra</a:t>
            </a:r>
            <a:r>
              <a:rPr lang="es-MX" sz="2400" dirty="0"/>
              <a:t>. En ese tenor, </a:t>
            </a:r>
            <a:r>
              <a:rPr lang="es-MX" sz="2400" b="1" u="sng" dirty="0"/>
              <a:t>el legislador no estableció como requisito de validez, que los comprobantes fiscales digitales contengan el código postal de la persona que los emitió</a:t>
            </a:r>
            <a:r>
              <a:rPr lang="es-MX" sz="2400" dirty="0"/>
              <a:t>. Por tanto, aun cuando en la práctica el código postal se señala como parte integrante para ubicar determinado domicilio, lo cierto es que el mencionado artículo 29-A, fracción I, no hace referencia a éste para dotar de validez a los comprobantes fiscales.</a:t>
            </a:r>
          </a:p>
          <a:p>
            <a:pPr marL="0" indent="0" algn="just">
              <a:buNone/>
            </a:pPr>
            <a:endParaRPr lang="es-MX" sz="2400" dirty="0"/>
          </a:p>
          <a:p>
            <a:pPr marL="0" indent="0" algn="just">
              <a:buNone/>
            </a:pPr>
            <a:r>
              <a:rPr lang="es-MX" sz="2400" b="1" dirty="0"/>
              <a:t>Primer Tribunal Colegiado En Materia Administrativa Del Cuarto Circuito.</a:t>
            </a:r>
          </a:p>
          <a:p>
            <a:pPr marL="0" indent="0" algn="just">
              <a:buNone/>
            </a:pPr>
            <a:endParaRPr lang="es-MX" sz="2400" b="1" dirty="0"/>
          </a:p>
          <a:p>
            <a:pPr marL="0" indent="0" algn="just">
              <a:buNone/>
            </a:pPr>
            <a:r>
              <a:rPr lang="es-MX" sz="2400" b="1" dirty="0"/>
              <a:t>Revisión administrativa (Ley Federal de Procedimiento Contencioso Administrativo) 66/2015. Administrador Local Jurídico de Guadalupe, Nuevo León, del Servicio de Administración Tributaria. 21 de octubre de 2015. Unanimidad de votos. Ponente: Antonio Ceja Ochoa. Secretario: Noel Israel Loera Ruelas.</a:t>
            </a:r>
          </a:p>
          <a:p>
            <a:pPr marL="0" indent="0" algn="just">
              <a:buNone/>
            </a:pPr>
            <a:endParaRPr lang="es-MX" sz="2400" b="1" dirty="0"/>
          </a:p>
          <a:p>
            <a:pPr marL="0" indent="0" algn="just">
              <a:buNone/>
            </a:pPr>
            <a:r>
              <a:rPr lang="es-MX" sz="2400" b="1" dirty="0"/>
              <a:t>Fuente: Semanario Judicial de la Federación, Décima Época, Materia Administrativa,  Tesis IV.1o.A.48 A (10a.), Tesis Aislada, Registro 2011667, mayo de 2016.</a:t>
            </a:r>
          </a:p>
        </p:txBody>
      </p:sp>
      <p:sp>
        <p:nvSpPr>
          <p:cNvPr id="7"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4027580636"/>
      </p:ext>
    </p:extLst>
  </p:cSld>
  <p:clrMapOvr>
    <a:masterClrMapping/>
  </p:clrMapOvr>
  <p:transition spd="slow">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23</a:t>
            </a:fld>
            <a:endParaRPr lang="es-MX" dirty="0"/>
          </a:p>
        </p:txBody>
      </p:sp>
      <p:sp>
        <p:nvSpPr>
          <p:cNvPr id="10" name="2 Marcador de contenido"/>
          <p:cNvSpPr txBox="1">
            <a:spLocks/>
          </p:cNvSpPr>
          <p:nvPr/>
        </p:nvSpPr>
        <p:spPr>
          <a:xfrm>
            <a:off x="611560" y="620688"/>
            <a:ext cx="8532440" cy="5904656"/>
          </a:xfrm>
          <a:prstGeom prst="rect">
            <a:avLst/>
          </a:prstGeom>
        </p:spPr>
        <p:txBody>
          <a:bodyPr>
            <a:normAutofit fontScale="92500"/>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r>
              <a:rPr lang="es-MX" sz="2400" b="1" dirty="0" smtClean="0">
                <a:solidFill>
                  <a:schemeClr val="accent1">
                    <a:lumMod val="75000"/>
                  </a:schemeClr>
                </a:solidFill>
              </a:rPr>
              <a:t>Anexo 20 (10-ene-2017) </a:t>
            </a:r>
          </a:p>
          <a:p>
            <a:pPr marL="0" indent="0" algn="ctr">
              <a:buNone/>
            </a:pPr>
            <a:endParaRPr lang="es-MX" sz="2400" dirty="0"/>
          </a:p>
          <a:p>
            <a:pPr marL="0" indent="0" algn="just">
              <a:buNone/>
            </a:pPr>
            <a:r>
              <a:rPr lang="es-MX" sz="2400" b="1" dirty="0" smtClean="0"/>
              <a:t>Principales cambios al CFDI:</a:t>
            </a:r>
          </a:p>
          <a:p>
            <a:pPr algn="just">
              <a:buFont typeface="Wingdings" panose="05000000000000000000" pitchFamily="2" charset="2"/>
              <a:buChar char="ü"/>
            </a:pPr>
            <a:r>
              <a:rPr lang="es-MX" sz="2400" b="1" dirty="0" smtClean="0"/>
              <a:t>Confirmación.</a:t>
            </a:r>
            <a:r>
              <a:rPr lang="es-MX" sz="2400" dirty="0" smtClean="0"/>
              <a:t> Atributo condicional para registrar la clave de confirmación que entregue el PAC para expedir el CFDI con </a:t>
            </a:r>
            <a:r>
              <a:rPr lang="es-MX" sz="2400" b="1" u="sng" dirty="0" smtClean="0"/>
              <a:t>importes grandes</a:t>
            </a:r>
            <a:r>
              <a:rPr lang="es-MX" sz="2400" dirty="0" smtClean="0"/>
              <a:t>, con un tipo de cambio </a:t>
            </a:r>
            <a:r>
              <a:rPr lang="es-MX" sz="2400" b="1" u="sng" dirty="0" smtClean="0"/>
              <a:t>fuera del rango establecido o con ambos casos.</a:t>
            </a:r>
            <a:endParaRPr lang="es-MX" sz="2400" dirty="0" smtClean="0"/>
          </a:p>
          <a:p>
            <a:pPr algn="just">
              <a:buFont typeface="Wingdings" panose="05000000000000000000" pitchFamily="2" charset="2"/>
              <a:buChar char="ü"/>
            </a:pPr>
            <a:r>
              <a:rPr lang="es-MX" sz="2400" b="1" dirty="0" smtClean="0"/>
              <a:t>CFDI Relacionado.</a:t>
            </a:r>
            <a:r>
              <a:rPr lang="es-MX" sz="2400" dirty="0" smtClean="0"/>
              <a:t> Atributo opcional para registrar el UUID de una CFDI relacionado con el presente comprobante. </a:t>
            </a:r>
          </a:p>
          <a:p>
            <a:pPr marL="355600" indent="0" algn="just">
              <a:buNone/>
            </a:pPr>
            <a:r>
              <a:rPr lang="es-MX" sz="2400" dirty="0" smtClean="0"/>
              <a:t>Si un CFDI relacionado es uno de </a:t>
            </a:r>
            <a:r>
              <a:rPr lang="es-MX" sz="2400" b="1" u="sng" dirty="0" smtClean="0"/>
              <a:t>TRASLADO</a:t>
            </a:r>
            <a:r>
              <a:rPr lang="es-MX" sz="2400" dirty="0" smtClean="0"/>
              <a:t> que sirva para registrar movimiento de mercancía. Si el comprobante se usa como </a:t>
            </a:r>
            <a:r>
              <a:rPr lang="es-MX" sz="2400" b="1" u="sng" dirty="0" smtClean="0"/>
              <a:t>NOTA DE CREDITO</a:t>
            </a:r>
            <a:r>
              <a:rPr lang="es-MX" sz="2400" dirty="0" smtClean="0"/>
              <a:t> o </a:t>
            </a:r>
            <a:r>
              <a:rPr lang="es-MX" sz="2400" b="1" u="sng" dirty="0" smtClean="0"/>
              <a:t>NOTA DE DEBITO</a:t>
            </a:r>
            <a:r>
              <a:rPr lang="es-MX" sz="2400" dirty="0" smtClean="0"/>
              <a:t>. Si se trata de una devolución sobre el comprobante relacionado. Si sustituye a una factura cancelada.</a:t>
            </a:r>
          </a:p>
          <a:p>
            <a:pPr algn="just">
              <a:buFont typeface="Wingdings" panose="05000000000000000000" pitchFamily="2" charset="2"/>
              <a:buChar char="ü"/>
            </a:pPr>
            <a:r>
              <a:rPr lang="es-MX" sz="2400" b="1" dirty="0" smtClean="0"/>
              <a:t>Uso del CFDI.</a:t>
            </a:r>
            <a:r>
              <a:rPr lang="es-MX" sz="2400" dirty="0" smtClean="0"/>
              <a:t> Es un atributo obligatorio, y donde se determinará el uso de diversas claves </a:t>
            </a:r>
            <a:r>
              <a:rPr lang="es-MX" sz="2400" b="1" dirty="0" smtClean="0"/>
              <a:t>al uso que se le dará el receptor del CFDI.</a:t>
            </a:r>
          </a:p>
          <a:p>
            <a:pPr algn="just">
              <a:buFont typeface="Wingdings" panose="05000000000000000000" pitchFamily="2" charset="2"/>
              <a:buChar char="ü"/>
            </a:pPr>
            <a:endParaRPr lang="es-MX" sz="2400" b="1" dirty="0" smtClean="0"/>
          </a:p>
          <a:p>
            <a:pPr algn="just">
              <a:buFont typeface="Wingdings" panose="05000000000000000000" pitchFamily="2" charset="2"/>
              <a:buChar char="ü"/>
            </a:pPr>
            <a:endParaRPr lang="es-MX" sz="2400" dirty="0" smtClean="0"/>
          </a:p>
          <a:p>
            <a:pPr marL="0" indent="0" algn="just">
              <a:buNone/>
            </a:pPr>
            <a:endParaRPr lang="es-MX" sz="2200" b="1" dirty="0">
              <a:solidFill>
                <a:schemeClr val="accent1">
                  <a:lumMod val="75000"/>
                </a:schemeClr>
              </a:solidFill>
            </a:endParaRPr>
          </a:p>
        </p:txBody>
      </p:sp>
      <p:sp>
        <p:nvSpPr>
          <p:cNvPr id="7"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3900226616"/>
      </p:ext>
    </p:extLst>
  </p:cSld>
  <p:clrMapOvr>
    <a:masterClrMapping/>
  </p:clrMapOvr>
  <p:transition spd="slow">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24</a:t>
            </a:fld>
            <a:endParaRPr lang="es-MX" dirty="0"/>
          </a:p>
        </p:txBody>
      </p:sp>
      <p:sp>
        <p:nvSpPr>
          <p:cNvPr id="10" name="2 Marcador de contenido"/>
          <p:cNvSpPr txBox="1">
            <a:spLocks/>
          </p:cNvSpPr>
          <p:nvPr/>
        </p:nvSpPr>
        <p:spPr>
          <a:xfrm>
            <a:off x="611560" y="620688"/>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r>
              <a:rPr lang="es-MX" sz="2400" b="1" dirty="0" smtClean="0">
                <a:solidFill>
                  <a:schemeClr val="accent1">
                    <a:lumMod val="75000"/>
                  </a:schemeClr>
                </a:solidFill>
              </a:rPr>
              <a:t>Anexo 20 (10-ene-2017) </a:t>
            </a:r>
          </a:p>
          <a:p>
            <a:pPr marL="0" indent="0" algn="ctr">
              <a:buNone/>
            </a:pPr>
            <a:endParaRPr lang="es-MX" sz="2400" dirty="0"/>
          </a:p>
          <a:p>
            <a:pPr marL="0" indent="0" algn="just">
              <a:buNone/>
            </a:pPr>
            <a:r>
              <a:rPr lang="es-MX" sz="2400" b="1" dirty="0" smtClean="0"/>
              <a:t>Principales cambios al CFDI:</a:t>
            </a:r>
          </a:p>
          <a:p>
            <a:pPr algn="just">
              <a:buFont typeface="Wingdings" panose="05000000000000000000" pitchFamily="2" charset="2"/>
              <a:buChar char="ü"/>
            </a:pPr>
            <a:r>
              <a:rPr lang="es-MX" sz="2400" b="1" dirty="0" smtClean="0"/>
              <a:t>Clave del Producto o Servicio.</a:t>
            </a:r>
            <a:r>
              <a:rPr lang="es-MX" sz="2400" dirty="0"/>
              <a:t> Atributo requerido para expresar la clave </a:t>
            </a:r>
            <a:r>
              <a:rPr lang="es-MX" sz="2400" dirty="0" smtClean="0"/>
              <a:t>del producto </a:t>
            </a:r>
            <a:r>
              <a:rPr lang="es-MX" sz="2400" dirty="0"/>
              <a:t>o del servicio amparado por </a:t>
            </a:r>
            <a:r>
              <a:rPr lang="es-MX" sz="2400" dirty="0" smtClean="0"/>
              <a:t>el presente </a:t>
            </a:r>
            <a:r>
              <a:rPr lang="es-MX" sz="2400" dirty="0"/>
              <a:t>concepto. Es requerido y </a:t>
            </a:r>
            <a:r>
              <a:rPr lang="es-MX" sz="2400" dirty="0" smtClean="0"/>
              <a:t>deben utilizar </a:t>
            </a:r>
            <a:r>
              <a:rPr lang="es-MX" sz="2400" dirty="0"/>
              <a:t>las claves del catálogo de productos y servicios, cuando los conceptos que </a:t>
            </a:r>
            <a:r>
              <a:rPr lang="es-MX" sz="2400" dirty="0" smtClean="0"/>
              <a:t>registren por </a:t>
            </a:r>
            <a:r>
              <a:rPr lang="es-MX" sz="2400" dirty="0"/>
              <a:t>sus actividades correspondan con </a:t>
            </a:r>
            <a:r>
              <a:rPr lang="es-MX" sz="2400" dirty="0" smtClean="0"/>
              <a:t>dichos conceptos.</a:t>
            </a:r>
          </a:p>
          <a:p>
            <a:pPr algn="just">
              <a:buFont typeface="Wingdings" panose="05000000000000000000" pitchFamily="2" charset="2"/>
              <a:buChar char="ü"/>
            </a:pPr>
            <a:r>
              <a:rPr lang="es-MX" sz="2400" b="1" dirty="0" smtClean="0"/>
              <a:t>Tipo Factor.</a:t>
            </a:r>
            <a:r>
              <a:rPr lang="es-MX" sz="2400" dirty="0"/>
              <a:t> Atributo requerido para señalar la clave del </a:t>
            </a:r>
            <a:r>
              <a:rPr lang="es-MX" sz="2400" dirty="0" smtClean="0"/>
              <a:t>tipo de </a:t>
            </a:r>
            <a:r>
              <a:rPr lang="es-MX" sz="2400" dirty="0"/>
              <a:t>factor que se aplica a la base del impuesto</a:t>
            </a:r>
            <a:r>
              <a:rPr lang="es-MX" sz="2400" dirty="0" smtClean="0"/>
              <a:t>.</a:t>
            </a:r>
          </a:p>
          <a:p>
            <a:pPr algn="just">
              <a:buFont typeface="Wingdings" panose="05000000000000000000" pitchFamily="2" charset="2"/>
              <a:buChar char="ü"/>
            </a:pPr>
            <a:r>
              <a:rPr lang="es-MX" sz="2400" b="1" dirty="0" smtClean="0"/>
              <a:t>Tasa o Cuota.</a:t>
            </a:r>
            <a:r>
              <a:rPr lang="es-MX" sz="2400" dirty="0"/>
              <a:t> Atributo condicional para señalar el valor de </a:t>
            </a:r>
            <a:r>
              <a:rPr lang="es-MX" sz="2400" dirty="0" smtClean="0"/>
              <a:t>la tasa </a:t>
            </a:r>
            <a:r>
              <a:rPr lang="es-MX" sz="2400" dirty="0"/>
              <a:t>o cuota del impuesto que se traslada </a:t>
            </a:r>
            <a:r>
              <a:rPr lang="es-MX" sz="2400" dirty="0" smtClean="0"/>
              <a:t>para el </a:t>
            </a:r>
            <a:r>
              <a:rPr lang="es-MX" sz="2400" dirty="0"/>
              <a:t>presente concepto. Es requerido cuando </a:t>
            </a:r>
            <a:r>
              <a:rPr lang="es-MX" sz="2400" dirty="0" smtClean="0"/>
              <a:t>el atributo </a:t>
            </a:r>
            <a:r>
              <a:rPr lang="es-MX" sz="2400" dirty="0" err="1"/>
              <a:t>TipoFactor</a:t>
            </a:r>
            <a:r>
              <a:rPr lang="es-MX" sz="2400" dirty="0"/>
              <a:t> tenga un valor </a:t>
            </a:r>
            <a:r>
              <a:rPr lang="es-MX" sz="2400" dirty="0" smtClean="0"/>
              <a:t>que corresponda </a:t>
            </a:r>
            <a:r>
              <a:rPr lang="es-MX" sz="2400" dirty="0"/>
              <a:t>a Tasa o Cuota.</a:t>
            </a:r>
          </a:p>
          <a:p>
            <a:pPr algn="just">
              <a:buFont typeface="Wingdings" panose="05000000000000000000" pitchFamily="2" charset="2"/>
              <a:buChar char="ü"/>
            </a:pPr>
            <a:endParaRPr lang="es-MX" sz="2400" b="1" dirty="0"/>
          </a:p>
          <a:p>
            <a:pPr algn="just">
              <a:buFont typeface="Wingdings" panose="05000000000000000000" pitchFamily="2" charset="2"/>
              <a:buChar char="ü"/>
            </a:pPr>
            <a:endParaRPr lang="es-MX" sz="2200" b="1" dirty="0">
              <a:solidFill>
                <a:schemeClr val="accent1">
                  <a:lumMod val="75000"/>
                </a:schemeClr>
              </a:solidFill>
            </a:endParaRPr>
          </a:p>
        </p:txBody>
      </p:sp>
      <p:sp>
        <p:nvSpPr>
          <p:cNvPr id="7"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121617487"/>
      </p:ext>
    </p:extLst>
  </p:cSld>
  <p:clrMapOvr>
    <a:masterClrMapping/>
  </p:clrMapOvr>
  <p:transition spd="slow">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611560" y="548680"/>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Font typeface="Arial" pitchFamily="34" charset="0"/>
              <a:buNone/>
            </a:pPr>
            <a:endParaRPr lang="es-MX" sz="3000" dirty="0" smtClean="0">
              <a:solidFill>
                <a:schemeClr val="accent1">
                  <a:lumMod val="75000"/>
                </a:schemeClr>
              </a:solidFill>
            </a:endParaRPr>
          </a:p>
        </p:txBody>
      </p:sp>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25</a:t>
            </a:fld>
            <a:endParaRPr lang="es-MX" dirty="0"/>
          </a:p>
        </p:txBody>
      </p:sp>
      <p:sp>
        <p:nvSpPr>
          <p:cNvPr id="7" name="2 Marcador de contenido"/>
          <p:cNvSpPr txBox="1">
            <a:spLocks/>
          </p:cNvSpPr>
          <p:nvPr/>
        </p:nvSpPr>
        <p:spPr>
          <a:xfrm>
            <a:off x="611560" y="476672"/>
            <a:ext cx="8532440" cy="5904656"/>
          </a:xfrm>
          <a:prstGeom prst="rect">
            <a:avLst/>
          </a:prstGeom>
        </p:spPr>
        <p:txBody>
          <a:bodyPr>
            <a:normAutofit fontScale="92500" lnSpcReduction="20000"/>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r>
              <a:rPr lang="es-MX" sz="2600" b="1" dirty="0" smtClean="0">
                <a:solidFill>
                  <a:schemeClr val="accent1">
                    <a:lumMod val="75000"/>
                  </a:schemeClr>
                </a:solidFill>
              </a:rPr>
              <a:t>ANEXO 20</a:t>
            </a:r>
          </a:p>
          <a:p>
            <a:pPr marL="0" indent="0" algn="just">
              <a:buNone/>
            </a:pPr>
            <a:endParaRPr lang="es-MX" sz="2600" b="1" dirty="0">
              <a:solidFill>
                <a:schemeClr val="accent1">
                  <a:lumMod val="75000"/>
                </a:schemeClr>
              </a:solidFill>
            </a:endParaRPr>
          </a:p>
          <a:p>
            <a:pPr marL="0" indent="0" algn="just">
              <a:buNone/>
            </a:pPr>
            <a:r>
              <a:rPr lang="es-MX" sz="2600" b="1" dirty="0" smtClean="0"/>
              <a:t>Catálogo de Tipo de Relación</a:t>
            </a:r>
          </a:p>
          <a:p>
            <a:pPr marL="0" indent="0" algn="just">
              <a:buNone/>
            </a:pPr>
            <a:endParaRPr lang="es-MX" sz="2600" b="1" dirty="0"/>
          </a:p>
          <a:p>
            <a:pPr marL="0" indent="0" algn="just">
              <a:buNone/>
            </a:pPr>
            <a:endParaRPr lang="es-MX" sz="2600" b="1" dirty="0" smtClean="0"/>
          </a:p>
          <a:p>
            <a:pPr marL="0" indent="0" algn="just">
              <a:buNone/>
            </a:pPr>
            <a:endParaRPr lang="es-MX" sz="2600" b="1" dirty="0"/>
          </a:p>
          <a:p>
            <a:pPr marL="0" indent="0" algn="just">
              <a:buNone/>
            </a:pPr>
            <a:endParaRPr lang="es-MX" sz="2600" b="1" dirty="0" smtClean="0"/>
          </a:p>
          <a:p>
            <a:pPr marL="0" indent="0" algn="just">
              <a:buNone/>
            </a:pPr>
            <a:endParaRPr lang="es-MX" sz="2600" b="1" dirty="0"/>
          </a:p>
          <a:p>
            <a:pPr marL="0" indent="0" algn="just">
              <a:buNone/>
            </a:pPr>
            <a:endParaRPr lang="es-MX" sz="2600" b="1" dirty="0" smtClean="0"/>
          </a:p>
          <a:p>
            <a:pPr marL="0" indent="0" algn="just">
              <a:buNone/>
            </a:pPr>
            <a:r>
              <a:rPr lang="es-MX" sz="2600" b="1" dirty="0" smtClean="0"/>
              <a:t>Observación:</a:t>
            </a:r>
            <a:endParaRPr lang="es-MX" sz="2600" dirty="0" smtClean="0"/>
          </a:p>
          <a:p>
            <a:pPr marL="0" indent="0" algn="just">
              <a:buNone/>
            </a:pPr>
            <a:r>
              <a:rPr lang="es-MX" sz="2600" dirty="0" smtClean="0"/>
              <a:t>Sin precisar concretamente su uso, se puede apreciar:</a:t>
            </a:r>
          </a:p>
          <a:p>
            <a:pPr marL="514350" indent="-514350" algn="just">
              <a:buAutoNum type="arabicPeriod"/>
            </a:pPr>
            <a:r>
              <a:rPr lang="es-MX" sz="2600" dirty="0" smtClean="0">
                <a:solidFill>
                  <a:schemeClr val="accent1">
                    <a:lumMod val="75000"/>
                  </a:schemeClr>
                </a:solidFill>
              </a:rPr>
              <a:t>Aplica solo a compra-venta de productos</a:t>
            </a:r>
          </a:p>
          <a:p>
            <a:pPr marL="514350" indent="-514350" algn="just">
              <a:buAutoNum type="arabicPeriod"/>
            </a:pPr>
            <a:r>
              <a:rPr lang="es-MX" sz="2600" dirty="0" smtClean="0">
                <a:solidFill>
                  <a:schemeClr val="accent1">
                    <a:lumMod val="75000"/>
                  </a:schemeClr>
                </a:solidFill>
              </a:rPr>
              <a:t>Se identificarán 3 tipos de operaciones Venta, Devolución de Producto (Nota Crédito) y Cargos realizados al cliente.</a:t>
            </a:r>
          </a:p>
          <a:p>
            <a:pPr marL="514350" indent="-514350" algn="just">
              <a:buAutoNum type="arabicPeriod"/>
            </a:pPr>
            <a:r>
              <a:rPr lang="es-MX" sz="2600" dirty="0" smtClean="0">
                <a:solidFill>
                  <a:schemeClr val="accent1">
                    <a:lumMod val="75000"/>
                  </a:schemeClr>
                </a:solidFill>
              </a:rPr>
              <a:t>Se reconoce la sustitución de </a:t>
            </a:r>
            <a:r>
              <a:rPr lang="es-MX" sz="2600" dirty="0" err="1" smtClean="0">
                <a:solidFill>
                  <a:schemeClr val="accent1">
                    <a:lumMod val="75000"/>
                  </a:schemeClr>
                </a:solidFill>
              </a:rPr>
              <a:t>CFDI´s</a:t>
            </a:r>
            <a:r>
              <a:rPr lang="es-MX" sz="2600" dirty="0" smtClean="0">
                <a:solidFill>
                  <a:schemeClr val="accent1">
                    <a:lumMod val="75000"/>
                  </a:schemeClr>
                </a:solidFill>
              </a:rPr>
              <a:t> emitidos con anterioridad, quizás en ejercicios posteriores.</a:t>
            </a:r>
            <a:endParaRPr lang="es-MX" sz="2600" dirty="0">
              <a:solidFill>
                <a:schemeClr val="accent1">
                  <a:lumMod val="75000"/>
                </a:schemeClr>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1700808"/>
            <a:ext cx="6768752" cy="1804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3342289717"/>
      </p:ext>
    </p:extLst>
  </p:cSld>
  <p:clrMapOvr>
    <a:masterClrMapping/>
  </p:clrMapOvr>
  <p:transition spd="slow">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611560" y="548680"/>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Font typeface="Arial" pitchFamily="34" charset="0"/>
              <a:buNone/>
            </a:pPr>
            <a:endParaRPr lang="es-MX" sz="3000" dirty="0" smtClean="0">
              <a:solidFill>
                <a:schemeClr val="accent1">
                  <a:lumMod val="75000"/>
                </a:schemeClr>
              </a:solidFill>
            </a:endParaRPr>
          </a:p>
        </p:txBody>
      </p:sp>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26</a:t>
            </a:fld>
            <a:endParaRPr lang="es-MX" dirty="0"/>
          </a:p>
        </p:txBody>
      </p:sp>
      <p:sp>
        <p:nvSpPr>
          <p:cNvPr id="7" name="2 Marcador de contenido"/>
          <p:cNvSpPr txBox="1">
            <a:spLocks/>
          </p:cNvSpPr>
          <p:nvPr/>
        </p:nvSpPr>
        <p:spPr>
          <a:xfrm>
            <a:off x="611560" y="476672"/>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r>
              <a:rPr lang="es-MX" sz="2600" b="1" dirty="0" smtClean="0">
                <a:solidFill>
                  <a:schemeClr val="accent1">
                    <a:lumMod val="75000"/>
                  </a:schemeClr>
                </a:solidFill>
              </a:rPr>
              <a:t>ANEXO 20</a:t>
            </a:r>
          </a:p>
          <a:p>
            <a:pPr marL="0" indent="0" algn="just">
              <a:buNone/>
            </a:pPr>
            <a:r>
              <a:rPr lang="es-MX" sz="2600" b="1" dirty="0" smtClean="0"/>
              <a:t>Catálogo de claves de Uso del CFDI</a:t>
            </a:r>
          </a:p>
          <a:p>
            <a:pPr marL="0" indent="0" algn="just">
              <a:buNone/>
            </a:pPr>
            <a:endParaRPr lang="es-MX" sz="2600" b="1" dirty="0"/>
          </a:p>
          <a:p>
            <a:pPr marL="0" indent="0" algn="just">
              <a:buNone/>
            </a:pPr>
            <a:endParaRPr lang="es-MX" sz="2600" b="1" dirty="0" smtClean="0"/>
          </a:p>
          <a:p>
            <a:pPr marL="0" indent="0" algn="just">
              <a:buNone/>
            </a:pPr>
            <a:endParaRPr lang="es-MX" sz="2600" b="1" dirty="0"/>
          </a:p>
          <a:p>
            <a:pPr marL="0" indent="0" algn="just">
              <a:buNone/>
            </a:pPr>
            <a:endParaRPr lang="es-MX" sz="2600" b="1" dirty="0" smtClean="0"/>
          </a:p>
          <a:p>
            <a:pPr marL="0" indent="0" algn="just">
              <a:buNone/>
            </a:pPr>
            <a:endParaRPr lang="es-MX" sz="2600" b="1" dirty="0"/>
          </a:p>
          <a:p>
            <a:pPr marL="0" indent="0" algn="just">
              <a:buNone/>
            </a:pPr>
            <a:endParaRPr lang="es-MX" sz="2600" b="1"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949" y="1546820"/>
            <a:ext cx="8066087" cy="476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2945329176"/>
      </p:ext>
    </p:extLst>
  </p:cSld>
  <p:clrMapOvr>
    <a:masterClrMapping/>
  </p:clrMapOvr>
  <p:transition spd="slow">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611560" y="548680"/>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Font typeface="Arial" pitchFamily="34" charset="0"/>
              <a:buNone/>
            </a:pPr>
            <a:endParaRPr lang="es-MX" sz="3000" dirty="0" smtClean="0">
              <a:solidFill>
                <a:schemeClr val="accent1">
                  <a:lumMod val="75000"/>
                </a:schemeClr>
              </a:solidFill>
            </a:endParaRPr>
          </a:p>
        </p:txBody>
      </p:sp>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27</a:t>
            </a:fld>
            <a:endParaRPr lang="es-MX" dirty="0"/>
          </a:p>
        </p:txBody>
      </p:sp>
      <p:sp>
        <p:nvSpPr>
          <p:cNvPr id="7" name="2 Marcador de contenido"/>
          <p:cNvSpPr txBox="1">
            <a:spLocks/>
          </p:cNvSpPr>
          <p:nvPr/>
        </p:nvSpPr>
        <p:spPr>
          <a:xfrm>
            <a:off x="611560" y="476672"/>
            <a:ext cx="8532440" cy="5904656"/>
          </a:xfrm>
          <a:prstGeom prst="rect">
            <a:avLst/>
          </a:prstGeom>
        </p:spPr>
        <p:txBody>
          <a:bodyPr>
            <a:normAutofit fontScale="92500"/>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r>
              <a:rPr lang="es-MX" sz="2600" b="1" dirty="0" smtClean="0">
                <a:solidFill>
                  <a:schemeClr val="accent1">
                    <a:lumMod val="75000"/>
                  </a:schemeClr>
                </a:solidFill>
              </a:rPr>
              <a:t>ANEXO 20</a:t>
            </a:r>
          </a:p>
          <a:p>
            <a:pPr marL="0" indent="0" algn="just">
              <a:buNone/>
            </a:pPr>
            <a:r>
              <a:rPr lang="es-MX" sz="2400" b="1" dirty="0" smtClean="0"/>
              <a:t>Catálogo de claves de Productos / Servicio</a:t>
            </a:r>
            <a:endParaRPr lang="es-MX" sz="2400" dirty="0" smtClean="0"/>
          </a:p>
          <a:p>
            <a:pPr marL="0" indent="0" algn="just">
              <a:buNone/>
            </a:pPr>
            <a:endParaRPr lang="es-MX" sz="2600" b="1" dirty="0"/>
          </a:p>
          <a:p>
            <a:pPr marL="0" indent="0" algn="just">
              <a:buNone/>
            </a:pPr>
            <a:endParaRPr lang="es-MX" sz="2600" b="1" dirty="0" smtClean="0"/>
          </a:p>
          <a:p>
            <a:pPr marL="0" indent="0" algn="just">
              <a:buNone/>
            </a:pPr>
            <a:endParaRPr lang="es-MX" sz="2600" b="1" dirty="0"/>
          </a:p>
          <a:p>
            <a:pPr marL="0" indent="0" algn="just">
              <a:buNone/>
            </a:pPr>
            <a:endParaRPr lang="es-MX" sz="2600" b="1" dirty="0" smtClean="0"/>
          </a:p>
          <a:p>
            <a:pPr marL="0" indent="0" algn="just">
              <a:buNone/>
            </a:pPr>
            <a:endParaRPr lang="es-MX" sz="2600" b="1" dirty="0"/>
          </a:p>
          <a:p>
            <a:pPr marL="0" indent="0" algn="just">
              <a:buNone/>
            </a:pPr>
            <a:endParaRPr lang="es-MX" sz="2600" b="1" dirty="0" smtClean="0"/>
          </a:p>
          <a:p>
            <a:pPr marL="0" indent="0" algn="just">
              <a:buNone/>
            </a:pPr>
            <a:endParaRPr lang="es-MX" sz="2600" dirty="0"/>
          </a:p>
          <a:p>
            <a:pPr marL="0" indent="0" algn="just">
              <a:buNone/>
            </a:pPr>
            <a:r>
              <a:rPr lang="es-MX" sz="2200" dirty="0" smtClean="0"/>
              <a:t>Se trata de aproximadamente 52,839 productos o servicios que deberán incluirse en el CFDI cuando se describa el producto o servicio que se facture.</a:t>
            </a:r>
          </a:p>
          <a:p>
            <a:pPr marL="0" indent="0" algn="just">
              <a:buNone/>
            </a:pPr>
            <a:r>
              <a:rPr lang="es-MX" sz="2200" dirty="0" smtClean="0"/>
              <a:t>También se </a:t>
            </a:r>
            <a:r>
              <a:rPr lang="es-MX" sz="2200" dirty="0"/>
              <a:t>puede utilizar el GTIN. Global </a:t>
            </a:r>
            <a:r>
              <a:rPr lang="es-MX" sz="2200" dirty="0" err="1"/>
              <a:t>Trade</a:t>
            </a:r>
            <a:r>
              <a:rPr lang="es-MX" sz="2200" dirty="0"/>
              <a:t> </a:t>
            </a:r>
            <a:r>
              <a:rPr lang="es-MX" sz="2200" dirty="0" err="1"/>
              <a:t>Item</a:t>
            </a:r>
            <a:r>
              <a:rPr lang="es-MX" sz="2200" dirty="0"/>
              <a:t> </a:t>
            </a:r>
            <a:r>
              <a:rPr lang="es-MX" sz="2200" dirty="0" err="1"/>
              <a:t>Number</a:t>
            </a:r>
            <a:r>
              <a:rPr lang="es-MX" sz="2200" dirty="0"/>
              <a:t> es un estándar para asignar el número de un artículo </a:t>
            </a:r>
            <a:r>
              <a:rPr lang="es-MX" sz="2200" dirty="0" smtClean="0"/>
              <a:t>comercial reconocido </a:t>
            </a:r>
            <a:r>
              <a:rPr lang="es-MX" sz="2200" dirty="0"/>
              <a:t>mundialmente, se utiliza para identificar de manera única al artículo y permite obtener </a:t>
            </a:r>
            <a:r>
              <a:rPr lang="es-MX" sz="2200" dirty="0" smtClean="0"/>
              <a:t>su información </a:t>
            </a:r>
            <a:r>
              <a:rPr lang="es-MX" sz="2200" dirty="0"/>
              <a:t>específica.</a:t>
            </a:r>
            <a:endParaRPr lang="es-MX" sz="2200" dirty="0" smtClean="0"/>
          </a:p>
          <a:p>
            <a:pPr marL="0" indent="0" algn="just">
              <a:buNone/>
            </a:pPr>
            <a:endParaRPr lang="es-MX" sz="2600" b="1" dirty="0"/>
          </a:p>
          <a:p>
            <a:pPr marL="0" indent="0" algn="just">
              <a:buNone/>
            </a:pPr>
            <a:endParaRPr lang="es-MX" sz="2600" b="1" dirty="0" smtClean="0"/>
          </a:p>
          <a:p>
            <a:pPr marL="0" indent="0" algn="just">
              <a:buNone/>
            </a:pPr>
            <a:endParaRPr lang="es-MX" sz="2600" b="1" dirty="0"/>
          </a:p>
          <a:p>
            <a:pPr marL="0" indent="0" algn="just">
              <a:buNone/>
            </a:pPr>
            <a:endParaRPr lang="es-MX" sz="2600" b="1" dirty="0" smtClean="0"/>
          </a:p>
          <a:p>
            <a:pPr marL="0" indent="0" algn="just">
              <a:buNone/>
            </a:pPr>
            <a:endParaRPr lang="es-MX" sz="2600" b="1" dirty="0"/>
          </a:p>
          <a:p>
            <a:pPr marL="0" indent="0" algn="just">
              <a:buNone/>
            </a:pPr>
            <a:endParaRPr lang="es-MX" sz="2600" b="1"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024" y="1268760"/>
            <a:ext cx="8820472" cy="12466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024" y="2636912"/>
            <a:ext cx="8820472" cy="13843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3550798467"/>
      </p:ext>
    </p:extLst>
  </p:cSld>
  <p:clrMapOvr>
    <a:masterClrMapping/>
  </p:clrMapOvr>
  <p:transition spd="slow">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28</a:t>
            </a:fld>
            <a:endParaRPr lang="es-MX" dirty="0"/>
          </a:p>
        </p:txBody>
      </p:sp>
      <p:sp>
        <p:nvSpPr>
          <p:cNvPr id="10" name="2 Marcador de contenido"/>
          <p:cNvSpPr txBox="1">
            <a:spLocks/>
          </p:cNvSpPr>
          <p:nvPr/>
        </p:nvSpPr>
        <p:spPr>
          <a:xfrm>
            <a:off x="611560" y="620688"/>
            <a:ext cx="8532440" cy="5904656"/>
          </a:xfrm>
          <a:prstGeom prst="rect">
            <a:avLst/>
          </a:prstGeom>
        </p:spPr>
        <p:txBody>
          <a:bodyPr>
            <a:normAutofit fontScale="92500" lnSpcReduction="20000"/>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r>
              <a:rPr lang="es-MX" sz="2400" b="1" dirty="0" smtClean="0">
                <a:solidFill>
                  <a:schemeClr val="accent1">
                    <a:lumMod val="75000"/>
                  </a:schemeClr>
                </a:solidFill>
              </a:rPr>
              <a:t>Anexo 20 (10-ene-2017) </a:t>
            </a:r>
          </a:p>
          <a:p>
            <a:pPr marL="0" indent="0" algn="ctr">
              <a:buNone/>
            </a:pPr>
            <a:endParaRPr lang="es-MX" sz="2400" dirty="0"/>
          </a:p>
          <a:p>
            <a:pPr marL="0" indent="0" algn="just">
              <a:buNone/>
            </a:pPr>
            <a:r>
              <a:rPr lang="es-MX" sz="2400" b="1" u="sng" dirty="0"/>
              <a:t>El SAT el 15 y 17 de marzo de 2017</a:t>
            </a:r>
            <a:r>
              <a:rPr lang="es-MX" sz="2400" dirty="0"/>
              <a:t> dio a conocer en su sitio web modificaciones al anteproyecto del Anexo 20 “Medios electrónicos”, ajustes al complemento para la recepción de pagos, y la guía de llenado correspondiente.</a:t>
            </a:r>
          </a:p>
          <a:p>
            <a:pPr marL="0" indent="0" algn="just">
              <a:buNone/>
            </a:pPr>
            <a:endParaRPr lang="es-MX" sz="2400" dirty="0"/>
          </a:p>
          <a:p>
            <a:pPr marL="0" indent="0" algn="just">
              <a:buNone/>
            </a:pPr>
            <a:r>
              <a:rPr lang="es-MX" sz="2400" dirty="0"/>
              <a:t>Dicho complemento deberá incorporarse al CFDI expedido por la percepción de pagos en parcialidades o si la contraprestación se cubre en una exhibición, pero esta no se liquida al momento de emitir el comprobante, incluso en operaciones a crédito pagadas totalmente en fecha posterior. Estará vigente a partir del 1o. de julio del 2017.</a:t>
            </a:r>
          </a:p>
          <a:p>
            <a:pPr marL="0" indent="0" algn="just">
              <a:buNone/>
            </a:pPr>
            <a:endParaRPr lang="es-MX" sz="2400" dirty="0"/>
          </a:p>
          <a:p>
            <a:pPr marL="0" indent="0" algn="just">
              <a:buNone/>
            </a:pPr>
            <a:r>
              <a:rPr lang="es-MX" sz="2400" dirty="0"/>
              <a:t>En esos documentos se realizaron algunas acotaciones en cuanto a diversos rubros que integrarán el CFDI y cuál será el procedimiento para cancelar el comprobante por contener errores que cambiarán la manera de operar de los contribuyentes, de ahí la importancia de conocerlos. A continuación se mencionan los apartados más significativos. </a:t>
            </a:r>
            <a:endParaRPr lang="es-MX" sz="2200" b="1" dirty="0">
              <a:solidFill>
                <a:schemeClr val="accent1">
                  <a:lumMod val="75000"/>
                </a:schemeClr>
              </a:solidFill>
            </a:endParaRPr>
          </a:p>
        </p:txBody>
      </p:sp>
      <p:sp>
        <p:nvSpPr>
          <p:cNvPr id="7"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1583222145"/>
      </p:ext>
    </p:extLst>
  </p:cSld>
  <p:clrMapOvr>
    <a:masterClrMapping/>
  </p:clrMapOvr>
  <p:transition spd="slow">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29</a:t>
            </a:fld>
            <a:endParaRPr lang="es-MX" dirty="0"/>
          </a:p>
        </p:txBody>
      </p:sp>
      <p:sp>
        <p:nvSpPr>
          <p:cNvPr id="10" name="2 Marcador de contenido"/>
          <p:cNvSpPr txBox="1">
            <a:spLocks/>
          </p:cNvSpPr>
          <p:nvPr/>
        </p:nvSpPr>
        <p:spPr>
          <a:xfrm>
            <a:off x="611560" y="620688"/>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r>
              <a:rPr lang="es-MX" sz="2400" b="1" dirty="0" smtClean="0">
                <a:solidFill>
                  <a:schemeClr val="accent1">
                    <a:lumMod val="75000"/>
                  </a:schemeClr>
                </a:solidFill>
              </a:rPr>
              <a:t>Anexo 20 (10-ene-2017) </a:t>
            </a:r>
          </a:p>
          <a:p>
            <a:pPr marL="0" indent="0" algn="ctr">
              <a:buNone/>
            </a:pPr>
            <a:endParaRPr lang="es-MX" sz="2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340768"/>
            <a:ext cx="7826215" cy="4032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3872042744"/>
      </p:ext>
    </p:extLst>
  </p:cSld>
  <p:clrMapOvr>
    <a:masterClrMapping/>
  </p:clrMapOvr>
  <p:transition spd="slow">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3</a:t>
            </a:fld>
            <a:endParaRPr lang="es-MX" dirty="0"/>
          </a:p>
        </p:txBody>
      </p:sp>
      <p:sp>
        <p:nvSpPr>
          <p:cNvPr id="9"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
        <p:nvSpPr>
          <p:cNvPr id="10" name="2 Marcador de contenido"/>
          <p:cNvSpPr txBox="1">
            <a:spLocks/>
          </p:cNvSpPr>
          <p:nvPr/>
        </p:nvSpPr>
        <p:spPr>
          <a:xfrm>
            <a:off x="611560" y="620688"/>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r>
              <a:rPr lang="es-MX" sz="2400" b="1" dirty="0" smtClean="0">
                <a:solidFill>
                  <a:schemeClr val="accent1">
                    <a:lumMod val="75000"/>
                  </a:schemeClr>
                </a:solidFill>
              </a:rPr>
              <a:t>GUIA DE MODIFICACIONES 2017 - CFDI</a:t>
            </a:r>
            <a:endParaRPr lang="es-MX" sz="2400" dirty="0" smtClean="0">
              <a:solidFill>
                <a:schemeClr val="accent1">
                  <a:lumMod val="75000"/>
                </a:schemeClr>
              </a:solidFill>
            </a:endParaRPr>
          </a:p>
          <a:p>
            <a:pPr marL="0" indent="0" algn="just">
              <a:buNone/>
            </a:pPr>
            <a:endParaRPr lang="es-MX" sz="2200" b="1" dirty="0">
              <a:solidFill>
                <a:schemeClr val="accent1">
                  <a:lumMod val="75000"/>
                </a:schemeClr>
              </a:solidFill>
            </a:endParaRPr>
          </a:p>
        </p:txBody>
      </p:sp>
      <p:graphicFrame>
        <p:nvGraphicFramePr>
          <p:cNvPr id="2" name="1 Tabla"/>
          <p:cNvGraphicFramePr>
            <a:graphicFrameLocks noGrp="1"/>
          </p:cNvGraphicFramePr>
          <p:nvPr>
            <p:extLst>
              <p:ext uri="{D42A27DB-BD31-4B8C-83A1-F6EECF244321}">
                <p14:modId xmlns:p14="http://schemas.microsoft.com/office/powerpoint/2010/main" val="383885304"/>
              </p:ext>
            </p:extLst>
          </p:nvPr>
        </p:nvGraphicFramePr>
        <p:xfrm>
          <a:off x="611560" y="1397000"/>
          <a:ext cx="8352928" cy="5034280"/>
        </p:xfrm>
        <a:graphic>
          <a:graphicData uri="http://schemas.openxmlformats.org/drawingml/2006/table">
            <a:tbl>
              <a:tblPr firstRow="1" bandRow="1">
                <a:tableStyleId>{5A111915-BE36-4E01-A7E5-04B1672EAD32}</a:tableStyleId>
              </a:tblPr>
              <a:tblGrid>
                <a:gridCol w="2520280"/>
                <a:gridCol w="5832648"/>
              </a:tblGrid>
              <a:tr h="370840">
                <a:tc>
                  <a:txBody>
                    <a:bodyPr/>
                    <a:lstStyle/>
                    <a:p>
                      <a:pPr algn="ctr"/>
                      <a:r>
                        <a:rPr lang="es-MX" dirty="0" smtClean="0"/>
                        <a:t>ARTICULO O REGLA</a:t>
                      </a:r>
                      <a:endParaRPr lang="es-MX" dirty="0"/>
                    </a:p>
                  </a:txBody>
                  <a:tcPr/>
                </a:tc>
                <a:tc>
                  <a:txBody>
                    <a:bodyPr/>
                    <a:lstStyle/>
                    <a:p>
                      <a:pPr algn="ctr"/>
                      <a:r>
                        <a:rPr lang="es-MX" dirty="0" smtClean="0"/>
                        <a:t>REFORMA</a:t>
                      </a:r>
                      <a:endParaRPr lang="es-MX" dirty="0"/>
                    </a:p>
                  </a:txBody>
                  <a:tcPr/>
                </a:tc>
              </a:tr>
              <a:tr h="370840">
                <a:tc>
                  <a:txBody>
                    <a:bodyPr/>
                    <a:lstStyle/>
                    <a:p>
                      <a:r>
                        <a:rPr lang="es-MX" dirty="0" smtClean="0"/>
                        <a:t>Art. 29-A, CFF. Adición</a:t>
                      </a:r>
                    </a:p>
                    <a:p>
                      <a:r>
                        <a:rPr lang="es-MX" dirty="0" smtClean="0"/>
                        <a:t>Cuarto y quinto </a:t>
                      </a:r>
                      <a:r>
                        <a:rPr lang="es-MX" dirty="0" err="1" smtClean="0"/>
                        <a:t>pfos</a:t>
                      </a:r>
                      <a:r>
                        <a:rPr lang="es-MX" dirty="0" smtClean="0"/>
                        <a:t>.</a:t>
                      </a:r>
                      <a:endParaRPr lang="es-MX" dirty="0"/>
                    </a:p>
                  </a:txBody>
                  <a:tcPr/>
                </a:tc>
                <a:tc>
                  <a:txBody>
                    <a:bodyPr/>
                    <a:lstStyle/>
                    <a:p>
                      <a:pPr algn="just"/>
                      <a:r>
                        <a:rPr lang="es-MX" dirty="0" smtClean="0"/>
                        <a:t>Cancelación de CFDI se podrá llevar a cabo, cuando el receptor del mismo la acepte y la confirme.</a:t>
                      </a:r>
                      <a:endParaRPr lang="es-MX" dirty="0"/>
                    </a:p>
                  </a:txBody>
                  <a:tcPr/>
                </a:tc>
              </a:tr>
              <a:tr h="370840">
                <a:tc>
                  <a:txBody>
                    <a:bodyPr/>
                    <a:lstStyle/>
                    <a:p>
                      <a:r>
                        <a:rPr lang="es-MX" dirty="0" smtClean="0"/>
                        <a:t>Regla 2.7.1.38 RMF 2017</a:t>
                      </a:r>
                      <a:endParaRPr lang="es-MX" dirty="0"/>
                    </a:p>
                  </a:txBody>
                  <a:tcPr/>
                </a:tc>
                <a:tc>
                  <a:txBody>
                    <a:bodyPr/>
                    <a:lstStyle/>
                    <a:p>
                      <a:pPr marL="285750" indent="-285750" algn="just">
                        <a:buFont typeface="Arial" charset="0"/>
                        <a:buChar char="•"/>
                      </a:pPr>
                      <a:r>
                        <a:rPr lang="es-MX" dirty="0" smtClean="0"/>
                        <a:t>La cancelación</a:t>
                      </a:r>
                      <a:r>
                        <a:rPr lang="es-MX" baseline="0" dirty="0" smtClean="0"/>
                        <a:t> se llevará a cabo vía Buzón Tributario.</a:t>
                      </a:r>
                    </a:p>
                    <a:p>
                      <a:pPr marL="285750" indent="-285750" algn="just">
                        <a:buFont typeface="Arial" charset="0"/>
                        <a:buChar char="•"/>
                      </a:pPr>
                      <a:r>
                        <a:rPr lang="es-MX" dirty="0" smtClean="0"/>
                        <a:t>El receptor es quien tendrá que confirmar la cancelación.</a:t>
                      </a:r>
                    </a:p>
                    <a:p>
                      <a:pPr marL="285750" indent="-285750" algn="just">
                        <a:buFont typeface="Arial" charset="0"/>
                        <a:buChar char="•"/>
                      </a:pPr>
                      <a:r>
                        <a:rPr lang="es-MX" dirty="0" smtClean="0"/>
                        <a:t>Se tendrá 72 para comunicar la aceptación.</a:t>
                      </a:r>
                    </a:p>
                    <a:p>
                      <a:pPr marL="285750" indent="-285750" algn="just">
                        <a:buFont typeface="Arial" charset="0"/>
                        <a:buChar char="•"/>
                      </a:pPr>
                      <a:r>
                        <a:rPr lang="es-MX" dirty="0" smtClean="0"/>
                        <a:t>En caso no hacerlo</a:t>
                      </a:r>
                      <a:r>
                        <a:rPr lang="es-MX" baseline="0" dirty="0" smtClean="0"/>
                        <a:t> en el plazo, se entiende que acepta la cancelación.</a:t>
                      </a:r>
                    </a:p>
                  </a:txBody>
                  <a:tcPr/>
                </a:tc>
              </a:tr>
              <a:tr h="370840">
                <a:tc>
                  <a:txBody>
                    <a:bodyPr/>
                    <a:lstStyle/>
                    <a:p>
                      <a:r>
                        <a:rPr lang="es-MX" b="1" dirty="0" smtClean="0"/>
                        <a:t>Prórrogas:</a:t>
                      </a:r>
                    </a:p>
                    <a:p>
                      <a:r>
                        <a:rPr lang="es-MX" b="0" dirty="0" smtClean="0"/>
                        <a:t>Art. Sexto</a:t>
                      </a:r>
                      <a:r>
                        <a:rPr lang="es-MX" b="0" baseline="0" dirty="0" smtClean="0"/>
                        <a:t> Transitorio, Frac. I Reforma CFF, 2017</a:t>
                      </a:r>
                    </a:p>
                    <a:p>
                      <a:endParaRPr lang="es-MX" b="0" baseline="0" dirty="0" smtClean="0"/>
                    </a:p>
                    <a:p>
                      <a:r>
                        <a:rPr lang="es-MX" b="0" baseline="0" dirty="0" smtClean="0"/>
                        <a:t>Art. Trigésimo Sexto, RMF 2017</a:t>
                      </a:r>
                    </a:p>
                    <a:p>
                      <a:endParaRPr lang="es-MX" b="0" baseline="0" dirty="0" smtClean="0"/>
                    </a:p>
                    <a:p>
                      <a:r>
                        <a:rPr lang="es-MX" b="0" baseline="0" dirty="0" smtClean="0"/>
                        <a:t>Comunicado Prensa</a:t>
                      </a:r>
                    </a:p>
                    <a:p>
                      <a:r>
                        <a:rPr lang="es-MX" b="0" baseline="0" dirty="0" smtClean="0"/>
                        <a:t>12-mayo-2017</a:t>
                      </a:r>
                      <a:endParaRPr lang="es-MX" b="0" dirty="0"/>
                    </a:p>
                  </a:txBody>
                  <a:tcPr/>
                </a:tc>
                <a:tc>
                  <a:txBody>
                    <a:bodyPr/>
                    <a:lstStyle/>
                    <a:p>
                      <a:pPr marL="285750" indent="-285750" algn="just">
                        <a:buFont typeface="Arial" charset="0"/>
                        <a:buChar char="•"/>
                      </a:pPr>
                      <a:endParaRPr lang="es-MX" baseline="0" dirty="0" smtClean="0"/>
                    </a:p>
                    <a:p>
                      <a:pPr marL="285750" indent="-285750" algn="just">
                        <a:buFont typeface="Arial" charset="0"/>
                        <a:buChar char="•"/>
                      </a:pPr>
                      <a:endParaRPr lang="es-MX" baseline="0" dirty="0" smtClean="0"/>
                    </a:p>
                    <a:p>
                      <a:pPr marL="285750" indent="-285750" algn="just">
                        <a:buFont typeface="Arial" charset="0"/>
                        <a:buChar char="•"/>
                      </a:pPr>
                      <a:r>
                        <a:rPr lang="es-MX" baseline="0" dirty="0" smtClean="0"/>
                        <a:t>Originalmente para el mes de Mayo de 2017</a:t>
                      </a:r>
                    </a:p>
                    <a:p>
                      <a:pPr marL="285750" indent="-285750" algn="just">
                        <a:buFont typeface="Arial" charset="0"/>
                        <a:buChar char="•"/>
                      </a:pPr>
                      <a:endParaRPr lang="es-MX" baseline="0" dirty="0" smtClean="0"/>
                    </a:p>
                    <a:p>
                      <a:pPr marL="285750" indent="-285750" algn="just">
                        <a:buFont typeface="Arial" charset="0"/>
                        <a:buChar char="•"/>
                      </a:pPr>
                      <a:r>
                        <a:rPr lang="es-MX" baseline="0" dirty="0" smtClean="0"/>
                        <a:t>Aplicable al 01 de julio de 2017</a:t>
                      </a:r>
                    </a:p>
                    <a:p>
                      <a:pPr marL="285750" indent="-285750" algn="just">
                        <a:buFont typeface="Arial" charset="0"/>
                        <a:buChar char="•"/>
                      </a:pPr>
                      <a:endParaRPr lang="es-MX" baseline="0" dirty="0" smtClean="0"/>
                    </a:p>
                    <a:p>
                      <a:pPr marL="285750" indent="-285750" algn="just">
                        <a:buFont typeface="Arial" charset="0"/>
                        <a:buChar char="•"/>
                      </a:pPr>
                      <a:endParaRPr lang="es-MX" baseline="0" dirty="0" smtClean="0"/>
                    </a:p>
                    <a:p>
                      <a:pPr marL="285750" indent="-285750" algn="just">
                        <a:buFont typeface="Arial" charset="0"/>
                        <a:buChar char="•"/>
                      </a:pPr>
                      <a:r>
                        <a:rPr lang="es-MX" baseline="0" dirty="0" smtClean="0"/>
                        <a:t>Para el 01 de enero de 2018</a:t>
                      </a:r>
                    </a:p>
                  </a:txBody>
                  <a:tcPr/>
                </a:tc>
              </a:tr>
            </a:tbl>
          </a:graphicData>
        </a:graphic>
      </p:graphicFrame>
    </p:spTree>
    <p:extLst>
      <p:ext uri="{BB962C8B-B14F-4D97-AF65-F5344CB8AC3E}">
        <p14:creationId xmlns:p14="http://schemas.microsoft.com/office/powerpoint/2010/main" val="1530712423"/>
      </p:ext>
    </p:extLst>
  </p:cSld>
  <p:clrMapOvr>
    <a:masterClrMapping/>
  </p:clrMapOvr>
  <p:transition spd="slow">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30</a:t>
            </a:fld>
            <a:endParaRPr lang="es-MX" dirty="0"/>
          </a:p>
        </p:txBody>
      </p:sp>
      <p:sp>
        <p:nvSpPr>
          <p:cNvPr id="10" name="2 Marcador de contenido"/>
          <p:cNvSpPr txBox="1">
            <a:spLocks/>
          </p:cNvSpPr>
          <p:nvPr/>
        </p:nvSpPr>
        <p:spPr>
          <a:xfrm>
            <a:off x="611560" y="620688"/>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r>
              <a:rPr lang="es-MX" sz="2400" b="1" dirty="0" smtClean="0">
                <a:solidFill>
                  <a:schemeClr val="accent1">
                    <a:lumMod val="75000"/>
                  </a:schemeClr>
                </a:solidFill>
              </a:rPr>
              <a:t>Anexo 20 (10-ene-2017) </a:t>
            </a:r>
          </a:p>
          <a:p>
            <a:pPr marL="0" indent="0" algn="ctr">
              <a:buNone/>
            </a:pPr>
            <a:endParaRPr lang="es-MX" sz="24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484784"/>
            <a:ext cx="8027775"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3718992864"/>
      </p:ext>
    </p:extLst>
  </p:cSld>
  <p:clrMapOvr>
    <a:masterClrMapping/>
  </p:clrMapOvr>
  <p:transition spd="slow">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31</a:t>
            </a:fld>
            <a:endParaRPr lang="es-MX" dirty="0"/>
          </a:p>
        </p:txBody>
      </p:sp>
      <p:sp>
        <p:nvSpPr>
          <p:cNvPr id="10" name="2 Marcador de contenido"/>
          <p:cNvSpPr txBox="1">
            <a:spLocks/>
          </p:cNvSpPr>
          <p:nvPr/>
        </p:nvSpPr>
        <p:spPr>
          <a:xfrm>
            <a:off x="611560" y="620688"/>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r>
              <a:rPr lang="es-MX" sz="2400" b="1" dirty="0" smtClean="0">
                <a:solidFill>
                  <a:schemeClr val="accent1">
                    <a:lumMod val="75000"/>
                  </a:schemeClr>
                </a:solidFill>
              </a:rPr>
              <a:t>Anexo 20 (10-ene-2017) </a:t>
            </a:r>
          </a:p>
          <a:p>
            <a:pPr marL="0" indent="0" algn="ctr">
              <a:buNone/>
            </a:pPr>
            <a:endParaRPr lang="es-MX" sz="2400"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7712" y="1196752"/>
            <a:ext cx="7832760" cy="51893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3956888156"/>
      </p:ext>
    </p:extLst>
  </p:cSld>
  <p:clrMapOvr>
    <a:masterClrMapping/>
  </p:clrMapOvr>
  <p:transition spd="slow">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32</a:t>
            </a:fld>
            <a:endParaRPr lang="es-MX" dirty="0"/>
          </a:p>
        </p:txBody>
      </p:sp>
      <p:sp>
        <p:nvSpPr>
          <p:cNvPr id="10" name="2 Marcador de contenido"/>
          <p:cNvSpPr txBox="1">
            <a:spLocks/>
          </p:cNvSpPr>
          <p:nvPr/>
        </p:nvSpPr>
        <p:spPr>
          <a:xfrm>
            <a:off x="611560" y="620688"/>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r>
              <a:rPr lang="es-MX" sz="2400" b="1" dirty="0" smtClean="0">
                <a:solidFill>
                  <a:schemeClr val="accent1">
                    <a:lumMod val="75000"/>
                  </a:schemeClr>
                </a:solidFill>
              </a:rPr>
              <a:t>Anexo 20 (10-ene-2017) </a:t>
            </a:r>
          </a:p>
          <a:p>
            <a:pPr marL="0" indent="0" algn="ctr">
              <a:buNone/>
            </a:pPr>
            <a:endParaRPr lang="es-MX" sz="24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628800"/>
            <a:ext cx="8244408" cy="13766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2441486674"/>
      </p:ext>
    </p:extLst>
  </p:cSld>
  <p:clrMapOvr>
    <a:masterClrMapping/>
  </p:clrMapOvr>
  <p:transition spd="slow">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33</a:t>
            </a:fld>
            <a:endParaRPr lang="es-MX" dirty="0"/>
          </a:p>
        </p:txBody>
      </p:sp>
      <p:sp>
        <p:nvSpPr>
          <p:cNvPr id="10" name="2 Marcador de contenido"/>
          <p:cNvSpPr txBox="1">
            <a:spLocks/>
          </p:cNvSpPr>
          <p:nvPr/>
        </p:nvSpPr>
        <p:spPr>
          <a:xfrm>
            <a:off x="611560" y="620688"/>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r>
              <a:rPr lang="es-MX" sz="2400" b="1" dirty="0" smtClean="0">
                <a:solidFill>
                  <a:schemeClr val="accent1">
                    <a:lumMod val="75000"/>
                  </a:schemeClr>
                </a:solidFill>
              </a:rPr>
              <a:t>Anexo 20 (10-ene-2017) </a:t>
            </a:r>
          </a:p>
          <a:p>
            <a:pPr marL="0" indent="0" algn="ctr">
              <a:buNone/>
            </a:pPr>
            <a:endParaRPr lang="es-MX" sz="24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56" y="1340768"/>
            <a:ext cx="8604448" cy="37227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311870205"/>
      </p:ext>
    </p:extLst>
  </p:cSld>
  <p:clrMapOvr>
    <a:masterClrMapping/>
  </p:clrMapOvr>
  <p:transition spd="slow">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34</a:t>
            </a:fld>
            <a:endParaRPr lang="es-MX" dirty="0"/>
          </a:p>
        </p:txBody>
      </p:sp>
      <p:sp>
        <p:nvSpPr>
          <p:cNvPr id="10" name="2 Marcador de contenido"/>
          <p:cNvSpPr txBox="1">
            <a:spLocks/>
          </p:cNvSpPr>
          <p:nvPr/>
        </p:nvSpPr>
        <p:spPr>
          <a:xfrm>
            <a:off x="611560" y="620688"/>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r>
              <a:rPr lang="es-MX" sz="2400" b="1" dirty="0" smtClean="0">
                <a:solidFill>
                  <a:schemeClr val="accent1">
                    <a:lumMod val="75000"/>
                  </a:schemeClr>
                </a:solidFill>
              </a:rPr>
              <a:t>Anexo 20 (10-ene-2017) </a:t>
            </a:r>
          </a:p>
          <a:p>
            <a:pPr marL="0" indent="0" algn="ctr">
              <a:buNone/>
            </a:pPr>
            <a:endParaRPr lang="es-MX" sz="24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64" y="1628799"/>
            <a:ext cx="8406432" cy="26367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3905635184"/>
      </p:ext>
    </p:extLst>
  </p:cSld>
  <p:clrMapOvr>
    <a:masterClrMapping/>
  </p:clrMapOvr>
  <p:transition spd="slow">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35</a:t>
            </a:fld>
            <a:endParaRPr lang="es-MX" dirty="0"/>
          </a:p>
        </p:txBody>
      </p:sp>
      <p:sp>
        <p:nvSpPr>
          <p:cNvPr id="10" name="2 Marcador de contenido"/>
          <p:cNvSpPr txBox="1">
            <a:spLocks/>
          </p:cNvSpPr>
          <p:nvPr/>
        </p:nvSpPr>
        <p:spPr>
          <a:xfrm>
            <a:off x="611560" y="620688"/>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r>
              <a:rPr lang="es-MX" sz="2400" b="1" dirty="0" smtClean="0">
                <a:solidFill>
                  <a:schemeClr val="accent1">
                    <a:lumMod val="75000"/>
                  </a:schemeClr>
                </a:solidFill>
              </a:rPr>
              <a:t>Anexo 20 (10-ene-2017) </a:t>
            </a:r>
          </a:p>
          <a:p>
            <a:pPr marL="0" indent="0" algn="ctr">
              <a:buNone/>
            </a:pPr>
            <a:endParaRPr lang="es-MX" sz="24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664" y="1556792"/>
            <a:ext cx="8316416" cy="23476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1731852737"/>
      </p:ext>
    </p:extLst>
  </p:cSld>
  <p:clrMapOvr>
    <a:masterClrMapping/>
  </p:clrMapOvr>
  <p:transition spd="slow">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36</a:t>
            </a:fld>
            <a:endParaRPr lang="es-MX" dirty="0"/>
          </a:p>
        </p:txBody>
      </p:sp>
      <p:sp>
        <p:nvSpPr>
          <p:cNvPr id="10" name="2 Marcador de contenido"/>
          <p:cNvSpPr txBox="1">
            <a:spLocks/>
          </p:cNvSpPr>
          <p:nvPr/>
        </p:nvSpPr>
        <p:spPr>
          <a:xfrm>
            <a:off x="611560" y="620688"/>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r>
              <a:rPr lang="es-MX" sz="2400" b="1" dirty="0" smtClean="0">
                <a:solidFill>
                  <a:schemeClr val="accent1">
                    <a:lumMod val="75000"/>
                  </a:schemeClr>
                </a:solidFill>
              </a:rPr>
              <a:t>Anexo 20 (10-ene-2017) </a:t>
            </a:r>
          </a:p>
          <a:p>
            <a:pPr marL="0" indent="0" algn="ctr">
              <a:buNone/>
            </a:pPr>
            <a:endParaRPr lang="es-MX" sz="2400"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772815"/>
            <a:ext cx="8640960" cy="1275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3660637597"/>
      </p:ext>
    </p:extLst>
  </p:cSld>
  <p:clrMapOvr>
    <a:masterClrMapping/>
  </p:clrMapOvr>
  <p:transition spd="slow">
    <p:wipe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37</a:t>
            </a:fld>
            <a:endParaRPr lang="es-MX" dirty="0"/>
          </a:p>
        </p:txBody>
      </p:sp>
      <p:sp>
        <p:nvSpPr>
          <p:cNvPr id="10" name="2 Marcador de contenido"/>
          <p:cNvSpPr txBox="1">
            <a:spLocks/>
          </p:cNvSpPr>
          <p:nvPr/>
        </p:nvSpPr>
        <p:spPr>
          <a:xfrm>
            <a:off x="611560" y="620688"/>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r>
              <a:rPr lang="es-MX" sz="2400" b="1" dirty="0" smtClean="0">
                <a:solidFill>
                  <a:schemeClr val="accent1">
                    <a:lumMod val="75000"/>
                  </a:schemeClr>
                </a:solidFill>
              </a:rPr>
              <a:t>Anexo 20 (10-ene-2017) </a:t>
            </a:r>
          </a:p>
          <a:p>
            <a:pPr marL="0" indent="0" algn="ctr">
              <a:buNone/>
            </a:pPr>
            <a:endParaRPr lang="es-MX" sz="2400"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032" y="1484784"/>
            <a:ext cx="8820472" cy="22539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3718514005"/>
      </p:ext>
    </p:extLst>
  </p:cSld>
  <p:clrMapOvr>
    <a:masterClrMapping/>
  </p:clrMapOvr>
  <p:transition spd="slow">
    <p:wipe di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38</a:t>
            </a:fld>
            <a:endParaRPr lang="es-MX" dirty="0"/>
          </a:p>
        </p:txBody>
      </p:sp>
      <p:sp>
        <p:nvSpPr>
          <p:cNvPr id="10" name="2 Marcador de contenido"/>
          <p:cNvSpPr txBox="1">
            <a:spLocks/>
          </p:cNvSpPr>
          <p:nvPr/>
        </p:nvSpPr>
        <p:spPr>
          <a:xfrm>
            <a:off x="611560" y="620688"/>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r>
              <a:rPr lang="es-MX" sz="2400" b="1" dirty="0" smtClean="0">
                <a:solidFill>
                  <a:schemeClr val="accent1">
                    <a:lumMod val="75000"/>
                  </a:schemeClr>
                </a:solidFill>
              </a:rPr>
              <a:t>Anexo 20 (10-ene-2017) </a:t>
            </a:r>
          </a:p>
          <a:p>
            <a:pPr marL="0" indent="0" algn="ctr">
              <a:buNone/>
            </a:pPr>
            <a:endParaRPr lang="es-MX" sz="2400"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484784"/>
            <a:ext cx="8424936" cy="3474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2605419943"/>
      </p:ext>
    </p:extLst>
  </p:cSld>
  <p:clrMapOvr>
    <a:masterClrMapping/>
  </p:clrMapOvr>
  <p:transition spd="slow">
    <p:wipe di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39</a:t>
            </a:fld>
            <a:endParaRPr lang="es-MX" dirty="0"/>
          </a:p>
        </p:txBody>
      </p:sp>
      <p:sp>
        <p:nvSpPr>
          <p:cNvPr id="10" name="2 Marcador de contenido"/>
          <p:cNvSpPr txBox="1">
            <a:spLocks/>
          </p:cNvSpPr>
          <p:nvPr/>
        </p:nvSpPr>
        <p:spPr>
          <a:xfrm>
            <a:off x="611560" y="620688"/>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r>
              <a:rPr lang="es-MX" sz="2400" b="1" dirty="0" smtClean="0">
                <a:solidFill>
                  <a:schemeClr val="accent1">
                    <a:lumMod val="75000"/>
                  </a:schemeClr>
                </a:solidFill>
              </a:rPr>
              <a:t>Anexo 20 (10-ene-2017) </a:t>
            </a:r>
          </a:p>
          <a:p>
            <a:pPr marL="0" indent="0" algn="ctr">
              <a:buNone/>
            </a:pPr>
            <a:endParaRPr lang="es-MX" sz="2400"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484784"/>
            <a:ext cx="8424936" cy="3474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1715033468"/>
      </p:ext>
    </p:extLst>
  </p:cSld>
  <p:clrMapOvr>
    <a:masterClrMapping/>
  </p:clrMapOvr>
  <p:transition spd="slow">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4</a:t>
            </a:fld>
            <a:endParaRPr lang="es-MX" dirty="0"/>
          </a:p>
        </p:txBody>
      </p:sp>
      <p:sp>
        <p:nvSpPr>
          <p:cNvPr id="10" name="2 Marcador de contenido"/>
          <p:cNvSpPr txBox="1">
            <a:spLocks/>
          </p:cNvSpPr>
          <p:nvPr/>
        </p:nvSpPr>
        <p:spPr>
          <a:xfrm>
            <a:off x="611560" y="620688"/>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r>
              <a:rPr lang="es-MX" sz="2400" b="1" dirty="0" smtClean="0">
                <a:solidFill>
                  <a:schemeClr val="accent1">
                    <a:lumMod val="75000"/>
                  </a:schemeClr>
                </a:solidFill>
              </a:rPr>
              <a:t>GUIA DE MODIFICACIONES 2017 - CFDI</a:t>
            </a:r>
            <a:endParaRPr lang="es-MX" sz="2400" dirty="0" smtClean="0">
              <a:solidFill>
                <a:schemeClr val="accent1">
                  <a:lumMod val="75000"/>
                </a:schemeClr>
              </a:solidFill>
            </a:endParaRPr>
          </a:p>
          <a:p>
            <a:pPr marL="0" indent="0" algn="just">
              <a:buNone/>
            </a:pPr>
            <a:endParaRPr lang="es-MX" sz="2200" b="1" dirty="0">
              <a:solidFill>
                <a:schemeClr val="accent1">
                  <a:lumMod val="75000"/>
                </a:schemeClr>
              </a:solidFill>
            </a:endParaRPr>
          </a:p>
        </p:txBody>
      </p:sp>
      <p:graphicFrame>
        <p:nvGraphicFramePr>
          <p:cNvPr id="2" name="1 Tabla"/>
          <p:cNvGraphicFramePr>
            <a:graphicFrameLocks noGrp="1"/>
          </p:cNvGraphicFramePr>
          <p:nvPr>
            <p:extLst>
              <p:ext uri="{D42A27DB-BD31-4B8C-83A1-F6EECF244321}">
                <p14:modId xmlns:p14="http://schemas.microsoft.com/office/powerpoint/2010/main" val="1696759755"/>
              </p:ext>
            </p:extLst>
          </p:nvPr>
        </p:nvGraphicFramePr>
        <p:xfrm>
          <a:off x="611560" y="1397000"/>
          <a:ext cx="8352928" cy="4942840"/>
        </p:xfrm>
        <a:graphic>
          <a:graphicData uri="http://schemas.openxmlformats.org/drawingml/2006/table">
            <a:tbl>
              <a:tblPr firstRow="1" bandRow="1">
                <a:tableStyleId>{5A111915-BE36-4E01-A7E5-04B1672EAD32}</a:tableStyleId>
              </a:tblPr>
              <a:tblGrid>
                <a:gridCol w="2520280"/>
                <a:gridCol w="5832648"/>
              </a:tblGrid>
              <a:tr h="370840">
                <a:tc>
                  <a:txBody>
                    <a:bodyPr/>
                    <a:lstStyle/>
                    <a:p>
                      <a:pPr algn="ctr"/>
                      <a:r>
                        <a:rPr lang="es-MX" dirty="0" smtClean="0"/>
                        <a:t>ARTICULO O REGLA</a:t>
                      </a:r>
                      <a:endParaRPr lang="es-MX" dirty="0"/>
                    </a:p>
                  </a:txBody>
                  <a:tcPr/>
                </a:tc>
                <a:tc>
                  <a:txBody>
                    <a:bodyPr/>
                    <a:lstStyle/>
                    <a:p>
                      <a:pPr algn="ctr"/>
                      <a:r>
                        <a:rPr lang="es-MX" dirty="0" smtClean="0"/>
                        <a:t>REFORMA</a:t>
                      </a:r>
                      <a:endParaRPr lang="es-MX" dirty="0"/>
                    </a:p>
                  </a:txBody>
                  <a:tcPr/>
                </a:tc>
              </a:tr>
              <a:tr h="370840">
                <a:tc>
                  <a:txBody>
                    <a:bodyPr/>
                    <a:lstStyle/>
                    <a:p>
                      <a:r>
                        <a:rPr lang="es-MX" dirty="0" smtClean="0"/>
                        <a:t>Regla 2.7.1.39 RMF 2017</a:t>
                      </a:r>
                      <a:endParaRPr lang="es-MX" dirty="0"/>
                    </a:p>
                  </a:txBody>
                  <a:tcPr/>
                </a:tc>
                <a:tc>
                  <a:txBody>
                    <a:bodyPr/>
                    <a:lstStyle/>
                    <a:p>
                      <a:pPr algn="just"/>
                      <a:r>
                        <a:rPr lang="es-MX" dirty="0" smtClean="0"/>
                        <a:t>10 Supuestos en los que no se requiere confirmación del receptor para cancelar un CFDI</a:t>
                      </a:r>
                      <a:endParaRPr lang="es-MX" dirty="0"/>
                    </a:p>
                  </a:txBody>
                  <a:tcPr/>
                </a:tc>
              </a:tr>
              <a:tr h="370840">
                <a:tc>
                  <a:txBody>
                    <a:bodyPr/>
                    <a:lstStyle/>
                    <a:p>
                      <a:r>
                        <a:rPr lang="es-MX" b="1" dirty="0" smtClean="0"/>
                        <a:t>Supuestos:</a:t>
                      </a:r>
                      <a:endParaRPr lang="es-MX" b="1" dirty="0"/>
                    </a:p>
                  </a:txBody>
                  <a:tcPr/>
                </a:tc>
                <a:tc>
                  <a:txBody>
                    <a:bodyPr/>
                    <a:lstStyle/>
                    <a:p>
                      <a:pPr marL="342900" indent="-342900" algn="just">
                        <a:buFont typeface="+mj-lt"/>
                        <a:buAutoNum type="arabicPeriod"/>
                      </a:pPr>
                      <a:r>
                        <a:rPr lang="es-MX" baseline="0" dirty="0" smtClean="0"/>
                        <a:t>Operaciones hasta por 5,000.00</a:t>
                      </a:r>
                    </a:p>
                    <a:p>
                      <a:pPr marL="342900" indent="-342900" algn="just">
                        <a:buFont typeface="+mj-lt"/>
                        <a:buAutoNum type="arabicPeriod"/>
                      </a:pPr>
                      <a:r>
                        <a:rPr lang="es-MX" baseline="0" dirty="0" smtClean="0"/>
                        <a:t>CFDI de nómina.</a:t>
                      </a:r>
                    </a:p>
                    <a:p>
                      <a:pPr marL="342900" indent="-342900" algn="just">
                        <a:buFont typeface="+mj-lt"/>
                        <a:buAutoNum type="arabicPeriod"/>
                      </a:pPr>
                      <a:r>
                        <a:rPr lang="es-MX" baseline="0" dirty="0" smtClean="0"/>
                        <a:t>CFDI de Egreso.</a:t>
                      </a:r>
                    </a:p>
                    <a:p>
                      <a:pPr marL="342900" indent="-342900" algn="just">
                        <a:buFont typeface="+mj-lt"/>
                        <a:buAutoNum type="arabicPeriod"/>
                      </a:pPr>
                      <a:r>
                        <a:rPr lang="es-MX" baseline="0" dirty="0" smtClean="0"/>
                        <a:t>CFDI de Traslado.</a:t>
                      </a:r>
                    </a:p>
                    <a:p>
                      <a:pPr marL="342900" indent="-342900" algn="just">
                        <a:buFont typeface="+mj-lt"/>
                        <a:buAutoNum type="arabicPeriod"/>
                      </a:pPr>
                      <a:r>
                        <a:rPr lang="es-MX" baseline="0" dirty="0" smtClean="0"/>
                        <a:t>CFDI expedido por un contribuyente del RIF.</a:t>
                      </a:r>
                    </a:p>
                    <a:p>
                      <a:pPr marL="342900" indent="-342900" algn="just">
                        <a:buFont typeface="+mj-lt"/>
                        <a:buAutoNum type="arabicPeriod"/>
                      </a:pPr>
                      <a:r>
                        <a:rPr lang="es-MX" baseline="0" dirty="0" smtClean="0"/>
                        <a:t>CFDI emitido a través de “Mis cuentas”, denominado </a:t>
                      </a:r>
                      <a:r>
                        <a:rPr lang="es-MX" b="1" baseline="0" dirty="0" smtClean="0"/>
                        <a:t>factura fácil</a:t>
                      </a:r>
                      <a:r>
                        <a:rPr lang="es-MX" b="0" baseline="0" dirty="0" smtClean="0"/>
                        <a:t>.</a:t>
                      </a:r>
                    </a:p>
                    <a:p>
                      <a:pPr marL="342900" indent="-342900" algn="just">
                        <a:buFont typeface="+mj-lt"/>
                        <a:buAutoNum type="arabicPeriod"/>
                      </a:pPr>
                      <a:r>
                        <a:rPr lang="es-MX" baseline="0" dirty="0" smtClean="0"/>
                        <a:t>CFDI que ampare retenciones e información de pagos.</a:t>
                      </a:r>
                    </a:p>
                    <a:p>
                      <a:pPr marL="342900" indent="-342900" algn="just">
                        <a:buFont typeface="+mj-lt"/>
                        <a:buAutoNum type="arabicPeriod"/>
                      </a:pPr>
                      <a:r>
                        <a:rPr lang="es-MX" baseline="0" dirty="0" smtClean="0"/>
                        <a:t>CFDI que ampare operaciones con público en general expedido mediante la regla 2.7.1.24.</a:t>
                      </a:r>
                    </a:p>
                    <a:p>
                      <a:pPr marL="342900" indent="-342900" algn="just">
                        <a:buFont typeface="+mj-lt"/>
                        <a:buAutoNum type="arabicPeriod"/>
                      </a:pPr>
                      <a:r>
                        <a:rPr lang="es-MX" baseline="0" dirty="0" smtClean="0"/>
                        <a:t>CFDI emitido a residentes en el extranjero.</a:t>
                      </a:r>
                    </a:p>
                    <a:p>
                      <a:pPr marL="342900" indent="-342900" algn="just">
                        <a:buFont typeface="+mj-lt"/>
                        <a:buAutoNum type="arabicPeriod"/>
                      </a:pPr>
                      <a:r>
                        <a:rPr lang="es-MX" b="1" u="sng" baseline="0" dirty="0" smtClean="0"/>
                        <a:t>Cuando la cancelación se realice dentro de las 72 horas inmediatas siguientes a su expedición.</a:t>
                      </a:r>
                    </a:p>
                    <a:p>
                      <a:pPr marL="285750" indent="-285750" algn="just">
                        <a:buFont typeface="Arial" charset="0"/>
                        <a:buChar char="•"/>
                      </a:pPr>
                      <a:endParaRPr lang="es-MX" baseline="0" dirty="0" smtClean="0"/>
                    </a:p>
                  </a:txBody>
                  <a:tcPr/>
                </a:tc>
              </a:tr>
            </a:tbl>
          </a:graphicData>
        </a:graphic>
      </p:graphicFrame>
      <p:sp>
        <p:nvSpPr>
          <p:cNvPr id="7"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3025363223"/>
      </p:ext>
    </p:extLst>
  </p:cSld>
  <p:clrMapOvr>
    <a:masterClrMapping/>
  </p:clrMapOvr>
  <p:transition spd="slow">
    <p:wipe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40</a:t>
            </a:fld>
            <a:endParaRPr lang="es-MX" dirty="0"/>
          </a:p>
        </p:txBody>
      </p:sp>
      <p:sp>
        <p:nvSpPr>
          <p:cNvPr id="10" name="2 Marcador de contenido"/>
          <p:cNvSpPr txBox="1">
            <a:spLocks/>
          </p:cNvSpPr>
          <p:nvPr/>
        </p:nvSpPr>
        <p:spPr>
          <a:xfrm>
            <a:off x="611560" y="620688"/>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r>
              <a:rPr lang="es-MX" sz="2400" b="1" dirty="0" smtClean="0">
                <a:solidFill>
                  <a:schemeClr val="accent1">
                    <a:lumMod val="75000"/>
                  </a:schemeClr>
                </a:solidFill>
              </a:rPr>
              <a:t>Anexo 20 (10-ene-2017) </a:t>
            </a:r>
          </a:p>
          <a:p>
            <a:pPr marL="0" indent="0" algn="ctr">
              <a:buNone/>
            </a:pPr>
            <a:endParaRPr lang="es-MX" sz="2400"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412776"/>
            <a:ext cx="8460432" cy="3839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1073162796"/>
      </p:ext>
    </p:extLst>
  </p:cSld>
  <p:clrMapOvr>
    <a:masterClrMapping/>
  </p:clrMapOvr>
  <p:transition spd="slow">
    <p:wipe di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60648" y="3651101"/>
            <a:ext cx="8375848" cy="1362075"/>
          </a:xfrm>
        </p:spPr>
        <p:txBody>
          <a:bodyPr>
            <a:normAutofit/>
          </a:bodyPr>
          <a:lstStyle/>
          <a:p>
            <a:r>
              <a:rPr lang="es-MX" dirty="0" smtClean="0">
                <a:solidFill>
                  <a:schemeClr val="accent1">
                    <a:lumMod val="75000"/>
                  </a:schemeClr>
                </a:solidFill>
              </a:rPr>
              <a:t>COMPLEMENTO DE PAGOS Ver. 1.0</a:t>
            </a:r>
            <a:endParaRPr lang="es-MX" dirty="0">
              <a:solidFill>
                <a:schemeClr val="accent1">
                  <a:lumMod val="75000"/>
                </a:schemeClr>
              </a:solidFill>
            </a:endParaRPr>
          </a:p>
        </p:txBody>
      </p:sp>
      <p:sp>
        <p:nvSpPr>
          <p:cNvPr id="3" name="2 Marcador de pie de página"/>
          <p:cNvSpPr>
            <a:spLocks noGrp="1"/>
          </p:cNvSpPr>
          <p:nvPr>
            <p:ph type="ftr" sz="quarter" idx="11"/>
          </p:nvPr>
        </p:nvSpPr>
        <p:spPr/>
        <p:txBody>
          <a:bodyPr/>
          <a:lstStyle/>
          <a:p>
            <a:r>
              <a:rPr lang="es-MX" smtClean="0"/>
              <a:t>Elaborado: LC y LI Rubén Torres Benítez</a:t>
            </a:r>
            <a:endParaRPr lang="es-MX"/>
          </a:p>
        </p:txBody>
      </p:sp>
      <p:sp>
        <p:nvSpPr>
          <p:cNvPr id="4" name="3 Marcador de número de diapositiva"/>
          <p:cNvSpPr>
            <a:spLocks noGrp="1"/>
          </p:cNvSpPr>
          <p:nvPr>
            <p:ph type="sldNum" sz="quarter" idx="12"/>
          </p:nvPr>
        </p:nvSpPr>
        <p:spPr/>
        <p:txBody>
          <a:bodyPr/>
          <a:lstStyle/>
          <a:p>
            <a:fld id="{462E0296-29EA-4A81-881B-1E4A5228A350}" type="slidenum">
              <a:rPr lang="es-MX" smtClean="0"/>
              <a:pPr/>
              <a:t>41</a:t>
            </a:fld>
            <a:endParaRPr lang="es-MX"/>
          </a:p>
        </p:txBody>
      </p:sp>
    </p:spTree>
    <p:extLst>
      <p:ext uri="{BB962C8B-B14F-4D97-AF65-F5344CB8AC3E}">
        <p14:creationId xmlns:p14="http://schemas.microsoft.com/office/powerpoint/2010/main" val="491924333"/>
      </p:ext>
    </p:extLst>
  </p:cSld>
  <p:clrMapOvr>
    <a:masterClrMapping/>
  </p:clrMapOvr>
  <p:transition spd="slow">
    <p:wipe di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60648" y="3651101"/>
            <a:ext cx="8375848" cy="1362075"/>
          </a:xfrm>
        </p:spPr>
        <p:txBody>
          <a:bodyPr>
            <a:normAutofit/>
          </a:bodyPr>
          <a:lstStyle/>
          <a:p>
            <a:r>
              <a:rPr lang="es-MX" dirty="0" smtClean="0">
                <a:solidFill>
                  <a:schemeClr val="accent1">
                    <a:lumMod val="75000"/>
                  </a:schemeClr>
                </a:solidFill>
              </a:rPr>
              <a:t>Forma y Método de Pago en 2016</a:t>
            </a:r>
            <a:endParaRPr lang="es-MX" dirty="0">
              <a:solidFill>
                <a:schemeClr val="accent1">
                  <a:lumMod val="75000"/>
                </a:schemeClr>
              </a:solidFill>
            </a:endParaRPr>
          </a:p>
        </p:txBody>
      </p:sp>
      <p:sp>
        <p:nvSpPr>
          <p:cNvPr id="3" name="2 Marcador de pie de página"/>
          <p:cNvSpPr>
            <a:spLocks noGrp="1"/>
          </p:cNvSpPr>
          <p:nvPr>
            <p:ph type="ftr" sz="quarter" idx="11"/>
          </p:nvPr>
        </p:nvSpPr>
        <p:spPr/>
        <p:txBody>
          <a:bodyPr/>
          <a:lstStyle/>
          <a:p>
            <a:r>
              <a:rPr lang="es-MX" smtClean="0"/>
              <a:t>Elaborado: LC y LI Rubén Torres Benítez</a:t>
            </a:r>
            <a:endParaRPr lang="es-MX"/>
          </a:p>
        </p:txBody>
      </p:sp>
      <p:sp>
        <p:nvSpPr>
          <p:cNvPr id="4" name="3 Marcador de número de diapositiva"/>
          <p:cNvSpPr>
            <a:spLocks noGrp="1"/>
          </p:cNvSpPr>
          <p:nvPr>
            <p:ph type="sldNum" sz="quarter" idx="12"/>
          </p:nvPr>
        </p:nvSpPr>
        <p:spPr/>
        <p:txBody>
          <a:bodyPr/>
          <a:lstStyle/>
          <a:p>
            <a:fld id="{462E0296-29EA-4A81-881B-1E4A5228A350}" type="slidenum">
              <a:rPr lang="es-MX" smtClean="0"/>
              <a:pPr/>
              <a:t>42</a:t>
            </a:fld>
            <a:endParaRPr lang="es-MX"/>
          </a:p>
        </p:txBody>
      </p:sp>
    </p:spTree>
    <p:extLst>
      <p:ext uri="{BB962C8B-B14F-4D97-AF65-F5344CB8AC3E}">
        <p14:creationId xmlns:p14="http://schemas.microsoft.com/office/powerpoint/2010/main" val="4246396339"/>
      </p:ext>
    </p:extLst>
  </p:cSld>
  <p:clrMapOvr>
    <a:masterClrMapping/>
  </p:clrMapOvr>
  <p:transition spd="slow">
    <p:wipe di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611560" y="548680"/>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Font typeface="Arial" pitchFamily="34" charset="0"/>
              <a:buNone/>
            </a:pPr>
            <a:endParaRPr lang="es-MX" sz="3000" dirty="0" smtClean="0">
              <a:solidFill>
                <a:schemeClr val="accent1">
                  <a:lumMod val="75000"/>
                </a:schemeClr>
              </a:solidFill>
            </a:endParaRPr>
          </a:p>
        </p:txBody>
      </p:sp>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43</a:t>
            </a:fld>
            <a:endParaRPr lang="es-MX" dirty="0"/>
          </a:p>
        </p:txBody>
      </p:sp>
      <p:sp>
        <p:nvSpPr>
          <p:cNvPr id="7" name="2 Marcador de contenido"/>
          <p:cNvSpPr txBox="1">
            <a:spLocks/>
          </p:cNvSpPr>
          <p:nvPr/>
        </p:nvSpPr>
        <p:spPr>
          <a:xfrm>
            <a:off x="611560" y="476672"/>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r>
              <a:rPr lang="es-MX" sz="2600" b="1" dirty="0" smtClean="0">
                <a:solidFill>
                  <a:schemeClr val="accent1">
                    <a:lumMod val="75000"/>
                  </a:schemeClr>
                </a:solidFill>
              </a:rPr>
              <a:t>FORMA Y METODO DE PAGO EN 2016</a:t>
            </a:r>
          </a:p>
          <a:p>
            <a:pPr marL="0" indent="0" algn="just">
              <a:buNone/>
            </a:pPr>
            <a:endParaRPr lang="es-MX" sz="2600" b="1" dirty="0">
              <a:solidFill>
                <a:schemeClr val="accent1">
                  <a:lumMod val="75000"/>
                </a:schemeClr>
              </a:solidFill>
            </a:endParaRPr>
          </a:p>
          <a:p>
            <a:pPr marL="0" indent="0" algn="just">
              <a:buNone/>
            </a:pPr>
            <a:r>
              <a:rPr lang="es-MX" sz="2600" b="1" dirty="0" smtClean="0"/>
              <a:t>Antecedentes</a:t>
            </a:r>
            <a:endParaRPr lang="es-MX" sz="2600" dirty="0" smtClean="0"/>
          </a:p>
          <a:p>
            <a:pPr algn="just">
              <a:buFont typeface="Wingdings" panose="05000000000000000000" pitchFamily="2" charset="2"/>
              <a:buChar char="ü"/>
            </a:pPr>
            <a:r>
              <a:rPr lang="es-MX" sz="2600" dirty="0" smtClean="0"/>
              <a:t>En mayo de 2016 se publica la 2ª Modificación a la RMF 2016 y se determina utilizar en la forma de pago un lista de 10 claves.</a:t>
            </a:r>
          </a:p>
          <a:p>
            <a:pPr algn="just">
              <a:buFont typeface="Wingdings" panose="05000000000000000000" pitchFamily="2" charset="2"/>
              <a:buChar char="ü"/>
            </a:pPr>
            <a:r>
              <a:rPr lang="es-MX" sz="2600" dirty="0" smtClean="0"/>
              <a:t>El listado de formas se publico en el portal del SAT y lo denomino </a:t>
            </a:r>
            <a:r>
              <a:rPr lang="es-MX" sz="2600" b="1" dirty="0" smtClean="0"/>
              <a:t>listado de métodos de pago.</a:t>
            </a:r>
            <a:endParaRPr lang="es-MX" sz="2600" dirty="0" smtClean="0"/>
          </a:p>
          <a:p>
            <a:pPr algn="just">
              <a:buFont typeface="Wingdings" panose="05000000000000000000" pitchFamily="2" charset="2"/>
              <a:buChar char="ü"/>
            </a:pPr>
            <a:r>
              <a:rPr lang="es-MX" sz="2600" dirty="0" smtClean="0"/>
              <a:t>El listado de claves de métodos de pago el SAT no lo oficializó a través del anexo 20 el año 2016.</a:t>
            </a:r>
          </a:p>
          <a:p>
            <a:pPr algn="just">
              <a:buFont typeface="Wingdings" panose="05000000000000000000" pitchFamily="2" charset="2"/>
              <a:buChar char="ü"/>
            </a:pPr>
            <a:r>
              <a:rPr lang="es-MX" sz="2600" dirty="0" smtClean="0"/>
              <a:t>En las herramientas electrónicas gratuitas del SAT para generar el CFDI, nunca fue claro y preciso el uso de los términos.</a:t>
            </a:r>
          </a:p>
        </p:txBody>
      </p:sp>
      <p:sp>
        <p:nvSpPr>
          <p:cNvPr id="8"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711945344"/>
      </p:ext>
    </p:extLst>
  </p:cSld>
  <p:clrMapOvr>
    <a:masterClrMapping/>
  </p:clrMapOvr>
  <p:transition spd="slow">
    <p:wipe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611560" y="548680"/>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Font typeface="Arial" pitchFamily="34" charset="0"/>
              <a:buNone/>
            </a:pPr>
            <a:endParaRPr lang="es-MX" sz="3000" dirty="0" smtClean="0">
              <a:solidFill>
                <a:schemeClr val="accent1">
                  <a:lumMod val="75000"/>
                </a:schemeClr>
              </a:solidFill>
            </a:endParaRPr>
          </a:p>
        </p:txBody>
      </p:sp>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44</a:t>
            </a:fld>
            <a:endParaRPr lang="es-MX" dirty="0"/>
          </a:p>
        </p:txBody>
      </p:sp>
      <p:sp>
        <p:nvSpPr>
          <p:cNvPr id="7" name="2 Marcador de contenido"/>
          <p:cNvSpPr txBox="1">
            <a:spLocks/>
          </p:cNvSpPr>
          <p:nvPr/>
        </p:nvSpPr>
        <p:spPr>
          <a:xfrm>
            <a:off x="611560" y="476672"/>
            <a:ext cx="8532440" cy="5904656"/>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r>
              <a:rPr lang="es-MX" sz="2600" b="1" dirty="0" smtClean="0">
                <a:solidFill>
                  <a:schemeClr val="accent1">
                    <a:lumMod val="75000"/>
                  </a:schemeClr>
                </a:solidFill>
              </a:rPr>
              <a:t>METODOS DE PAGO EN UNA FACTURA</a:t>
            </a:r>
          </a:p>
          <a:p>
            <a:pPr marL="0" indent="0" algn="just">
              <a:buNone/>
            </a:pPr>
            <a:endParaRPr lang="es-MX" sz="2600" b="1" dirty="0">
              <a:solidFill>
                <a:schemeClr val="accent1">
                  <a:lumMod val="75000"/>
                </a:schemeClr>
              </a:solidFill>
            </a:endParaRPr>
          </a:p>
          <a:p>
            <a:pPr marL="0" indent="0" algn="just">
              <a:buNone/>
            </a:pPr>
            <a:r>
              <a:rPr lang="es-MX" sz="2600" b="1" dirty="0" smtClean="0"/>
              <a:t>Precisiones al uso de las claves de método de pago en las operaciones a Crédito y en Parcialidades</a:t>
            </a:r>
          </a:p>
          <a:p>
            <a:pPr marL="514350" indent="-514350" algn="just">
              <a:buAutoNum type="arabicPeriod"/>
            </a:pPr>
            <a:r>
              <a:rPr lang="es-MX" sz="2600" dirty="0" smtClean="0"/>
              <a:t>Cuando un contribuyente pague a un proveedor mediante la clave electrónica asignada vía teléfono celular y para que este retire el efectivo de un cajero automático. </a:t>
            </a:r>
            <a:r>
              <a:rPr lang="es-MX" sz="2600" b="1" dirty="0" smtClean="0"/>
              <a:t>Clave 01.</a:t>
            </a:r>
          </a:p>
          <a:p>
            <a:pPr marL="514350" indent="-514350" algn="just">
              <a:buAutoNum type="arabicPeriod"/>
            </a:pPr>
            <a:r>
              <a:rPr lang="es-MX" sz="2600" dirty="0" smtClean="0"/>
              <a:t>Cuando se efectué el pago en una sola exhibición </a:t>
            </a:r>
            <a:r>
              <a:rPr lang="es-MX" sz="2600" b="1" dirty="0" smtClean="0"/>
              <a:t>en el mismo momento</a:t>
            </a:r>
            <a:r>
              <a:rPr lang="es-MX" sz="2600" dirty="0" smtClean="0"/>
              <a:t> de expedir el CFDI se usará la clave de pago que corresponda.</a:t>
            </a:r>
          </a:p>
          <a:p>
            <a:pPr marL="514350" indent="-514350" algn="just">
              <a:buAutoNum type="arabicPeriod"/>
            </a:pPr>
            <a:r>
              <a:rPr lang="es-MX" sz="2600" dirty="0" smtClean="0"/>
              <a:t>Cuando el pago sea realizado </a:t>
            </a:r>
            <a:r>
              <a:rPr lang="es-MX" sz="2600" b="1" u="sng" dirty="0" smtClean="0"/>
              <a:t>después</a:t>
            </a:r>
            <a:r>
              <a:rPr lang="es-MX" sz="2600" dirty="0" smtClean="0"/>
              <a:t> se entenderá que no se será aplicable la precisión del uso de la clave (aplica NA).</a:t>
            </a:r>
            <a:endParaRPr lang="es-MX" sz="2600" b="1" u="sng" dirty="0" smtClean="0"/>
          </a:p>
          <a:p>
            <a:pPr marL="514350" indent="-514350" algn="just">
              <a:buAutoNum type="arabicPeriod"/>
            </a:pPr>
            <a:endParaRPr lang="es-MX" sz="2600" dirty="0" smtClean="0"/>
          </a:p>
        </p:txBody>
      </p:sp>
      <p:sp>
        <p:nvSpPr>
          <p:cNvPr id="8"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3376943282"/>
      </p:ext>
    </p:extLst>
  </p:cSld>
  <p:clrMapOvr>
    <a:masterClrMapping/>
  </p:clrMapOvr>
  <p:transition spd="slow">
    <p:wipe di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611560" y="548680"/>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Font typeface="Arial" pitchFamily="34" charset="0"/>
              <a:buNone/>
            </a:pPr>
            <a:endParaRPr lang="es-MX" sz="3000" dirty="0" smtClean="0">
              <a:solidFill>
                <a:schemeClr val="accent1">
                  <a:lumMod val="75000"/>
                </a:schemeClr>
              </a:solidFill>
            </a:endParaRPr>
          </a:p>
        </p:txBody>
      </p:sp>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45</a:t>
            </a:fld>
            <a:endParaRPr lang="es-MX" dirty="0"/>
          </a:p>
        </p:txBody>
      </p:sp>
      <p:sp>
        <p:nvSpPr>
          <p:cNvPr id="7" name="2 Marcador de contenido"/>
          <p:cNvSpPr txBox="1">
            <a:spLocks/>
          </p:cNvSpPr>
          <p:nvPr/>
        </p:nvSpPr>
        <p:spPr>
          <a:xfrm>
            <a:off x="611560" y="476672"/>
            <a:ext cx="8532440" cy="5904656"/>
          </a:xfrm>
          <a:prstGeom prst="rect">
            <a:avLst/>
          </a:prstGeom>
        </p:spPr>
        <p:txBody>
          <a:bodyPr>
            <a:normAutofit fontScale="92500"/>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r>
              <a:rPr lang="es-MX" sz="2600" b="1" dirty="0" smtClean="0">
                <a:solidFill>
                  <a:schemeClr val="accent1">
                    <a:lumMod val="75000"/>
                  </a:schemeClr>
                </a:solidFill>
              </a:rPr>
              <a:t>METODOS DE PAGO EN UNA FACTURA</a:t>
            </a:r>
          </a:p>
          <a:p>
            <a:pPr marL="0" indent="0" algn="just">
              <a:buNone/>
            </a:pPr>
            <a:endParaRPr lang="es-MX" sz="2600" b="1" dirty="0">
              <a:solidFill>
                <a:schemeClr val="accent1">
                  <a:lumMod val="75000"/>
                </a:schemeClr>
              </a:solidFill>
            </a:endParaRPr>
          </a:p>
          <a:p>
            <a:pPr marL="0" indent="0" algn="just">
              <a:buNone/>
            </a:pPr>
            <a:r>
              <a:rPr lang="es-MX" sz="2600" b="1" dirty="0"/>
              <a:t>Precisiones al uso de las claves de método de pago en las operaciones a Crédito y en Parcialidades</a:t>
            </a:r>
            <a:endParaRPr lang="es-MX" sz="2600" b="1" dirty="0" smtClean="0"/>
          </a:p>
          <a:p>
            <a:pPr marL="514350" indent="-514350" algn="just">
              <a:buFont typeface="+mj-lt"/>
              <a:buAutoNum type="arabicPeriod" startAt="4"/>
            </a:pPr>
            <a:r>
              <a:rPr lang="es-MX" sz="2600" dirty="0" smtClean="0"/>
              <a:t>Si el pago se realiza con posterioridad, y en el cual se determine otorgar o conceder crédito, aún y cuando el pago sea en una sola exhibición, sí deberá incluirse el término NA.</a:t>
            </a:r>
          </a:p>
          <a:p>
            <a:pPr marL="514350" indent="-514350" algn="just">
              <a:buFont typeface="+mj-lt"/>
              <a:buAutoNum type="arabicPeriod" startAt="4"/>
            </a:pPr>
            <a:r>
              <a:rPr lang="es-MX" sz="2600" dirty="0" smtClean="0"/>
              <a:t>Si el pago se realiza en parcialidades y desde un inicio se conoce esta situación su usará como método de pago la clave NA.</a:t>
            </a:r>
          </a:p>
          <a:p>
            <a:pPr marL="514350" indent="-514350" algn="just">
              <a:buFont typeface="+mj-lt"/>
              <a:buAutoNum type="arabicPeriod" startAt="4"/>
            </a:pPr>
            <a:r>
              <a:rPr lang="es-MX" sz="2600" dirty="0" smtClean="0"/>
              <a:t>Aunque la regla no especifica el caso de anticipos, éste no debe ser considerado como pago en parcialidades, por lo que si es factible utilizar la lista de métodos de pago, ya que primero se realiza el pago, sin embargo podría utilizarse la clave NA.</a:t>
            </a:r>
          </a:p>
        </p:txBody>
      </p:sp>
      <p:sp>
        <p:nvSpPr>
          <p:cNvPr id="8"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2010727643"/>
      </p:ext>
    </p:extLst>
  </p:cSld>
  <p:clrMapOvr>
    <a:masterClrMapping/>
  </p:clrMapOvr>
  <p:transition spd="slow">
    <p:wipe di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611560" y="548680"/>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Font typeface="Arial" pitchFamily="34" charset="0"/>
              <a:buNone/>
            </a:pPr>
            <a:endParaRPr lang="es-MX" sz="3000" dirty="0" smtClean="0">
              <a:solidFill>
                <a:schemeClr val="accent1">
                  <a:lumMod val="75000"/>
                </a:schemeClr>
              </a:solidFill>
            </a:endParaRPr>
          </a:p>
        </p:txBody>
      </p:sp>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46</a:t>
            </a:fld>
            <a:endParaRPr lang="es-MX" dirty="0"/>
          </a:p>
        </p:txBody>
      </p:sp>
      <p:sp>
        <p:nvSpPr>
          <p:cNvPr id="7" name="2 Marcador de contenido"/>
          <p:cNvSpPr txBox="1">
            <a:spLocks/>
          </p:cNvSpPr>
          <p:nvPr/>
        </p:nvSpPr>
        <p:spPr>
          <a:xfrm>
            <a:off x="611560" y="476672"/>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r>
              <a:rPr lang="es-MX" sz="2600" b="1" dirty="0" smtClean="0">
                <a:solidFill>
                  <a:schemeClr val="accent1">
                    <a:lumMod val="75000"/>
                  </a:schemeClr>
                </a:solidFill>
              </a:rPr>
              <a:t>METODOS DE PAGO EN UNA FACTURA</a:t>
            </a:r>
          </a:p>
          <a:p>
            <a:pPr marL="0" indent="0" algn="just">
              <a:buNone/>
            </a:pPr>
            <a:endParaRPr lang="es-MX" sz="2600" b="1" dirty="0">
              <a:solidFill>
                <a:schemeClr val="accent1">
                  <a:lumMod val="75000"/>
                </a:schemeClr>
              </a:solidFill>
            </a:endParaRPr>
          </a:p>
          <a:p>
            <a:pPr marL="0" indent="0" algn="just">
              <a:buNone/>
            </a:pPr>
            <a:r>
              <a:rPr lang="es-MX" sz="2600" b="1" dirty="0"/>
              <a:t>Precisiones al uso de las claves de método de pago en las operaciones a Crédito y en Parcialidades</a:t>
            </a:r>
            <a:endParaRPr lang="es-MX" sz="2600" b="1" dirty="0" smtClean="0"/>
          </a:p>
          <a:p>
            <a:pPr marL="514350" indent="-514350" algn="just">
              <a:buFont typeface="+mj-lt"/>
              <a:buAutoNum type="arabicPeriod" startAt="7"/>
            </a:pPr>
            <a:r>
              <a:rPr lang="es-MX" sz="2600" dirty="0" smtClean="0"/>
              <a:t>En el caso de CFDI generado por el aplicativo Mis cuentas  no aparece la clave numérica del método de pago.</a:t>
            </a:r>
          </a:p>
          <a:p>
            <a:pPr marL="514350" indent="-514350" algn="just">
              <a:buFont typeface="+mj-lt"/>
              <a:buAutoNum type="arabicPeriod" startAt="7"/>
            </a:pPr>
            <a:r>
              <a:rPr lang="es-MX" sz="2600" dirty="0" smtClean="0"/>
              <a:t>La clave 99 “Otros”, de acuerdo al SAT se utilizará cuando la contraprestación se pague en una sola exhibición en el momento en el que se expida el CFDI o haya sido pagada antes de la expedición del mismo </a:t>
            </a:r>
            <a:r>
              <a:rPr lang="es-MX" sz="2600" b="1" u="sng" dirty="0" smtClean="0"/>
              <a:t>y siempre que la forma de pago no se contemple dentro de las opciones contenidas en el catálogo de métodos de pago.</a:t>
            </a:r>
            <a:r>
              <a:rPr lang="es-MX" sz="2600" dirty="0" smtClean="0"/>
              <a:t> También se podrá utilizar en los CFDI globales.</a:t>
            </a:r>
          </a:p>
        </p:txBody>
      </p:sp>
      <p:sp>
        <p:nvSpPr>
          <p:cNvPr id="8"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4229011875"/>
      </p:ext>
    </p:extLst>
  </p:cSld>
  <p:clrMapOvr>
    <a:masterClrMapping/>
  </p:clrMapOvr>
  <p:transition spd="slow">
    <p:wipe di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611560" y="548680"/>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Font typeface="Arial" pitchFamily="34" charset="0"/>
              <a:buNone/>
            </a:pPr>
            <a:endParaRPr lang="es-MX" sz="3000" dirty="0" smtClean="0">
              <a:solidFill>
                <a:schemeClr val="accent1">
                  <a:lumMod val="75000"/>
                </a:schemeClr>
              </a:solidFill>
            </a:endParaRPr>
          </a:p>
        </p:txBody>
      </p:sp>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47</a:t>
            </a:fld>
            <a:endParaRPr lang="es-MX" dirty="0"/>
          </a:p>
        </p:txBody>
      </p:sp>
      <p:sp>
        <p:nvSpPr>
          <p:cNvPr id="7" name="2 Marcador de contenido"/>
          <p:cNvSpPr txBox="1">
            <a:spLocks/>
          </p:cNvSpPr>
          <p:nvPr/>
        </p:nvSpPr>
        <p:spPr>
          <a:xfrm>
            <a:off x="611560" y="476672"/>
            <a:ext cx="8532440" cy="5904656"/>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r>
              <a:rPr lang="es-MX" sz="2600" b="1" dirty="0" smtClean="0">
                <a:solidFill>
                  <a:schemeClr val="accent1">
                    <a:lumMod val="75000"/>
                  </a:schemeClr>
                </a:solidFill>
              </a:rPr>
              <a:t>METODOS DE PAGO EN UNA FACTURA</a:t>
            </a:r>
          </a:p>
          <a:p>
            <a:pPr marL="0" indent="0" algn="just">
              <a:buNone/>
            </a:pPr>
            <a:endParaRPr lang="es-MX" sz="2600" b="1" dirty="0">
              <a:solidFill>
                <a:schemeClr val="accent1">
                  <a:lumMod val="75000"/>
                </a:schemeClr>
              </a:solidFill>
            </a:endParaRPr>
          </a:p>
          <a:p>
            <a:pPr marL="0" indent="0" algn="just">
              <a:buNone/>
            </a:pPr>
            <a:r>
              <a:rPr lang="es-MX" sz="2600" b="1" dirty="0" smtClean="0"/>
              <a:t>Otras precisiones al uso de claves de método de pago</a:t>
            </a:r>
          </a:p>
          <a:p>
            <a:pPr marL="514350" indent="-514350" algn="just">
              <a:buAutoNum type="arabicPeriod"/>
            </a:pPr>
            <a:r>
              <a:rPr lang="es-MX" sz="2600" dirty="0" smtClean="0"/>
              <a:t>El catálogo de Métodos de Pago ya fue incluido en el Anexo 20.</a:t>
            </a:r>
          </a:p>
          <a:p>
            <a:pPr marL="514350" indent="-514350" algn="just">
              <a:buAutoNum type="arabicPeriod"/>
            </a:pPr>
            <a:r>
              <a:rPr lang="es-MX" sz="2600" dirty="0" smtClean="0"/>
              <a:t>De acuerdo al Artículo Primero Transitorio.</a:t>
            </a:r>
          </a:p>
          <a:p>
            <a:pPr marL="531813" indent="0" algn="just">
              <a:buNone/>
            </a:pPr>
            <a:r>
              <a:rPr lang="es-MX" sz="2200" dirty="0" smtClean="0">
                <a:latin typeface="Courier New" panose="02070309020205020404" pitchFamily="49" charset="0"/>
                <a:cs typeface="Courier New" panose="02070309020205020404" pitchFamily="49" charset="0"/>
              </a:rPr>
              <a:t>La </a:t>
            </a:r>
            <a:r>
              <a:rPr lang="es-MX" sz="2200" dirty="0">
                <a:latin typeface="Courier New" panose="02070309020205020404" pitchFamily="49" charset="0"/>
                <a:cs typeface="Courier New" panose="02070309020205020404" pitchFamily="49" charset="0"/>
              </a:rPr>
              <a:t>presente Resolución entrará en vigor a los </a:t>
            </a:r>
            <a:r>
              <a:rPr lang="es-MX" sz="2200" b="1" u="sng" dirty="0">
                <a:latin typeface="Courier New" panose="02070309020205020404" pitchFamily="49" charset="0"/>
                <a:cs typeface="Courier New" panose="02070309020205020404" pitchFamily="49" charset="0"/>
              </a:rPr>
              <a:t>treinta días naturales después de su publicación en el DOF</a:t>
            </a:r>
            <a:r>
              <a:rPr lang="es-MX" sz="2200" dirty="0">
                <a:latin typeface="Courier New" panose="02070309020205020404" pitchFamily="49" charset="0"/>
                <a:cs typeface="Courier New" panose="02070309020205020404" pitchFamily="49" charset="0"/>
              </a:rPr>
              <a:t>, salvo lo dispuesto en la regla 4.3.9., la cual entrará en vigor al día siguiente al de su publicación</a:t>
            </a:r>
            <a:r>
              <a:rPr lang="es-MX" sz="2200" dirty="0" smtClean="0">
                <a:latin typeface="Courier New" panose="02070309020205020404" pitchFamily="49" charset="0"/>
                <a:cs typeface="Courier New" panose="02070309020205020404" pitchFamily="49" charset="0"/>
              </a:rPr>
              <a:t>. </a:t>
            </a:r>
            <a:r>
              <a:rPr lang="es-MX" sz="2200" b="1" dirty="0" smtClean="0">
                <a:solidFill>
                  <a:schemeClr val="accent1">
                    <a:lumMod val="75000"/>
                  </a:schemeClr>
                </a:solidFill>
                <a:latin typeface="Courier New" panose="02070309020205020404" pitchFamily="49" charset="0"/>
                <a:cs typeface="Courier New" panose="02070309020205020404" pitchFamily="49" charset="0"/>
              </a:rPr>
              <a:t>Esto sería el 05 de junio de 2016.</a:t>
            </a:r>
          </a:p>
          <a:p>
            <a:pPr marL="531813" indent="-531813" algn="just">
              <a:buNone/>
            </a:pPr>
            <a:r>
              <a:rPr lang="es-MX" sz="2600" dirty="0" smtClean="0"/>
              <a:t>3.	El SAT en su sitio oficial dio a conocer que el catálogo de métodos de pago entraría en vigor el pasado 15 de julio 2016.</a:t>
            </a:r>
          </a:p>
          <a:p>
            <a:pPr marL="0" indent="0" algn="just">
              <a:buNone/>
            </a:pPr>
            <a:endParaRPr lang="es-MX" sz="2600" dirty="0"/>
          </a:p>
          <a:p>
            <a:pPr marL="0" indent="0" algn="just">
              <a:buNone/>
            </a:pPr>
            <a:endParaRPr lang="es-MX" sz="2600" dirty="0" smtClean="0"/>
          </a:p>
        </p:txBody>
      </p:sp>
      <p:sp>
        <p:nvSpPr>
          <p:cNvPr id="8"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930951078"/>
      </p:ext>
    </p:extLst>
  </p:cSld>
  <p:clrMapOvr>
    <a:masterClrMapping/>
  </p:clrMapOvr>
  <p:transition spd="slow">
    <p:wipe dir="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611560" y="548680"/>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Font typeface="Arial" pitchFamily="34" charset="0"/>
              <a:buNone/>
            </a:pPr>
            <a:endParaRPr lang="es-MX" sz="3000" dirty="0" smtClean="0">
              <a:solidFill>
                <a:schemeClr val="accent1">
                  <a:lumMod val="75000"/>
                </a:schemeClr>
              </a:solidFill>
            </a:endParaRPr>
          </a:p>
        </p:txBody>
      </p:sp>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48</a:t>
            </a:fld>
            <a:endParaRPr lang="es-MX" dirty="0"/>
          </a:p>
        </p:txBody>
      </p:sp>
      <p:sp>
        <p:nvSpPr>
          <p:cNvPr id="7" name="2 Marcador de contenido"/>
          <p:cNvSpPr txBox="1">
            <a:spLocks/>
          </p:cNvSpPr>
          <p:nvPr/>
        </p:nvSpPr>
        <p:spPr>
          <a:xfrm>
            <a:off x="611560" y="476672"/>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r>
              <a:rPr lang="es-MX" sz="2600" b="1" dirty="0" smtClean="0">
                <a:solidFill>
                  <a:schemeClr val="accent1">
                    <a:lumMod val="75000"/>
                  </a:schemeClr>
                </a:solidFill>
              </a:rPr>
              <a:t>METODOS DE PAGO EN UNA FACTURA</a:t>
            </a:r>
          </a:p>
          <a:p>
            <a:pPr marL="0" indent="0" algn="just">
              <a:buNone/>
            </a:pPr>
            <a:endParaRPr lang="es-MX" sz="2600" b="1" dirty="0">
              <a:solidFill>
                <a:schemeClr val="accent1">
                  <a:lumMod val="75000"/>
                </a:schemeClr>
              </a:solidFill>
            </a:endParaRPr>
          </a:p>
          <a:p>
            <a:pPr marL="0" indent="0" algn="just">
              <a:buNone/>
            </a:pPr>
            <a:r>
              <a:rPr lang="es-MX" sz="2600" b="1" dirty="0"/>
              <a:t>Otras precisiones al uso de claves de método de pago</a:t>
            </a:r>
            <a:endParaRPr lang="es-MX" sz="2600" b="1" dirty="0" smtClean="0"/>
          </a:p>
          <a:p>
            <a:pPr marL="0" indent="0" algn="just">
              <a:buNone/>
            </a:pPr>
            <a:endParaRPr lang="es-MX" sz="2400" b="1" dirty="0" smtClean="0"/>
          </a:p>
          <a:p>
            <a:pPr marL="0" indent="0" algn="just">
              <a:buNone/>
            </a:pPr>
            <a:r>
              <a:rPr lang="es-MX" sz="2400" b="1" dirty="0" smtClean="0"/>
              <a:t>Requisitos </a:t>
            </a:r>
            <a:r>
              <a:rPr lang="es-MX" sz="2400" b="1" dirty="0"/>
              <a:t>de los trámites</a:t>
            </a:r>
          </a:p>
          <a:p>
            <a:pPr marL="0" indent="0" algn="just">
              <a:buNone/>
            </a:pPr>
            <a:r>
              <a:rPr lang="es-MX" sz="2400" b="1" dirty="0"/>
              <a:t>1.8</a:t>
            </a:r>
            <a:r>
              <a:rPr lang="es-MX" sz="2400" b="1" dirty="0" smtClean="0"/>
              <a:t>.</a:t>
            </a:r>
            <a:r>
              <a:rPr lang="es-MX" sz="2400" dirty="0" smtClean="0"/>
              <a:t> […]</a:t>
            </a:r>
          </a:p>
          <a:p>
            <a:pPr marL="0" indent="0" algn="just">
              <a:buNone/>
            </a:pPr>
            <a:endParaRPr lang="es-MX" sz="2400" b="1" dirty="0"/>
          </a:p>
          <a:p>
            <a:pPr marL="0" indent="0" algn="just">
              <a:buNone/>
            </a:pPr>
            <a:r>
              <a:rPr lang="es-MX" sz="2400" dirty="0"/>
              <a:t>Cuando en el Portal del SAT o en la página de Internet de la Secretaría se establezcan a favor de los contribuyentes, requisitos diferentes a los establecidos en la presente Resolución para la realización de algún trámite, podrán aplicar en sustitución de lo señalado en la citada Resolución, lo dispuesto en dicho portal y página para el trámite que corresponda.</a:t>
            </a:r>
            <a:endParaRPr lang="es-MX" sz="2400" dirty="0" smtClean="0"/>
          </a:p>
          <a:p>
            <a:pPr marL="0" indent="0" algn="just">
              <a:buNone/>
            </a:pPr>
            <a:endParaRPr lang="es-MX" sz="2600" dirty="0" smtClean="0"/>
          </a:p>
          <a:p>
            <a:pPr marL="0" indent="0" algn="just">
              <a:buNone/>
            </a:pPr>
            <a:endParaRPr lang="es-MX" sz="2600" dirty="0" smtClean="0"/>
          </a:p>
        </p:txBody>
      </p:sp>
      <p:sp>
        <p:nvSpPr>
          <p:cNvPr id="8"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2508037709"/>
      </p:ext>
    </p:extLst>
  </p:cSld>
  <p:clrMapOvr>
    <a:masterClrMapping/>
  </p:clrMapOvr>
  <p:transition spd="slow">
    <p:wipe di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611560" y="548680"/>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Font typeface="Arial" pitchFamily="34" charset="0"/>
              <a:buNone/>
            </a:pPr>
            <a:endParaRPr lang="es-MX" sz="3000" dirty="0" smtClean="0">
              <a:solidFill>
                <a:schemeClr val="accent1">
                  <a:lumMod val="75000"/>
                </a:schemeClr>
              </a:solidFill>
            </a:endParaRPr>
          </a:p>
        </p:txBody>
      </p:sp>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49</a:t>
            </a:fld>
            <a:endParaRPr lang="es-MX" dirty="0"/>
          </a:p>
        </p:txBody>
      </p:sp>
      <p:sp>
        <p:nvSpPr>
          <p:cNvPr id="7" name="2 Marcador de contenido"/>
          <p:cNvSpPr txBox="1">
            <a:spLocks/>
          </p:cNvSpPr>
          <p:nvPr/>
        </p:nvSpPr>
        <p:spPr>
          <a:xfrm>
            <a:off x="611560" y="476672"/>
            <a:ext cx="8532440" cy="5904656"/>
          </a:xfrm>
          <a:prstGeom prst="rect">
            <a:avLst/>
          </a:prstGeom>
        </p:spPr>
        <p:txBody>
          <a:bodyPr>
            <a:normAutofit fontScale="70000" lnSpcReduction="20000"/>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r>
              <a:rPr lang="es-MX" sz="2600" b="1" dirty="0" smtClean="0">
                <a:solidFill>
                  <a:schemeClr val="accent1">
                    <a:lumMod val="75000"/>
                  </a:schemeClr>
                </a:solidFill>
              </a:rPr>
              <a:t>METODOS DE PAGO EN UNA FACTURA</a:t>
            </a:r>
          </a:p>
          <a:p>
            <a:pPr marL="0" indent="0" algn="just">
              <a:buNone/>
            </a:pPr>
            <a:endParaRPr lang="es-MX" sz="2600" b="1" dirty="0">
              <a:solidFill>
                <a:schemeClr val="accent1">
                  <a:lumMod val="75000"/>
                </a:schemeClr>
              </a:solidFill>
            </a:endParaRPr>
          </a:p>
          <a:p>
            <a:pPr marL="0" indent="0" algn="just">
              <a:buNone/>
            </a:pPr>
            <a:endParaRPr lang="es-MX" sz="2600" b="1" dirty="0" smtClean="0">
              <a:solidFill>
                <a:schemeClr val="accent1">
                  <a:lumMod val="75000"/>
                </a:schemeClr>
              </a:solidFill>
            </a:endParaRPr>
          </a:p>
          <a:p>
            <a:pPr marL="0" indent="0" algn="just">
              <a:buNone/>
            </a:pPr>
            <a:endParaRPr lang="es-MX" sz="2600" b="1" dirty="0">
              <a:solidFill>
                <a:schemeClr val="accent1">
                  <a:lumMod val="75000"/>
                </a:schemeClr>
              </a:solidFill>
            </a:endParaRPr>
          </a:p>
          <a:p>
            <a:pPr marL="0" indent="0" algn="just">
              <a:buNone/>
            </a:pPr>
            <a:endParaRPr lang="es-MX" sz="2600" b="1" dirty="0" smtClean="0">
              <a:solidFill>
                <a:schemeClr val="accent1">
                  <a:lumMod val="75000"/>
                </a:schemeClr>
              </a:solidFill>
            </a:endParaRPr>
          </a:p>
          <a:p>
            <a:pPr marL="0" indent="0" algn="just">
              <a:buNone/>
            </a:pPr>
            <a:endParaRPr lang="es-MX" sz="2600" b="1" dirty="0">
              <a:solidFill>
                <a:schemeClr val="accent1">
                  <a:lumMod val="75000"/>
                </a:schemeClr>
              </a:solidFill>
            </a:endParaRPr>
          </a:p>
          <a:p>
            <a:pPr marL="0" indent="0" algn="just">
              <a:buNone/>
            </a:pPr>
            <a:endParaRPr lang="es-MX" sz="2600" b="1" dirty="0" smtClean="0">
              <a:solidFill>
                <a:schemeClr val="accent1">
                  <a:lumMod val="75000"/>
                </a:schemeClr>
              </a:solidFill>
            </a:endParaRPr>
          </a:p>
          <a:p>
            <a:pPr marL="0" indent="0" algn="just">
              <a:buNone/>
            </a:pPr>
            <a:endParaRPr lang="es-MX" sz="2600" b="1" dirty="0">
              <a:solidFill>
                <a:schemeClr val="accent1">
                  <a:lumMod val="75000"/>
                </a:schemeClr>
              </a:solidFill>
            </a:endParaRPr>
          </a:p>
          <a:p>
            <a:pPr marL="0" indent="0" algn="just">
              <a:buNone/>
            </a:pPr>
            <a:endParaRPr lang="es-MX" sz="2600" b="1" dirty="0" smtClean="0">
              <a:solidFill>
                <a:schemeClr val="accent1">
                  <a:lumMod val="75000"/>
                </a:schemeClr>
              </a:solidFill>
            </a:endParaRPr>
          </a:p>
          <a:p>
            <a:pPr marL="0" indent="0" algn="just">
              <a:buNone/>
            </a:pPr>
            <a:endParaRPr lang="es-MX" sz="2600" b="1" dirty="0">
              <a:solidFill>
                <a:schemeClr val="accent1">
                  <a:lumMod val="75000"/>
                </a:schemeClr>
              </a:solidFill>
            </a:endParaRPr>
          </a:p>
          <a:p>
            <a:pPr marL="0" indent="0" algn="just">
              <a:buNone/>
            </a:pPr>
            <a:endParaRPr lang="es-MX" sz="2600" b="1" dirty="0" smtClean="0">
              <a:solidFill>
                <a:schemeClr val="accent1">
                  <a:lumMod val="75000"/>
                </a:schemeClr>
              </a:solidFill>
            </a:endParaRPr>
          </a:p>
          <a:p>
            <a:pPr marL="0" indent="0" algn="just">
              <a:buNone/>
            </a:pPr>
            <a:endParaRPr lang="es-MX" sz="2400" b="1" dirty="0" smtClean="0">
              <a:solidFill>
                <a:schemeClr val="accent1">
                  <a:lumMod val="75000"/>
                </a:schemeClr>
              </a:solidFill>
            </a:endParaRPr>
          </a:p>
          <a:p>
            <a:pPr marL="0" indent="0" algn="just">
              <a:buNone/>
            </a:pPr>
            <a:endParaRPr lang="es-MX" sz="2400" b="1" dirty="0">
              <a:solidFill>
                <a:schemeClr val="accent1">
                  <a:lumMod val="75000"/>
                </a:schemeClr>
              </a:solidFill>
            </a:endParaRPr>
          </a:p>
          <a:p>
            <a:pPr marL="0" indent="0" algn="just">
              <a:buNone/>
            </a:pPr>
            <a:endParaRPr lang="es-MX" sz="2400" b="1" dirty="0" smtClean="0">
              <a:solidFill>
                <a:schemeClr val="accent1">
                  <a:lumMod val="75000"/>
                </a:schemeClr>
              </a:solidFill>
            </a:endParaRPr>
          </a:p>
          <a:p>
            <a:pPr marL="0" indent="0" algn="just">
              <a:buNone/>
            </a:pPr>
            <a:endParaRPr lang="es-MX" sz="2400" b="1" dirty="0">
              <a:solidFill>
                <a:schemeClr val="accent1">
                  <a:lumMod val="75000"/>
                </a:schemeClr>
              </a:solidFill>
            </a:endParaRPr>
          </a:p>
          <a:p>
            <a:pPr marL="0" indent="0" algn="just">
              <a:buNone/>
            </a:pPr>
            <a:endParaRPr lang="es-MX" sz="2400" b="1" dirty="0" smtClean="0">
              <a:solidFill>
                <a:schemeClr val="accent1">
                  <a:lumMod val="75000"/>
                </a:schemeClr>
              </a:solidFill>
            </a:endParaRPr>
          </a:p>
          <a:p>
            <a:pPr marL="0" indent="0" algn="just">
              <a:buNone/>
            </a:pPr>
            <a:endParaRPr lang="es-MX" sz="2400" b="1" dirty="0">
              <a:solidFill>
                <a:schemeClr val="accent1">
                  <a:lumMod val="75000"/>
                </a:schemeClr>
              </a:solidFill>
            </a:endParaRPr>
          </a:p>
          <a:p>
            <a:pPr marL="0" indent="0" algn="just">
              <a:buNone/>
            </a:pPr>
            <a:endParaRPr lang="es-MX" sz="2400" b="1" dirty="0" smtClean="0">
              <a:solidFill>
                <a:srgbClr val="FF0000"/>
              </a:solidFill>
            </a:endParaRPr>
          </a:p>
          <a:p>
            <a:pPr marL="0" indent="0" algn="just">
              <a:buNone/>
            </a:pPr>
            <a:endParaRPr lang="es-MX" sz="2400" b="1" dirty="0">
              <a:solidFill>
                <a:srgbClr val="FF0000"/>
              </a:solidFill>
            </a:endParaRPr>
          </a:p>
          <a:p>
            <a:pPr marL="0" indent="0" algn="just">
              <a:buNone/>
            </a:pPr>
            <a:endParaRPr lang="es-MX" sz="2400" b="1" dirty="0" smtClean="0">
              <a:solidFill>
                <a:srgbClr val="FF0000"/>
              </a:solidFill>
            </a:endParaRPr>
          </a:p>
          <a:p>
            <a:pPr marL="0" indent="0" algn="just">
              <a:buNone/>
            </a:pPr>
            <a:endParaRPr lang="es-MX" sz="2400" b="1" dirty="0">
              <a:solidFill>
                <a:srgbClr val="FF0000"/>
              </a:solidFill>
            </a:endParaRPr>
          </a:p>
          <a:p>
            <a:pPr marL="0" indent="0" algn="just">
              <a:buNone/>
            </a:pPr>
            <a:r>
              <a:rPr lang="es-MX" sz="2400" b="1" dirty="0" smtClean="0">
                <a:solidFill>
                  <a:srgbClr val="FF0000"/>
                </a:solidFill>
              </a:rPr>
              <a:t>Fuente: Página del SAT, Sección Pregunta del día</a:t>
            </a:r>
          </a:p>
          <a:p>
            <a:pPr marL="0" indent="0" algn="ctr">
              <a:buNone/>
            </a:pPr>
            <a:endParaRPr lang="es-MX" sz="2400" dirty="0" smtClean="0">
              <a:solidFill>
                <a:srgbClr val="FF000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846155"/>
            <a:ext cx="5112569" cy="510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8" name="7 Tabla"/>
          <p:cNvGraphicFramePr>
            <a:graphicFrameLocks noGrp="1"/>
          </p:cNvGraphicFramePr>
          <p:nvPr>
            <p:extLst>
              <p:ext uri="{D42A27DB-BD31-4B8C-83A1-F6EECF244321}">
                <p14:modId xmlns:p14="http://schemas.microsoft.com/office/powerpoint/2010/main" val="964429030"/>
              </p:ext>
            </p:extLst>
          </p:nvPr>
        </p:nvGraphicFramePr>
        <p:xfrm>
          <a:off x="5724128" y="1844824"/>
          <a:ext cx="3312368" cy="3904488"/>
        </p:xfrm>
        <a:graphic>
          <a:graphicData uri="http://schemas.openxmlformats.org/drawingml/2006/table">
            <a:tbl>
              <a:tblPr/>
              <a:tblGrid>
                <a:gridCol w="1262012"/>
                <a:gridCol w="2050356"/>
              </a:tblGrid>
              <a:tr h="185928">
                <a:tc gridSpan="2">
                  <a:txBody>
                    <a:bodyPr/>
                    <a:lstStyle/>
                    <a:p>
                      <a:pPr algn="ctr">
                        <a:spcBef>
                          <a:spcPts val="150"/>
                        </a:spcBef>
                        <a:spcAft>
                          <a:spcPts val="150"/>
                        </a:spcAft>
                      </a:pPr>
                      <a:r>
                        <a:rPr lang="es-ES" sz="1200" b="1" dirty="0">
                          <a:solidFill>
                            <a:srgbClr val="000000"/>
                          </a:solidFill>
                          <a:latin typeface="Arial"/>
                          <a:ea typeface="Times New Roman"/>
                        </a:rPr>
                        <a:t>J.- Catálogo de método de pago.</a:t>
                      </a:r>
                      <a:endParaRPr lang="es-MX" sz="1200" dirty="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s-MX"/>
                    </a:p>
                  </a:txBody>
                  <a:tcPr/>
                </a:tc>
              </a:tr>
              <a:tr h="185928">
                <a:tc>
                  <a:txBody>
                    <a:bodyPr/>
                    <a:lstStyle/>
                    <a:p>
                      <a:pPr algn="ctr">
                        <a:spcBef>
                          <a:spcPts val="150"/>
                        </a:spcBef>
                        <a:spcAft>
                          <a:spcPts val="150"/>
                        </a:spcAft>
                      </a:pPr>
                      <a:r>
                        <a:rPr lang="es-ES" sz="1200" b="1">
                          <a:solidFill>
                            <a:srgbClr val="000000"/>
                          </a:solidFill>
                          <a:latin typeface="Arial"/>
                          <a:ea typeface="Times New Roman"/>
                        </a:rPr>
                        <a:t>Clave</a:t>
                      </a:r>
                      <a:endParaRPr lang="es-MX" sz="12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Bef>
                          <a:spcPts val="150"/>
                        </a:spcBef>
                        <a:spcAft>
                          <a:spcPts val="150"/>
                        </a:spcAft>
                      </a:pPr>
                      <a:r>
                        <a:rPr lang="es-ES" sz="1200" b="1">
                          <a:solidFill>
                            <a:srgbClr val="000000"/>
                          </a:solidFill>
                          <a:latin typeface="Arial"/>
                          <a:ea typeface="Times New Roman"/>
                        </a:rPr>
                        <a:t>Concepto</a:t>
                      </a:r>
                      <a:endParaRPr lang="es-MX" sz="12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185928">
                <a:tc>
                  <a:txBody>
                    <a:bodyPr/>
                    <a:lstStyle/>
                    <a:p>
                      <a:pPr algn="ctr">
                        <a:spcBef>
                          <a:spcPts val="150"/>
                        </a:spcBef>
                        <a:spcAft>
                          <a:spcPts val="150"/>
                        </a:spcAft>
                      </a:pPr>
                      <a:r>
                        <a:rPr lang="es-ES" sz="1200">
                          <a:solidFill>
                            <a:srgbClr val="000000"/>
                          </a:solidFill>
                          <a:latin typeface="Arial"/>
                          <a:ea typeface="Times New Roman"/>
                        </a:rPr>
                        <a:t>01</a:t>
                      </a:r>
                      <a:endParaRPr lang="es-MX" sz="12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150"/>
                        </a:spcBef>
                        <a:spcAft>
                          <a:spcPts val="150"/>
                        </a:spcAft>
                      </a:pPr>
                      <a:r>
                        <a:rPr lang="es-ES" sz="1200">
                          <a:solidFill>
                            <a:srgbClr val="000000"/>
                          </a:solidFill>
                          <a:latin typeface="Arial"/>
                          <a:ea typeface="Times New Roman"/>
                        </a:rPr>
                        <a:t>Efectivo</a:t>
                      </a:r>
                      <a:endParaRPr lang="es-MX" sz="12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5928">
                <a:tc>
                  <a:txBody>
                    <a:bodyPr/>
                    <a:lstStyle/>
                    <a:p>
                      <a:pPr algn="ctr">
                        <a:spcBef>
                          <a:spcPts val="150"/>
                        </a:spcBef>
                        <a:spcAft>
                          <a:spcPts val="150"/>
                        </a:spcAft>
                      </a:pPr>
                      <a:r>
                        <a:rPr lang="es-ES" sz="1200">
                          <a:solidFill>
                            <a:srgbClr val="000000"/>
                          </a:solidFill>
                          <a:latin typeface="Arial"/>
                          <a:ea typeface="Times New Roman"/>
                        </a:rPr>
                        <a:t>02</a:t>
                      </a:r>
                      <a:endParaRPr lang="es-MX" sz="12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150"/>
                        </a:spcBef>
                        <a:spcAft>
                          <a:spcPts val="150"/>
                        </a:spcAft>
                      </a:pPr>
                      <a:r>
                        <a:rPr lang="es-ES" sz="1200">
                          <a:solidFill>
                            <a:srgbClr val="000000"/>
                          </a:solidFill>
                          <a:latin typeface="Arial"/>
                          <a:ea typeface="Times New Roman"/>
                        </a:rPr>
                        <a:t>Cheque </a:t>
                      </a:r>
                      <a:endParaRPr lang="es-MX" sz="12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5928">
                <a:tc>
                  <a:txBody>
                    <a:bodyPr/>
                    <a:lstStyle/>
                    <a:p>
                      <a:pPr algn="ctr">
                        <a:spcBef>
                          <a:spcPts val="100"/>
                        </a:spcBef>
                        <a:spcAft>
                          <a:spcPts val="100"/>
                        </a:spcAft>
                      </a:pPr>
                      <a:r>
                        <a:rPr lang="es-ES" sz="1200">
                          <a:solidFill>
                            <a:srgbClr val="000000"/>
                          </a:solidFill>
                          <a:latin typeface="Arial"/>
                          <a:ea typeface="Times New Roman"/>
                        </a:rPr>
                        <a:t>03</a:t>
                      </a:r>
                      <a:endParaRPr lang="es-MX" sz="12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100"/>
                        </a:spcBef>
                        <a:spcAft>
                          <a:spcPts val="100"/>
                        </a:spcAft>
                      </a:pPr>
                      <a:r>
                        <a:rPr lang="es-ES" sz="1200" dirty="0">
                          <a:solidFill>
                            <a:srgbClr val="000000"/>
                          </a:solidFill>
                          <a:latin typeface="Arial"/>
                          <a:ea typeface="Times New Roman"/>
                        </a:rPr>
                        <a:t>Transferencia </a:t>
                      </a:r>
                      <a:endParaRPr lang="es-MX" sz="1200" dirty="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5928">
                <a:tc>
                  <a:txBody>
                    <a:bodyPr/>
                    <a:lstStyle/>
                    <a:p>
                      <a:pPr algn="ctr">
                        <a:spcBef>
                          <a:spcPts val="100"/>
                        </a:spcBef>
                        <a:spcAft>
                          <a:spcPts val="100"/>
                        </a:spcAft>
                      </a:pPr>
                      <a:r>
                        <a:rPr lang="es-ES" sz="1200">
                          <a:solidFill>
                            <a:srgbClr val="000000"/>
                          </a:solidFill>
                          <a:latin typeface="Arial"/>
                          <a:ea typeface="Times New Roman"/>
                        </a:rPr>
                        <a:t>04</a:t>
                      </a:r>
                      <a:endParaRPr lang="es-MX" sz="12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100"/>
                        </a:spcBef>
                        <a:spcAft>
                          <a:spcPts val="100"/>
                        </a:spcAft>
                      </a:pPr>
                      <a:r>
                        <a:rPr lang="es-ES" sz="1200">
                          <a:solidFill>
                            <a:srgbClr val="000000"/>
                          </a:solidFill>
                          <a:latin typeface="Arial"/>
                          <a:ea typeface="Times New Roman"/>
                        </a:rPr>
                        <a:t>Tarjetas de crédito </a:t>
                      </a:r>
                      <a:endParaRPr lang="es-MX" sz="12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5928">
                <a:tc>
                  <a:txBody>
                    <a:bodyPr/>
                    <a:lstStyle/>
                    <a:p>
                      <a:pPr algn="ctr">
                        <a:spcBef>
                          <a:spcPts val="100"/>
                        </a:spcBef>
                        <a:spcAft>
                          <a:spcPts val="100"/>
                        </a:spcAft>
                      </a:pPr>
                      <a:r>
                        <a:rPr lang="es-ES" sz="1200">
                          <a:solidFill>
                            <a:srgbClr val="000000"/>
                          </a:solidFill>
                          <a:latin typeface="Arial"/>
                          <a:ea typeface="Times New Roman"/>
                        </a:rPr>
                        <a:t>05</a:t>
                      </a:r>
                      <a:endParaRPr lang="es-MX" sz="12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100"/>
                        </a:spcBef>
                        <a:spcAft>
                          <a:spcPts val="100"/>
                        </a:spcAft>
                      </a:pPr>
                      <a:r>
                        <a:rPr lang="es-ES" sz="1200">
                          <a:solidFill>
                            <a:srgbClr val="000000"/>
                          </a:solidFill>
                          <a:latin typeface="Arial"/>
                          <a:ea typeface="Times New Roman"/>
                        </a:rPr>
                        <a:t>Monederos electrónicos</a:t>
                      </a:r>
                      <a:endParaRPr lang="es-MX" sz="12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5928">
                <a:tc>
                  <a:txBody>
                    <a:bodyPr/>
                    <a:lstStyle/>
                    <a:p>
                      <a:pPr algn="ctr">
                        <a:spcBef>
                          <a:spcPts val="100"/>
                        </a:spcBef>
                        <a:spcAft>
                          <a:spcPts val="100"/>
                        </a:spcAft>
                      </a:pPr>
                      <a:r>
                        <a:rPr lang="es-ES" sz="1200">
                          <a:solidFill>
                            <a:srgbClr val="000000"/>
                          </a:solidFill>
                          <a:latin typeface="Arial"/>
                          <a:ea typeface="Times New Roman"/>
                        </a:rPr>
                        <a:t>06</a:t>
                      </a:r>
                      <a:endParaRPr lang="es-MX" sz="12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100"/>
                        </a:spcBef>
                        <a:spcAft>
                          <a:spcPts val="100"/>
                        </a:spcAft>
                      </a:pPr>
                      <a:r>
                        <a:rPr lang="es-ES" sz="1200">
                          <a:solidFill>
                            <a:srgbClr val="000000"/>
                          </a:solidFill>
                          <a:latin typeface="Arial"/>
                          <a:ea typeface="Times New Roman"/>
                        </a:rPr>
                        <a:t>Dinero electrónico</a:t>
                      </a:r>
                      <a:endParaRPr lang="es-MX" sz="12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5928">
                <a:tc>
                  <a:txBody>
                    <a:bodyPr/>
                    <a:lstStyle/>
                    <a:p>
                      <a:pPr algn="ctr">
                        <a:spcBef>
                          <a:spcPts val="100"/>
                        </a:spcBef>
                        <a:spcAft>
                          <a:spcPts val="100"/>
                        </a:spcAft>
                      </a:pPr>
                      <a:r>
                        <a:rPr lang="es-ES" sz="1200">
                          <a:solidFill>
                            <a:srgbClr val="000000"/>
                          </a:solidFill>
                          <a:latin typeface="Arial"/>
                          <a:ea typeface="Times New Roman"/>
                        </a:rPr>
                        <a:t>07</a:t>
                      </a:r>
                      <a:endParaRPr lang="es-MX" sz="12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100"/>
                        </a:spcBef>
                        <a:spcAft>
                          <a:spcPts val="100"/>
                        </a:spcAft>
                      </a:pPr>
                      <a:r>
                        <a:rPr lang="es-ES" sz="1200">
                          <a:solidFill>
                            <a:srgbClr val="000000"/>
                          </a:solidFill>
                          <a:latin typeface="Arial"/>
                          <a:ea typeface="Times New Roman"/>
                        </a:rPr>
                        <a:t>Tarjetas digitales</a:t>
                      </a:r>
                      <a:endParaRPr lang="es-MX" sz="12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5928">
                <a:tc>
                  <a:txBody>
                    <a:bodyPr/>
                    <a:lstStyle/>
                    <a:p>
                      <a:pPr algn="ctr">
                        <a:spcBef>
                          <a:spcPts val="100"/>
                        </a:spcBef>
                        <a:spcAft>
                          <a:spcPts val="100"/>
                        </a:spcAft>
                      </a:pPr>
                      <a:r>
                        <a:rPr lang="es-ES" sz="1200">
                          <a:solidFill>
                            <a:srgbClr val="000000"/>
                          </a:solidFill>
                          <a:latin typeface="Arial"/>
                          <a:ea typeface="Times New Roman"/>
                        </a:rPr>
                        <a:t>08</a:t>
                      </a:r>
                      <a:endParaRPr lang="es-MX" sz="12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100"/>
                        </a:spcBef>
                        <a:spcAft>
                          <a:spcPts val="100"/>
                        </a:spcAft>
                      </a:pPr>
                      <a:r>
                        <a:rPr lang="es-ES" sz="1200">
                          <a:solidFill>
                            <a:srgbClr val="000000"/>
                          </a:solidFill>
                          <a:latin typeface="Arial"/>
                          <a:ea typeface="Times New Roman"/>
                        </a:rPr>
                        <a:t>Vales de despensa</a:t>
                      </a:r>
                      <a:endParaRPr lang="es-MX" sz="12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5928">
                <a:tc>
                  <a:txBody>
                    <a:bodyPr/>
                    <a:lstStyle/>
                    <a:p>
                      <a:pPr algn="ctr">
                        <a:spcBef>
                          <a:spcPts val="100"/>
                        </a:spcBef>
                        <a:spcAft>
                          <a:spcPts val="100"/>
                        </a:spcAft>
                      </a:pPr>
                      <a:r>
                        <a:rPr lang="es-ES" sz="1200">
                          <a:solidFill>
                            <a:srgbClr val="000000"/>
                          </a:solidFill>
                          <a:latin typeface="Arial"/>
                          <a:ea typeface="Times New Roman"/>
                        </a:rPr>
                        <a:t>09</a:t>
                      </a:r>
                      <a:endParaRPr lang="es-MX" sz="12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100"/>
                        </a:spcBef>
                        <a:spcAft>
                          <a:spcPts val="100"/>
                        </a:spcAft>
                      </a:pPr>
                      <a:r>
                        <a:rPr lang="es-ES" sz="1200">
                          <a:solidFill>
                            <a:srgbClr val="000000"/>
                          </a:solidFill>
                          <a:latin typeface="Arial"/>
                          <a:ea typeface="Times New Roman"/>
                        </a:rPr>
                        <a:t>Bienes</a:t>
                      </a:r>
                      <a:endParaRPr lang="es-MX" sz="12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5928">
                <a:tc>
                  <a:txBody>
                    <a:bodyPr/>
                    <a:lstStyle/>
                    <a:p>
                      <a:pPr algn="ctr">
                        <a:spcBef>
                          <a:spcPts val="100"/>
                        </a:spcBef>
                        <a:spcAft>
                          <a:spcPts val="100"/>
                        </a:spcAft>
                      </a:pPr>
                      <a:r>
                        <a:rPr lang="es-ES" sz="1200">
                          <a:solidFill>
                            <a:srgbClr val="000000"/>
                          </a:solidFill>
                          <a:latin typeface="Arial"/>
                          <a:ea typeface="Times New Roman"/>
                        </a:rPr>
                        <a:t>10</a:t>
                      </a:r>
                      <a:endParaRPr lang="es-MX" sz="12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100"/>
                        </a:spcBef>
                        <a:spcAft>
                          <a:spcPts val="100"/>
                        </a:spcAft>
                      </a:pPr>
                      <a:r>
                        <a:rPr lang="es-ES" sz="1200">
                          <a:solidFill>
                            <a:srgbClr val="000000"/>
                          </a:solidFill>
                          <a:latin typeface="Arial"/>
                          <a:ea typeface="Times New Roman"/>
                        </a:rPr>
                        <a:t>Servicio</a:t>
                      </a:r>
                      <a:endParaRPr lang="es-MX" sz="12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5928">
                <a:tc>
                  <a:txBody>
                    <a:bodyPr/>
                    <a:lstStyle/>
                    <a:p>
                      <a:pPr algn="ctr">
                        <a:spcBef>
                          <a:spcPts val="100"/>
                        </a:spcBef>
                        <a:spcAft>
                          <a:spcPts val="100"/>
                        </a:spcAft>
                      </a:pPr>
                      <a:r>
                        <a:rPr lang="es-ES" sz="1200">
                          <a:solidFill>
                            <a:srgbClr val="000000"/>
                          </a:solidFill>
                          <a:latin typeface="Arial"/>
                          <a:ea typeface="Times New Roman"/>
                        </a:rPr>
                        <a:t>11</a:t>
                      </a:r>
                      <a:endParaRPr lang="es-MX" sz="12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100"/>
                        </a:spcBef>
                        <a:spcAft>
                          <a:spcPts val="100"/>
                        </a:spcAft>
                      </a:pPr>
                      <a:r>
                        <a:rPr lang="es-ES" sz="1200">
                          <a:solidFill>
                            <a:srgbClr val="000000"/>
                          </a:solidFill>
                          <a:latin typeface="Arial"/>
                          <a:ea typeface="Times New Roman"/>
                        </a:rPr>
                        <a:t>Por cuenta de tercero</a:t>
                      </a:r>
                      <a:endParaRPr lang="es-MX" sz="12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5928">
                <a:tc>
                  <a:txBody>
                    <a:bodyPr/>
                    <a:lstStyle/>
                    <a:p>
                      <a:pPr algn="ctr">
                        <a:spcBef>
                          <a:spcPts val="100"/>
                        </a:spcBef>
                        <a:spcAft>
                          <a:spcPts val="100"/>
                        </a:spcAft>
                      </a:pPr>
                      <a:r>
                        <a:rPr lang="es-ES" sz="1200">
                          <a:solidFill>
                            <a:srgbClr val="000000"/>
                          </a:solidFill>
                          <a:latin typeface="Arial"/>
                          <a:ea typeface="Times New Roman"/>
                        </a:rPr>
                        <a:t>12</a:t>
                      </a:r>
                      <a:endParaRPr lang="es-MX" sz="12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100"/>
                        </a:spcBef>
                        <a:spcAft>
                          <a:spcPts val="100"/>
                        </a:spcAft>
                      </a:pPr>
                      <a:r>
                        <a:rPr lang="es-ES" sz="1200">
                          <a:solidFill>
                            <a:srgbClr val="000000"/>
                          </a:solidFill>
                          <a:latin typeface="Arial"/>
                          <a:ea typeface="Times New Roman"/>
                        </a:rPr>
                        <a:t>Dación en pago</a:t>
                      </a:r>
                      <a:endParaRPr lang="es-MX" sz="12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5928">
                <a:tc>
                  <a:txBody>
                    <a:bodyPr/>
                    <a:lstStyle/>
                    <a:p>
                      <a:pPr algn="ctr">
                        <a:spcBef>
                          <a:spcPts val="100"/>
                        </a:spcBef>
                        <a:spcAft>
                          <a:spcPts val="100"/>
                        </a:spcAft>
                      </a:pPr>
                      <a:r>
                        <a:rPr lang="es-ES" sz="1200">
                          <a:solidFill>
                            <a:srgbClr val="000000"/>
                          </a:solidFill>
                          <a:latin typeface="Arial"/>
                          <a:ea typeface="Times New Roman"/>
                        </a:rPr>
                        <a:t>13</a:t>
                      </a:r>
                      <a:endParaRPr lang="es-MX" sz="12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100"/>
                        </a:spcBef>
                        <a:spcAft>
                          <a:spcPts val="100"/>
                        </a:spcAft>
                      </a:pPr>
                      <a:r>
                        <a:rPr lang="es-ES" sz="1200">
                          <a:solidFill>
                            <a:srgbClr val="000000"/>
                          </a:solidFill>
                          <a:latin typeface="Arial"/>
                          <a:ea typeface="Times New Roman"/>
                        </a:rPr>
                        <a:t>Pago por subrogación</a:t>
                      </a:r>
                      <a:endParaRPr lang="es-MX" sz="12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5928">
                <a:tc>
                  <a:txBody>
                    <a:bodyPr/>
                    <a:lstStyle/>
                    <a:p>
                      <a:pPr algn="ctr">
                        <a:spcBef>
                          <a:spcPts val="100"/>
                        </a:spcBef>
                        <a:spcAft>
                          <a:spcPts val="100"/>
                        </a:spcAft>
                      </a:pPr>
                      <a:r>
                        <a:rPr lang="es-ES" sz="1200">
                          <a:solidFill>
                            <a:srgbClr val="000000"/>
                          </a:solidFill>
                          <a:latin typeface="Arial"/>
                          <a:ea typeface="Times New Roman"/>
                        </a:rPr>
                        <a:t>14</a:t>
                      </a:r>
                      <a:endParaRPr lang="es-MX" sz="12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100"/>
                        </a:spcBef>
                        <a:spcAft>
                          <a:spcPts val="100"/>
                        </a:spcAft>
                      </a:pPr>
                      <a:r>
                        <a:rPr lang="es-ES" sz="1200">
                          <a:solidFill>
                            <a:srgbClr val="000000"/>
                          </a:solidFill>
                          <a:latin typeface="Arial"/>
                          <a:ea typeface="Times New Roman"/>
                        </a:rPr>
                        <a:t>Pago por consignación</a:t>
                      </a:r>
                      <a:endParaRPr lang="es-MX" sz="12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5928">
                <a:tc>
                  <a:txBody>
                    <a:bodyPr/>
                    <a:lstStyle/>
                    <a:p>
                      <a:pPr algn="ctr">
                        <a:spcBef>
                          <a:spcPts val="100"/>
                        </a:spcBef>
                        <a:spcAft>
                          <a:spcPts val="100"/>
                        </a:spcAft>
                      </a:pPr>
                      <a:r>
                        <a:rPr lang="es-ES" sz="1200">
                          <a:solidFill>
                            <a:srgbClr val="000000"/>
                          </a:solidFill>
                          <a:latin typeface="Arial"/>
                          <a:ea typeface="Times New Roman"/>
                        </a:rPr>
                        <a:t>15</a:t>
                      </a:r>
                      <a:endParaRPr lang="es-MX" sz="12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100"/>
                        </a:spcBef>
                        <a:spcAft>
                          <a:spcPts val="100"/>
                        </a:spcAft>
                      </a:pPr>
                      <a:r>
                        <a:rPr lang="es-ES" sz="1200">
                          <a:solidFill>
                            <a:srgbClr val="000000"/>
                          </a:solidFill>
                          <a:latin typeface="Arial"/>
                          <a:ea typeface="Times New Roman"/>
                        </a:rPr>
                        <a:t>Condonación</a:t>
                      </a:r>
                      <a:endParaRPr lang="es-MX" sz="12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5928">
                <a:tc>
                  <a:txBody>
                    <a:bodyPr/>
                    <a:lstStyle/>
                    <a:p>
                      <a:pPr algn="ctr">
                        <a:spcBef>
                          <a:spcPts val="100"/>
                        </a:spcBef>
                        <a:spcAft>
                          <a:spcPts val="100"/>
                        </a:spcAft>
                      </a:pPr>
                      <a:r>
                        <a:rPr lang="es-ES" sz="1200">
                          <a:solidFill>
                            <a:srgbClr val="000000"/>
                          </a:solidFill>
                          <a:latin typeface="Arial"/>
                          <a:ea typeface="Times New Roman"/>
                        </a:rPr>
                        <a:t>16</a:t>
                      </a:r>
                      <a:endParaRPr lang="es-MX" sz="12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100"/>
                        </a:spcBef>
                        <a:spcAft>
                          <a:spcPts val="100"/>
                        </a:spcAft>
                      </a:pPr>
                      <a:r>
                        <a:rPr lang="es-ES" sz="1200">
                          <a:solidFill>
                            <a:srgbClr val="000000"/>
                          </a:solidFill>
                          <a:latin typeface="Arial"/>
                          <a:ea typeface="Times New Roman"/>
                        </a:rPr>
                        <a:t>Cancelación</a:t>
                      </a:r>
                      <a:endParaRPr lang="es-MX" sz="12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5928">
                <a:tc>
                  <a:txBody>
                    <a:bodyPr/>
                    <a:lstStyle/>
                    <a:p>
                      <a:pPr algn="ctr">
                        <a:spcBef>
                          <a:spcPts val="100"/>
                        </a:spcBef>
                        <a:spcAft>
                          <a:spcPts val="100"/>
                        </a:spcAft>
                      </a:pPr>
                      <a:r>
                        <a:rPr lang="es-ES" sz="1200">
                          <a:solidFill>
                            <a:srgbClr val="000000"/>
                          </a:solidFill>
                          <a:latin typeface="Arial"/>
                          <a:ea typeface="Times New Roman"/>
                        </a:rPr>
                        <a:t>17</a:t>
                      </a:r>
                      <a:endParaRPr lang="es-MX" sz="12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100"/>
                        </a:spcBef>
                        <a:spcAft>
                          <a:spcPts val="100"/>
                        </a:spcAft>
                      </a:pPr>
                      <a:r>
                        <a:rPr lang="es-ES" sz="1200">
                          <a:solidFill>
                            <a:srgbClr val="000000"/>
                          </a:solidFill>
                          <a:latin typeface="Arial"/>
                          <a:ea typeface="Times New Roman"/>
                        </a:rPr>
                        <a:t>Compensación</a:t>
                      </a:r>
                      <a:endParaRPr lang="es-MX" sz="12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5928">
                <a:tc>
                  <a:txBody>
                    <a:bodyPr/>
                    <a:lstStyle/>
                    <a:p>
                      <a:pPr algn="ctr">
                        <a:spcBef>
                          <a:spcPts val="100"/>
                        </a:spcBef>
                        <a:spcAft>
                          <a:spcPts val="100"/>
                        </a:spcAft>
                      </a:pPr>
                      <a:r>
                        <a:rPr lang="es-ES" sz="1200">
                          <a:solidFill>
                            <a:srgbClr val="000000"/>
                          </a:solidFill>
                          <a:latin typeface="Arial"/>
                          <a:ea typeface="Times New Roman"/>
                        </a:rPr>
                        <a:t>98</a:t>
                      </a:r>
                      <a:endParaRPr lang="es-MX" sz="12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100"/>
                        </a:spcBef>
                        <a:spcAft>
                          <a:spcPts val="100"/>
                        </a:spcAft>
                      </a:pPr>
                      <a:r>
                        <a:rPr lang="es-ES" sz="1200">
                          <a:solidFill>
                            <a:srgbClr val="000000"/>
                          </a:solidFill>
                          <a:latin typeface="Arial"/>
                          <a:ea typeface="Times New Roman"/>
                        </a:rPr>
                        <a:t>“NA”</a:t>
                      </a:r>
                      <a:endParaRPr lang="es-MX" sz="12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5928">
                <a:tc>
                  <a:txBody>
                    <a:bodyPr/>
                    <a:lstStyle/>
                    <a:p>
                      <a:pPr algn="ctr">
                        <a:spcBef>
                          <a:spcPts val="150"/>
                        </a:spcBef>
                        <a:spcAft>
                          <a:spcPts val="150"/>
                        </a:spcAft>
                      </a:pPr>
                      <a:r>
                        <a:rPr lang="es-ES" sz="1200">
                          <a:solidFill>
                            <a:srgbClr val="000000"/>
                          </a:solidFill>
                          <a:latin typeface="Arial"/>
                          <a:ea typeface="Times New Roman"/>
                        </a:rPr>
                        <a:t>99</a:t>
                      </a:r>
                      <a:endParaRPr lang="es-MX" sz="12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150"/>
                        </a:spcBef>
                        <a:spcAft>
                          <a:spcPts val="150"/>
                        </a:spcAft>
                      </a:pPr>
                      <a:r>
                        <a:rPr lang="es-ES" sz="1200" dirty="0">
                          <a:solidFill>
                            <a:srgbClr val="000000"/>
                          </a:solidFill>
                          <a:latin typeface="Arial"/>
                          <a:ea typeface="Times New Roman"/>
                        </a:rPr>
                        <a:t>Otros</a:t>
                      </a:r>
                      <a:endParaRPr lang="es-MX" sz="1200" dirty="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1828329571"/>
      </p:ext>
    </p:extLst>
  </p:cSld>
  <p:clrMapOvr>
    <a:masterClrMapping/>
  </p:clrMapOvr>
  <p:transition spd="slow">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5</a:t>
            </a:fld>
            <a:endParaRPr lang="es-MX" dirty="0"/>
          </a:p>
        </p:txBody>
      </p:sp>
      <p:sp>
        <p:nvSpPr>
          <p:cNvPr id="10" name="2 Marcador de contenido"/>
          <p:cNvSpPr txBox="1">
            <a:spLocks/>
          </p:cNvSpPr>
          <p:nvPr/>
        </p:nvSpPr>
        <p:spPr>
          <a:xfrm>
            <a:off x="611560" y="620688"/>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r>
              <a:rPr lang="es-MX" sz="2400" b="1" dirty="0" smtClean="0">
                <a:solidFill>
                  <a:schemeClr val="accent1">
                    <a:lumMod val="75000"/>
                  </a:schemeClr>
                </a:solidFill>
              </a:rPr>
              <a:t>GUIA DE MODIFICACIONES 2017 - CFDI</a:t>
            </a:r>
            <a:endParaRPr lang="es-MX" sz="2400" dirty="0" smtClean="0">
              <a:solidFill>
                <a:schemeClr val="accent1">
                  <a:lumMod val="75000"/>
                </a:schemeClr>
              </a:solidFill>
            </a:endParaRPr>
          </a:p>
          <a:p>
            <a:pPr marL="0" indent="0" algn="just">
              <a:buNone/>
            </a:pPr>
            <a:endParaRPr lang="es-MX" sz="2200" b="1" dirty="0">
              <a:solidFill>
                <a:schemeClr val="accent1">
                  <a:lumMod val="75000"/>
                </a:schemeClr>
              </a:solidFill>
            </a:endParaRPr>
          </a:p>
        </p:txBody>
      </p:sp>
      <p:graphicFrame>
        <p:nvGraphicFramePr>
          <p:cNvPr id="2" name="1 Tabla"/>
          <p:cNvGraphicFramePr>
            <a:graphicFrameLocks noGrp="1"/>
          </p:cNvGraphicFramePr>
          <p:nvPr>
            <p:extLst>
              <p:ext uri="{D42A27DB-BD31-4B8C-83A1-F6EECF244321}">
                <p14:modId xmlns:p14="http://schemas.microsoft.com/office/powerpoint/2010/main" val="3526525607"/>
              </p:ext>
            </p:extLst>
          </p:nvPr>
        </p:nvGraphicFramePr>
        <p:xfrm>
          <a:off x="611560" y="1124744"/>
          <a:ext cx="8352928" cy="5308600"/>
        </p:xfrm>
        <a:graphic>
          <a:graphicData uri="http://schemas.openxmlformats.org/drawingml/2006/table">
            <a:tbl>
              <a:tblPr firstRow="1" bandRow="1">
                <a:tableStyleId>{5A111915-BE36-4E01-A7E5-04B1672EAD32}</a:tableStyleId>
              </a:tblPr>
              <a:tblGrid>
                <a:gridCol w="2520280"/>
                <a:gridCol w="5832648"/>
              </a:tblGrid>
              <a:tr h="370840">
                <a:tc>
                  <a:txBody>
                    <a:bodyPr/>
                    <a:lstStyle/>
                    <a:p>
                      <a:pPr algn="ctr"/>
                      <a:r>
                        <a:rPr lang="es-MX" dirty="0" smtClean="0"/>
                        <a:t>ARTICULO O REGLA</a:t>
                      </a:r>
                      <a:endParaRPr lang="es-MX" dirty="0"/>
                    </a:p>
                  </a:txBody>
                  <a:tcPr/>
                </a:tc>
                <a:tc>
                  <a:txBody>
                    <a:bodyPr/>
                    <a:lstStyle/>
                    <a:p>
                      <a:pPr algn="ctr"/>
                      <a:r>
                        <a:rPr lang="es-MX" dirty="0" smtClean="0"/>
                        <a:t>REFORMA</a:t>
                      </a:r>
                      <a:endParaRPr lang="es-MX" dirty="0"/>
                    </a:p>
                  </a:txBody>
                  <a:tcPr/>
                </a:tc>
              </a:tr>
              <a:tr h="370840">
                <a:tc>
                  <a:txBody>
                    <a:bodyPr/>
                    <a:lstStyle/>
                    <a:p>
                      <a:r>
                        <a:rPr lang="es-MX" dirty="0" smtClean="0"/>
                        <a:t>Regla 2.7.1.36 RMF 2017</a:t>
                      </a:r>
                      <a:endParaRPr lang="es-MX" dirty="0"/>
                    </a:p>
                  </a:txBody>
                  <a:tcPr/>
                </a:tc>
                <a:tc>
                  <a:txBody>
                    <a:bodyPr/>
                    <a:lstStyle/>
                    <a:p>
                      <a:pPr algn="just"/>
                      <a:r>
                        <a:rPr lang="es-MX" dirty="0" smtClean="0"/>
                        <a:t>Se le dan distintas opciones a los</a:t>
                      </a:r>
                      <a:r>
                        <a:rPr lang="es-MX" baseline="0" dirty="0" smtClean="0"/>
                        <a:t> contribuyentes para cumplir con la obligación señalada en el Art. 29, fracción V, en la que se señala debe ponerse a disposición de los clientes el archivo XML, sin especificar técnicamente cómo debe ser.</a:t>
                      </a:r>
                    </a:p>
                  </a:txBody>
                  <a:tcPr/>
                </a:tc>
              </a:tr>
              <a:tr h="370840">
                <a:tc>
                  <a:txBody>
                    <a:bodyPr/>
                    <a:lstStyle/>
                    <a:p>
                      <a:r>
                        <a:rPr lang="es-MX" b="1" dirty="0" smtClean="0"/>
                        <a:t>Opciones:</a:t>
                      </a:r>
                      <a:endParaRPr lang="es-MX" b="1" dirty="0"/>
                    </a:p>
                  </a:txBody>
                  <a:tcPr/>
                </a:tc>
                <a:tc>
                  <a:txBody>
                    <a:bodyPr/>
                    <a:lstStyle/>
                    <a:p>
                      <a:pPr marL="285750" indent="-285750" algn="just">
                        <a:buFont typeface="Arial" charset="0"/>
                        <a:buChar char="•"/>
                      </a:pPr>
                      <a:r>
                        <a:rPr lang="es-MX" baseline="0" dirty="0" smtClean="0"/>
                        <a:t>Correo electrónico del cliente</a:t>
                      </a:r>
                    </a:p>
                    <a:p>
                      <a:pPr marL="285750" indent="-285750" algn="just">
                        <a:buFont typeface="Arial" charset="0"/>
                        <a:buChar char="•"/>
                      </a:pPr>
                      <a:r>
                        <a:rPr lang="es-MX" baseline="0" dirty="0" smtClean="0"/>
                        <a:t>Dispositivo portátil de almacenamiento de datos (USB)</a:t>
                      </a:r>
                    </a:p>
                    <a:p>
                      <a:pPr marL="285750" indent="-285750" algn="just">
                        <a:buFont typeface="Arial" charset="0"/>
                        <a:buChar char="•"/>
                      </a:pPr>
                      <a:r>
                        <a:rPr lang="es-MX" baseline="0" dirty="0" smtClean="0"/>
                        <a:t>Dirección electrónica de una página o portal de internet, solo para su descargar.</a:t>
                      </a:r>
                    </a:p>
                    <a:p>
                      <a:pPr marL="285750" indent="-285750" algn="just">
                        <a:buFont typeface="Arial" charset="0"/>
                        <a:buChar char="•"/>
                      </a:pPr>
                      <a:r>
                        <a:rPr lang="es-MX" baseline="0" dirty="0" smtClean="0"/>
                        <a:t>Cuenta de almacenamiento de internet o de almacenamiento de datos en una nube de internet, designada por el cliente.</a:t>
                      </a:r>
                    </a:p>
                  </a:txBody>
                  <a:tcPr/>
                </a:tc>
              </a:tr>
              <a:tr h="370840">
                <a:tc>
                  <a:txBody>
                    <a:bodyPr/>
                    <a:lstStyle/>
                    <a:p>
                      <a:r>
                        <a:rPr lang="es-MX" b="1" dirty="0" smtClean="0"/>
                        <a:t>Precisión:</a:t>
                      </a:r>
                      <a:endParaRPr lang="es-MX" b="1" dirty="0"/>
                    </a:p>
                  </a:txBody>
                  <a:tcPr/>
                </a:tc>
                <a:tc>
                  <a:txBody>
                    <a:bodyPr/>
                    <a:lstStyle/>
                    <a:p>
                      <a:pPr marL="0" indent="0" algn="just">
                        <a:buFont typeface="Arial" charset="0"/>
                        <a:buNone/>
                      </a:pPr>
                      <a:r>
                        <a:rPr lang="es-MX" baseline="0" dirty="0" smtClean="0"/>
                        <a:t>No hay que olvidar que la entrega del CFDI debe efectuarse a más tardar dentro de las 24 </a:t>
                      </a:r>
                      <a:r>
                        <a:rPr lang="es-MX" baseline="0" dirty="0" err="1" smtClean="0"/>
                        <a:t>hrs</a:t>
                      </a:r>
                      <a:r>
                        <a:rPr lang="es-MX" baseline="0" dirty="0" smtClean="0"/>
                        <a:t>. siguientes de efectuada la operación, acto o actividad.</a:t>
                      </a:r>
                    </a:p>
                    <a:p>
                      <a:pPr marL="0" indent="0" algn="just">
                        <a:buFont typeface="Arial" charset="0"/>
                        <a:buNone/>
                      </a:pPr>
                      <a:r>
                        <a:rPr lang="es-MX" b="1" baseline="0" dirty="0" smtClean="0"/>
                        <a:t>001/CFF.</a:t>
                      </a:r>
                      <a:r>
                        <a:rPr lang="es-MX" baseline="0" dirty="0" smtClean="0"/>
                        <a:t> Criterio del SAT. Práctica fiscal indebida entregarlo con posterioridad</a:t>
                      </a:r>
                    </a:p>
                  </a:txBody>
                  <a:tcPr/>
                </a:tc>
              </a:tr>
            </a:tbl>
          </a:graphicData>
        </a:graphic>
      </p:graphicFrame>
      <p:sp>
        <p:nvSpPr>
          <p:cNvPr id="7"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2408223569"/>
      </p:ext>
    </p:extLst>
  </p:cSld>
  <p:clrMapOvr>
    <a:masterClrMapping/>
  </p:clrMapOvr>
  <p:transition spd="slow">
    <p:wipe di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611560" y="548680"/>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Font typeface="Arial" pitchFamily="34" charset="0"/>
              <a:buNone/>
            </a:pPr>
            <a:endParaRPr lang="es-MX" sz="3000" dirty="0" smtClean="0">
              <a:solidFill>
                <a:schemeClr val="accent1">
                  <a:lumMod val="75000"/>
                </a:schemeClr>
              </a:solidFill>
            </a:endParaRPr>
          </a:p>
        </p:txBody>
      </p:sp>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50</a:t>
            </a:fld>
            <a:endParaRPr lang="es-MX" dirty="0"/>
          </a:p>
        </p:txBody>
      </p:sp>
      <p:sp>
        <p:nvSpPr>
          <p:cNvPr id="7" name="2 Marcador de contenido"/>
          <p:cNvSpPr txBox="1">
            <a:spLocks/>
          </p:cNvSpPr>
          <p:nvPr/>
        </p:nvSpPr>
        <p:spPr>
          <a:xfrm>
            <a:off x="611560" y="476672"/>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just">
              <a:buNone/>
            </a:pPr>
            <a:r>
              <a:rPr lang="es-MX" sz="2600" b="1" dirty="0" smtClean="0"/>
              <a:t>Sistema gratuito de facturación del SAT</a:t>
            </a:r>
            <a:endParaRPr lang="es-MX" sz="2600" dirty="0" smtClean="0"/>
          </a:p>
          <a:p>
            <a:pPr marL="0" indent="0" algn="just">
              <a:buNone/>
            </a:pPr>
            <a:endParaRPr lang="es-MX" sz="2600" b="1" dirty="0"/>
          </a:p>
          <a:p>
            <a:pPr marL="0" indent="0" algn="just">
              <a:buNone/>
            </a:pPr>
            <a:endParaRPr lang="es-MX" sz="2600" b="1" dirty="0" smtClean="0"/>
          </a:p>
          <a:p>
            <a:pPr marL="0" indent="0" algn="just">
              <a:buNone/>
            </a:pPr>
            <a:endParaRPr lang="es-MX" sz="2600" b="1" dirty="0"/>
          </a:p>
          <a:p>
            <a:pPr marL="0" indent="0" algn="just">
              <a:buNone/>
            </a:pPr>
            <a:endParaRPr lang="es-MX" sz="2600" b="1" dirty="0" smtClean="0"/>
          </a:p>
          <a:p>
            <a:pPr marL="0" indent="0" algn="just">
              <a:buNone/>
            </a:pPr>
            <a:endParaRPr lang="es-MX" sz="2600" b="1" dirty="0"/>
          </a:p>
          <a:p>
            <a:pPr marL="0" indent="0" algn="just">
              <a:buNone/>
            </a:pPr>
            <a:endParaRPr lang="es-MX" sz="2600" b="1" dirty="0" smtClean="0"/>
          </a:p>
          <a:p>
            <a:pPr marL="0" indent="0" algn="just">
              <a:buNone/>
            </a:pPr>
            <a:r>
              <a:rPr lang="es-MX" sz="2300" b="1" dirty="0" smtClean="0"/>
              <a:t>Pregunta 2. ¿En dónde se debe registrar el dato “método de pago” en el CFDI.</a:t>
            </a:r>
            <a:endParaRPr lang="es-MX" sz="2300" dirty="0" smtClean="0"/>
          </a:p>
          <a:p>
            <a:pPr marL="0" indent="0" algn="just">
              <a:buNone/>
            </a:pPr>
            <a:r>
              <a:rPr lang="es-MX" sz="2300" dirty="0" smtClean="0"/>
              <a:t>El dato de “</a:t>
            </a:r>
            <a:r>
              <a:rPr lang="es-MX" sz="2300" b="1" u="sng" dirty="0" smtClean="0"/>
              <a:t>Método de pago</a:t>
            </a:r>
            <a:r>
              <a:rPr lang="es-MX" sz="2300" dirty="0" smtClean="0"/>
              <a:t>” en términos de lo dispuesto por el artículo 29-A, fracción VII, los incisos  a) y b) del Código Fiscal de la Federación (pago en una sola exhibición o en parcialidades), </a:t>
            </a:r>
            <a:r>
              <a:rPr lang="es-MX" sz="2300" b="1" u="sng" dirty="0" smtClean="0"/>
              <a:t>deberá registrarse en el campo atributo denominado “Forma de pago</a:t>
            </a:r>
            <a:r>
              <a:rPr lang="es-MX" sz="2300" dirty="0" smtClean="0"/>
              <a:t>”.</a:t>
            </a:r>
            <a:endParaRPr lang="es-MX" sz="23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80" y="1124744"/>
            <a:ext cx="8311524" cy="27363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1845538668"/>
      </p:ext>
    </p:extLst>
  </p:cSld>
  <p:clrMapOvr>
    <a:masterClrMapping/>
  </p:clrMapOvr>
  <p:transition spd="slow">
    <p:wipe dir="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611560" y="548680"/>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Font typeface="Arial" pitchFamily="34" charset="0"/>
              <a:buNone/>
            </a:pPr>
            <a:endParaRPr lang="es-MX" sz="3000" dirty="0" smtClean="0">
              <a:solidFill>
                <a:schemeClr val="accent1">
                  <a:lumMod val="75000"/>
                </a:schemeClr>
              </a:solidFill>
            </a:endParaRPr>
          </a:p>
        </p:txBody>
      </p:sp>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51</a:t>
            </a:fld>
            <a:endParaRPr lang="es-MX" dirty="0"/>
          </a:p>
        </p:txBody>
      </p:sp>
      <p:sp>
        <p:nvSpPr>
          <p:cNvPr id="7" name="2 Marcador de contenido"/>
          <p:cNvSpPr txBox="1">
            <a:spLocks/>
          </p:cNvSpPr>
          <p:nvPr/>
        </p:nvSpPr>
        <p:spPr>
          <a:xfrm>
            <a:off x="611560" y="476672"/>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r>
              <a:rPr lang="es-MX" sz="2600" b="1" dirty="0" smtClean="0">
                <a:solidFill>
                  <a:schemeClr val="accent1">
                    <a:lumMod val="75000"/>
                  </a:schemeClr>
                </a:solidFill>
              </a:rPr>
              <a:t>Modalidades de generación de </a:t>
            </a:r>
            <a:r>
              <a:rPr lang="es-MX" sz="2600" b="1" dirty="0" err="1" smtClean="0">
                <a:solidFill>
                  <a:schemeClr val="accent1">
                    <a:lumMod val="75000"/>
                  </a:schemeClr>
                </a:solidFill>
              </a:rPr>
              <a:t>CFDI´s</a:t>
            </a:r>
            <a:endParaRPr lang="es-MX" sz="2600" b="1" dirty="0" smtClean="0">
              <a:solidFill>
                <a:schemeClr val="accent1">
                  <a:lumMod val="75000"/>
                </a:schemeClr>
              </a:solidFill>
            </a:endParaRPr>
          </a:p>
          <a:p>
            <a:pPr marL="0" indent="0" algn="ctr">
              <a:buNone/>
            </a:pPr>
            <a:endParaRPr lang="es-MX" sz="2400" dirty="0" smtClean="0">
              <a:solidFill>
                <a:schemeClr val="accent1">
                  <a:lumMod val="75000"/>
                </a:schemeClr>
              </a:solidFill>
            </a:endParaRPr>
          </a:p>
          <a:p>
            <a:pPr marL="0" indent="0" algn="just">
              <a:buNone/>
            </a:pPr>
            <a:r>
              <a:rPr lang="es-419" sz="2200" b="1" dirty="0" smtClean="0">
                <a:solidFill>
                  <a:schemeClr val="accent1">
                    <a:lumMod val="75000"/>
                  </a:schemeClr>
                </a:solidFill>
              </a:rPr>
              <a:t>Fundamento legal para el uso del servicio gratuito de facturación electrónica del SAT</a:t>
            </a:r>
            <a:endParaRPr lang="es-MX" sz="2200" b="1" dirty="0" smtClean="0">
              <a:solidFill>
                <a:schemeClr val="accent1">
                  <a:lumMod val="75000"/>
                </a:schemeClr>
              </a:solidFill>
            </a:endParaRPr>
          </a:p>
          <a:p>
            <a:pPr marL="0" indent="0" algn="just">
              <a:buNone/>
            </a:pPr>
            <a:endParaRPr lang="es-MX" sz="1900" b="1" dirty="0"/>
          </a:p>
          <a:p>
            <a:pPr marL="0" indent="0" algn="just">
              <a:buNone/>
            </a:pPr>
            <a:r>
              <a:rPr lang="es-MX" sz="1900" b="1" dirty="0" smtClean="0"/>
              <a:t>Expedición </a:t>
            </a:r>
            <a:r>
              <a:rPr lang="es-MX" sz="1900" b="1" dirty="0"/>
              <a:t>de CFDI a través del Servicio de Generación de Factura Electrónica (CFDI) ofrecido por el SAT</a:t>
            </a:r>
          </a:p>
          <a:p>
            <a:pPr marL="0" indent="0" algn="just">
              <a:buNone/>
            </a:pPr>
            <a:r>
              <a:rPr lang="es-MX" sz="1900" b="1" dirty="0"/>
              <a:t>2.7.1.6.</a:t>
            </a:r>
            <a:r>
              <a:rPr lang="es-MX" sz="1900" dirty="0"/>
              <a:t>	Para los efectos del artículo 29, fracción IV del CFF, </a:t>
            </a:r>
            <a:r>
              <a:rPr lang="es-MX" sz="1900" b="1" dirty="0"/>
              <a:t>los contribuyentes podrán expedir CFDI</a:t>
            </a:r>
            <a:r>
              <a:rPr lang="es-MX" sz="1900" dirty="0"/>
              <a:t> </a:t>
            </a:r>
            <a:r>
              <a:rPr lang="es-MX" sz="1900" u="sng" dirty="0"/>
              <a:t>sin necesidad de remitirlos a un proveedor de certificación de CFDI</a:t>
            </a:r>
            <a:r>
              <a:rPr lang="es-MX" sz="1900" dirty="0"/>
              <a:t>, siempre que lo hagan a través de la herramienta electrónica denominada “Servicio de Generación de Factura Electrónica (CFDI) ofrecido por el SAT”, misma que se encuentra en el Portal del SAT.</a:t>
            </a:r>
          </a:p>
        </p:txBody>
      </p:sp>
      <p:sp>
        <p:nvSpPr>
          <p:cNvPr id="9"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3208816740"/>
      </p:ext>
    </p:extLst>
  </p:cSld>
  <p:clrMapOvr>
    <a:masterClrMapping/>
  </p:clrMapOvr>
  <p:transition spd="slow">
    <p:wipe dir="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611560" y="548680"/>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Font typeface="Arial" pitchFamily="34" charset="0"/>
              <a:buNone/>
            </a:pPr>
            <a:endParaRPr lang="es-MX" sz="3000" dirty="0" smtClean="0">
              <a:solidFill>
                <a:schemeClr val="accent1">
                  <a:lumMod val="75000"/>
                </a:schemeClr>
              </a:solidFill>
            </a:endParaRPr>
          </a:p>
        </p:txBody>
      </p:sp>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52</a:t>
            </a:fld>
            <a:endParaRPr lang="es-MX" dirty="0"/>
          </a:p>
        </p:txBody>
      </p:sp>
      <p:sp>
        <p:nvSpPr>
          <p:cNvPr id="7" name="2 Marcador de contenido"/>
          <p:cNvSpPr txBox="1">
            <a:spLocks/>
          </p:cNvSpPr>
          <p:nvPr/>
        </p:nvSpPr>
        <p:spPr>
          <a:xfrm>
            <a:off x="611560" y="476672"/>
            <a:ext cx="8532440" cy="5904656"/>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endParaRPr lang="es-MX" sz="2600" b="1" dirty="0" smtClean="0">
              <a:solidFill>
                <a:schemeClr val="accent1">
                  <a:lumMod val="75000"/>
                </a:schemeClr>
              </a:solidFill>
            </a:endParaRPr>
          </a:p>
          <a:p>
            <a:pPr marL="0" indent="0" algn="just">
              <a:buNone/>
            </a:pPr>
            <a:r>
              <a:rPr lang="es-MX" sz="2600" b="1" dirty="0" smtClean="0"/>
              <a:t>¿Forma, medio o método de pago? En el año 2016</a:t>
            </a:r>
            <a:endParaRPr lang="es-MX" sz="2600" b="1" dirty="0"/>
          </a:p>
          <a:p>
            <a:pPr marL="0" indent="0" algn="just">
              <a:buNone/>
            </a:pPr>
            <a:r>
              <a:rPr lang="es-MX" sz="2600" b="1" dirty="0" smtClean="0"/>
              <a:t>Forma de pago: </a:t>
            </a:r>
            <a:r>
              <a:rPr lang="es-MX" sz="2600" dirty="0" smtClean="0"/>
              <a:t>De acuerdo al CFF, se refiere al medio de pago (efectivo, transferencia, cheque, tarjeta de debito, crédito o de servicio)-</a:t>
            </a:r>
          </a:p>
          <a:p>
            <a:pPr marL="0" indent="0" algn="just">
              <a:buNone/>
            </a:pPr>
            <a:endParaRPr lang="es-MX" sz="2600" dirty="0">
              <a:latin typeface="Courier New" panose="02070309020205020404" pitchFamily="49" charset="0"/>
              <a:cs typeface="Courier New" panose="02070309020205020404" pitchFamily="49" charset="0"/>
            </a:endParaRPr>
          </a:p>
          <a:p>
            <a:pPr marL="0" indent="0" algn="just">
              <a:buNone/>
            </a:pPr>
            <a:r>
              <a:rPr lang="es-MX" sz="2600" b="1" dirty="0" smtClean="0"/>
              <a:t>Medio </a:t>
            </a:r>
            <a:r>
              <a:rPr lang="es-MX" sz="2600" b="1" dirty="0"/>
              <a:t>de </a:t>
            </a:r>
            <a:r>
              <a:rPr lang="es-MX" sz="2600" b="1" dirty="0" smtClean="0"/>
              <a:t>pago:</a:t>
            </a:r>
            <a:r>
              <a:rPr lang="es-MX" sz="2600" dirty="0" smtClean="0"/>
              <a:t> Es el instrumento por medio del cual se realiza el pago o liquidación de una deuda. Papel moneda o moneda curso legal y los instrumentos bancarios.</a:t>
            </a:r>
          </a:p>
          <a:p>
            <a:pPr marL="0" indent="0" algn="just">
              <a:buNone/>
            </a:pPr>
            <a:endParaRPr lang="es-MX" sz="2600" b="1" dirty="0">
              <a:latin typeface="Courier New" panose="02070309020205020404" pitchFamily="49" charset="0"/>
              <a:cs typeface="Courier New" panose="02070309020205020404" pitchFamily="49" charset="0"/>
            </a:endParaRPr>
          </a:p>
          <a:p>
            <a:pPr marL="0" indent="0" algn="just">
              <a:buNone/>
            </a:pPr>
            <a:r>
              <a:rPr lang="es-MX" sz="2600" dirty="0" smtClean="0"/>
              <a:t>De acuerdo al SAT forma y medio son exactamente iguales.</a:t>
            </a:r>
          </a:p>
          <a:p>
            <a:pPr marL="0" indent="0" algn="just">
              <a:buNone/>
            </a:pPr>
            <a:endParaRPr lang="es-MX" sz="2600" dirty="0">
              <a:latin typeface="Courier New" panose="02070309020205020404" pitchFamily="49" charset="0"/>
              <a:cs typeface="Courier New" panose="02070309020205020404" pitchFamily="49" charset="0"/>
            </a:endParaRPr>
          </a:p>
          <a:p>
            <a:pPr marL="0" indent="0" algn="just">
              <a:buNone/>
            </a:pPr>
            <a:r>
              <a:rPr lang="es-MX" sz="2600" dirty="0" smtClean="0">
                <a:latin typeface="Courier New" panose="02070309020205020404" pitchFamily="49" charset="0"/>
                <a:cs typeface="Courier New" panose="02070309020205020404" pitchFamily="49" charset="0"/>
              </a:rPr>
              <a:t>Sin embargo al darse a conocer por el SAT la lista de </a:t>
            </a:r>
            <a:r>
              <a:rPr lang="es-MX" sz="2600" b="1" dirty="0" smtClean="0">
                <a:latin typeface="Courier New" panose="02070309020205020404" pitchFamily="49" charset="0"/>
                <a:cs typeface="Courier New" panose="02070309020205020404" pitchFamily="49" charset="0"/>
              </a:rPr>
              <a:t>método de pago</a:t>
            </a:r>
            <a:r>
              <a:rPr lang="es-MX" sz="2600" dirty="0" smtClean="0">
                <a:latin typeface="Courier New" panose="02070309020205020404" pitchFamily="49" charset="0"/>
                <a:cs typeface="Courier New" panose="02070309020205020404" pitchFamily="49" charset="0"/>
              </a:rPr>
              <a:t>, este resulta que va incluido en el campo forma de pago.</a:t>
            </a:r>
            <a:endParaRPr lang="es-MX" sz="2200" dirty="0">
              <a:latin typeface="Courier New" panose="02070309020205020404" pitchFamily="49" charset="0"/>
              <a:cs typeface="Courier New" panose="02070309020205020404" pitchFamily="49" charset="0"/>
            </a:endParaRPr>
          </a:p>
        </p:txBody>
      </p:sp>
      <p:sp>
        <p:nvSpPr>
          <p:cNvPr id="8"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2485036384"/>
      </p:ext>
    </p:extLst>
  </p:cSld>
  <p:clrMapOvr>
    <a:masterClrMapping/>
  </p:clrMapOvr>
  <p:transition spd="slow">
    <p:wipe dir="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611560" y="548680"/>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Font typeface="Arial" pitchFamily="34" charset="0"/>
              <a:buNone/>
            </a:pPr>
            <a:endParaRPr lang="es-MX" sz="3000" dirty="0" smtClean="0">
              <a:solidFill>
                <a:schemeClr val="accent1">
                  <a:lumMod val="75000"/>
                </a:schemeClr>
              </a:solidFill>
            </a:endParaRPr>
          </a:p>
        </p:txBody>
      </p:sp>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53</a:t>
            </a:fld>
            <a:endParaRPr lang="es-MX" dirty="0"/>
          </a:p>
        </p:txBody>
      </p:sp>
      <p:sp>
        <p:nvSpPr>
          <p:cNvPr id="7" name="2 Marcador de contenido"/>
          <p:cNvSpPr txBox="1">
            <a:spLocks/>
          </p:cNvSpPr>
          <p:nvPr/>
        </p:nvSpPr>
        <p:spPr>
          <a:xfrm>
            <a:off x="611560" y="476672"/>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just">
              <a:buNone/>
            </a:pPr>
            <a:r>
              <a:rPr lang="es-MX" sz="2600" b="1" dirty="0" smtClean="0"/>
              <a:t>Factura fácil en el aplicativo “Mis cuentas”</a:t>
            </a:r>
            <a:endParaRPr lang="es-MX" sz="2600" dirty="0" smtClean="0"/>
          </a:p>
          <a:p>
            <a:pPr marL="0" indent="0" algn="just">
              <a:buNone/>
            </a:pPr>
            <a:endParaRPr lang="es-MX" sz="2600" b="1" dirty="0"/>
          </a:p>
          <a:p>
            <a:pPr marL="0" indent="0" algn="just">
              <a:buNone/>
            </a:pPr>
            <a:endParaRPr lang="es-MX" sz="2600" b="1" dirty="0" smtClean="0"/>
          </a:p>
          <a:p>
            <a:pPr marL="0" indent="0" algn="just">
              <a:buNone/>
            </a:pPr>
            <a:endParaRPr lang="es-MX" sz="2600" b="1" dirty="0"/>
          </a:p>
          <a:p>
            <a:pPr marL="0" indent="0" algn="just">
              <a:buNone/>
            </a:pPr>
            <a:endParaRPr lang="es-MX" sz="2600" b="1" dirty="0" smtClean="0"/>
          </a:p>
          <a:p>
            <a:pPr marL="0" indent="0" algn="just">
              <a:buNone/>
            </a:pPr>
            <a:endParaRPr lang="es-MX" sz="2600" b="1" dirty="0"/>
          </a:p>
          <a:p>
            <a:pPr marL="0" indent="0" algn="just">
              <a:buNone/>
            </a:pPr>
            <a:endParaRPr lang="es-MX" sz="2600" b="1"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1042126"/>
            <a:ext cx="6569835" cy="44751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8336" y="2060848"/>
            <a:ext cx="3048000" cy="227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1186" y="4472905"/>
            <a:ext cx="3105150" cy="147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3338402689"/>
      </p:ext>
    </p:extLst>
  </p:cSld>
  <p:clrMapOvr>
    <a:masterClrMapping/>
  </p:clrMapOvr>
  <p:transition spd="slow">
    <p:wipe dir="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611560" y="548680"/>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Font typeface="Arial" pitchFamily="34" charset="0"/>
              <a:buNone/>
            </a:pPr>
            <a:endParaRPr lang="es-MX" sz="3000" dirty="0" smtClean="0">
              <a:solidFill>
                <a:schemeClr val="accent1">
                  <a:lumMod val="75000"/>
                </a:schemeClr>
              </a:solidFill>
            </a:endParaRPr>
          </a:p>
        </p:txBody>
      </p:sp>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54</a:t>
            </a:fld>
            <a:endParaRPr lang="es-MX" dirty="0"/>
          </a:p>
        </p:txBody>
      </p:sp>
      <p:sp>
        <p:nvSpPr>
          <p:cNvPr id="7" name="2 Marcador de contenido"/>
          <p:cNvSpPr txBox="1">
            <a:spLocks/>
          </p:cNvSpPr>
          <p:nvPr/>
        </p:nvSpPr>
        <p:spPr>
          <a:xfrm>
            <a:off x="611560" y="476672"/>
            <a:ext cx="8532440" cy="5904656"/>
          </a:xfrm>
          <a:prstGeom prst="rect">
            <a:avLst/>
          </a:prstGeom>
        </p:spPr>
        <p:txBody>
          <a:bodyPr>
            <a:normAutofit fontScale="70000" lnSpcReduction="20000"/>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r>
              <a:rPr lang="es-MX" sz="2600" b="1" dirty="0" smtClean="0">
                <a:solidFill>
                  <a:schemeClr val="accent1">
                    <a:lumMod val="75000"/>
                  </a:schemeClr>
                </a:solidFill>
              </a:rPr>
              <a:t>Modalidades de generación de </a:t>
            </a:r>
            <a:r>
              <a:rPr lang="es-MX" sz="2600" b="1" dirty="0" err="1" smtClean="0">
                <a:solidFill>
                  <a:schemeClr val="accent1">
                    <a:lumMod val="75000"/>
                  </a:schemeClr>
                </a:solidFill>
              </a:rPr>
              <a:t>CFDI´s</a:t>
            </a:r>
            <a:endParaRPr lang="es-MX" sz="2600" b="1" dirty="0" smtClean="0">
              <a:solidFill>
                <a:schemeClr val="accent1">
                  <a:lumMod val="75000"/>
                </a:schemeClr>
              </a:solidFill>
            </a:endParaRPr>
          </a:p>
          <a:p>
            <a:pPr marL="0" indent="0" algn="ctr">
              <a:buNone/>
            </a:pPr>
            <a:endParaRPr lang="es-MX" sz="2400" dirty="0" smtClean="0">
              <a:solidFill>
                <a:schemeClr val="accent1">
                  <a:lumMod val="75000"/>
                </a:schemeClr>
              </a:solidFill>
            </a:endParaRPr>
          </a:p>
          <a:p>
            <a:pPr marL="0" indent="0">
              <a:buNone/>
            </a:pPr>
            <a:r>
              <a:rPr lang="es-419" sz="3100" b="1" dirty="0">
                <a:solidFill>
                  <a:schemeClr val="accent1">
                    <a:lumMod val="75000"/>
                  </a:schemeClr>
                </a:solidFill>
              </a:rPr>
              <a:t>Fundamento legal para el uso </a:t>
            </a:r>
            <a:r>
              <a:rPr lang="es-419" sz="3100" b="1" dirty="0" smtClean="0">
                <a:solidFill>
                  <a:schemeClr val="accent1">
                    <a:lumMod val="75000"/>
                  </a:schemeClr>
                </a:solidFill>
              </a:rPr>
              <a:t>de “Mis cuentas” para la expedición de CFDI´s</a:t>
            </a:r>
            <a:endParaRPr lang="es-ES" sz="3100" b="1" dirty="0" smtClean="0">
              <a:solidFill>
                <a:schemeClr val="accent1">
                  <a:lumMod val="75000"/>
                </a:schemeClr>
              </a:solidFill>
            </a:endParaRPr>
          </a:p>
          <a:p>
            <a:pPr marL="0" indent="0">
              <a:buNone/>
            </a:pPr>
            <a:endParaRPr lang="es-ES" sz="2000" b="1" dirty="0"/>
          </a:p>
          <a:p>
            <a:pPr marL="0" indent="0">
              <a:buNone/>
            </a:pPr>
            <a:r>
              <a:rPr lang="es-ES" sz="2000" b="1" dirty="0" smtClean="0"/>
              <a:t>Expedición </a:t>
            </a:r>
            <a:r>
              <a:rPr lang="es-ES" sz="2000" b="1" dirty="0"/>
              <a:t>de CFDI a través de “Mis cuentas”</a:t>
            </a:r>
            <a:endParaRPr lang="es-MX" sz="2000" dirty="0"/>
          </a:p>
          <a:p>
            <a:pPr marL="0" indent="0" algn="just">
              <a:buNone/>
            </a:pPr>
            <a:r>
              <a:rPr lang="es-ES" sz="2000" b="1" dirty="0"/>
              <a:t>2.7.1.21. </a:t>
            </a:r>
            <a:r>
              <a:rPr lang="es-ES" sz="2000" dirty="0"/>
              <a:t>Para los efectos de los artículos</a:t>
            </a:r>
            <a:r>
              <a:rPr lang="es-ES" sz="2000" b="1" dirty="0"/>
              <a:t> </a:t>
            </a:r>
            <a:r>
              <a:rPr lang="es-ES" sz="2000" dirty="0"/>
              <a:t>29, primer y último párrafos y 29-A, último párrafo, en relación con el artículo 28 del CFF, los contribuyentes que utilicen “Mis cuentas”, </a:t>
            </a:r>
            <a:r>
              <a:rPr lang="es-ES" sz="2000" b="1" u="sng" dirty="0"/>
              <a:t>podrán expedir CFDI a través de dicha aplicación, utilizando su Contraseña</a:t>
            </a:r>
            <a:r>
              <a:rPr lang="es-ES" sz="2000" dirty="0"/>
              <a:t>. A dichos comprobantes se les </a:t>
            </a:r>
            <a:r>
              <a:rPr lang="es-ES" sz="2000" b="1" u="sng" dirty="0"/>
              <a:t>incorporará el sello digital del SAT</a:t>
            </a:r>
            <a:r>
              <a:rPr lang="es-ES" sz="2000" dirty="0"/>
              <a:t>,</a:t>
            </a:r>
            <a:r>
              <a:rPr lang="es-ES" sz="2000" b="1" dirty="0"/>
              <a:t> </a:t>
            </a:r>
            <a:r>
              <a:rPr lang="es-ES" sz="2000" dirty="0"/>
              <a:t>el cual hará las veces del sello del contribuyente emisor y </a:t>
            </a:r>
            <a:r>
              <a:rPr lang="es-ES" sz="2000" b="1" u="sng" dirty="0">
                <a:solidFill>
                  <a:srgbClr val="FF0000"/>
                </a:solidFill>
              </a:rPr>
              <a:t>serán validos para deducir y acreditar fiscalmente</a:t>
            </a:r>
            <a:r>
              <a:rPr lang="es-ES" sz="2000" dirty="0"/>
              <a:t>.</a:t>
            </a:r>
            <a:endParaRPr lang="es-MX" sz="2000" dirty="0"/>
          </a:p>
          <a:p>
            <a:pPr marL="0" indent="0" algn="just">
              <a:buNone/>
            </a:pPr>
            <a:r>
              <a:rPr lang="es-ES" sz="2000" dirty="0"/>
              <a:t>Los CFDI expedidos a través de la mencionada herramienta, podrán imprimirse ingresando en el Portal del SAT, en la opción “Factura Electrónica”. De igual forma, </a:t>
            </a:r>
            <a:r>
              <a:rPr lang="es-ES" sz="2000" b="1" u="sng" dirty="0"/>
              <a:t>los contribuyentes podrán imprimir dentro de “Mis cuentas”</a:t>
            </a:r>
            <a:r>
              <a:rPr lang="es-ES" sz="2000" dirty="0"/>
              <a:t>, los datos de los CFDI generados a través de la misma aplicación, lo cual hará las veces de la representación impresa del CFDI.</a:t>
            </a:r>
            <a:endParaRPr lang="es-MX" sz="2000" dirty="0"/>
          </a:p>
          <a:p>
            <a:pPr marL="0" indent="0" algn="just">
              <a:buNone/>
            </a:pPr>
            <a:r>
              <a:rPr lang="es-ES" sz="2000" b="1" u="sng" dirty="0">
                <a:solidFill>
                  <a:srgbClr val="FF0000"/>
                </a:solidFill>
              </a:rPr>
              <a:t>Asimismo, los contribuyentes a quienes se expidan CFDI a través de la citada aplicación, obtendrán el archivo XML en el Portal del SAT, el cual estará disponible en la opción “Factura Electrónica”, por lo que los emisores de tales CFDI no se encontrarán obligados a entregar materialmente dicho archivo.</a:t>
            </a:r>
            <a:endParaRPr lang="es-MX" sz="2000" b="1" u="sng" dirty="0">
              <a:solidFill>
                <a:srgbClr val="FF0000"/>
              </a:solidFill>
            </a:endParaRPr>
          </a:p>
          <a:p>
            <a:pPr marL="0" indent="0" algn="just">
              <a:buNone/>
            </a:pPr>
            <a:r>
              <a:rPr lang="es-ES" sz="2000" dirty="0"/>
              <a:t>Los contribuyentes que no emitan los CFDI a través de “Mis cuentas”, </a:t>
            </a:r>
            <a:r>
              <a:rPr lang="es-ES" sz="2000" b="1" u="sng" dirty="0"/>
              <a:t>podrán expedir los CFDI a través del “Servicio de Generación de Factura Electrónica (CFDI) ofrecido por el SAT</a:t>
            </a:r>
            <a:r>
              <a:rPr lang="es-ES" sz="2000" dirty="0"/>
              <a:t>”, o bien, a través de un proveedor de certificación de CFDI.</a:t>
            </a:r>
            <a:endParaRPr lang="es-MX" sz="2000" dirty="0"/>
          </a:p>
          <a:p>
            <a:pPr marL="0" indent="0" algn="just">
              <a:buNone/>
            </a:pPr>
            <a:r>
              <a:rPr lang="es-ES" sz="2000" dirty="0">
                <a:solidFill>
                  <a:srgbClr val="FF0000"/>
                </a:solidFill>
              </a:rPr>
              <a:t>A los contribuyentes que ejerzan la opción prevista en esta regla, cuando se ubiquen en los supuestos del artículo </a:t>
            </a:r>
            <a:r>
              <a:rPr lang="es-ES" sz="2000" b="1" u="sng" dirty="0">
                <a:solidFill>
                  <a:srgbClr val="FF0000"/>
                </a:solidFill>
              </a:rPr>
              <a:t>17-H, fracción X del CFF</a:t>
            </a:r>
            <a:r>
              <a:rPr lang="es-ES" sz="2000" dirty="0">
                <a:solidFill>
                  <a:srgbClr val="FF0000"/>
                </a:solidFill>
              </a:rPr>
              <a:t>, les </a:t>
            </a:r>
            <a:r>
              <a:rPr lang="es-ES" sz="2000" b="1" u="sng" dirty="0">
                <a:solidFill>
                  <a:srgbClr val="FF0000"/>
                </a:solidFill>
              </a:rPr>
              <a:t>será restringido la emisión de CFDI conforme al procedimiento que se establece en la regla 2.2.4., considerándose que se deja sin efectos el CSD</a:t>
            </a:r>
            <a:r>
              <a:rPr lang="es-ES" sz="2000" dirty="0">
                <a:solidFill>
                  <a:srgbClr val="FF0000"/>
                </a:solidFill>
              </a:rPr>
              <a:t>, y no podrán solicitar certificados de sello digital, ni ejercer la opción a que se refiere la regla 2.2.8., o alguna otra opción para la expedición de CFDI establecida mediante reglas de carácter general, en tanto no desvirtúen o subsanen las irregularidades detectadas.</a:t>
            </a:r>
            <a:endParaRPr lang="es-MX" sz="1900" dirty="0">
              <a:solidFill>
                <a:srgbClr val="FF0000"/>
              </a:solidFill>
            </a:endParaRPr>
          </a:p>
        </p:txBody>
      </p:sp>
      <p:sp>
        <p:nvSpPr>
          <p:cNvPr id="9"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372028064"/>
      </p:ext>
    </p:extLst>
  </p:cSld>
  <p:clrMapOvr>
    <a:masterClrMapping/>
  </p:clrMapOvr>
  <p:transition spd="slow">
    <p:wipe dir="d"/>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611560" y="548680"/>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Font typeface="Arial" pitchFamily="34" charset="0"/>
              <a:buNone/>
            </a:pPr>
            <a:endParaRPr lang="es-MX" sz="3000" dirty="0" smtClean="0">
              <a:solidFill>
                <a:schemeClr val="accent1">
                  <a:lumMod val="75000"/>
                </a:schemeClr>
              </a:solidFill>
            </a:endParaRPr>
          </a:p>
        </p:txBody>
      </p:sp>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55</a:t>
            </a:fld>
            <a:endParaRPr lang="es-MX" dirty="0"/>
          </a:p>
        </p:txBody>
      </p:sp>
      <p:sp>
        <p:nvSpPr>
          <p:cNvPr id="7" name="2 Marcador de contenido"/>
          <p:cNvSpPr txBox="1">
            <a:spLocks/>
          </p:cNvSpPr>
          <p:nvPr/>
        </p:nvSpPr>
        <p:spPr>
          <a:xfrm>
            <a:off x="611560" y="476672"/>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just">
              <a:buNone/>
            </a:pPr>
            <a:r>
              <a:rPr lang="es-MX" sz="2600" b="1" dirty="0"/>
              <a:t>Factura fácil en el aplicativo “Mis cuentas</a:t>
            </a:r>
            <a:r>
              <a:rPr lang="es-MX" sz="2600" b="1" dirty="0" smtClean="0"/>
              <a:t>” recibo de nómina</a:t>
            </a:r>
            <a:endParaRPr lang="es-MX" sz="2600" dirty="0" smtClean="0"/>
          </a:p>
          <a:p>
            <a:pPr marL="0" indent="0" algn="just">
              <a:buNone/>
            </a:pPr>
            <a:endParaRPr lang="es-MX" sz="2600" b="1" dirty="0"/>
          </a:p>
          <a:p>
            <a:pPr marL="0" indent="0" algn="just">
              <a:buNone/>
            </a:pPr>
            <a:endParaRPr lang="es-MX" sz="2600" b="1" dirty="0" smtClean="0"/>
          </a:p>
          <a:p>
            <a:pPr marL="0" indent="0" algn="just">
              <a:buNone/>
            </a:pPr>
            <a:endParaRPr lang="es-MX" sz="2600" b="1" dirty="0"/>
          </a:p>
          <a:p>
            <a:pPr marL="0" indent="0" algn="just">
              <a:buNone/>
            </a:pPr>
            <a:endParaRPr lang="es-MX" sz="2600" b="1" dirty="0" smtClean="0"/>
          </a:p>
          <a:p>
            <a:pPr marL="0" indent="0" algn="just">
              <a:buNone/>
            </a:pPr>
            <a:endParaRPr lang="es-MX" sz="2600" b="1" dirty="0"/>
          </a:p>
          <a:p>
            <a:pPr marL="0" indent="0" algn="just">
              <a:buNone/>
            </a:pPr>
            <a:endParaRPr lang="es-MX" sz="2600" b="1" dirty="0" smtClean="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273" y="1124745"/>
            <a:ext cx="8094546"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299581778"/>
      </p:ext>
    </p:extLst>
  </p:cSld>
  <p:clrMapOvr>
    <a:masterClrMapping/>
  </p:clrMapOvr>
  <p:transition spd="slow">
    <p:wipe dir="d"/>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611560" y="548680"/>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Font typeface="Arial" pitchFamily="34" charset="0"/>
              <a:buNone/>
            </a:pPr>
            <a:endParaRPr lang="es-MX" sz="3000" dirty="0" smtClean="0">
              <a:solidFill>
                <a:schemeClr val="accent1">
                  <a:lumMod val="75000"/>
                </a:schemeClr>
              </a:solidFill>
            </a:endParaRPr>
          </a:p>
        </p:txBody>
      </p:sp>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56</a:t>
            </a:fld>
            <a:endParaRPr lang="es-MX" dirty="0"/>
          </a:p>
        </p:txBody>
      </p:sp>
      <p:sp>
        <p:nvSpPr>
          <p:cNvPr id="7" name="2 Marcador de contenido"/>
          <p:cNvSpPr txBox="1">
            <a:spLocks/>
          </p:cNvSpPr>
          <p:nvPr/>
        </p:nvSpPr>
        <p:spPr>
          <a:xfrm>
            <a:off x="611560" y="476672"/>
            <a:ext cx="8532440" cy="5904656"/>
          </a:xfrm>
          <a:prstGeom prst="rect">
            <a:avLst/>
          </a:prstGeom>
        </p:spPr>
        <p:txBody>
          <a:bodyPr>
            <a:normAutofit fontScale="92500" lnSpcReduction="20000"/>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r>
              <a:rPr lang="es-MX" sz="2600" b="1" dirty="0" smtClean="0">
                <a:solidFill>
                  <a:schemeClr val="accent1">
                    <a:lumMod val="75000"/>
                  </a:schemeClr>
                </a:solidFill>
              </a:rPr>
              <a:t>ADDENDA Y  COMPLEMENTO</a:t>
            </a:r>
          </a:p>
          <a:p>
            <a:pPr marL="0" indent="0" algn="ctr">
              <a:buNone/>
            </a:pPr>
            <a:endParaRPr lang="es-MX" sz="2400" dirty="0" smtClean="0">
              <a:solidFill>
                <a:schemeClr val="accent1">
                  <a:lumMod val="75000"/>
                </a:schemeClr>
              </a:solidFill>
            </a:endParaRPr>
          </a:p>
          <a:p>
            <a:pPr marL="0" indent="0" algn="just">
              <a:buNone/>
            </a:pPr>
            <a:r>
              <a:rPr lang="es-419" sz="2400" b="1" dirty="0">
                <a:solidFill>
                  <a:schemeClr val="accent1">
                    <a:lumMod val="75000"/>
                  </a:schemeClr>
                </a:solidFill>
              </a:rPr>
              <a:t>Fundamento legal </a:t>
            </a:r>
            <a:r>
              <a:rPr lang="es-419" sz="2400" b="1" dirty="0" smtClean="0">
                <a:solidFill>
                  <a:schemeClr val="accent1">
                    <a:lumMod val="75000"/>
                  </a:schemeClr>
                </a:solidFill>
              </a:rPr>
              <a:t>expedir CFDI de nóminas a través de “Mis cuentas”</a:t>
            </a:r>
            <a:endParaRPr lang="es-MX" sz="2400" b="1" dirty="0">
              <a:solidFill>
                <a:schemeClr val="accent1">
                  <a:lumMod val="75000"/>
                </a:schemeClr>
              </a:solidFill>
            </a:endParaRPr>
          </a:p>
          <a:p>
            <a:pPr marL="0" indent="0" algn="just">
              <a:buNone/>
            </a:pPr>
            <a:endParaRPr lang="es-MX" sz="2000" b="1" dirty="0"/>
          </a:p>
          <a:p>
            <a:pPr marL="0" indent="0" algn="just">
              <a:buNone/>
            </a:pPr>
            <a:r>
              <a:rPr lang="es-MX" sz="2000" b="1" dirty="0" smtClean="0"/>
              <a:t>Expedición </a:t>
            </a:r>
            <a:r>
              <a:rPr lang="es-MX" sz="2000" b="1" dirty="0"/>
              <a:t>del CFDI por concepto de nómina por contribuyentes que utilicen “Mis cuentas”</a:t>
            </a:r>
          </a:p>
          <a:p>
            <a:pPr marL="0" indent="0" algn="just">
              <a:buNone/>
            </a:pPr>
            <a:r>
              <a:rPr lang="es-MX" sz="2000" b="1" dirty="0"/>
              <a:t>2.7.5.5.	</a:t>
            </a:r>
            <a:r>
              <a:rPr lang="es-MX" sz="2000" dirty="0"/>
              <a:t>Para los efectos del artículo 29, primer párrafo del CFF, en relación con los artículos 94, fracciones IV, V y VI, 99, fracción III, 111, sexto párrafo y 112, fracciones VI y VII de la Ley del ISR, así como la regla 2.7.1.24., </a:t>
            </a:r>
            <a:r>
              <a:rPr lang="es-MX" sz="2000" b="1" u="sng" dirty="0"/>
              <a:t>los contribuyentes que utilicen la herramienta electrónica disponible en el Portal del SAT “Mis Cuentas” </a:t>
            </a:r>
            <a:r>
              <a:rPr lang="es-MX" sz="2000" dirty="0"/>
              <a:t>y que tributen conforme al artículo 74, fracción III y Título IV, Capítulos II y III de la Ley del ISR, así como las Asociaciones Religiosas a que se refiere el Título III del citado ordenamiento, </a:t>
            </a:r>
            <a:r>
              <a:rPr lang="es-MX" sz="2000" b="1" u="sng" dirty="0"/>
              <a:t>podrán expedir CFDI por las remuneraciones que cubran a sus trabajadores o a quienes se asimilan a salarios, a través de “Mis Cuentas” apartado “Factura fácil” sección “Generar factura nómina” del Portal del SAT</a:t>
            </a:r>
            <a:r>
              <a:rPr lang="es-MX" sz="2000" dirty="0"/>
              <a:t>. A dichos comprobantes se les incorporará el sello digital del SAT, así como el complemento a que refiere la regla 2.7.5.3.</a:t>
            </a:r>
          </a:p>
          <a:p>
            <a:pPr marL="0" indent="0" algn="just">
              <a:buNone/>
            </a:pPr>
            <a:r>
              <a:rPr lang="es-MX" sz="2000" dirty="0"/>
              <a:t>La presente facilidad aplicará cuando los contribuyentes a que se refiere el párrafo anterior se apeguen a las políticas establecidas para el uso de la aplicación que estarán disponibles en “Mis cuentas” apartado “Mi información” sección “Nómina” en el Portal del SAT.</a:t>
            </a:r>
          </a:p>
        </p:txBody>
      </p:sp>
      <p:sp>
        <p:nvSpPr>
          <p:cNvPr id="9"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784489938"/>
      </p:ext>
    </p:extLst>
  </p:cSld>
  <p:clrMapOvr>
    <a:masterClrMapping/>
  </p:clrMapOvr>
  <p:transition spd="slow">
    <p:wipe dir="d"/>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611560" y="548680"/>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Font typeface="Arial" pitchFamily="34" charset="0"/>
              <a:buNone/>
            </a:pPr>
            <a:endParaRPr lang="es-MX" sz="3000" dirty="0" smtClean="0">
              <a:solidFill>
                <a:schemeClr val="accent1">
                  <a:lumMod val="75000"/>
                </a:schemeClr>
              </a:solidFill>
            </a:endParaRPr>
          </a:p>
        </p:txBody>
      </p:sp>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57</a:t>
            </a:fld>
            <a:endParaRPr lang="es-MX" dirty="0"/>
          </a:p>
        </p:txBody>
      </p:sp>
      <p:sp>
        <p:nvSpPr>
          <p:cNvPr id="7" name="2 Marcador de contenido"/>
          <p:cNvSpPr txBox="1">
            <a:spLocks/>
          </p:cNvSpPr>
          <p:nvPr/>
        </p:nvSpPr>
        <p:spPr>
          <a:xfrm>
            <a:off x="611560" y="476672"/>
            <a:ext cx="8532440" cy="5904656"/>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endParaRPr lang="es-MX" sz="2600" b="1" dirty="0" smtClean="0">
              <a:solidFill>
                <a:schemeClr val="accent1">
                  <a:lumMod val="75000"/>
                </a:schemeClr>
              </a:solidFill>
            </a:endParaRPr>
          </a:p>
          <a:p>
            <a:pPr marL="0" indent="0" algn="just">
              <a:buNone/>
            </a:pPr>
            <a:r>
              <a:rPr lang="es-MX" sz="2600" b="1" dirty="0"/>
              <a:t>Otras precisiones al uso de claves de método de pago</a:t>
            </a:r>
          </a:p>
          <a:p>
            <a:pPr marL="0" indent="0" algn="just">
              <a:buNone/>
            </a:pPr>
            <a:r>
              <a:rPr lang="es-MX" sz="2600" dirty="0" smtClean="0"/>
              <a:t>Otra situación que el SAT aclaró en sus preguntas y respuestas al método de pago es cuando se reciben múltiples formas de pago.</a:t>
            </a:r>
          </a:p>
          <a:p>
            <a:pPr marL="514350" indent="0" algn="just">
              <a:buNone/>
            </a:pPr>
            <a:r>
              <a:rPr lang="es-MX" sz="2400" dirty="0" smtClean="0">
                <a:latin typeface="Courier New" panose="02070309020205020404" pitchFamily="49" charset="0"/>
                <a:cs typeface="Courier New" panose="02070309020205020404" pitchFamily="49" charset="0"/>
              </a:rPr>
              <a:t>En caso de aplicar más de una forma de pago en una transacción, deberá seleccionarse cada uno de los claves, empezando por la de mayor cantidad de pago, separadas por una coma</a:t>
            </a:r>
          </a:p>
          <a:p>
            <a:pPr marL="0" indent="0" algn="just">
              <a:buNone/>
            </a:pPr>
            <a:r>
              <a:rPr lang="es-MX" sz="2600" dirty="0" smtClean="0"/>
              <a:t>Esto siempre y cuando el sistema de facturación lo permita ya que el algunos casos no será posible.</a:t>
            </a:r>
          </a:p>
          <a:p>
            <a:pPr marL="0" indent="0" algn="just">
              <a:buNone/>
            </a:pPr>
            <a:endParaRPr lang="es-MX" sz="2600" b="1" dirty="0"/>
          </a:p>
          <a:p>
            <a:pPr marL="0" indent="0" algn="just">
              <a:buNone/>
            </a:pPr>
            <a:r>
              <a:rPr lang="es-MX" sz="2600" dirty="0" smtClean="0"/>
              <a:t>Sistemas del SAT, sí será posible ya que el campo está abierto a que se captura la clave las comas y otras claves adicionales.</a:t>
            </a:r>
            <a:endParaRPr lang="es-MX" sz="2600" dirty="0"/>
          </a:p>
        </p:txBody>
      </p:sp>
      <p:sp>
        <p:nvSpPr>
          <p:cNvPr id="8"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4150850884"/>
      </p:ext>
    </p:extLst>
  </p:cSld>
  <p:clrMapOvr>
    <a:masterClrMapping/>
  </p:clrMapOvr>
  <p:transition spd="slow">
    <p:wipe dir="d"/>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611560" y="548680"/>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Font typeface="Arial" pitchFamily="34" charset="0"/>
              <a:buNone/>
            </a:pPr>
            <a:endParaRPr lang="es-MX" sz="3000" dirty="0" smtClean="0">
              <a:solidFill>
                <a:schemeClr val="accent1">
                  <a:lumMod val="75000"/>
                </a:schemeClr>
              </a:solidFill>
            </a:endParaRPr>
          </a:p>
        </p:txBody>
      </p:sp>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58</a:t>
            </a:fld>
            <a:endParaRPr lang="es-MX" dirty="0"/>
          </a:p>
        </p:txBody>
      </p:sp>
      <p:sp>
        <p:nvSpPr>
          <p:cNvPr id="7" name="2 Marcador de contenido"/>
          <p:cNvSpPr txBox="1">
            <a:spLocks/>
          </p:cNvSpPr>
          <p:nvPr/>
        </p:nvSpPr>
        <p:spPr>
          <a:xfrm>
            <a:off x="611560" y="476672"/>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endParaRPr lang="es-MX" sz="2600" b="1" dirty="0" smtClean="0">
              <a:solidFill>
                <a:schemeClr val="accent1">
                  <a:lumMod val="75000"/>
                </a:schemeClr>
              </a:solidFill>
            </a:endParaRPr>
          </a:p>
          <a:p>
            <a:pPr marL="0" indent="0" algn="just">
              <a:buNone/>
            </a:pPr>
            <a:r>
              <a:rPr lang="es-MX" sz="2600" b="1" dirty="0"/>
              <a:t>Otras precisiones al uso de claves de método de pago</a:t>
            </a:r>
          </a:p>
          <a:p>
            <a:pPr marL="0" indent="0" algn="just">
              <a:buNone/>
            </a:pPr>
            <a:r>
              <a:rPr lang="es-MX" sz="2600" dirty="0" smtClean="0"/>
              <a:t>Se adicionaron las claves, que en el Anexo 24 no estaban contemplados.</a:t>
            </a:r>
          </a:p>
          <a:p>
            <a:pPr marL="400050" lvl="1" indent="0" algn="just">
              <a:buNone/>
            </a:pPr>
            <a:r>
              <a:rPr lang="es-MX" sz="2200" dirty="0"/>
              <a:t>	</a:t>
            </a:r>
            <a:r>
              <a:rPr lang="es-MX" sz="2200" dirty="0" smtClean="0"/>
              <a:t>28. Tarjeta de debito</a:t>
            </a:r>
          </a:p>
          <a:p>
            <a:pPr marL="400050" lvl="1" indent="0" algn="just">
              <a:buNone/>
            </a:pPr>
            <a:r>
              <a:rPr lang="es-MX" sz="2200" dirty="0"/>
              <a:t>	</a:t>
            </a:r>
            <a:r>
              <a:rPr lang="es-MX" sz="2200" dirty="0" smtClean="0"/>
              <a:t>29. Tarjeta de servicio</a:t>
            </a:r>
          </a:p>
          <a:p>
            <a:pPr marL="400050" lvl="1" indent="0" algn="just">
              <a:buNone/>
            </a:pPr>
            <a:endParaRPr lang="es-MX" sz="2200" dirty="0"/>
          </a:p>
          <a:p>
            <a:pPr marL="0" indent="0" algn="just">
              <a:buNone/>
            </a:pPr>
            <a:r>
              <a:rPr lang="es-MX" sz="2600" b="1" dirty="0"/>
              <a:t>Concepto de tarjeta de servicio</a:t>
            </a:r>
          </a:p>
          <a:p>
            <a:pPr marL="0" indent="0" algn="just">
              <a:buNone/>
            </a:pPr>
            <a:r>
              <a:rPr lang="es-MX" sz="2600" b="1" dirty="0"/>
              <a:t>2.7.1.33. </a:t>
            </a:r>
            <a:r>
              <a:rPr lang="es-MX" sz="2600" dirty="0"/>
              <a:t>Para los efectos de los artículos 29-A, fracción VII, inciso c) y 32-E del CFF, las tarjetas de servicio son </a:t>
            </a:r>
            <a:r>
              <a:rPr lang="es-MX" sz="2600" b="1" u="sng" dirty="0"/>
              <a:t>aquéllas emitidas por empresas comerciales no bancarias</a:t>
            </a:r>
            <a:r>
              <a:rPr lang="es-MX" sz="2600" dirty="0"/>
              <a:t> en términos de las disposiciones que al efecto expida el Banco de México.</a:t>
            </a:r>
          </a:p>
          <a:p>
            <a:pPr marL="400050" lvl="1" indent="0" algn="just">
              <a:buNone/>
            </a:pPr>
            <a:endParaRPr lang="es-MX" sz="2200" dirty="0" smtClean="0"/>
          </a:p>
          <a:p>
            <a:pPr marL="0" indent="0" algn="just">
              <a:buNone/>
            </a:pPr>
            <a:endParaRPr lang="es-MX" sz="2600" b="1" dirty="0"/>
          </a:p>
        </p:txBody>
      </p:sp>
      <p:sp>
        <p:nvSpPr>
          <p:cNvPr id="8"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39462469"/>
      </p:ext>
    </p:extLst>
  </p:cSld>
  <p:clrMapOvr>
    <a:masterClrMapping/>
  </p:clrMapOvr>
  <p:transition spd="slow">
    <p:wipe dir="d"/>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611560" y="548680"/>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Font typeface="Arial" pitchFamily="34" charset="0"/>
              <a:buNone/>
            </a:pPr>
            <a:endParaRPr lang="es-MX" sz="3000" dirty="0" smtClean="0">
              <a:solidFill>
                <a:schemeClr val="accent1">
                  <a:lumMod val="75000"/>
                </a:schemeClr>
              </a:solidFill>
            </a:endParaRPr>
          </a:p>
        </p:txBody>
      </p:sp>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59</a:t>
            </a:fld>
            <a:endParaRPr lang="es-MX" dirty="0"/>
          </a:p>
        </p:txBody>
      </p:sp>
      <p:sp>
        <p:nvSpPr>
          <p:cNvPr id="7" name="2 Marcador de contenido"/>
          <p:cNvSpPr txBox="1">
            <a:spLocks/>
          </p:cNvSpPr>
          <p:nvPr/>
        </p:nvSpPr>
        <p:spPr>
          <a:xfrm>
            <a:off x="611560" y="476672"/>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endParaRPr lang="es-MX" sz="2600" b="1" dirty="0" smtClean="0">
              <a:solidFill>
                <a:schemeClr val="accent1">
                  <a:lumMod val="75000"/>
                </a:schemeClr>
              </a:solidFill>
            </a:endParaRPr>
          </a:p>
          <a:p>
            <a:pPr marL="0" indent="0" algn="just">
              <a:buNone/>
            </a:pPr>
            <a:r>
              <a:rPr lang="es-MX" sz="2600" b="1" dirty="0"/>
              <a:t>Otras precisiones al uso de claves de método de pago</a:t>
            </a:r>
          </a:p>
          <a:p>
            <a:pPr marL="0" indent="0" algn="just">
              <a:buNone/>
            </a:pPr>
            <a:r>
              <a:rPr lang="es-MX" sz="2600" dirty="0" smtClean="0"/>
              <a:t>En el Art. 33, apartado B fracción XIII, RCFF, se precisa que se deberá identificarse aspectos como:</a:t>
            </a:r>
          </a:p>
          <a:p>
            <a:pPr algn="just"/>
            <a:r>
              <a:rPr lang="es-MX" sz="2600" dirty="0" smtClean="0">
                <a:latin typeface="Courier New" panose="02070309020205020404" pitchFamily="49" charset="0"/>
                <a:cs typeface="Courier New" panose="02070309020205020404" pitchFamily="49" charset="0"/>
              </a:rPr>
              <a:t>Descripción o concepto</a:t>
            </a:r>
          </a:p>
          <a:p>
            <a:pPr algn="just"/>
            <a:r>
              <a:rPr lang="es-MX" sz="2600" dirty="0" smtClean="0">
                <a:latin typeface="Courier New" panose="02070309020205020404" pitchFamily="49" charset="0"/>
                <a:cs typeface="Courier New" panose="02070309020205020404" pitchFamily="49" charset="0"/>
              </a:rPr>
              <a:t>Cantidad, unidad de medida</a:t>
            </a:r>
          </a:p>
          <a:p>
            <a:pPr algn="just"/>
            <a:r>
              <a:rPr lang="es-MX" sz="2600" dirty="0" smtClean="0">
                <a:latin typeface="Courier New" panose="02070309020205020404" pitchFamily="49" charset="0"/>
                <a:cs typeface="Courier New" panose="02070309020205020404" pitchFamily="49" charset="0"/>
              </a:rPr>
              <a:t>Forma de pago de la operación</a:t>
            </a:r>
          </a:p>
          <a:p>
            <a:pPr algn="just"/>
            <a:r>
              <a:rPr lang="es-MX" sz="2600" dirty="0" smtClean="0">
                <a:latin typeface="Courier New" panose="02070309020205020404" pitchFamily="49" charset="0"/>
                <a:cs typeface="Courier New" panose="02070309020205020404" pitchFamily="49" charset="0"/>
              </a:rPr>
              <a:t>Especificando si fue de contado, crédito, plazos o en parcialidades y el medio de pago o extinción de dicha obligación, según corresponda.</a:t>
            </a:r>
          </a:p>
          <a:p>
            <a:pPr algn="just"/>
            <a:endParaRPr lang="es-MX" sz="2200" dirty="0">
              <a:latin typeface="Courier New" panose="02070309020205020404" pitchFamily="49" charset="0"/>
              <a:cs typeface="Courier New" panose="02070309020205020404" pitchFamily="49" charset="0"/>
            </a:endParaRPr>
          </a:p>
        </p:txBody>
      </p:sp>
      <p:sp>
        <p:nvSpPr>
          <p:cNvPr id="8"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3211310571"/>
      </p:ext>
    </p:extLst>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6</a:t>
            </a:fld>
            <a:endParaRPr lang="es-MX" dirty="0"/>
          </a:p>
        </p:txBody>
      </p:sp>
      <p:sp>
        <p:nvSpPr>
          <p:cNvPr id="10" name="2 Marcador de contenido"/>
          <p:cNvSpPr txBox="1">
            <a:spLocks/>
          </p:cNvSpPr>
          <p:nvPr/>
        </p:nvSpPr>
        <p:spPr>
          <a:xfrm>
            <a:off x="611560" y="620688"/>
            <a:ext cx="8532440" cy="5904656"/>
          </a:xfrm>
          <a:prstGeom prst="rect">
            <a:avLst/>
          </a:prstGeom>
        </p:spPr>
        <p:txBody>
          <a:bodyPr>
            <a:normAutofit fontScale="55000" lnSpcReduction="20000"/>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r>
              <a:rPr lang="es-MX" sz="2400" b="1" dirty="0" smtClean="0">
                <a:solidFill>
                  <a:schemeClr val="accent1">
                    <a:lumMod val="75000"/>
                  </a:schemeClr>
                </a:solidFill>
              </a:rPr>
              <a:t>GUIA DE MODIFICACIONES 2017 – CFDI</a:t>
            </a:r>
          </a:p>
          <a:p>
            <a:pPr marL="0" indent="0" algn="ctr">
              <a:buNone/>
            </a:pPr>
            <a:endParaRPr lang="es-MX" sz="2400" b="1" dirty="0">
              <a:solidFill>
                <a:schemeClr val="accent1">
                  <a:lumMod val="75000"/>
                </a:schemeClr>
              </a:solidFill>
            </a:endParaRPr>
          </a:p>
          <a:p>
            <a:pPr marL="0" indent="0" algn="just">
              <a:buNone/>
            </a:pPr>
            <a:r>
              <a:rPr lang="es-MX" sz="2400" b="1" dirty="0"/>
              <a:t>COMPROBANTES FISCALES DIGITALES. BASTA QUE EL CONTRIBUYENTE PONGA A DISPOSICIÓN DEL CLIENTE EL ARCHIVO ELECTRÓNICO Y SU REPRESENTACIÓN IMPRESA PARA CUMPLIR CON LA OBLIGACIÓN PREVISTA EN EL ARTÍCULO 29, FRACCIÓN V, DEL CÓDIGO FISCAL DE LA FEDERACIÓN.</a:t>
            </a:r>
            <a:r>
              <a:rPr lang="es-MX" sz="2400" dirty="0"/>
              <a:t> Del análisis sistemático del artículo 29, fracciones, IV, y V, del Código Fiscal de la Federación, y de la exposición de motivos que originó las reformas en materia de comprobantes fiscales, publicada en la Gaceta Parlamentaria el ocho de septiembre de dos mil trece, se advierte que es obligación del contribuyente, remitir el comprobante fiscal digital por internet al Servicio de Administración Tributaria, o a un proveedor autorizado, lo cual debe hacerse antes de expedir el comprobante digital. Una vez que se certificó dicho comprobante debe: a) entregarse al cliente a través de medios electrónicos y, en caso de solicitarlo, entregar también su representación impresa; b) Poner a disposición del cliente, a través de los medios electrónicos, su archivo digital. </a:t>
            </a:r>
            <a:r>
              <a:rPr lang="es-MX" sz="2400" b="1" u="sng" dirty="0"/>
              <a:t>Por otra parte, el numeral 83, fracción VII, del referido código tributario, dispone que el incumplimiento a dichas obligaciones, tipifica una infracción. En ese contexto, si la contribuyente expidió una representación impresa del comprobante fiscal digital, y además puso los archivos digitales a su disposición en la página de internet de la empresa, cumplió plenamente con los requisitos establecidos en el artículo 29, fracción V, del Código Fiscal de la Federación.</a:t>
            </a:r>
            <a:r>
              <a:rPr lang="es-MX" sz="2400" dirty="0"/>
              <a:t> Máxime que de conformidad con el diverso 29, fracción IV, inciso a) del mismo ordenamiento jurídico, el Servicio de Administración Tributaria validará previamente el cumplimiento de los requisitos establecidos en el artículo 29-A de este código; </a:t>
            </a:r>
            <a:r>
              <a:rPr lang="es-MX" sz="2400" b="1" u="sng" dirty="0"/>
              <a:t>de ahí que si el contribuyente demuestra que expidió la representación impresa del referido comprobante, previamente validada por el Servicio de Administración Tributaria, es evidente que cumplió con la obligación prevista en la citada norma y, por ende, no procede la imposición de la multa respectiva al contener insertos los requisitos digitalizados previstos en la norma </a:t>
            </a:r>
            <a:r>
              <a:rPr lang="es-MX" sz="2400" dirty="0"/>
              <a:t>(cadena digital, CFDI, y sello digital</a:t>
            </a:r>
            <a:r>
              <a:rPr lang="es-MX" sz="2400" dirty="0" smtClean="0"/>
              <a:t>).</a:t>
            </a:r>
          </a:p>
          <a:p>
            <a:pPr marL="0" indent="0" algn="just">
              <a:buNone/>
            </a:pPr>
            <a:endParaRPr lang="es-MX" sz="2400" dirty="0"/>
          </a:p>
          <a:p>
            <a:pPr marL="0" indent="0">
              <a:buNone/>
            </a:pPr>
            <a:r>
              <a:rPr lang="es-MX" sz="2900" dirty="0"/>
              <a:t>Primer Tribunal Colegiado En Materia Administrativa Del Cuarto Circuito.</a:t>
            </a:r>
          </a:p>
          <a:p>
            <a:pPr marL="0" indent="0">
              <a:buNone/>
            </a:pPr>
            <a:r>
              <a:rPr lang="es-MX" sz="2900" dirty="0"/>
              <a:t>Amparo directo 461/2015. Cadena Comercial Oxxo, S.A. de C.V. 27 de enero de 2016. Unanimidad de votos. Ponente: Sergio Eduardo Alvarado Puente. Secretario: Fernando Rodríguez Ovalle.</a:t>
            </a:r>
          </a:p>
          <a:p>
            <a:pPr marL="0" indent="0">
              <a:buNone/>
            </a:pPr>
            <a:r>
              <a:rPr lang="es-MX" sz="2900" dirty="0"/>
              <a:t>Amparo directo 15/2016. Tiendas Soriana, S.A. de C.V. 24 de febrero de 2016. Unanimidad de votos. Ponente: Sergio Eduardo Alvarado Puente. Secretario: Fernando Rodríguez Ovalle.</a:t>
            </a:r>
          </a:p>
          <a:p>
            <a:pPr marL="0" indent="0">
              <a:buNone/>
            </a:pPr>
            <a:r>
              <a:rPr lang="es-MX" sz="2900" dirty="0"/>
              <a:t>Esta tesis se publicó el viernes 25 de noviembre de 2016 a las 10:36 horas en el Semanario Judicial de la Federación.</a:t>
            </a:r>
          </a:p>
          <a:p>
            <a:pPr marL="0" indent="0">
              <a:buNone/>
            </a:pPr>
            <a:r>
              <a:rPr lang="es-MX" sz="2900" b="1" dirty="0"/>
              <a:t>Fuente</a:t>
            </a:r>
            <a:r>
              <a:rPr lang="es-MX" sz="2900" dirty="0"/>
              <a:t>: Semanario Judicial de la Federación, Décima Época, Materia Administrativa, Tesis IV.1o.A.50 A (10a.), Tesis Aislada, Registro 2013174, noviembre de </a:t>
            </a:r>
            <a:r>
              <a:rPr lang="es-MX" sz="2900" dirty="0" smtClean="0"/>
              <a:t>2016</a:t>
            </a:r>
            <a:endParaRPr lang="es-MX" sz="2900" dirty="0"/>
          </a:p>
        </p:txBody>
      </p:sp>
      <p:sp>
        <p:nvSpPr>
          <p:cNvPr id="7"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1426346167"/>
      </p:ext>
    </p:extLst>
  </p:cSld>
  <p:clrMapOvr>
    <a:masterClrMapping/>
  </p:clrMapOvr>
  <p:transition spd="slow">
    <p:wipe dir="d"/>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611560" y="548680"/>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Font typeface="Arial" pitchFamily="34" charset="0"/>
              <a:buNone/>
            </a:pPr>
            <a:endParaRPr lang="es-MX" sz="3000" dirty="0" smtClean="0">
              <a:solidFill>
                <a:schemeClr val="accent1">
                  <a:lumMod val="75000"/>
                </a:schemeClr>
              </a:solidFill>
            </a:endParaRPr>
          </a:p>
        </p:txBody>
      </p:sp>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60</a:t>
            </a:fld>
            <a:endParaRPr lang="es-MX" dirty="0"/>
          </a:p>
        </p:txBody>
      </p:sp>
      <p:sp>
        <p:nvSpPr>
          <p:cNvPr id="7" name="2 Marcador de contenido"/>
          <p:cNvSpPr txBox="1">
            <a:spLocks/>
          </p:cNvSpPr>
          <p:nvPr/>
        </p:nvSpPr>
        <p:spPr>
          <a:xfrm>
            <a:off x="611560" y="476672"/>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endParaRPr lang="es-MX" sz="2600" b="1" dirty="0" smtClean="0">
              <a:solidFill>
                <a:schemeClr val="accent1">
                  <a:lumMod val="75000"/>
                </a:schemeClr>
              </a:solidFill>
            </a:endParaRPr>
          </a:p>
          <a:p>
            <a:pPr marL="0" indent="0" algn="just">
              <a:buNone/>
            </a:pPr>
            <a:r>
              <a:rPr lang="es-MX" sz="2600" b="1" dirty="0"/>
              <a:t>Otras precisiones al uso de claves de método de pago</a:t>
            </a:r>
          </a:p>
          <a:p>
            <a:pPr marL="0" indent="0" algn="just">
              <a:buNone/>
            </a:pPr>
            <a:r>
              <a:rPr lang="es-MX" sz="2600" dirty="0" smtClean="0"/>
              <a:t>Regla 2.8.1.18, frac. III, RMF 2016:</a:t>
            </a:r>
          </a:p>
          <a:p>
            <a:pPr marL="0" indent="0" algn="just">
              <a:buNone/>
            </a:pPr>
            <a:endParaRPr lang="es-MX" sz="2600" dirty="0">
              <a:cs typeface="Courier New" panose="02070309020205020404" pitchFamily="49" charset="0"/>
            </a:endParaRPr>
          </a:p>
          <a:p>
            <a:pPr marL="0" indent="0" algn="just">
              <a:buNone/>
            </a:pPr>
            <a:r>
              <a:rPr lang="es-MX" sz="2200" b="1" dirty="0">
                <a:cs typeface="Courier New" panose="02070309020205020404" pitchFamily="49" charset="0"/>
              </a:rPr>
              <a:t>De los papeles de trabajo y registro de asientos contables</a:t>
            </a:r>
          </a:p>
          <a:p>
            <a:pPr marL="0" indent="0" algn="just">
              <a:buNone/>
            </a:pPr>
            <a:r>
              <a:rPr lang="es-MX" sz="2200" b="1" dirty="0">
                <a:cs typeface="Courier New" panose="02070309020205020404" pitchFamily="49" charset="0"/>
              </a:rPr>
              <a:t>2.8.1.18</a:t>
            </a:r>
            <a:r>
              <a:rPr lang="es-MX" sz="2200" b="1" dirty="0" smtClean="0">
                <a:cs typeface="Courier New" panose="02070309020205020404" pitchFamily="49" charset="0"/>
              </a:rPr>
              <a:t>. </a:t>
            </a:r>
            <a:r>
              <a:rPr lang="es-MX" sz="2200" dirty="0" smtClean="0">
                <a:cs typeface="Courier New" panose="02070309020205020404" pitchFamily="49" charset="0"/>
              </a:rPr>
              <a:t>[…]</a:t>
            </a:r>
          </a:p>
          <a:p>
            <a:pPr marL="0" indent="0" algn="just">
              <a:buNone/>
            </a:pPr>
            <a:endParaRPr lang="es-MX" sz="2200" b="1" dirty="0" smtClean="0">
              <a:cs typeface="Courier New" panose="02070309020205020404" pitchFamily="49" charset="0"/>
            </a:endParaRPr>
          </a:p>
          <a:p>
            <a:pPr marL="0" indent="0" algn="just">
              <a:buNone/>
            </a:pPr>
            <a:r>
              <a:rPr lang="es-MX" sz="2200" b="1" dirty="0" smtClean="0">
                <a:cs typeface="Courier New" panose="02070309020205020404" pitchFamily="49" charset="0"/>
              </a:rPr>
              <a:t>III. </a:t>
            </a:r>
            <a:r>
              <a:rPr lang="es-MX" sz="2200" dirty="0" smtClean="0">
                <a:cs typeface="Courier New" panose="02070309020205020404" pitchFamily="49" charset="0"/>
              </a:rPr>
              <a:t>Cuando </a:t>
            </a:r>
            <a:r>
              <a:rPr lang="es-MX" sz="2200" b="1" u="sng" dirty="0">
                <a:cs typeface="Courier New" panose="02070309020205020404" pitchFamily="49" charset="0"/>
              </a:rPr>
              <a:t>no se cuente con la información</a:t>
            </a:r>
            <a:r>
              <a:rPr lang="es-MX" sz="2200" dirty="0">
                <a:cs typeface="Courier New" panose="02070309020205020404" pitchFamily="49" charset="0"/>
              </a:rPr>
              <a:t> que </a:t>
            </a:r>
            <a:r>
              <a:rPr lang="es-MX" sz="2200" b="1" u="sng" dirty="0">
                <a:cs typeface="Courier New" panose="02070309020205020404" pitchFamily="49" charset="0"/>
              </a:rPr>
              <a:t>permita identificar el medio de pago</a:t>
            </a:r>
            <a:r>
              <a:rPr lang="es-MX" sz="2200" dirty="0">
                <a:cs typeface="Courier New" panose="02070309020205020404" pitchFamily="49" charset="0"/>
              </a:rPr>
              <a:t>, se podrá incorporar en los registros la expresión “</a:t>
            </a:r>
            <a:r>
              <a:rPr lang="es-MX" sz="2200" b="1" u="sng" dirty="0">
                <a:cs typeface="Courier New" panose="02070309020205020404" pitchFamily="49" charset="0"/>
              </a:rPr>
              <a:t>NA</a:t>
            </a:r>
            <a:r>
              <a:rPr lang="es-MX" sz="2200" dirty="0">
                <a:cs typeface="Courier New" panose="02070309020205020404" pitchFamily="49" charset="0"/>
              </a:rPr>
              <a:t>”, en lugar de señalar la </a:t>
            </a:r>
            <a:r>
              <a:rPr lang="es-MX" sz="2200" b="1" u="sng" dirty="0">
                <a:cs typeface="Courier New" panose="02070309020205020404" pitchFamily="49" charset="0"/>
              </a:rPr>
              <a:t>forma de pago</a:t>
            </a:r>
            <a:r>
              <a:rPr lang="es-MX" sz="2200" dirty="0">
                <a:cs typeface="Courier New" panose="02070309020205020404" pitchFamily="49" charset="0"/>
              </a:rPr>
              <a:t> a que se refiere el artículo 33, Apartado B, fracciones III y XIII del Reglamento del CFF, </a:t>
            </a:r>
            <a:r>
              <a:rPr lang="es-MX" sz="2200" b="1" u="sng" dirty="0">
                <a:cs typeface="Courier New" panose="02070309020205020404" pitchFamily="49" charset="0"/>
              </a:rPr>
              <a:t>sin especificar si fue de contado, a crédito, a plazos o en parcialidades, y el medio de pago o de extinción de dicha obligación, según corresponda</a:t>
            </a:r>
            <a:r>
              <a:rPr lang="es-MX" sz="2200" dirty="0">
                <a:cs typeface="Courier New" panose="02070309020205020404" pitchFamily="49" charset="0"/>
              </a:rPr>
              <a:t>.</a:t>
            </a:r>
          </a:p>
        </p:txBody>
      </p:sp>
      <p:sp>
        <p:nvSpPr>
          <p:cNvPr id="8"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480559930"/>
      </p:ext>
    </p:extLst>
  </p:cSld>
  <p:clrMapOvr>
    <a:masterClrMapping/>
  </p:clrMapOvr>
  <p:transition spd="slow">
    <p:wipe dir="d"/>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611560" y="548680"/>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Font typeface="Arial" pitchFamily="34" charset="0"/>
              <a:buNone/>
            </a:pPr>
            <a:endParaRPr lang="es-MX" sz="3000" dirty="0" smtClean="0">
              <a:solidFill>
                <a:schemeClr val="accent1">
                  <a:lumMod val="75000"/>
                </a:schemeClr>
              </a:solidFill>
            </a:endParaRPr>
          </a:p>
        </p:txBody>
      </p:sp>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61</a:t>
            </a:fld>
            <a:endParaRPr lang="es-MX" dirty="0"/>
          </a:p>
        </p:txBody>
      </p:sp>
      <p:sp>
        <p:nvSpPr>
          <p:cNvPr id="7" name="2 Marcador de contenido"/>
          <p:cNvSpPr txBox="1">
            <a:spLocks/>
          </p:cNvSpPr>
          <p:nvPr/>
        </p:nvSpPr>
        <p:spPr>
          <a:xfrm>
            <a:off x="611560" y="476672"/>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just">
              <a:buNone/>
            </a:pPr>
            <a:r>
              <a:rPr lang="es-MX" sz="2600" b="1" dirty="0" smtClean="0"/>
              <a:t>Comparativo de Claves de Formas de Pago</a:t>
            </a:r>
            <a:endParaRPr lang="es-MX" sz="2600" b="1" dirty="0"/>
          </a:p>
          <a:p>
            <a:pPr marL="0" indent="0" algn="just">
              <a:buNone/>
            </a:pPr>
            <a:r>
              <a:rPr lang="es-MX" sz="2600" dirty="0" smtClean="0"/>
              <a:t>Aunque se unifican los métodos pago en CFDI y contabilidad electrónica sigue habiendo diferencias</a:t>
            </a:r>
          </a:p>
          <a:p>
            <a:pPr marL="355600" indent="-355600" algn="just">
              <a:buNone/>
            </a:pPr>
            <a:r>
              <a:rPr lang="es-MX" sz="2600" b="1" dirty="0"/>
              <a:t> </a:t>
            </a:r>
            <a:r>
              <a:rPr lang="es-MX" sz="2600" b="1" dirty="0" smtClean="0"/>
              <a:t>      </a:t>
            </a:r>
            <a:r>
              <a:rPr lang="es-MX" sz="2200" b="1" dirty="0" smtClean="0"/>
              <a:t>Anexo 24 Cont. Electrónica               Anexo 20 Catálogo Forma Pago</a:t>
            </a:r>
            <a:endParaRPr lang="es-MX" sz="2600" b="1" dirty="0" smtClean="0"/>
          </a:p>
          <a:p>
            <a:pPr marL="0" indent="0" algn="just">
              <a:buNone/>
            </a:pPr>
            <a:endParaRPr lang="es-MX" sz="2600" dirty="0"/>
          </a:p>
        </p:txBody>
      </p:sp>
      <p:graphicFrame>
        <p:nvGraphicFramePr>
          <p:cNvPr id="8" name="7 Tabla"/>
          <p:cNvGraphicFramePr>
            <a:graphicFrameLocks noGrp="1"/>
          </p:cNvGraphicFramePr>
          <p:nvPr>
            <p:extLst>
              <p:ext uri="{D42A27DB-BD31-4B8C-83A1-F6EECF244321}">
                <p14:modId xmlns:p14="http://schemas.microsoft.com/office/powerpoint/2010/main" val="3032511618"/>
              </p:ext>
            </p:extLst>
          </p:nvPr>
        </p:nvGraphicFramePr>
        <p:xfrm>
          <a:off x="1115616" y="2276872"/>
          <a:ext cx="3312368" cy="3904488"/>
        </p:xfrm>
        <a:graphic>
          <a:graphicData uri="http://schemas.openxmlformats.org/drawingml/2006/table">
            <a:tbl>
              <a:tblPr/>
              <a:tblGrid>
                <a:gridCol w="1262012"/>
                <a:gridCol w="2050356"/>
              </a:tblGrid>
              <a:tr h="185928">
                <a:tc gridSpan="2">
                  <a:txBody>
                    <a:bodyPr/>
                    <a:lstStyle/>
                    <a:p>
                      <a:pPr algn="ctr">
                        <a:spcBef>
                          <a:spcPts val="150"/>
                        </a:spcBef>
                        <a:spcAft>
                          <a:spcPts val="150"/>
                        </a:spcAft>
                      </a:pPr>
                      <a:r>
                        <a:rPr lang="es-ES" sz="1200" b="1" dirty="0">
                          <a:solidFill>
                            <a:srgbClr val="000000"/>
                          </a:solidFill>
                          <a:latin typeface="Arial"/>
                          <a:ea typeface="Times New Roman"/>
                        </a:rPr>
                        <a:t>J.- Catálogo de método de pago.</a:t>
                      </a:r>
                      <a:endParaRPr lang="es-MX" sz="1200" dirty="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s-MX"/>
                    </a:p>
                  </a:txBody>
                  <a:tcPr/>
                </a:tc>
              </a:tr>
              <a:tr h="185928">
                <a:tc>
                  <a:txBody>
                    <a:bodyPr/>
                    <a:lstStyle/>
                    <a:p>
                      <a:pPr algn="ctr">
                        <a:spcBef>
                          <a:spcPts val="150"/>
                        </a:spcBef>
                        <a:spcAft>
                          <a:spcPts val="150"/>
                        </a:spcAft>
                      </a:pPr>
                      <a:r>
                        <a:rPr lang="es-ES" sz="1200" b="1">
                          <a:solidFill>
                            <a:srgbClr val="000000"/>
                          </a:solidFill>
                          <a:latin typeface="Arial"/>
                          <a:ea typeface="Times New Roman"/>
                        </a:rPr>
                        <a:t>Clave</a:t>
                      </a:r>
                      <a:endParaRPr lang="es-MX" sz="12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Bef>
                          <a:spcPts val="150"/>
                        </a:spcBef>
                        <a:spcAft>
                          <a:spcPts val="150"/>
                        </a:spcAft>
                      </a:pPr>
                      <a:r>
                        <a:rPr lang="es-ES" sz="1200" b="1">
                          <a:solidFill>
                            <a:srgbClr val="000000"/>
                          </a:solidFill>
                          <a:latin typeface="Arial"/>
                          <a:ea typeface="Times New Roman"/>
                        </a:rPr>
                        <a:t>Concepto</a:t>
                      </a:r>
                      <a:endParaRPr lang="es-MX" sz="12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185928">
                <a:tc>
                  <a:txBody>
                    <a:bodyPr/>
                    <a:lstStyle/>
                    <a:p>
                      <a:pPr algn="ctr">
                        <a:spcBef>
                          <a:spcPts val="150"/>
                        </a:spcBef>
                        <a:spcAft>
                          <a:spcPts val="150"/>
                        </a:spcAft>
                      </a:pPr>
                      <a:r>
                        <a:rPr lang="es-ES" sz="1200">
                          <a:solidFill>
                            <a:srgbClr val="000000"/>
                          </a:solidFill>
                          <a:latin typeface="Arial"/>
                          <a:ea typeface="Times New Roman"/>
                        </a:rPr>
                        <a:t>01</a:t>
                      </a:r>
                      <a:endParaRPr lang="es-MX" sz="12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150"/>
                        </a:spcBef>
                        <a:spcAft>
                          <a:spcPts val="150"/>
                        </a:spcAft>
                      </a:pPr>
                      <a:r>
                        <a:rPr lang="es-ES" sz="1200">
                          <a:solidFill>
                            <a:srgbClr val="000000"/>
                          </a:solidFill>
                          <a:latin typeface="Arial"/>
                          <a:ea typeface="Times New Roman"/>
                        </a:rPr>
                        <a:t>Efectivo</a:t>
                      </a:r>
                      <a:endParaRPr lang="es-MX" sz="12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5928">
                <a:tc>
                  <a:txBody>
                    <a:bodyPr/>
                    <a:lstStyle/>
                    <a:p>
                      <a:pPr algn="ctr">
                        <a:spcBef>
                          <a:spcPts val="150"/>
                        </a:spcBef>
                        <a:spcAft>
                          <a:spcPts val="150"/>
                        </a:spcAft>
                      </a:pPr>
                      <a:r>
                        <a:rPr lang="es-ES" sz="1200">
                          <a:solidFill>
                            <a:srgbClr val="000000"/>
                          </a:solidFill>
                          <a:latin typeface="Arial"/>
                          <a:ea typeface="Times New Roman"/>
                        </a:rPr>
                        <a:t>02</a:t>
                      </a:r>
                      <a:endParaRPr lang="es-MX" sz="12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150"/>
                        </a:spcBef>
                        <a:spcAft>
                          <a:spcPts val="150"/>
                        </a:spcAft>
                      </a:pPr>
                      <a:r>
                        <a:rPr lang="es-ES" sz="1200">
                          <a:solidFill>
                            <a:srgbClr val="000000"/>
                          </a:solidFill>
                          <a:latin typeface="Arial"/>
                          <a:ea typeface="Times New Roman"/>
                        </a:rPr>
                        <a:t>Cheque </a:t>
                      </a:r>
                      <a:endParaRPr lang="es-MX" sz="12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5928">
                <a:tc>
                  <a:txBody>
                    <a:bodyPr/>
                    <a:lstStyle/>
                    <a:p>
                      <a:pPr algn="ctr">
                        <a:spcBef>
                          <a:spcPts val="100"/>
                        </a:spcBef>
                        <a:spcAft>
                          <a:spcPts val="100"/>
                        </a:spcAft>
                      </a:pPr>
                      <a:r>
                        <a:rPr lang="es-ES" sz="1200">
                          <a:solidFill>
                            <a:srgbClr val="000000"/>
                          </a:solidFill>
                          <a:latin typeface="Arial"/>
                          <a:ea typeface="Times New Roman"/>
                        </a:rPr>
                        <a:t>03</a:t>
                      </a:r>
                      <a:endParaRPr lang="es-MX" sz="12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100"/>
                        </a:spcBef>
                        <a:spcAft>
                          <a:spcPts val="100"/>
                        </a:spcAft>
                      </a:pPr>
                      <a:r>
                        <a:rPr lang="es-ES" sz="1200" dirty="0">
                          <a:solidFill>
                            <a:srgbClr val="000000"/>
                          </a:solidFill>
                          <a:latin typeface="Arial"/>
                          <a:ea typeface="Times New Roman"/>
                        </a:rPr>
                        <a:t>Transferencia </a:t>
                      </a:r>
                      <a:endParaRPr lang="es-MX" sz="1200" dirty="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5928">
                <a:tc>
                  <a:txBody>
                    <a:bodyPr/>
                    <a:lstStyle/>
                    <a:p>
                      <a:pPr algn="ctr">
                        <a:spcBef>
                          <a:spcPts val="100"/>
                        </a:spcBef>
                        <a:spcAft>
                          <a:spcPts val="100"/>
                        </a:spcAft>
                      </a:pPr>
                      <a:r>
                        <a:rPr lang="es-ES" sz="1200" dirty="0">
                          <a:solidFill>
                            <a:srgbClr val="000000"/>
                          </a:solidFill>
                          <a:latin typeface="Arial"/>
                          <a:ea typeface="Times New Roman"/>
                        </a:rPr>
                        <a:t>04</a:t>
                      </a:r>
                      <a:endParaRPr lang="es-MX" sz="1200" dirty="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100"/>
                        </a:spcBef>
                        <a:spcAft>
                          <a:spcPts val="100"/>
                        </a:spcAft>
                      </a:pPr>
                      <a:r>
                        <a:rPr lang="es-ES" sz="1200" dirty="0">
                          <a:solidFill>
                            <a:srgbClr val="000000"/>
                          </a:solidFill>
                          <a:latin typeface="Arial"/>
                          <a:ea typeface="Times New Roman"/>
                        </a:rPr>
                        <a:t>Tarjetas de crédito </a:t>
                      </a:r>
                      <a:endParaRPr lang="es-MX" sz="1200" dirty="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5928">
                <a:tc>
                  <a:txBody>
                    <a:bodyPr/>
                    <a:lstStyle/>
                    <a:p>
                      <a:pPr algn="ctr">
                        <a:spcBef>
                          <a:spcPts val="100"/>
                        </a:spcBef>
                        <a:spcAft>
                          <a:spcPts val="100"/>
                        </a:spcAft>
                      </a:pPr>
                      <a:r>
                        <a:rPr lang="es-ES" sz="1200">
                          <a:solidFill>
                            <a:srgbClr val="000000"/>
                          </a:solidFill>
                          <a:latin typeface="Arial"/>
                          <a:ea typeface="Times New Roman"/>
                        </a:rPr>
                        <a:t>05</a:t>
                      </a:r>
                      <a:endParaRPr lang="es-MX" sz="12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100"/>
                        </a:spcBef>
                        <a:spcAft>
                          <a:spcPts val="100"/>
                        </a:spcAft>
                      </a:pPr>
                      <a:r>
                        <a:rPr lang="es-ES" sz="1200" dirty="0">
                          <a:solidFill>
                            <a:srgbClr val="000000"/>
                          </a:solidFill>
                          <a:latin typeface="Arial"/>
                          <a:ea typeface="Times New Roman"/>
                        </a:rPr>
                        <a:t>Monederos electrónicos</a:t>
                      </a:r>
                      <a:endParaRPr lang="es-MX" sz="1200" dirty="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5928">
                <a:tc>
                  <a:txBody>
                    <a:bodyPr/>
                    <a:lstStyle/>
                    <a:p>
                      <a:pPr algn="ctr">
                        <a:spcBef>
                          <a:spcPts val="100"/>
                        </a:spcBef>
                        <a:spcAft>
                          <a:spcPts val="100"/>
                        </a:spcAft>
                      </a:pPr>
                      <a:r>
                        <a:rPr lang="es-ES" sz="1200">
                          <a:solidFill>
                            <a:srgbClr val="000000"/>
                          </a:solidFill>
                          <a:latin typeface="Arial"/>
                          <a:ea typeface="Times New Roman"/>
                        </a:rPr>
                        <a:t>06</a:t>
                      </a:r>
                      <a:endParaRPr lang="es-MX" sz="12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100"/>
                        </a:spcBef>
                        <a:spcAft>
                          <a:spcPts val="100"/>
                        </a:spcAft>
                      </a:pPr>
                      <a:r>
                        <a:rPr lang="es-ES" sz="1200" dirty="0">
                          <a:solidFill>
                            <a:srgbClr val="000000"/>
                          </a:solidFill>
                          <a:latin typeface="Arial"/>
                          <a:ea typeface="Times New Roman"/>
                        </a:rPr>
                        <a:t>Dinero electrónico</a:t>
                      </a:r>
                      <a:endParaRPr lang="es-MX" sz="1200" dirty="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5928">
                <a:tc>
                  <a:txBody>
                    <a:bodyPr/>
                    <a:lstStyle/>
                    <a:p>
                      <a:pPr algn="ctr">
                        <a:spcBef>
                          <a:spcPts val="100"/>
                        </a:spcBef>
                        <a:spcAft>
                          <a:spcPts val="100"/>
                        </a:spcAft>
                      </a:pPr>
                      <a:r>
                        <a:rPr lang="es-ES" sz="1200">
                          <a:solidFill>
                            <a:srgbClr val="000000"/>
                          </a:solidFill>
                          <a:latin typeface="Arial"/>
                          <a:ea typeface="Times New Roman"/>
                        </a:rPr>
                        <a:t>07</a:t>
                      </a:r>
                      <a:endParaRPr lang="es-MX" sz="12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100"/>
                        </a:spcBef>
                        <a:spcAft>
                          <a:spcPts val="100"/>
                        </a:spcAft>
                      </a:pPr>
                      <a:r>
                        <a:rPr lang="es-ES" sz="1200">
                          <a:solidFill>
                            <a:srgbClr val="000000"/>
                          </a:solidFill>
                          <a:latin typeface="Arial"/>
                          <a:ea typeface="Times New Roman"/>
                        </a:rPr>
                        <a:t>Tarjetas digitales</a:t>
                      </a:r>
                      <a:endParaRPr lang="es-MX" sz="12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5928">
                <a:tc>
                  <a:txBody>
                    <a:bodyPr/>
                    <a:lstStyle/>
                    <a:p>
                      <a:pPr algn="ctr">
                        <a:spcBef>
                          <a:spcPts val="100"/>
                        </a:spcBef>
                        <a:spcAft>
                          <a:spcPts val="100"/>
                        </a:spcAft>
                      </a:pPr>
                      <a:r>
                        <a:rPr lang="es-ES" sz="1200">
                          <a:solidFill>
                            <a:srgbClr val="000000"/>
                          </a:solidFill>
                          <a:latin typeface="Arial"/>
                          <a:ea typeface="Times New Roman"/>
                        </a:rPr>
                        <a:t>08</a:t>
                      </a:r>
                      <a:endParaRPr lang="es-MX" sz="12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100"/>
                        </a:spcBef>
                        <a:spcAft>
                          <a:spcPts val="100"/>
                        </a:spcAft>
                      </a:pPr>
                      <a:r>
                        <a:rPr lang="es-ES" sz="1200">
                          <a:solidFill>
                            <a:srgbClr val="000000"/>
                          </a:solidFill>
                          <a:latin typeface="Arial"/>
                          <a:ea typeface="Times New Roman"/>
                        </a:rPr>
                        <a:t>Vales de despensa</a:t>
                      </a:r>
                      <a:endParaRPr lang="es-MX" sz="12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5928">
                <a:tc>
                  <a:txBody>
                    <a:bodyPr/>
                    <a:lstStyle/>
                    <a:p>
                      <a:pPr algn="ctr">
                        <a:spcBef>
                          <a:spcPts val="100"/>
                        </a:spcBef>
                        <a:spcAft>
                          <a:spcPts val="100"/>
                        </a:spcAft>
                      </a:pPr>
                      <a:r>
                        <a:rPr lang="es-ES" sz="1200">
                          <a:solidFill>
                            <a:srgbClr val="000000"/>
                          </a:solidFill>
                          <a:latin typeface="Arial"/>
                          <a:ea typeface="Times New Roman"/>
                        </a:rPr>
                        <a:t>09</a:t>
                      </a:r>
                      <a:endParaRPr lang="es-MX" sz="12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100"/>
                        </a:spcBef>
                        <a:spcAft>
                          <a:spcPts val="100"/>
                        </a:spcAft>
                      </a:pPr>
                      <a:r>
                        <a:rPr lang="es-ES" sz="1200">
                          <a:solidFill>
                            <a:srgbClr val="000000"/>
                          </a:solidFill>
                          <a:latin typeface="Arial"/>
                          <a:ea typeface="Times New Roman"/>
                        </a:rPr>
                        <a:t>Bienes</a:t>
                      </a:r>
                      <a:endParaRPr lang="es-MX" sz="12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5928">
                <a:tc>
                  <a:txBody>
                    <a:bodyPr/>
                    <a:lstStyle/>
                    <a:p>
                      <a:pPr algn="ctr">
                        <a:spcBef>
                          <a:spcPts val="100"/>
                        </a:spcBef>
                        <a:spcAft>
                          <a:spcPts val="100"/>
                        </a:spcAft>
                      </a:pPr>
                      <a:r>
                        <a:rPr lang="es-ES" sz="1200">
                          <a:solidFill>
                            <a:srgbClr val="000000"/>
                          </a:solidFill>
                          <a:latin typeface="Arial"/>
                          <a:ea typeface="Times New Roman"/>
                        </a:rPr>
                        <a:t>10</a:t>
                      </a:r>
                      <a:endParaRPr lang="es-MX" sz="12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100"/>
                        </a:spcBef>
                        <a:spcAft>
                          <a:spcPts val="100"/>
                        </a:spcAft>
                      </a:pPr>
                      <a:r>
                        <a:rPr lang="es-ES" sz="1200">
                          <a:solidFill>
                            <a:srgbClr val="000000"/>
                          </a:solidFill>
                          <a:latin typeface="Arial"/>
                          <a:ea typeface="Times New Roman"/>
                        </a:rPr>
                        <a:t>Servicio</a:t>
                      </a:r>
                      <a:endParaRPr lang="es-MX" sz="12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5928">
                <a:tc>
                  <a:txBody>
                    <a:bodyPr/>
                    <a:lstStyle/>
                    <a:p>
                      <a:pPr algn="ctr">
                        <a:spcBef>
                          <a:spcPts val="100"/>
                        </a:spcBef>
                        <a:spcAft>
                          <a:spcPts val="100"/>
                        </a:spcAft>
                      </a:pPr>
                      <a:r>
                        <a:rPr lang="es-ES" sz="1200">
                          <a:solidFill>
                            <a:srgbClr val="000000"/>
                          </a:solidFill>
                          <a:latin typeface="Arial"/>
                          <a:ea typeface="Times New Roman"/>
                        </a:rPr>
                        <a:t>11</a:t>
                      </a:r>
                      <a:endParaRPr lang="es-MX" sz="12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100"/>
                        </a:spcBef>
                        <a:spcAft>
                          <a:spcPts val="100"/>
                        </a:spcAft>
                      </a:pPr>
                      <a:r>
                        <a:rPr lang="es-ES" sz="1200">
                          <a:solidFill>
                            <a:srgbClr val="000000"/>
                          </a:solidFill>
                          <a:latin typeface="Arial"/>
                          <a:ea typeface="Times New Roman"/>
                        </a:rPr>
                        <a:t>Por cuenta de tercero</a:t>
                      </a:r>
                      <a:endParaRPr lang="es-MX" sz="12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5928">
                <a:tc>
                  <a:txBody>
                    <a:bodyPr/>
                    <a:lstStyle/>
                    <a:p>
                      <a:pPr algn="ctr">
                        <a:spcBef>
                          <a:spcPts val="100"/>
                        </a:spcBef>
                        <a:spcAft>
                          <a:spcPts val="100"/>
                        </a:spcAft>
                      </a:pPr>
                      <a:r>
                        <a:rPr lang="es-ES" sz="1200">
                          <a:solidFill>
                            <a:srgbClr val="000000"/>
                          </a:solidFill>
                          <a:latin typeface="Arial"/>
                          <a:ea typeface="Times New Roman"/>
                        </a:rPr>
                        <a:t>12</a:t>
                      </a:r>
                      <a:endParaRPr lang="es-MX" sz="12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100"/>
                        </a:spcBef>
                        <a:spcAft>
                          <a:spcPts val="100"/>
                        </a:spcAft>
                      </a:pPr>
                      <a:r>
                        <a:rPr lang="es-ES" sz="1200">
                          <a:solidFill>
                            <a:srgbClr val="000000"/>
                          </a:solidFill>
                          <a:latin typeface="Arial"/>
                          <a:ea typeface="Times New Roman"/>
                        </a:rPr>
                        <a:t>Dación en pago</a:t>
                      </a:r>
                      <a:endParaRPr lang="es-MX" sz="12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5928">
                <a:tc>
                  <a:txBody>
                    <a:bodyPr/>
                    <a:lstStyle/>
                    <a:p>
                      <a:pPr algn="ctr">
                        <a:spcBef>
                          <a:spcPts val="100"/>
                        </a:spcBef>
                        <a:spcAft>
                          <a:spcPts val="100"/>
                        </a:spcAft>
                      </a:pPr>
                      <a:r>
                        <a:rPr lang="es-ES" sz="1200">
                          <a:solidFill>
                            <a:srgbClr val="000000"/>
                          </a:solidFill>
                          <a:latin typeface="Arial"/>
                          <a:ea typeface="Times New Roman"/>
                        </a:rPr>
                        <a:t>13</a:t>
                      </a:r>
                      <a:endParaRPr lang="es-MX" sz="12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100"/>
                        </a:spcBef>
                        <a:spcAft>
                          <a:spcPts val="100"/>
                        </a:spcAft>
                      </a:pPr>
                      <a:r>
                        <a:rPr lang="es-ES" sz="1200">
                          <a:solidFill>
                            <a:srgbClr val="000000"/>
                          </a:solidFill>
                          <a:latin typeface="Arial"/>
                          <a:ea typeface="Times New Roman"/>
                        </a:rPr>
                        <a:t>Pago por subrogación</a:t>
                      </a:r>
                      <a:endParaRPr lang="es-MX" sz="12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5928">
                <a:tc>
                  <a:txBody>
                    <a:bodyPr/>
                    <a:lstStyle/>
                    <a:p>
                      <a:pPr algn="ctr">
                        <a:spcBef>
                          <a:spcPts val="100"/>
                        </a:spcBef>
                        <a:spcAft>
                          <a:spcPts val="100"/>
                        </a:spcAft>
                      </a:pPr>
                      <a:r>
                        <a:rPr lang="es-ES" sz="1200">
                          <a:solidFill>
                            <a:srgbClr val="000000"/>
                          </a:solidFill>
                          <a:latin typeface="Arial"/>
                          <a:ea typeface="Times New Roman"/>
                        </a:rPr>
                        <a:t>14</a:t>
                      </a:r>
                      <a:endParaRPr lang="es-MX" sz="12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100"/>
                        </a:spcBef>
                        <a:spcAft>
                          <a:spcPts val="100"/>
                        </a:spcAft>
                      </a:pPr>
                      <a:r>
                        <a:rPr lang="es-ES" sz="1200">
                          <a:solidFill>
                            <a:srgbClr val="000000"/>
                          </a:solidFill>
                          <a:latin typeface="Arial"/>
                          <a:ea typeface="Times New Roman"/>
                        </a:rPr>
                        <a:t>Pago por consignación</a:t>
                      </a:r>
                      <a:endParaRPr lang="es-MX" sz="12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5928">
                <a:tc>
                  <a:txBody>
                    <a:bodyPr/>
                    <a:lstStyle/>
                    <a:p>
                      <a:pPr algn="ctr">
                        <a:spcBef>
                          <a:spcPts val="100"/>
                        </a:spcBef>
                        <a:spcAft>
                          <a:spcPts val="100"/>
                        </a:spcAft>
                      </a:pPr>
                      <a:r>
                        <a:rPr lang="es-ES" sz="1200">
                          <a:solidFill>
                            <a:srgbClr val="000000"/>
                          </a:solidFill>
                          <a:latin typeface="Arial"/>
                          <a:ea typeface="Times New Roman"/>
                        </a:rPr>
                        <a:t>15</a:t>
                      </a:r>
                      <a:endParaRPr lang="es-MX" sz="12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100"/>
                        </a:spcBef>
                        <a:spcAft>
                          <a:spcPts val="100"/>
                        </a:spcAft>
                      </a:pPr>
                      <a:r>
                        <a:rPr lang="es-ES" sz="1200">
                          <a:solidFill>
                            <a:srgbClr val="000000"/>
                          </a:solidFill>
                          <a:latin typeface="Arial"/>
                          <a:ea typeface="Times New Roman"/>
                        </a:rPr>
                        <a:t>Condonación</a:t>
                      </a:r>
                      <a:endParaRPr lang="es-MX" sz="12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5928">
                <a:tc>
                  <a:txBody>
                    <a:bodyPr/>
                    <a:lstStyle/>
                    <a:p>
                      <a:pPr algn="ctr">
                        <a:spcBef>
                          <a:spcPts val="100"/>
                        </a:spcBef>
                        <a:spcAft>
                          <a:spcPts val="100"/>
                        </a:spcAft>
                      </a:pPr>
                      <a:r>
                        <a:rPr lang="es-ES" sz="1200">
                          <a:solidFill>
                            <a:srgbClr val="000000"/>
                          </a:solidFill>
                          <a:latin typeface="Arial"/>
                          <a:ea typeface="Times New Roman"/>
                        </a:rPr>
                        <a:t>16</a:t>
                      </a:r>
                      <a:endParaRPr lang="es-MX" sz="12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100"/>
                        </a:spcBef>
                        <a:spcAft>
                          <a:spcPts val="100"/>
                        </a:spcAft>
                      </a:pPr>
                      <a:r>
                        <a:rPr lang="es-ES" sz="1200">
                          <a:solidFill>
                            <a:srgbClr val="000000"/>
                          </a:solidFill>
                          <a:latin typeface="Arial"/>
                          <a:ea typeface="Times New Roman"/>
                        </a:rPr>
                        <a:t>Cancelación</a:t>
                      </a:r>
                      <a:endParaRPr lang="es-MX" sz="12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5928">
                <a:tc>
                  <a:txBody>
                    <a:bodyPr/>
                    <a:lstStyle/>
                    <a:p>
                      <a:pPr algn="ctr">
                        <a:spcBef>
                          <a:spcPts val="100"/>
                        </a:spcBef>
                        <a:spcAft>
                          <a:spcPts val="100"/>
                        </a:spcAft>
                      </a:pPr>
                      <a:r>
                        <a:rPr lang="es-ES" sz="1200">
                          <a:solidFill>
                            <a:srgbClr val="000000"/>
                          </a:solidFill>
                          <a:latin typeface="Arial"/>
                          <a:ea typeface="Times New Roman"/>
                        </a:rPr>
                        <a:t>17</a:t>
                      </a:r>
                      <a:endParaRPr lang="es-MX" sz="12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100"/>
                        </a:spcBef>
                        <a:spcAft>
                          <a:spcPts val="100"/>
                        </a:spcAft>
                      </a:pPr>
                      <a:r>
                        <a:rPr lang="es-ES" sz="1200">
                          <a:solidFill>
                            <a:srgbClr val="000000"/>
                          </a:solidFill>
                          <a:latin typeface="Arial"/>
                          <a:ea typeface="Times New Roman"/>
                        </a:rPr>
                        <a:t>Compensación</a:t>
                      </a:r>
                      <a:endParaRPr lang="es-MX" sz="12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5928">
                <a:tc>
                  <a:txBody>
                    <a:bodyPr/>
                    <a:lstStyle/>
                    <a:p>
                      <a:pPr algn="ctr">
                        <a:spcBef>
                          <a:spcPts val="100"/>
                        </a:spcBef>
                        <a:spcAft>
                          <a:spcPts val="100"/>
                        </a:spcAft>
                      </a:pPr>
                      <a:r>
                        <a:rPr lang="es-ES" sz="1200">
                          <a:solidFill>
                            <a:srgbClr val="000000"/>
                          </a:solidFill>
                          <a:latin typeface="Arial"/>
                          <a:ea typeface="Times New Roman"/>
                        </a:rPr>
                        <a:t>98</a:t>
                      </a:r>
                      <a:endParaRPr lang="es-MX" sz="12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100"/>
                        </a:spcBef>
                        <a:spcAft>
                          <a:spcPts val="100"/>
                        </a:spcAft>
                      </a:pPr>
                      <a:r>
                        <a:rPr lang="es-ES" sz="1200">
                          <a:solidFill>
                            <a:srgbClr val="000000"/>
                          </a:solidFill>
                          <a:latin typeface="Arial"/>
                          <a:ea typeface="Times New Roman"/>
                        </a:rPr>
                        <a:t>“NA”</a:t>
                      </a:r>
                      <a:endParaRPr lang="es-MX" sz="12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5928">
                <a:tc>
                  <a:txBody>
                    <a:bodyPr/>
                    <a:lstStyle/>
                    <a:p>
                      <a:pPr algn="ctr">
                        <a:spcBef>
                          <a:spcPts val="150"/>
                        </a:spcBef>
                        <a:spcAft>
                          <a:spcPts val="150"/>
                        </a:spcAft>
                      </a:pPr>
                      <a:r>
                        <a:rPr lang="es-ES" sz="1200">
                          <a:solidFill>
                            <a:srgbClr val="000000"/>
                          </a:solidFill>
                          <a:latin typeface="Arial"/>
                          <a:ea typeface="Times New Roman"/>
                        </a:rPr>
                        <a:t>99</a:t>
                      </a:r>
                      <a:endParaRPr lang="es-MX" sz="120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150"/>
                        </a:spcBef>
                        <a:spcAft>
                          <a:spcPts val="150"/>
                        </a:spcAft>
                      </a:pPr>
                      <a:r>
                        <a:rPr lang="es-ES" sz="1200" dirty="0">
                          <a:solidFill>
                            <a:srgbClr val="000000"/>
                          </a:solidFill>
                          <a:latin typeface="Arial"/>
                          <a:ea typeface="Times New Roman"/>
                        </a:rPr>
                        <a:t>Otros</a:t>
                      </a:r>
                      <a:endParaRPr lang="es-MX" sz="1200" dirty="0">
                        <a:latin typeface="Times New Roman"/>
                        <a:ea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6363" y="2204864"/>
            <a:ext cx="3248085" cy="4268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2214842898"/>
      </p:ext>
    </p:extLst>
  </p:cSld>
  <p:clrMapOvr>
    <a:masterClrMapping/>
  </p:clrMapOvr>
  <p:transition spd="slow">
    <p:wipe dir="d"/>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611560" y="548680"/>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Font typeface="Arial" pitchFamily="34" charset="0"/>
              <a:buNone/>
            </a:pPr>
            <a:endParaRPr lang="es-MX" sz="3000" dirty="0" smtClean="0">
              <a:solidFill>
                <a:schemeClr val="accent1">
                  <a:lumMod val="75000"/>
                </a:schemeClr>
              </a:solidFill>
            </a:endParaRPr>
          </a:p>
        </p:txBody>
      </p:sp>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62</a:t>
            </a:fld>
            <a:endParaRPr lang="es-MX" dirty="0"/>
          </a:p>
        </p:txBody>
      </p:sp>
      <p:sp>
        <p:nvSpPr>
          <p:cNvPr id="7" name="2 Marcador de contenido"/>
          <p:cNvSpPr txBox="1">
            <a:spLocks/>
          </p:cNvSpPr>
          <p:nvPr/>
        </p:nvSpPr>
        <p:spPr>
          <a:xfrm>
            <a:off x="611560" y="476672"/>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just">
              <a:buNone/>
            </a:pPr>
            <a:endParaRPr lang="es-MX" sz="2600" b="1" dirty="0" smtClean="0"/>
          </a:p>
          <a:p>
            <a:pPr marL="0" indent="0" algn="just">
              <a:buNone/>
            </a:pPr>
            <a:r>
              <a:rPr lang="es-MX" sz="2600" b="1" dirty="0"/>
              <a:t>Otras precisiones al uso de claves de método de pago </a:t>
            </a:r>
            <a:endParaRPr lang="es-MX" sz="2600" b="1" dirty="0" smtClean="0"/>
          </a:p>
          <a:p>
            <a:pPr marL="0" indent="0" algn="just">
              <a:buNone/>
            </a:pPr>
            <a:r>
              <a:rPr lang="es-MX" sz="2600" dirty="0" smtClean="0"/>
              <a:t>El pago mediante uso clave bancaria y retiro a través de cajero y que se efectúa mediante teléfono celular, debe ser catalogado como Clave </a:t>
            </a:r>
            <a:r>
              <a:rPr lang="es-MX" sz="2600" b="1" dirty="0" smtClean="0"/>
              <a:t>01 Efectivo</a:t>
            </a:r>
            <a:r>
              <a:rPr lang="es-MX" sz="2600" dirty="0" smtClean="0"/>
              <a:t>, ya que:</a:t>
            </a:r>
          </a:p>
          <a:p>
            <a:pPr marL="0" indent="0" algn="just">
              <a:buNone/>
            </a:pPr>
            <a:endParaRPr lang="es-MX" sz="2600" b="1" dirty="0"/>
          </a:p>
          <a:p>
            <a:pPr marL="514350" indent="-514350" algn="just">
              <a:buAutoNum type="alphaLcPeriod"/>
            </a:pPr>
            <a:r>
              <a:rPr lang="es-MX" sz="2600" dirty="0" smtClean="0"/>
              <a:t>De acuerdo a la regla 3.3.1.37, no se puede pagar combustible y tiene límites a los pagos hasta por 2,000.</a:t>
            </a:r>
          </a:p>
          <a:p>
            <a:pPr marL="514350" indent="-514350" algn="just">
              <a:buAutoNum type="alphaLcPeriod"/>
            </a:pPr>
            <a:r>
              <a:rPr lang="es-MX" sz="2600" dirty="0" smtClean="0"/>
              <a:t>No se podría considerar como transferencia, ya que técnicamente no lo es.</a:t>
            </a:r>
          </a:p>
          <a:p>
            <a:pPr marL="514350" indent="-514350" algn="just">
              <a:buAutoNum type="alphaLcPeriod"/>
            </a:pPr>
            <a:r>
              <a:rPr lang="es-MX" sz="2600" dirty="0" smtClean="0"/>
              <a:t>Resulta que el proveedor o beneficiario del pago retira </a:t>
            </a:r>
            <a:r>
              <a:rPr lang="es-MX" sz="2600" b="1" dirty="0" smtClean="0"/>
              <a:t>efectivo vía cajero (efectivo).</a:t>
            </a:r>
            <a:endParaRPr lang="es-MX" sz="2600" dirty="0" smtClean="0"/>
          </a:p>
          <a:p>
            <a:pPr marL="0" indent="0" algn="just">
              <a:buNone/>
            </a:pPr>
            <a:endParaRPr lang="es-MX" sz="2600" dirty="0"/>
          </a:p>
        </p:txBody>
      </p:sp>
      <p:sp>
        <p:nvSpPr>
          <p:cNvPr id="8"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2740030923"/>
      </p:ext>
    </p:extLst>
  </p:cSld>
  <p:clrMapOvr>
    <a:masterClrMapping/>
  </p:clrMapOvr>
  <p:transition spd="slow">
    <p:wipe dir="d"/>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60648" y="3651101"/>
            <a:ext cx="8375848" cy="1362075"/>
          </a:xfrm>
        </p:spPr>
        <p:txBody>
          <a:bodyPr>
            <a:normAutofit/>
          </a:bodyPr>
          <a:lstStyle/>
          <a:p>
            <a:r>
              <a:rPr lang="es-MX" dirty="0" smtClean="0">
                <a:solidFill>
                  <a:schemeClr val="accent1">
                    <a:lumMod val="75000"/>
                  </a:schemeClr>
                </a:solidFill>
              </a:rPr>
              <a:t>Forma de pago y Complemento de Pago 2017</a:t>
            </a:r>
            <a:endParaRPr lang="es-MX" dirty="0">
              <a:solidFill>
                <a:schemeClr val="accent1">
                  <a:lumMod val="75000"/>
                </a:schemeClr>
              </a:solidFill>
            </a:endParaRPr>
          </a:p>
        </p:txBody>
      </p:sp>
      <p:sp>
        <p:nvSpPr>
          <p:cNvPr id="3" name="2 Marcador de pie de página"/>
          <p:cNvSpPr>
            <a:spLocks noGrp="1"/>
          </p:cNvSpPr>
          <p:nvPr>
            <p:ph type="ftr" sz="quarter" idx="11"/>
          </p:nvPr>
        </p:nvSpPr>
        <p:spPr/>
        <p:txBody>
          <a:bodyPr/>
          <a:lstStyle/>
          <a:p>
            <a:r>
              <a:rPr lang="es-MX" smtClean="0"/>
              <a:t>Elaborado: LC y LI Rubén Torres Benítez</a:t>
            </a:r>
            <a:endParaRPr lang="es-MX"/>
          </a:p>
        </p:txBody>
      </p:sp>
      <p:sp>
        <p:nvSpPr>
          <p:cNvPr id="4" name="3 Marcador de número de diapositiva"/>
          <p:cNvSpPr>
            <a:spLocks noGrp="1"/>
          </p:cNvSpPr>
          <p:nvPr>
            <p:ph type="sldNum" sz="quarter" idx="12"/>
          </p:nvPr>
        </p:nvSpPr>
        <p:spPr/>
        <p:txBody>
          <a:bodyPr/>
          <a:lstStyle/>
          <a:p>
            <a:fld id="{462E0296-29EA-4A81-881B-1E4A5228A350}" type="slidenum">
              <a:rPr lang="es-MX" smtClean="0"/>
              <a:pPr/>
              <a:t>63</a:t>
            </a:fld>
            <a:endParaRPr lang="es-MX"/>
          </a:p>
        </p:txBody>
      </p:sp>
    </p:spTree>
    <p:extLst>
      <p:ext uri="{BB962C8B-B14F-4D97-AF65-F5344CB8AC3E}">
        <p14:creationId xmlns:p14="http://schemas.microsoft.com/office/powerpoint/2010/main" val="4196400330"/>
      </p:ext>
    </p:extLst>
  </p:cSld>
  <p:clrMapOvr>
    <a:masterClrMapping/>
  </p:clrMapOvr>
  <p:transition spd="slow">
    <p:wipe dir="d"/>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611560" y="548680"/>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Font typeface="Arial" pitchFamily="34" charset="0"/>
              <a:buNone/>
            </a:pPr>
            <a:endParaRPr lang="es-MX" sz="3000" dirty="0" smtClean="0">
              <a:solidFill>
                <a:schemeClr val="accent1">
                  <a:lumMod val="75000"/>
                </a:schemeClr>
              </a:solidFill>
            </a:endParaRPr>
          </a:p>
        </p:txBody>
      </p:sp>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64</a:t>
            </a:fld>
            <a:endParaRPr lang="es-MX" dirty="0"/>
          </a:p>
        </p:txBody>
      </p:sp>
      <p:sp>
        <p:nvSpPr>
          <p:cNvPr id="7" name="2 Marcador de contenido"/>
          <p:cNvSpPr txBox="1">
            <a:spLocks/>
          </p:cNvSpPr>
          <p:nvPr/>
        </p:nvSpPr>
        <p:spPr>
          <a:xfrm>
            <a:off x="611560" y="620688"/>
            <a:ext cx="8532440" cy="5904656"/>
          </a:xfrm>
          <a:prstGeom prst="rect">
            <a:avLst/>
          </a:prstGeom>
        </p:spPr>
        <p:txBody>
          <a:bodyPr>
            <a:normAutofit fontScale="70000" lnSpcReduction="20000"/>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r>
              <a:rPr lang="es-MX" sz="3100" b="1" dirty="0" smtClean="0">
                <a:solidFill>
                  <a:schemeClr val="accent1">
                    <a:lumMod val="75000"/>
                  </a:schemeClr>
                </a:solidFill>
              </a:rPr>
              <a:t>Requisitos Generales de los </a:t>
            </a:r>
            <a:r>
              <a:rPr lang="es-MX" sz="3100" b="1" dirty="0">
                <a:solidFill>
                  <a:schemeClr val="accent1">
                    <a:lumMod val="75000"/>
                  </a:schemeClr>
                </a:solidFill>
              </a:rPr>
              <a:t>CFDI, Art. </a:t>
            </a:r>
            <a:r>
              <a:rPr lang="es-MX" sz="3100" b="1" dirty="0" smtClean="0">
                <a:solidFill>
                  <a:schemeClr val="accent1">
                    <a:lumMod val="75000"/>
                  </a:schemeClr>
                </a:solidFill>
              </a:rPr>
              <a:t>29-A, CFF</a:t>
            </a:r>
            <a:endParaRPr lang="es-MX" sz="3100" dirty="0" smtClean="0">
              <a:solidFill>
                <a:schemeClr val="accent1">
                  <a:lumMod val="75000"/>
                </a:schemeClr>
              </a:solidFill>
            </a:endParaRPr>
          </a:p>
          <a:p>
            <a:pPr marL="0" indent="0" algn="just">
              <a:buNone/>
            </a:pPr>
            <a:endParaRPr lang="es-MX" sz="2200" b="1" dirty="0">
              <a:solidFill>
                <a:schemeClr val="accent1">
                  <a:lumMod val="75000"/>
                </a:schemeClr>
              </a:solidFill>
            </a:endParaRPr>
          </a:p>
          <a:p>
            <a:pPr marL="723900" indent="-723900" algn="just">
              <a:buNone/>
            </a:pPr>
            <a:r>
              <a:rPr lang="es-MX" sz="2600" b="1" dirty="0" smtClean="0"/>
              <a:t>Fr. I.	</a:t>
            </a:r>
            <a:r>
              <a:rPr lang="es-MX" sz="2600" dirty="0" smtClean="0"/>
              <a:t>RFC de quien expide y régimen fiscal en el que tributa		</a:t>
            </a:r>
            <a:r>
              <a:rPr lang="es-MX" sz="2600" b="1" dirty="0" smtClean="0">
                <a:solidFill>
                  <a:schemeClr val="accent1">
                    <a:lumMod val="75000"/>
                  </a:schemeClr>
                </a:solidFill>
              </a:rPr>
              <a:t>(NA)</a:t>
            </a:r>
          </a:p>
          <a:p>
            <a:pPr marL="723900" indent="-723900" algn="just">
              <a:buNone/>
            </a:pPr>
            <a:r>
              <a:rPr lang="es-MX" sz="2600" b="1" dirty="0" smtClean="0"/>
              <a:t>Fr. I.	</a:t>
            </a:r>
            <a:r>
              <a:rPr lang="es-MX" sz="2600" dirty="0" smtClean="0"/>
              <a:t>Sí </a:t>
            </a:r>
            <a:r>
              <a:rPr lang="es-MX" sz="2600" dirty="0"/>
              <a:t>se tiene más de un local o establecimiento, se deberá señalar el domicilio del local o establecimiento en el que se expidan las Facturas </a:t>
            </a:r>
            <a:r>
              <a:rPr lang="es-MX" sz="2600" dirty="0" smtClean="0"/>
              <a:t>Electrónicas 	</a:t>
            </a:r>
            <a:r>
              <a:rPr lang="es-MX" sz="2600" b="1" dirty="0" smtClean="0">
                <a:solidFill>
                  <a:schemeClr val="accent1">
                    <a:lumMod val="75000"/>
                  </a:schemeClr>
                </a:solidFill>
              </a:rPr>
              <a:t>(NA)</a:t>
            </a:r>
          </a:p>
          <a:p>
            <a:pPr marL="723900" indent="-723900" algn="just">
              <a:buNone/>
            </a:pPr>
            <a:r>
              <a:rPr lang="es-MX" sz="2600" b="1" dirty="0" smtClean="0"/>
              <a:t>Fr. II.	</a:t>
            </a:r>
            <a:r>
              <a:rPr lang="es-MX" sz="2600" dirty="0" smtClean="0"/>
              <a:t>Número de folio, sello del SAT y sello del contribuyente</a:t>
            </a:r>
          </a:p>
          <a:p>
            <a:pPr marL="723900" indent="-723900" algn="just">
              <a:buNone/>
            </a:pPr>
            <a:r>
              <a:rPr lang="es-MX" sz="2600" b="1" dirty="0" smtClean="0"/>
              <a:t>Fr. III.	</a:t>
            </a:r>
            <a:r>
              <a:rPr lang="es-MX" sz="2600" dirty="0" smtClean="0"/>
              <a:t>Lugar y fecha de expedición</a:t>
            </a:r>
          </a:p>
          <a:p>
            <a:pPr marL="723900" indent="-723900" algn="just">
              <a:buNone/>
            </a:pPr>
            <a:r>
              <a:rPr lang="es-MX" sz="2600" b="1" dirty="0" smtClean="0"/>
              <a:t>Fr. IV.	</a:t>
            </a:r>
            <a:r>
              <a:rPr lang="es-MX" sz="2600" dirty="0" smtClean="0"/>
              <a:t>RFC de la persona a favor de quien se expide el CFDI</a:t>
            </a:r>
          </a:p>
          <a:p>
            <a:pPr marL="723900" indent="-723900" algn="just">
              <a:buNone/>
            </a:pPr>
            <a:r>
              <a:rPr lang="es-MX" sz="2600" b="1" dirty="0" smtClean="0"/>
              <a:t>Fr. V.	</a:t>
            </a:r>
            <a:r>
              <a:rPr lang="es-MX" sz="2600" dirty="0" smtClean="0"/>
              <a:t>Cantidad, unidad de medida </a:t>
            </a:r>
            <a:r>
              <a:rPr lang="es-MX" sz="2600" b="1" dirty="0" smtClean="0">
                <a:solidFill>
                  <a:schemeClr val="accent1">
                    <a:lumMod val="75000"/>
                  </a:schemeClr>
                </a:solidFill>
              </a:rPr>
              <a:t>(NA u otra análoga)</a:t>
            </a:r>
            <a:r>
              <a:rPr lang="es-MX" sz="2600" dirty="0" smtClean="0"/>
              <a:t> y clase de bienes o mercancías o descripción del servicio</a:t>
            </a:r>
          </a:p>
          <a:p>
            <a:pPr marL="723900" indent="-723900" algn="just">
              <a:buNone/>
            </a:pPr>
            <a:r>
              <a:rPr lang="es-MX" sz="2600" b="1" dirty="0" smtClean="0"/>
              <a:t>Fr. VI.	</a:t>
            </a:r>
            <a:r>
              <a:rPr lang="es-MX" sz="2600" dirty="0" smtClean="0"/>
              <a:t>Valor unitario consignado en número</a:t>
            </a:r>
          </a:p>
          <a:p>
            <a:pPr marL="723900" indent="-723900" algn="just">
              <a:buNone/>
            </a:pPr>
            <a:r>
              <a:rPr lang="es-MX" sz="2600" b="1" dirty="0" smtClean="0"/>
              <a:t>Fr. VII.	</a:t>
            </a:r>
            <a:r>
              <a:rPr lang="es-MX" sz="2600" dirty="0" smtClean="0"/>
              <a:t>Importe consignado en número </a:t>
            </a:r>
            <a:r>
              <a:rPr lang="es-MX" sz="2600" b="1" u="sng" dirty="0" smtClean="0"/>
              <a:t>o</a:t>
            </a:r>
            <a:r>
              <a:rPr lang="es-MX" sz="2600" dirty="0" smtClean="0"/>
              <a:t> letra</a:t>
            </a:r>
          </a:p>
          <a:p>
            <a:pPr marL="723900" indent="-723900" algn="just">
              <a:buNone/>
            </a:pPr>
            <a:r>
              <a:rPr lang="es-MX" sz="2600" b="1" dirty="0" smtClean="0"/>
              <a:t>Fr. VII.</a:t>
            </a:r>
            <a:r>
              <a:rPr lang="es-MX" sz="2600" dirty="0" smtClean="0"/>
              <a:t>	Señalamiento </a:t>
            </a:r>
            <a:r>
              <a:rPr lang="es-MX" sz="2600" dirty="0"/>
              <a:t>expreso cuando la prestación se pague en una sola exhibición o en parcialidades</a:t>
            </a:r>
            <a:r>
              <a:rPr lang="es-MX" sz="2600" dirty="0" smtClean="0"/>
              <a:t>.</a:t>
            </a:r>
          </a:p>
          <a:p>
            <a:pPr marL="723900" indent="-723900" algn="just">
              <a:buNone/>
            </a:pPr>
            <a:r>
              <a:rPr lang="es-MX" sz="2600" b="1" dirty="0" smtClean="0"/>
              <a:t>Fr. </a:t>
            </a:r>
            <a:r>
              <a:rPr lang="es-MX" sz="2600" b="1" dirty="0"/>
              <a:t>VII.</a:t>
            </a:r>
            <a:r>
              <a:rPr lang="es-MX" sz="2600" dirty="0"/>
              <a:t>	</a:t>
            </a:r>
            <a:r>
              <a:rPr lang="es-MX" sz="2600" b="1" u="sng" dirty="0" smtClean="0"/>
              <a:t>Cuando </a:t>
            </a:r>
            <a:r>
              <a:rPr lang="es-MX" sz="2600" b="1" u="sng" dirty="0"/>
              <a:t>proceda</a:t>
            </a:r>
            <a:r>
              <a:rPr lang="es-MX" sz="2600" dirty="0"/>
              <a:t>, se indicará el monto de los impuestos trasladados, desglosados por tasa de impuesto y, en su caso, el monto de los impuestos retenidos</a:t>
            </a:r>
            <a:r>
              <a:rPr lang="es-MX" sz="2600" dirty="0" smtClean="0"/>
              <a:t>.</a:t>
            </a:r>
          </a:p>
          <a:p>
            <a:pPr marL="723900" indent="-723900" algn="just">
              <a:buNone/>
            </a:pPr>
            <a:r>
              <a:rPr lang="es-MX" sz="2600" b="1" dirty="0" smtClean="0"/>
              <a:t>Fr. VII.	</a:t>
            </a:r>
            <a:r>
              <a:rPr lang="es-MX" sz="2600" b="1" dirty="0" smtClean="0">
                <a:solidFill>
                  <a:srgbClr val="FF0000"/>
                </a:solidFill>
              </a:rPr>
              <a:t>FORMA</a:t>
            </a:r>
            <a:r>
              <a:rPr lang="es-MX" sz="2600" b="1" dirty="0" smtClean="0"/>
              <a:t> </a:t>
            </a:r>
            <a:r>
              <a:rPr lang="es-MX" sz="2600" b="1" dirty="0"/>
              <a:t>en que se realizó el pago </a:t>
            </a:r>
            <a:r>
              <a:rPr lang="es-MX" sz="2600" dirty="0"/>
              <a:t>(</a:t>
            </a:r>
            <a:r>
              <a:rPr lang="es-MX" sz="2600" b="1" dirty="0">
                <a:solidFill>
                  <a:srgbClr val="FF0000"/>
                </a:solidFill>
              </a:rPr>
              <a:t>efectivo, transferencia electrónica de fondos, cheque nominativos o tarjeta de débito, de crédito, de servicio o la denominada monedero electrónico</a:t>
            </a:r>
            <a:r>
              <a:rPr lang="es-MX" sz="2600" dirty="0"/>
              <a:t> que autorice el Servicio de Administración Tributaria).</a:t>
            </a:r>
          </a:p>
          <a:p>
            <a:pPr marL="723900" indent="-723900" algn="just">
              <a:buNone/>
            </a:pPr>
            <a:r>
              <a:rPr lang="es-MX" sz="2600" b="1" dirty="0" smtClean="0"/>
              <a:t>Fr. VIII.</a:t>
            </a:r>
            <a:r>
              <a:rPr lang="es-MX" sz="2600" dirty="0" smtClean="0"/>
              <a:t> Mercancías de importación (número y fecha documento aduanero).</a:t>
            </a:r>
          </a:p>
          <a:p>
            <a:pPr marL="723900" indent="-723900" algn="just">
              <a:buNone/>
            </a:pPr>
            <a:r>
              <a:rPr lang="es-MX" sz="2600" b="1" dirty="0" smtClean="0"/>
              <a:t>Fr. IX.	</a:t>
            </a:r>
            <a:r>
              <a:rPr lang="es-MX" sz="2600" dirty="0" smtClean="0"/>
              <a:t>Complementos contenidos en las disposiciones fiscales y que se den a conocer en reglas de RMF.</a:t>
            </a:r>
          </a:p>
          <a:p>
            <a:pPr marL="0" indent="0" algn="just">
              <a:buNone/>
            </a:pPr>
            <a:endParaRPr lang="es-MX" sz="2600" dirty="0"/>
          </a:p>
        </p:txBody>
      </p:sp>
      <p:sp>
        <p:nvSpPr>
          <p:cNvPr id="10"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2127024388"/>
      </p:ext>
    </p:extLst>
  </p:cSld>
  <p:clrMapOvr>
    <a:masterClrMapping/>
  </p:clrMapOvr>
  <p:transition spd="slow">
    <p:wipe dir="d"/>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611560" y="548680"/>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Font typeface="Arial" pitchFamily="34" charset="0"/>
              <a:buNone/>
            </a:pPr>
            <a:endParaRPr lang="es-MX" sz="3000" dirty="0" smtClean="0">
              <a:solidFill>
                <a:schemeClr val="accent1">
                  <a:lumMod val="75000"/>
                </a:schemeClr>
              </a:solidFill>
            </a:endParaRPr>
          </a:p>
        </p:txBody>
      </p:sp>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65</a:t>
            </a:fld>
            <a:endParaRPr lang="es-MX" dirty="0"/>
          </a:p>
        </p:txBody>
      </p:sp>
      <p:sp>
        <p:nvSpPr>
          <p:cNvPr id="7" name="2 Marcador de contenido"/>
          <p:cNvSpPr txBox="1">
            <a:spLocks/>
          </p:cNvSpPr>
          <p:nvPr/>
        </p:nvSpPr>
        <p:spPr>
          <a:xfrm>
            <a:off x="611560" y="476672"/>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endParaRPr lang="es-MX" sz="2600" b="1" dirty="0" smtClean="0">
              <a:solidFill>
                <a:schemeClr val="accent1">
                  <a:lumMod val="75000"/>
                </a:schemeClr>
              </a:solidFill>
            </a:endParaRPr>
          </a:p>
          <a:p>
            <a:pPr marL="0" indent="0" algn="just">
              <a:buNone/>
            </a:pPr>
            <a:r>
              <a:rPr lang="es-MX" sz="2600" dirty="0" smtClean="0"/>
              <a:t>Antecedentes: 3ª Resolución MRMF 2016 (14-jul-16):</a:t>
            </a:r>
          </a:p>
          <a:p>
            <a:pPr marL="0" indent="0" algn="just">
              <a:buNone/>
            </a:pPr>
            <a:r>
              <a:rPr lang="es-MX" sz="2600" b="1" dirty="0"/>
              <a:t>Regla 2.7.1.32</a:t>
            </a:r>
            <a:endParaRPr lang="es-MX" sz="2600" b="1" dirty="0" smtClean="0"/>
          </a:p>
          <a:p>
            <a:pPr algn="just">
              <a:buFont typeface="Arial" charset="0"/>
              <a:buChar char="•"/>
            </a:pPr>
            <a:r>
              <a:rPr lang="es-MX" sz="2600" dirty="0" smtClean="0"/>
              <a:t>El título del encabezado</a:t>
            </a:r>
          </a:p>
          <a:p>
            <a:pPr marL="355600" indent="0" algn="just">
              <a:buNone/>
            </a:pPr>
            <a:r>
              <a:rPr lang="es-ES" sz="2200" b="1" dirty="0" smtClean="0">
                <a:latin typeface="Courier New" panose="02070309020205020404" pitchFamily="49" charset="0"/>
                <a:cs typeface="Courier New" panose="02070309020205020404" pitchFamily="49" charset="0"/>
              </a:rPr>
              <a:t>Antes</a:t>
            </a:r>
            <a:r>
              <a:rPr lang="es-ES" sz="2200" b="1" dirty="0">
                <a:latin typeface="Courier New" panose="02070309020205020404" pitchFamily="49" charset="0"/>
                <a:cs typeface="Courier New" panose="02070309020205020404" pitchFamily="49" charset="0"/>
              </a:rPr>
              <a:t>: </a:t>
            </a:r>
            <a:r>
              <a:rPr lang="es-ES" sz="2200" dirty="0">
                <a:latin typeface="Courier New" panose="02070309020205020404" pitchFamily="49" charset="0"/>
                <a:cs typeface="Courier New" panose="02070309020205020404" pitchFamily="49" charset="0"/>
              </a:rPr>
              <a:t>Cumplimiento de requisitos en la expedición de </a:t>
            </a:r>
            <a:r>
              <a:rPr lang="es-ES" sz="2200" b="1" u="sng" dirty="0">
                <a:latin typeface="Courier New" panose="02070309020205020404" pitchFamily="49" charset="0"/>
                <a:cs typeface="Courier New" panose="02070309020205020404" pitchFamily="49" charset="0"/>
              </a:rPr>
              <a:t>comprobantes fiscales</a:t>
            </a:r>
            <a:r>
              <a:rPr lang="es-ES" sz="2200" dirty="0">
                <a:latin typeface="Courier New" panose="02070309020205020404" pitchFamily="49" charset="0"/>
                <a:cs typeface="Courier New" panose="02070309020205020404" pitchFamily="49" charset="0"/>
              </a:rPr>
              <a:t>.</a:t>
            </a:r>
            <a:endParaRPr lang="es-MX" sz="2200" dirty="0">
              <a:latin typeface="Courier New" panose="02070309020205020404" pitchFamily="49" charset="0"/>
              <a:cs typeface="Courier New" panose="02070309020205020404" pitchFamily="49" charset="0"/>
            </a:endParaRPr>
          </a:p>
          <a:p>
            <a:pPr marL="355600" indent="0" algn="just">
              <a:buNone/>
            </a:pPr>
            <a:r>
              <a:rPr lang="es-MX" sz="2200" b="1" dirty="0">
                <a:latin typeface="Courier New" panose="02070309020205020404" pitchFamily="49" charset="0"/>
                <a:cs typeface="Courier New" panose="02070309020205020404" pitchFamily="49" charset="0"/>
              </a:rPr>
              <a:t>Ahora: </a:t>
            </a:r>
            <a:r>
              <a:rPr lang="es-MX" sz="2200" dirty="0">
                <a:latin typeface="Courier New" panose="02070309020205020404" pitchFamily="49" charset="0"/>
                <a:cs typeface="Courier New" panose="02070309020205020404" pitchFamily="49" charset="0"/>
              </a:rPr>
              <a:t>Cumplimiento de requisitos en la expedición de </a:t>
            </a:r>
            <a:r>
              <a:rPr lang="es-MX" sz="2200" b="1" u="sng" dirty="0" smtClean="0">
                <a:latin typeface="Courier New" panose="02070309020205020404" pitchFamily="49" charset="0"/>
                <a:cs typeface="Courier New" panose="02070309020205020404" pitchFamily="49" charset="0"/>
              </a:rPr>
              <a:t>CFDI</a:t>
            </a:r>
            <a:r>
              <a:rPr lang="es-MX" sz="2200" dirty="0" smtClean="0">
                <a:latin typeface="Courier New" panose="02070309020205020404" pitchFamily="49" charset="0"/>
                <a:cs typeface="Courier New" panose="02070309020205020404" pitchFamily="49" charset="0"/>
              </a:rPr>
              <a:t>.</a:t>
            </a:r>
            <a:endParaRPr lang="es-MX" sz="2200" dirty="0">
              <a:latin typeface="Courier New" panose="02070309020205020404" pitchFamily="49" charset="0"/>
              <a:cs typeface="Courier New" panose="02070309020205020404" pitchFamily="49" charset="0"/>
            </a:endParaRPr>
          </a:p>
          <a:p>
            <a:pPr marL="0" indent="0" algn="just">
              <a:buNone/>
            </a:pPr>
            <a:endParaRPr lang="es-MX" sz="2600" dirty="0" smtClean="0"/>
          </a:p>
          <a:p>
            <a:pPr algn="just">
              <a:buFont typeface="Arial" charset="0"/>
              <a:buChar char="•"/>
            </a:pPr>
            <a:r>
              <a:rPr lang="es-MX" sz="2600" dirty="0" smtClean="0"/>
              <a:t>Con un segundo párrafo, para adicionarle el término “complemento para pagos” cuando el pago de la contraprestación se efectúe en parcialidades</a:t>
            </a:r>
          </a:p>
          <a:p>
            <a:pPr algn="just">
              <a:buFont typeface="Arial" charset="0"/>
              <a:buChar char="•"/>
            </a:pPr>
            <a:r>
              <a:rPr lang="es-MX" sz="2600" dirty="0" smtClean="0"/>
              <a:t>Se modifican sus referencias</a:t>
            </a:r>
          </a:p>
          <a:p>
            <a:pPr marL="0" indent="0" algn="just">
              <a:buNone/>
            </a:pPr>
            <a:endParaRPr lang="es-MX" sz="2600" dirty="0"/>
          </a:p>
        </p:txBody>
      </p:sp>
      <p:sp>
        <p:nvSpPr>
          <p:cNvPr id="8"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3264508887"/>
      </p:ext>
    </p:extLst>
  </p:cSld>
  <p:clrMapOvr>
    <a:masterClrMapping/>
  </p:clrMapOvr>
  <p:transition spd="slow">
    <p:wipe dir="d"/>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611560" y="548680"/>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Font typeface="Arial" pitchFamily="34" charset="0"/>
              <a:buNone/>
            </a:pPr>
            <a:endParaRPr lang="es-MX" sz="3000" dirty="0" smtClean="0">
              <a:solidFill>
                <a:schemeClr val="accent1">
                  <a:lumMod val="75000"/>
                </a:schemeClr>
              </a:solidFill>
            </a:endParaRPr>
          </a:p>
        </p:txBody>
      </p:sp>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66</a:t>
            </a:fld>
            <a:endParaRPr lang="es-MX" dirty="0"/>
          </a:p>
        </p:txBody>
      </p:sp>
      <p:sp>
        <p:nvSpPr>
          <p:cNvPr id="7" name="2 Marcador de contenido"/>
          <p:cNvSpPr txBox="1">
            <a:spLocks/>
          </p:cNvSpPr>
          <p:nvPr/>
        </p:nvSpPr>
        <p:spPr>
          <a:xfrm>
            <a:off x="611560" y="476672"/>
            <a:ext cx="8532440" cy="5904656"/>
          </a:xfrm>
          <a:prstGeom prst="rect">
            <a:avLst/>
          </a:prstGeom>
        </p:spPr>
        <p:txBody>
          <a:bodyPr>
            <a:normAutofit fontScale="70000" lnSpcReduction="20000"/>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endParaRPr lang="es-MX" sz="3500" dirty="0" smtClean="0">
              <a:solidFill>
                <a:schemeClr val="accent1">
                  <a:lumMod val="75000"/>
                </a:schemeClr>
              </a:solidFill>
            </a:endParaRPr>
          </a:p>
          <a:p>
            <a:pPr marL="0" indent="0" algn="ctr">
              <a:buNone/>
            </a:pPr>
            <a:endParaRPr lang="es-MX" sz="3500" dirty="0">
              <a:solidFill>
                <a:schemeClr val="accent1">
                  <a:lumMod val="75000"/>
                </a:schemeClr>
              </a:solidFill>
            </a:endParaRPr>
          </a:p>
          <a:p>
            <a:pPr marL="0" indent="0" algn="ctr">
              <a:buNone/>
            </a:pPr>
            <a:endParaRPr lang="es-MX" sz="3500" dirty="0" smtClean="0">
              <a:solidFill>
                <a:schemeClr val="accent1">
                  <a:lumMod val="75000"/>
                </a:schemeClr>
              </a:solidFill>
            </a:endParaRPr>
          </a:p>
          <a:p>
            <a:pPr marL="0" indent="0" algn="ctr">
              <a:buNone/>
            </a:pPr>
            <a:endParaRPr lang="es-MX" sz="3500" dirty="0">
              <a:solidFill>
                <a:schemeClr val="accent1">
                  <a:lumMod val="75000"/>
                </a:schemeClr>
              </a:solidFill>
            </a:endParaRPr>
          </a:p>
          <a:p>
            <a:pPr marL="0" indent="0" algn="ctr">
              <a:buNone/>
            </a:pPr>
            <a:endParaRPr lang="es-MX" sz="3500" dirty="0" smtClean="0">
              <a:solidFill>
                <a:schemeClr val="accent1">
                  <a:lumMod val="75000"/>
                </a:schemeClr>
              </a:solidFill>
            </a:endParaRPr>
          </a:p>
          <a:p>
            <a:pPr marL="0" indent="0" algn="ctr">
              <a:buNone/>
            </a:pPr>
            <a:endParaRPr lang="es-MX" sz="3500" dirty="0">
              <a:solidFill>
                <a:schemeClr val="accent1">
                  <a:lumMod val="75000"/>
                </a:schemeClr>
              </a:solidFill>
            </a:endParaRPr>
          </a:p>
          <a:p>
            <a:pPr marL="0" indent="0" algn="ctr">
              <a:buNone/>
            </a:pPr>
            <a:endParaRPr lang="es-MX" sz="3500" dirty="0" smtClean="0">
              <a:solidFill>
                <a:schemeClr val="accent1">
                  <a:lumMod val="75000"/>
                </a:schemeClr>
              </a:solidFill>
            </a:endParaRPr>
          </a:p>
          <a:p>
            <a:pPr marL="0" indent="0" algn="ctr">
              <a:buNone/>
            </a:pPr>
            <a:endParaRPr lang="es-MX" sz="3500" dirty="0" smtClean="0">
              <a:solidFill>
                <a:schemeClr val="accent1">
                  <a:lumMod val="75000"/>
                </a:schemeClr>
              </a:solidFill>
            </a:endParaRPr>
          </a:p>
          <a:p>
            <a:pPr marL="0" indent="0" algn="ctr">
              <a:buNone/>
            </a:pPr>
            <a:endParaRPr lang="es-MX" sz="3500" dirty="0">
              <a:solidFill>
                <a:schemeClr val="accent1">
                  <a:lumMod val="75000"/>
                </a:schemeClr>
              </a:solidFill>
            </a:endParaRPr>
          </a:p>
          <a:p>
            <a:pPr marL="0" indent="0" algn="ctr">
              <a:buNone/>
            </a:pPr>
            <a:endParaRPr lang="es-MX" sz="3500" dirty="0" smtClean="0">
              <a:solidFill>
                <a:schemeClr val="accent1">
                  <a:lumMod val="75000"/>
                </a:schemeClr>
              </a:solidFill>
            </a:endParaRPr>
          </a:p>
          <a:p>
            <a:pPr marL="0" indent="0" algn="ctr">
              <a:buNone/>
            </a:pPr>
            <a:endParaRPr lang="es-MX" sz="3500" dirty="0">
              <a:solidFill>
                <a:schemeClr val="accent1">
                  <a:lumMod val="75000"/>
                </a:schemeClr>
              </a:solidFill>
            </a:endParaRPr>
          </a:p>
          <a:p>
            <a:pPr marL="0" indent="0" algn="ctr">
              <a:buNone/>
            </a:pPr>
            <a:endParaRPr lang="es-MX" sz="2400" dirty="0">
              <a:solidFill>
                <a:schemeClr val="accent1">
                  <a:lumMod val="75000"/>
                </a:schemeClr>
              </a:solidFill>
            </a:endParaRPr>
          </a:p>
          <a:p>
            <a:pPr marL="0" indent="0" algn="just">
              <a:buNone/>
            </a:pPr>
            <a:endParaRPr lang="es-MX" sz="2400" b="1" dirty="0" smtClean="0">
              <a:solidFill>
                <a:schemeClr val="accent1">
                  <a:lumMod val="75000"/>
                </a:schemeClr>
              </a:solidFill>
            </a:endParaRPr>
          </a:p>
          <a:p>
            <a:pPr marL="0" indent="0" algn="just">
              <a:buNone/>
            </a:pPr>
            <a:endParaRPr lang="es-MX" sz="2400" b="1" dirty="0" smtClean="0">
              <a:solidFill>
                <a:schemeClr val="accent1">
                  <a:lumMod val="75000"/>
                </a:schemeClr>
              </a:solidFill>
            </a:endParaRPr>
          </a:p>
          <a:p>
            <a:pPr marL="0" indent="0" algn="just">
              <a:buNone/>
            </a:pPr>
            <a:endParaRPr lang="es-MX" sz="2400" b="1" dirty="0">
              <a:solidFill>
                <a:schemeClr val="accent1">
                  <a:lumMod val="75000"/>
                </a:schemeClr>
              </a:solidFill>
            </a:endParaRPr>
          </a:p>
          <a:p>
            <a:pPr marL="0" indent="0" algn="just">
              <a:buNone/>
            </a:pPr>
            <a:endParaRPr lang="es-MX" sz="2400" b="1" dirty="0" smtClean="0">
              <a:solidFill>
                <a:schemeClr val="accent1">
                  <a:lumMod val="75000"/>
                </a:schemeClr>
              </a:solidFill>
            </a:endParaRPr>
          </a:p>
          <a:p>
            <a:pPr marL="0" indent="0" algn="just">
              <a:buNone/>
            </a:pPr>
            <a:r>
              <a:rPr lang="es-MX" sz="2400" b="1" dirty="0" smtClean="0"/>
              <a:t>Antecedente: </a:t>
            </a:r>
            <a:r>
              <a:rPr lang="es-MX" sz="2400" dirty="0" smtClean="0"/>
              <a:t>2ª Resolución de Modificaciones a la RMF 2016  </a:t>
            </a:r>
            <a:r>
              <a:rPr lang="es-MX" sz="2400" b="1" dirty="0" smtClean="0"/>
              <a:t>(06-may-16)</a:t>
            </a:r>
          </a:p>
          <a:p>
            <a:pPr marL="0" indent="0" algn="just">
              <a:buNone/>
            </a:pPr>
            <a:endParaRPr lang="es-MX" sz="2200" b="1" dirty="0">
              <a:solidFill>
                <a:schemeClr val="accent1">
                  <a:lumMod val="75000"/>
                </a:schemeClr>
              </a:solidFill>
            </a:endParaRPr>
          </a:p>
        </p:txBody>
      </p:sp>
      <p:graphicFrame>
        <p:nvGraphicFramePr>
          <p:cNvPr id="9" name="8 Tabla"/>
          <p:cNvGraphicFramePr>
            <a:graphicFrameLocks noGrp="1"/>
          </p:cNvGraphicFramePr>
          <p:nvPr>
            <p:extLst>
              <p:ext uri="{D42A27DB-BD31-4B8C-83A1-F6EECF244321}">
                <p14:modId xmlns:p14="http://schemas.microsoft.com/office/powerpoint/2010/main" val="695806819"/>
              </p:ext>
            </p:extLst>
          </p:nvPr>
        </p:nvGraphicFramePr>
        <p:xfrm>
          <a:off x="611560" y="620688"/>
          <a:ext cx="8424936" cy="5256584"/>
        </p:xfrm>
        <a:graphic>
          <a:graphicData uri="http://schemas.openxmlformats.org/drawingml/2006/table">
            <a:tbl>
              <a:tblPr firstRow="1" bandRow="1">
                <a:tableStyleId>{5C22544A-7EE6-4342-B048-85BDC9FD1C3A}</a:tableStyleId>
              </a:tblPr>
              <a:tblGrid>
                <a:gridCol w="864096"/>
                <a:gridCol w="7560840"/>
              </a:tblGrid>
              <a:tr h="500184">
                <a:tc>
                  <a:txBody>
                    <a:bodyPr/>
                    <a:lstStyle/>
                    <a:p>
                      <a:pPr algn="ctr"/>
                      <a:r>
                        <a:rPr lang="es-MX" sz="1500" dirty="0" smtClean="0"/>
                        <a:t>Regla</a:t>
                      </a:r>
                      <a:endParaRPr lang="es-MX" sz="1500" dirty="0"/>
                    </a:p>
                  </a:txBody>
                  <a:tcPr/>
                </a:tc>
                <a:tc>
                  <a:txBody>
                    <a:bodyPr/>
                    <a:lstStyle/>
                    <a:p>
                      <a:pPr algn="ctr"/>
                      <a:r>
                        <a:rPr lang="es-MX" sz="1600" dirty="0" smtClean="0"/>
                        <a:t>Modificación</a:t>
                      </a:r>
                      <a:endParaRPr lang="es-MX" sz="1600" dirty="0"/>
                    </a:p>
                  </a:txBody>
                  <a:tcPr/>
                </a:tc>
              </a:tr>
              <a:tr h="4756400">
                <a:tc>
                  <a:txBody>
                    <a:bodyPr/>
                    <a:lstStyle/>
                    <a:p>
                      <a:pPr algn="just"/>
                      <a:r>
                        <a:rPr lang="es-MX" sz="1500" b="1" dirty="0" smtClean="0"/>
                        <a:t>2.7.1.32</a:t>
                      </a:r>
                      <a:endParaRPr lang="es-MX" sz="1500" b="1" dirty="0"/>
                    </a:p>
                  </a:txBody>
                  <a:tcPr/>
                </a:tc>
                <a:tc>
                  <a:txBody>
                    <a:bodyPr/>
                    <a:lstStyle/>
                    <a:p>
                      <a:pPr algn="just"/>
                      <a:r>
                        <a:rPr lang="es-MX" sz="1800" dirty="0" smtClean="0"/>
                        <a:t>Se </a:t>
                      </a:r>
                      <a:r>
                        <a:rPr lang="es-MX" sz="1800" b="1" u="sng" dirty="0" smtClean="0"/>
                        <a:t>mantiene el uso de la expresión NA</a:t>
                      </a:r>
                      <a:r>
                        <a:rPr lang="es-MX" sz="1800" dirty="0" smtClean="0"/>
                        <a:t> u otra análoga</a:t>
                      </a:r>
                      <a:r>
                        <a:rPr lang="es-MX" sz="1800" baseline="0" dirty="0" smtClean="0"/>
                        <a:t> en conceptos como: </a:t>
                      </a:r>
                      <a:r>
                        <a:rPr lang="es-MX" sz="1800" b="1" u="sng" baseline="0" dirty="0" smtClean="0"/>
                        <a:t>régimen fiscal</a:t>
                      </a:r>
                      <a:r>
                        <a:rPr lang="es-MX" sz="1800" baseline="0" dirty="0" smtClean="0"/>
                        <a:t>, </a:t>
                      </a:r>
                      <a:r>
                        <a:rPr lang="es-MX" sz="1800" b="1" u="sng" baseline="0" dirty="0" smtClean="0"/>
                        <a:t>domicilio del local o establecimiento donde se expide el comprobante</a:t>
                      </a:r>
                      <a:r>
                        <a:rPr lang="es-MX" sz="1800" baseline="0" dirty="0" smtClean="0"/>
                        <a:t>, así como </a:t>
                      </a:r>
                      <a:r>
                        <a:rPr lang="es-MX" sz="1800" b="1" u="sng" baseline="0" dirty="0" smtClean="0"/>
                        <a:t>forma en que se realizó el pago</a:t>
                      </a:r>
                      <a:r>
                        <a:rPr lang="es-MX" sz="1800" baseline="0" dirty="0" smtClean="0"/>
                        <a:t>.</a:t>
                      </a:r>
                    </a:p>
                    <a:p>
                      <a:pPr algn="just"/>
                      <a:endParaRPr lang="es-MX" sz="1800" baseline="0" dirty="0" smtClean="0"/>
                    </a:p>
                    <a:p>
                      <a:pPr algn="just"/>
                      <a:r>
                        <a:rPr lang="es-MX" sz="1800" b="1" u="sng" baseline="0" dirty="0" smtClean="0">
                          <a:solidFill>
                            <a:srgbClr val="FF0000"/>
                          </a:solidFill>
                        </a:rPr>
                        <a:t>Cuando el pago no se realice es una sola exhibición</a:t>
                      </a:r>
                      <a:r>
                        <a:rPr lang="es-MX" sz="1800" b="1" baseline="0" dirty="0" smtClean="0"/>
                        <a:t>, la facilidad estará condicionada a que una vez que se reciba el pago o pagos se deberá emitir por cada uno de ellos un CFDI que se le incorporará el complemento de pagos.</a:t>
                      </a:r>
                    </a:p>
                    <a:p>
                      <a:pPr algn="just"/>
                      <a:endParaRPr lang="es-MX" sz="1800" b="1" baseline="0" dirty="0" smtClean="0"/>
                    </a:p>
                    <a:p>
                      <a:pPr algn="just"/>
                      <a:r>
                        <a:rPr lang="es-MX" sz="1800" b="1" baseline="0" dirty="0" smtClean="0"/>
                        <a:t>NO APLICARA A LAS SIGUIENTES OPERACIONES:</a:t>
                      </a:r>
                    </a:p>
                    <a:p>
                      <a:pPr marL="342900" indent="-342900" algn="just">
                        <a:buAutoNum type="alphaLcParenR"/>
                      </a:pPr>
                      <a:r>
                        <a:rPr lang="es-MX" sz="1800" b="0" baseline="0" dirty="0" smtClean="0"/>
                        <a:t>Las que se efectúen mediante pagos en cajeros automáticos mediante el envío de claves a teléfonos móviles.</a:t>
                      </a:r>
                    </a:p>
                    <a:p>
                      <a:pPr marL="342900" indent="-342900" algn="just">
                        <a:buAutoNum type="alphaLcParenR"/>
                      </a:pPr>
                      <a:r>
                        <a:rPr lang="es-MX" sz="1800" b="0" baseline="0" dirty="0" smtClean="0"/>
                        <a:t>Cuando la contraprestación se pague en una sola exhibición en el momento en que se expida el CFDI o haya sido pagada antes de la expedición del mismo.</a:t>
                      </a:r>
                    </a:p>
                    <a:p>
                      <a:pPr marL="0" indent="0" algn="just">
                        <a:buNone/>
                      </a:pPr>
                      <a:r>
                        <a:rPr lang="es-MX" sz="1800" b="1" baseline="0" dirty="0" smtClean="0">
                          <a:solidFill>
                            <a:srgbClr val="FF0000"/>
                          </a:solidFill>
                        </a:rPr>
                        <a:t>Ya no se considerarán dentro de estas operaciones a las vulnerables señaladas en la Ley </a:t>
                      </a:r>
                      <a:r>
                        <a:rPr lang="es-MX" sz="1800" b="1" baseline="0" dirty="0" err="1" smtClean="0">
                          <a:solidFill>
                            <a:srgbClr val="FF0000"/>
                          </a:solidFill>
                        </a:rPr>
                        <a:t>Antilavado</a:t>
                      </a:r>
                      <a:r>
                        <a:rPr lang="es-MX" sz="1800" b="1" baseline="0" dirty="0" smtClean="0">
                          <a:solidFill>
                            <a:srgbClr val="FF0000"/>
                          </a:solidFill>
                        </a:rPr>
                        <a:t> (Art. 32)</a:t>
                      </a:r>
                    </a:p>
                  </a:txBody>
                  <a:tcPr/>
                </a:tc>
              </a:tr>
            </a:tbl>
          </a:graphicData>
        </a:graphic>
      </p:graphicFrame>
      <p:sp>
        <p:nvSpPr>
          <p:cNvPr id="8"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958876477"/>
      </p:ext>
    </p:extLst>
  </p:cSld>
  <p:clrMapOvr>
    <a:masterClrMapping/>
  </p:clrMapOvr>
  <p:transition spd="slow">
    <p:wipe dir="d"/>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611560" y="548680"/>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Font typeface="Arial" pitchFamily="34" charset="0"/>
              <a:buNone/>
            </a:pPr>
            <a:endParaRPr lang="es-MX" sz="3000" dirty="0" smtClean="0">
              <a:solidFill>
                <a:schemeClr val="accent1">
                  <a:lumMod val="75000"/>
                </a:schemeClr>
              </a:solidFill>
            </a:endParaRPr>
          </a:p>
        </p:txBody>
      </p:sp>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67</a:t>
            </a:fld>
            <a:endParaRPr lang="es-MX" dirty="0"/>
          </a:p>
        </p:txBody>
      </p:sp>
      <p:sp>
        <p:nvSpPr>
          <p:cNvPr id="7" name="2 Marcador de contenido"/>
          <p:cNvSpPr txBox="1">
            <a:spLocks/>
          </p:cNvSpPr>
          <p:nvPr/>
        </p:nvSpPr>
        <p:spPr>
          <a:xfrm>
            <a:off x="611560" y="476672"/>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r>
              <a:rPr lang="es-MX" sz="2600" b="1" dirty="0" smtClean="0">
                <a:solidFill>
                  <a:schemeClr val="accent1">
                    <a:lumMod val="75000"/>
                  </a:schemeClr>
                </a:solidFill>
              </a:rPr>
              <a:t>METODOS DE PAGO EN UNA FACTURA</a:t>
            </a:r>
          </a:p>
          <a:p>
            <a:pPr marL="0" indent="0" algn="just">
              <a:buNone/>
            </a:pPr>
            <a:endParaRPr lang="es-MX" sz="2600" b="1" dirty="0">
              <a:solidFill>
                <a:schemeClr val="accent1">
                  <a:lumMod val="75000"/>
                </a:schemeClr>
              </a:solidFill>
            </a:endParaRPr>
          </a:p>
          <a:p>
            <a:pPr marL="0" indent="0" algn="just">
              <a:buNone/>
            </a:pPr>
            <a:r>
              <a:rPr lang="es-MX" sz="2600" b="1" dirty="0" smtClean="0"/>
              <a:t>Regla 2.7.1.32. continua…</a:t>
            </a:r>
          </a:p>
          <a:p>
            <a:pPr marL="0" indent="0" algn="just">
              <a:buNone/>
            </a:pPr>
            <a:r>
              <a:rPr lang="es-MX" sz="2600" dirty="0"/>
              <a:t>Tratándose de los supuestos previstos en los incisos antes señalados, los contribuyentes deberán consignar en el CFDI la clave correspondiente a la forma de pago, de conformidad con el catálogo publicado en el Portal del SAT.</a:t>
            </a:r>
            <a:endParaRPr lang="es-MX" sz="2600" dirty="0" smtClean="0"/>
          </a:p>
          <a:p>
            <a:pPr marL="514350" indent="-514350" algn="just">
              <a:buAutoNum type="arabicPeriod"/>
            </a:pPr>
            <a:endParaRPr lang="es-MX" sz="2600" dirty="0" smtClean="0"/>
          </a:p>
        </p:txBody>
      </p:sp>
      <p:sp>
        <p:nvSpPr>
          <p:cNvPr id="8"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248640737"/>
      </p:ext>
    </p:extLst>
  </p:cSld>
  <p:clrMapOvr>
    <a:masterClrMapping/>
  </p:clrMapOvr>
  <p:transition spd="slow">
    <p:wipe dir="d"/>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611560" y="548680"/>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Font typeface="Arial" pitchFamily="34" charset="0"/>
              <a:buNone/>
            </a:pPr>
            <a:endParaRPr lang="es-MX" sz="3000" dirty="0" smtClean="0">
              <a:solidFill>
                <a:schemeClr val="accent1">
                  <a:lumMod val="75000"/>
                </a:schemeClr>
              </a:solidFill>
            </a:endParaRPr>
          </a:p>
        </p:txBody>
      </p:sp>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68</a:t>
            </a:fld>
            <a:endParaRPr lang="es-MX" dirty="0"/>
          </a:p>
        </p:txBody>
      </p:sp>
      <p:sp>
        <p:nvSpPr>
          <p:cNvPr id="7" name="2 Marcador de contenido"/>
          <p:cNvSpPr txBox="1">
            <a:spLocks/>
          </p:cNvSpPr>
          <p:nvPr/>
        </p:nvSpPr>
        <p:spPr>
          <a:xfrm>
            <a:off x="611560" y="476672"/>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r>
              <a:rPr lang="es-MX" sz="2600" b="1" dirty="0" smtClean="0">
                <a:solidFill>
                  <a:schemeClr val="accent1">
                    <a:lumMod val="75000"/>
                  </a:schemeClr>
                </a:solidFill>
              </a:rPr>
              <a:t>3ª Modificación a la RMF </a:t>
            </a:r>
            <a:r>
              <a:rPr lang="es-MX" sz="2600" b="1" dirty="0">
                <a:solidFill>
                  <a:schemeClr val="accent1">
                    <a:lumMod val="75000"/>
                  </a:schemeClr>
                </a:solidFill>
              </a:rPr>
              <a:t>2016 (14 julio 2016)</a:t>
            </a:r>
            <a:endParaRPr lang="es-MX" sz="2600" b="1" dirty="0" smtClean="0">
              <a:solidFill>
                <a:schemeClr val="accent1">
                  <a:lumMod val="75000"/>
                </a:schemeClr>
              </a:solidFill>
            </a:endParaRPr>
          </a:p>
          <a:p>
            <a:pPr marL="0" indent="0" algn="just">
              <a:buNone/>
            </a:pPr>
            <a:r>
              <a:rPr lang="es-MX" sz="2600" dirty="0" smtClean="0"/>
              <a:t>Regla 2.7.1.32</a:t>
            </a:r>
          </a:p>
          <a:p>
            <a:pPr marL="0" indent="0" algn="just">
              <a:buNone/>
            </a:pPr>
            <a:endParaRPr lang="es-MX" sz="2600" dirty="0" smtClean="0"/>
          </a:p>
        </p:txBody>
      </p:sp>
      <p:graphicFrame>
        <p:nvGraphicFramePr>
          <p:cNvPr id="2" name="1 Tabla"/>
          <p:cNvGraphicFramePr>
            <a:graphicFrameLocks noGrp="1"/>
          </p:cNvGraphicFramePr>
          <p:nvPr>
            <p:extLst>
              <p:ext uri="{D42A27DB-BD31-4B8C-83A1-F6EECF244321}">
                <p14:modId xmlns:p14="http://schemas.microsoft.com/office/powerpoint/2010/main" val="121270964"/>
              </p:ext>
            </p:extLst>
          </p:nvPr>
        </p:nvGraphicFramePr>
        <p:xfrm>
          <a:off x="743272" y="1556792"/>
          <a:ext cx="8221216" cy="4577080"/>
        </p:xfrm>
        <a:graphic>
          <a:graphicData uri="http://schemas.openxmlformats.org/drawingml/2006/table">
            <a:tbl>
              <a:tblPr firstRow="1" bandRow="1">
                <a:tableStyleId>{5C22544A-7EE6-4342-B048-85BDC9FD1C3A}</a:tableStyleId>
              </a:tblPr>
              <a:tblGrid>
                <a:gridCol w="4110608"/>
                <a:gridCol w="4110608"/>
              </a:tblGrid>
              <a:tr h="370840">
                <a:tc>
                  <a:txBody>
                    <a:bodyPr/>
                    <a:lstStyle/>
                    <a:p>
                      <a:r>
                        <a:rPr lang="es-MX" dirty="0" smtClean="0"/>
                        <a:t>3ª Modificación RMF 2016</a:t>
                      </a:r>
                      <a:endParaRPr lang="es-MX" dirty="0"/>
                    </a:p>
                  </a:txBody>
                  <a:tcPr/>
                </a:tc>
                <a:tc>
                  <a:txBody>
                    <a:bodyPr/>
                    <a:lstStyle/>
                    <a:p>
                      <a:r>
                        <a:rPr lang="es-MX" dirty="0" smtClean="0"/>
                        <a:t>2ª Modificación RMF</a:t>
                      </a:r>
                      <a:r>
                        <a:rPr lang="es-MX" baseline="0" dirty="0" smtClean="0"/>
                        <a:t> 2016</a:t>
                      </a:r>
                      <a:endParaRPr lang="es-MX" dirty="0"/>
                    </a:p>
                  </a:txBody>
                  <a:tcPr/>
                </a:tc>
              </a:tr>
              <a:tr h="370840">
                <a:tc>
                  <a:txBody>
                    <a:bodyPr/>
                    <a:lstStyle/>
                    <a:p>
                      <a:pPr algn="just"/>
                      <a:r>
                        <a:rPr lang="es-MX" b="0" dirty="0" smtClean="0"/>
                        <a:t>Los contribuyentes podrán señalar en los apartados designados para incorporar los requisitos previstos en las fracciones anteriores, la información con la que cuenten al momento de expedir los comprobantes respectivos. </a:t>
                      </a:r>
                      <a:r>
                        <a:rPr lang="es-MX" b="1" u="sng" dirty="0" smtClean="0"/>
                        <a:t>Por lo que respecta a la fracción III </a:t>
                      </a:r>
                      <a:r>
                        <a:rPr lang="es-MX" b="1" u="sng" dirty="0" smtClean="0">
                          <a:solidFill>
                            <a:srgbClr val="FF0000"/>
                          </a:solidFill>
                        </a:rPr>
                        <a:t>(forma de pago)</a:t>
                      </a:r>
                      <a:r>
                        <a:rPr lang="es-MX" b="1" u="sng" dirty="0" smtClean="0"/>
                        <a:t> de esta regla, cuando el pago no se realice en una sola exhibición, esta facilidad estará condicionada a que una vez que se reciba el pago o pagos se deberá emitir por cada uno de ellos un CFDI al que se incorporará el “Complemento para pagos” a que se refiere la regla 2.7.1.35.</a:t>
                      </a:r>
                      <a:endParaRPr lang="es-MX" b="1" u="sng" dirty="0"/>
                    </a:p>
                  </a:txBody>
                  <a:tcPr/>
                </a:tc>
                <a:tc>
                  <a:txBody>
                    <a:bodyPr/>
                    <a:lstStyle/>
                    <a:p>
                      <a:pPr algn="just"/>
                      <a:r>
                        <a:rPr lang="es-MX" b="0" dirty="0" smtClean="0"/>
                        <a:t>Los contribuyentes podrán señalar en los apartados designados para incorporar los requisitos previstos en las fracciones anteriores, la información con la que cuenten al momento de expedir los comprobantes respectivos.</a:t>
                      </a:r>
                      <a:endParaRPr lang="es-MX" b="0" dirty="0"/>
                    </a:p>
                  </a:txBody>
                  <a:tcPr/>
                </a:tc>
              </a:tr>
            </a:tbl>
          </a:graphicData>
        </a:graphic>
      </p:graphicFrame>
      <p:sp>
        <p:nvSpPr>
          <p:cNvPr id="8"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3565722794"/>
      </p:ext>
    </p:extLst>
  </p:cSld>
  <p:clrMapOvr>
    <a:masterClrMapping/>
  </p:clrMapOvr>
  <p:transition spd="slow">
    <p:wipe dir="d"/>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611560" y="548680"/>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Font typeface="Arial" pitchFamily="34" charset="0"/>
              <a:buNone/>
            </a:pPr>
            <a:endParaRPr lang="es-MX" sz="3000" dirty="0" smtClean="0">
              <a:solidFill>
                <a:schemeClr val="accent1">
                  <a:lumMod val="75000"/>
                </a:schemeClr>
              </a:solidFill>
            </a:endParaRPr>
          </a:p>
        </p:txBody>
      </p:sp>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69</a:t>
            </a:fld>
            <a:endParaRPr lang="es-MX" dirty="0"/>
          </a:p>
        </p:txBody>
      </p:sp>
      <p:sp>
        <p:nvSpPr>
          <p:cNvPr id="7" name="2 Marcador de contenido"/>
          <p:cNvSpPr txBox="1">
            <a:spLocks/>
          </p:cNvSpPr>
          <p:nvPr/>
        </p:nvSpPr>
        <p:spPr>
          <a:xfrm>
            <a:off x="611560" y="476672"/>
            <a:ext cx="8532440" cy="5904656"/>
          </a:xfrm>
          <a:prstGeom prst="rect">
            <a:avLst/>
          </a:prstGeom>
        </p:spPr>
        <p:txBody>
          <a:bodyPr>
            <a:normAutofit fontScale="85000" lnSpcReduction="20000"/>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r>
              <a:rPr lang="es-MX" sz="2600" b="1" dirty="0">
                <a:solidFill>
                  <a:schemeClr val="accent1">
                    <a:lumMod val="75000"/>
                  </a:schemeClr>
                </a:solidFill>
              </a:rPr>
              <a:t>CFDI en una sola exhibición y en parcialidades</a:t>
            </a:r>
          </a:p>
          <a:p>
            <a:pPr marL="0" indent="0" algn="just">
              <a:buNone/>
            </a:pPr>
            <a:endParaRPr lang="es-MX" sz="2200" b="1" dirty="0" smtClean="0"/>
          </a:p>
          <a:p>
            <a:pPr marL="0" indent="0" algn="just">
              <a:buNone/>
            </a:pPr>
            <a:r>
              <a:rPr lang="es-MX" sz="2200" b="1" dirty="0" smtClean="0"/>
              <a:t>Pagos en una sola exhibición Art. 29-A, </a:t>
            </a:r>
            <a:r>
              <a:rPr lang="es-MX" sz="2200" b="1" dirty="0" err="1" smtClean="0"/>
              <a:t>fracc</a:t>
            </a:r>
            <a:r>
              <a:rPr lang="es-MX" sz="2200" b="1" dirty="0" smtClean="0"/>
              <a:t>. VII, inciso a), CFF</a:t>
            </a:r>
          </a:p>
          <a:p>
            <a:pPr marL="0" indent="0" algn="just">
              <a:buNone/>
            </a:pPr>
            <a:endParaRPr lang="es-MX" sz="2200" b="1" dirty="0" smtClean="0"/>
          </a:p>
          <a:p>
            <a:pPr marL="457200" indent="-457200" algn="just">
              <a:buAutoNum type="alphaLcParenR"/>
            </a:pPr>
            <a:r>
              <a:rPr lang="es-MX" sz="2200" dirty="0" smtClean="0"/>
              <a:t>Cuando </a:t>
            </a:r>
            <a:r>
              <a:rPr lang="es-MX" sz="2200" dirty="0"/>
              <a:t>la </a:t>
            </a:r>
            <a:r>
              <a:rPr lang="es-MX" sz="2200" b="1" u="sng" dirty="0"/>
              <a:t>contraprestación se pague en una sola exhibición</a:t>
            </a:r>
            <a:r>
              <a:rPr lang="es-MX" sz="2200" dirty="0"/>
              <a:t>, en el momento en que se expida el comprobante fiscal digital por Internet correspondiente a la operación de que se trate, </a:t>
            </a:r>
            <a:r>
              <a:rPr lang="es-MX" sz="2200" b="1" u="sng" dirty="0"/>
              <a:t>se señalará expresamente dicha situación</a:t>
            </a:r>
            <a:r>
              <a:rPr lang="es-MX" sz="2200" dirty="0"/>
              <a:t>, </a:t>
            </a:r>
            <a:r>
              <a:rPr lang="es-MX" sz="2200" u="sng" dirty="0"/>
              <a:t>además</a:t>
            </a:r>
            <a:r>
              <a:rPr lang="es-MX" sz="2200" dirty="0"/>
              <a:t> se </a:t>
            </a:r>
            <a:r>
              <a:rPr lang="es-MX" sz="2200" b="1" u="sng" dirty="0"/>
              <a:t>indicará el importe total de la operación</a:t>
            </a:r>
            <a:r>
              <a:rPr lang="es-MX" sz="2200" dirty="0"/>
              <a:t> y, </a:t>
            </a:r>
            <a:r>
              <a:rPr lang="es-MX" sz="2200" b="1" u="sng" dirty="0">
                <a:solidFill>
                  <a:schemeClr val="accent1">
                    <a:lumMod val="75000"/>
                  </a:schemeClr>
                </a:solidFill>
              </a:rPr>
              <a:t>cuando así proceda</a:t>
            </a:r>
            <a:r>
              <a:rPr lang="es-MX" sz="2200" dirty="0"/>
              <a:t>, el </a:t>
            </a:r>
            <a:r>
              <a:rPr lang="es-MX" sz="2200" b="1" u="sng" dirty="0"/>
              <a:t>monto de los impuestos trasladados desglosados con cada una de las tasas del impuesto correspondiente</a:t>
            </a:r>
            <a:r>
              <a:rPr lang="es-MX" sz="2200" dirty="0"/>
              <a:t> y, en su caso, el </a:t>
            </a:r>
            <a:r>
              <a:rPr lang="es-MX" sz="2200" b="1" u="sng" dirty="0"/>
              <a:t>monto de los impuestos retenidos</a:t>
            </a:r>
            <a:r>
              <a:rPr lang="es-MX" sz="2200" dirty="0" smtClean="0"/>
              <a:t>.</a:t>
            </a:r>
          </a:p>
          <a:p>
            <a:pPr marL="450850" indent="0" algn="just">
              <a:buNone/>
            </a:pPr>
            <a:r>
              <a:rPr lang="es-MX" sz="2200" dirty="0"/>
              <a:t>Los contribuyentes que realicen las operaciones a que se refieren los artículos 2o.-A de la Ley del Impuesto al Valor Agregado; 19, fracción II de la Ley del Impuesto Especial sobre Producción y Servicios, y 11, tercer párrafo de la Ley Federal del Impuesto sobre Automóviles Nuevos, no trasladarán el impuesto en forma expresa y por separado, salvo tratándose de la enajenación de los bienes a que se refiere el artículo 2o., fracción I, incisos A), F), G), I) y J) de la Ley del Impuesto Especial sobre Producción y Servicios, cuando el adquirente sea, a su vez, contribuyente de este impuesto por dichos bienes y así lo solicite.</a:t>
            </a:r>
          </a:p>
          <a:p>
            <a:pPr marL="450850" indent="0" algn="just">
              <a:buNone/>
            </a:pPr>
            <a:r>
              <a:rPr lang="es-MX" sz="2200" b="1" u="sng" dirty="0" smtClean="0">
                <a:solidFill>
                  <a:srgbClr val="FF0000"/>
                </a:solidFill>
              </a:rPr>
              <a:t>Tratándose </a:t>
            </a:r>
            <a:r>
              <a:rPr lang="es-MX" sz="2200" b="1" u="sng" dirty="0">
                <a:solidFill>
                  <a:srgbClr val="FF0000"/>
                </a:solidFill>
              </a:rPr>
              <a:t>de contribuyentes que presten servicios personales, cada pago que perciban por la prestación de servicios se considerará como una sola exhibición y no como una parcialidad.</a:t>
            </a:r>
          </a:p>
          <a:p>
            <a:pPr marL="0" indent="0" algn="just">
              <a:buNone/>
            </a:pPr>
            <a:endParaRPr lang="es-MX" sz="2200" dirty="0"/>
          </a:p>
          <a:p>
            <a:pPr marL="0" indent="0" algn="just">
              <a:buNone/>
            </a:pPr>
            <a:endParaRPr lang="es-MX" sz="2200" b="1" dirty="0">
              <a:solidFill>
                <a:schemeClr val="accent1">
                  <a:lumMod val="75000"/>
                </a:schemeClr>
              </a:solidFill>
            </a:endParaRPr>
          </a:p>
        </p:txBody>
      </p:sp>
      <p:sp>
        <p:nvSpPr>
          <p:cNvPr id="8"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2447359835"/>
      </p:ext>
    </p:extLst>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7</a:t>
            </a:fld>
            <a:endParaRPr lang="es-MX" dirty="0"/>
          </a:p>
        </p:txBody>
      </p:sp>
      <p:sp>
        <p:nvSpPr>
          <p:cNvPr id="10" name="2 Marcador de contenido"/>
          <p:cNvSpPr txBox="1">
            <a:spLocks/>
          </p:cNvSpPr>
          <p:nvPr/>
        </p:nvSpPr>
        <p:spPr>
          <a:xfrm>
            <a:off x="611560" y="620688"/>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r>
              <a:rPr lang="es-MX" sz="2400" b="1" dirty="0" smtClean="0">
                <a:solidFill>
                  <a:schemeClr val="accent1">
                    <a:lumMod val="75000"/>
                  </a:schemeClr>
                </a:solidFill>
              </a:rPr>
              <a:t>GUIA DE MODIFICACIONES 2017 - CFDI</a:t>
            </a:r>
            <a:endParaRPr lang="es-MX" sz="2400" dirty="0" smtClean="0">
              <a:solidFill>
                <a:schemeClr val="accent1">
                  <a:lumMod val="75000"/>
                </a:schemeClr>
              </a:solidFill>
            </a:endParaRPr>
          </a:p>
          <a:p>
            <a:pPr marL="0" indent="0" algn="just">
              <a:buNone/>
            </a:pPr>
            <a:endParaRPr lang="es-MX" sz="2200" b="1" dirty="0">
              <a:solidFill>
                <a:schemeClr val="accent1">
                  <a:lumMod val="75000"/>
                </a:schemeClr>
              </a:solidFill>
            </a:endParaRPr>
          </a:p>
        </p:txBody>
      </p:sp>
      <p:graphicFrame>
        <p:nvGraphicFramePr>
          <p:cNvPr id="2" name="1 Tabla"/>
          <p:cNvGraphicFramePr>
            <a:graphicFrameLocks noGrp="1"/>
          </p:cNvGraphicFramePr>
          <p:nvPr>
            <p:extLst>
              <p:ext uri="{D42A27DB-BD31-4B8C-83A1-F6EECF244321}">
                <p14:modId xmlns:p14="http://schemas.microsoft.com/office/powerpoint/2010/main" val="1762863947"/>
              </p:ext>
            </p:extLst>
          </p:nvPr>
        </p:nvGraphicFramePr>
        <p:xfrm>
          <a:off x="611560" y="1124744"/>
          <a:ext cx="8352928" cy="4211320"/>
        </p:xfrm>
        <a:graphic>
          <a:graphicData uri="http://schemas.openxmlformats.org/drawingml/2006/table">
            <a:tbl>
              <a:tblPr firstRow="1" bandRow="1">
                <a:tableStyleId>{5A111915-BE36-4E01-A7E5-04B1672EAD32}</a:tableStyleId>
              </a:tblPr>
              <a:tblGrid>
                <a:gridCol w="2520280"/>
                <a:gridCol w="5832648"/>
              </a:tblGrid>
              <a:tr h="370840">
                <a:tc>
                  <a:txBody>
                    <a:bodyPr/>
                    <a:lstStyle/>
                    <a:p>
                      <a:pPr algn="ctr"/>
                      <a:r>
                        <a:rPr lang="es-MX" dirty="0" smtClean="0"/>
                        <a:t>ARTICULO O REGLA</a:t>
                      </a:r>
                      <a:endParaRPr lang="es-MX" dirty="0"/>
                    </a:p>
                  </a:txBody>
                  <a:tcPr/>
                </a:tc>
                <a:tc>
                  <a:txBody>
                    <a:bodyPr/>
                    <a:lstStyle/>
                    <a:p>
                      <a:pPr algn="ctr"/>
                      <a:r>
                        <a:rPr lang="es-MX" dirty="0" smtClean="0"/>
                        <a:t>REFORMA</a:t>
                      </a:r>
                      <a:endParaRPr lang="es-MX" dirty="0"/>
                    </a:p>
                  </a:txBody>
                  <a:tcPr/>
                </a:tc>
              </a:tr>
              <a:tr h="370840">
                <a:tc>
                  <a:txBody>
                    <a:bodyPr/>
                    <a:lstStyle/>
                    <a:p>
                      <a:r>
                        <a:rPr lang="es-MX" dirty="0" smtClean="0"/>
                        <a:t>Regla 2.7.1.37 RMF 2017</a:t>
                      </a:r>
                      <a:endParaRPr lang="es-MX" dirty="0"/>
                    </a:p>
                  </a:txBody>
                  <a:tcPr/>
                </a:tc>
                <a:tc>
                  <a:txBody>
                    <a:bodyPr/>
                    <a:lstStyle/>
                    <a:p>
                      <a:pPr algn="just"/>
                      <a:r>
                        <a:rPr lang="es-MX" dirty="0" smtClean="0"/>
                        <a:t>Pequeños artesanos, personas físicas que elaboren</a:t>
                      </a:r>
                      <a:r>
                        <a:rPr lang="es-MX" baseline="0" dirty="0" smtClean="0"/>
                        <a:t> y enajenen artesanías, también tendrán la obligación de generar CFDI por sus operaciones</a:t>
                      </a:r>
                    </a:p>
                  </a:txBody>
                  <a:tcPr/>
                </a:tc>
              </a:tr>
              <a:tr h="370840">
                <a:tc>
                  <a:txBody>
                    <a:bodyPr/>
                    <a:lstStyle/>
                    <a:p>
                      <a:r>
                        <a:rPr lang="es-MX" b="1" dirty="0" smtClean="0"/>
                        <a:t>Facilidad:</a:t>
                      </a:r>
                      <a:endParaRPr lang="es-MX" b="1" dirty="0"/>
                    </a:p>
                  </a:txBody>
                  <a:tcPr/>
                </a:tc>
                <a:tc>
                  <a:txBody>
                    <a:bodyPr/>
                    <a:lstStyle/>
                    <a:p>
                      <a:pPr marL="285750" indent="-285750" algn="just">
                        <a:buFont typeface="Arial" charset="0"/>
                        <a:buChar char="•"/>
                      </a:pPr>
                      <a:r>
                        <a:rPr lang="es-MX" baseline="0" dirty="0" smtClean="0"/>
                        <a:t>El SAT pondrá a disposición personal y equipo para auxiliar a este sector, para el cumplimiento de la generación de CFDI y presentación de sus obligaciones fiscales.</a:t>
                      </a:r>
                    </a:p>
                  </a:txBody>
                  <a:tcPr/>
                </a:tc>
              </a:tr>
              <a:tr h="370840">
                <a:tc>
                  <a:txBody>
                    <a:bodyPr/>
                    <a:lstStyle/>
                    <a:p>
                      <a:r>
                        <a:rPr lang="es-MX" dirty="0" smtClean="0"/>
                        <a:t>Regla 2.7.1.40 RMF 2017</a:t>
                      </a:r>
                    </a:p>
                    <a:p>
                      <a:endParaRPr lang="es-MX" b="1" dirty="0" smtClean="0"/>
                    </a:p>
                    <a:p>
                      <a:r>
                        <a:rPr lang="es-MX" b="1" dirty="0" smtClean="0"/>
                        <a:t>Facilidad:</a:t>
                      </a:r>
                      <a:endParaRPr lang="es-MX" b="1" dirty="0"/>
                    </a:p>
                  </a:txBody>
                  <a:tcPr/>
                </a:tc>
                <a:tc>
                  <a:txBody>
                    <a:bodyPr/>
                    <a:lstStyle/>
                    <a:p>
                      <a:pPr marL="0" indent="0" algn="just">
                        <a:buFont typeface="Arial" charset="0"/>
                        <a:buNone/>
                      </a:pPr>
                      <a:r>
                        <a:rPr lang="es-MX" baseline="0" dirty="0" smtClean="0"/>
                        <a:t>Las entidades públicas de los 3 sectores (Federal, Municipal y Estatal), deberán expedir CFDI de manera obligatoria.</a:t>
                      </a:r>
                    </a:p>
                    <a:p>
                      <a:pPr marL="0" indent="0" algn="just">
                        <a:buFont typeface="Arial" charset="0"/>
                        <a:buNone/>
                      </a:pPr>
                      <a:r>
                        <a:rPr lang="es-MX" baseline="0" dirty="0" smtClean="0"/>
                        <a:t>Las dependencias públicas cuyo domicilio se ubique en el listado de localidades sin acceso a Internet, podrán hacerlo a través de equipo y personal que el SAT ponga a disposición para estos efectos</a:t>
                      </a:r>
                    </a:p>
                  </a:txBody>
                  <a:tcPr/>
                </a:tc>
              </a:tr>
            </a:tbl>
          </a:graphicData>
        </a:graphic>
      </p:graphicFrame>
      <p:sp>
        <p:nvSpPr>
          <p:cNvPr id="7"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375308270"/>
      </p:ext>
    </p:extLst>
  </p:cSld>
  <p:clrMapOvr>
    <a:masterClrMapping/>
  </p:clrMapOvr>
  <p:transition spd="slow">
    <p:wipe dir="d"/>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611560" y="548680"/>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Font typeface="Arial" pitchFamily="34" charset="0"/>
              <a:buNone/>
            </a:pPr>
            <a:endParaRPr lang="es-MX" sz="3000" dirty="0" smtClean="0">
              <a:solidFill>
                <a:schemeClr val="accent1">
                  <a:lumMod val="75000"/>
                </a:schemeClr>
              </a:solidFill>
            </a:endParaRPr>
          </a:p>
        </p:txBody>
      </p:sp>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70</a:t>
            </a:fld>
            <a:endParaRPr lang="es-MX" dirty="0"/>
          </a:p>
        </p:txBody>
      </p:sp>
      <p:sp>
        <p:nvSpPr>
          <p:cNvPr id="7" name="2 Marcador de contenido"/>
          <p:cNvSpPr txBox="1">
            <a:spLocks/>
          </p:cNvSpPr>
          <p:nvPr/>
        </p:nvSpPr>
        <p:spPr>
          <a:xfrm>
            <a:off x="611560" y="476672"/>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r>
              <a:rPr lang="es-MX" sz="2400" b="1" dirty="0">
                <a:solidFill>
                  <a:schemeClr val="accent1">
                    <a:lumMod val="75000"/>
                  </a:schemeClr>
                </a:solidFill>
              </a:rPr>
              <a:t>CFDI en una sola exhibición y en parcialidades</a:t>
            </a:r>
            <a:endParaRPr lang="es-MX" sz="2400" b="1" dirty="0" smtClean="0">
              <a:solidFill>
                <a:schemeClr val="accent1">
                  <a:lumMod val="75000"/>
                </a:schemeClr>
              </a:solidFill>
            </a:endParaRPr>
          </a:p>
          <a:p>
            <a:pPr marL="0" indent="0" algn="ctr">
              <a:buNone/>
            </a:pPr>
            <a:endParaRPr lang="es-MX" sz="2400" b="1" dirty="0">
              <a:solidFill>
                <a:schemeClr val="accent1">
                  <a:lumMod val="75000"/>
                </a:schemeClr>
              </a:solidFill>
            </a:endParaRPr>
          </a:p>
          <a:p>
            <a:pPr marL="0" indent="0" algn="just">
              <a:buNone/>
            </a:pPr>
            <a:r>
              <a:rPr lang="es-MX" sz="2200" b="1" dirty="0" smtClean="0"/>
              <a:t>Pagos en parcialidades Art. 29-A, </a:t>
            </a:r>
            <a:r>
              <a:rPr lang="es-MX" sz="2200" b="1" dirty="0" err="1" smtClean="0"/>
              <a:t>fracc</a:t>
            </a:r>
            <a:r>
              <a:rPr lang="es-MX" sz="2200" b="1" dirty="0" smtClean="0"/>
              <a:t>. VII, inciso b), CFF</a:t>
            </a:r>
          </a:p>
          <a:p>
            <a:pPr marL="0" indent="0" algn="just">
              <a:buNone/>
            </a:pPr>
            <a:endParaRPr lang="es-MX" sz="2200" b="1" dirty="0" smtClean="0"/>
          </a:p>
          <a:p>
            <a:pPr marL="355600" indent="-355600" algn="just">
              <a:buNone/>
            </a:pPr>
            <a:r>
              <a:rPr lang="es-MX" sz="2200" dirty="0" smtClean="0"/>
              <a:t>b) Cuando </a:t>
            </a:r>
            <a:r>
              <a:rPr lang="es-MX" sz="2200" dirty="0"/>
              <a:t>la </a:t>
            </a:r>
            <a:r>
              <a:rPr lang="es-MX" sz="2200" b="1" u="sng" dirty="0"/>
              <a:t>contraprestación no se pague en una sola exhibición</a:t>
            </a:r>
            <a:r>
              <a:rPr lang="es-MX" sz="2200" dirty="0"/>
              <a:t> se emitirá </a:t>
            </a:r>
            <a:r>
              <a:rPr lang="es-MX" sz="2200" b="1" u="sng" dirty="0"/>
              <a:t>un comprobante fiscal digital por Internet por el valor total de la operación en el momento en que ésta se realice</a:t>
            </a:r>
            <a:r>
              <a:rPr lang="es-MX" sz="2200" dirty="0"/>
              <a:t> y se </a:t>
            </a:r>
            <a:r>
              <a:rPr lang="es-MX" sz="2200" b="1" u="sng" dirty="0">
                <a:solidFill>
                  <a:srgbClr val="FF0000"/>
                </a:solidFill>
              </a:rPr>
              <a:t>expedirá un comprobante fiscal digital por Internet por cada uno de los pagos que se reciban posteriormente</a:t>
            </a:r>
            <a:r>
              <a:rPr lang="es-MX" sz="2200" dirty="0"/>
              <a:t>, en los términos que establezca el Servicio de Administración Tributaria mediante reglas de carácter general, los cuales </a:t>
            </a:r>
            <a:r>
              <a:rPr lang="es-MX" sz="2200" b="1" dirty="0">
                <a:solidFill>
                  <a:srgbClr val="7030A0"/>
                </a:solidFill>
              </a:rPr>
              <a:t>deberán señalar el folio del comprobante fiscal digital por Internet emitido por el total de la operación, señalando además, el valor total de la operación, y el monto de los impuestos retenidos, así como de los impuestos trasladados, desglosando cada una de las tasas del impuesto correspondiente</a:t>
            </a:r>
            <a:r>
              <a:rPr lang="es-MX" sz="2200" dirty="0"/>
              <a:t>, con las excepciones precisadas en el inciso anterior.</a:t>
            </a:r>
            <a:endParaRPr lang="es-MX" sz="2200" b="1" dirty="0">
              <a:solidFill>
                <a:schemeClr val="accent1">
                  <a:lumMod val="75000"/>
                </a:schemeClr>
              </a:solidFill>
            </a:endParaRPr>
          </a:p>
        </p:txBody>
      </p:sp>
      <p:sp>
        <p:nvSpPr>
          <p:cNvPr id="8"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357277307"/>
      </p:ext>
    </p:extLst>
  </p:cSld>
  <p:clrMapOvr>
    <a:masterClrMapping/>
  </p:clrMapOvr>
  <p:transition spd="slow">
    <p:wipe dir="d"/>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611560" y="548680"/>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Font typeface="Arial" pitchFamily="34" charset="0"/>
              <a:buNone/>
            </a:pPr>
            <a:endParaRPr lang="es-MX" sz="3000" dirty="0" smtClean="0">
              <a:solidFill>
                <a:schemeClr val="accent1">
                  <a:lumMod val="75000"/>
                </a:schemeClr>
              </a:solidFill>
            </a:endParaRPr>
          </a:p>
        </p:txBody>
      </p:sp>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71</a:t>
            </a:fld>
            <a:endParaRPr lang="es-MX" dirty="0"/>
          </a:p>
        </p:txBody>
      </p:sp>
      <p:sp>
        <p:nvSpPr>
          <p:cNvPr id="7" name="2 Marcador de contenido"/>
          <p:cNvSpPr txBox="1">
            <a:spLocks/>
          </p:cNvSpPr>
          <p:nvPr/>
        </p:nvSpPr>
        <p:spPr>
          <a:xfrm>
            <a:off x="611560" y="476672"/>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r>
              <a:rPr lang="es-MX" sz="2600" b="1" dirty="0" smtClean="0">
                <a:solidFill>
                  <a:schemeClr val="accent1">
                    <a:lumMod val="75000"/>
                  </a:schemeClr>
                </a:solidFill>
              </a:rPr>
              <a:t>CFDI de Pagos Realizados</a:t>
            </a:r>
          </a:p>
          <a:p>
            <a:pPr marL="0" indent="0" algn="just">
              <a:buNone/>
            </a:pPr>
            <a:r>
              <a:rPr lang="es-MX" sz="2400" dirty="0" smtClean="0"/>
              <a:t>Regla </a:t>
            </a:r>
            <a:r>
              <a:rPr lang="es-MX" sz="2400" b="1" dirty="0"/>
              <a:t>2.7.1.35</a:t>
            </a:r>
            <a:r>
              <a:rPr lang="es-MX" sz="2400" dirty="0"/>
              <a:t> </a:t>
            </a:r>
            <a:r>
              <a:rPr lang="es-MX" sz="2400" b="1" dirty="0"/>
              <a:t>Expedición de CFDI por pagos realizados</a:t>
            </a:r>
            <a:r>
              <a:rPr lang="es-MX" sz="2400" dirty="0"/>
              <a:t> </a:t>
            </a:r>
            <a:r>
              <a:rPr lang="es-MX" sz="2400" dirty="0" smtClean="0"/>
              <a:t>(</a:t>
            </a:r>
            <a:r>
              <a:rPr lang="es-MX" sz="2400" b="1" dirty="0" smtClean="0">
                <a:solidFill>
                  <a:srgbClr val="FF0000"/>
                </a:solidFill>
              </a:rPr>
              <a:t>nueva</a:t>
            </a:r>
            <a:r>
              <a:rPr lang="es-MX" sz="2400" dirty="0" smtClean="0"/>
              <a:t>) (pagos en parcialidades)</a:t>
            </a:r>
          </a:p>
          <a:p>
            <a:pPr marL="0" indent="0" algn="just">
              <a:buNone/>
            </a:pPr>
            <a:r>
              <a:rPr lang="es-419" sz="2400" b="1" dirty="0" smtClean="0">
                <a:solidFill>
                  <a:schemeClr val="accent1">
                    <a:lumMod val="75000"/>
                  </a:schemeClr>
                </a:solidFill>
              </a:rPr>
              <a:t>Primer Párrafo, Regla 2.7.1.35.</a:t>
            </a:r>
            <a:endParaRPr lang="es-MX" sz="2400" b="1" dirty="0" smtClean="0">
              <a:solidFill>
                <a:schemeClr val="accent1">
                  <a:lumMod val="75000"/>
                </a:schemeClr>
              </a:solidFill>
            </a:endParaRPr>
          </a:p>
          <a:p>
            <a:pPr marL="514350" indent="-514350" algn="just">
              <a:buFont typeface="+mj-lt"/>
              <a:buAutoNum type="arabicPeriod"/>
            </a:pPr>
            <a:r>
              <a:rPr lang="es-MX" sz="2600" dirty="0" smtClean="0"/>
              <a:t>Cuando las contraprestaciones se paguen parcialidades, se emitirá un CFDI por el valor total de la operación en el momento en que se realice y posteriormente se expedirá un CFDI por cada uno de los pagos que se efectúen. (</a:t>
            </a:r>
            <a:r>
              <a:rPr lang="es-MX" sz="2600" b="1" dirty="0" smtClean="0">
                <a:solidFill>
                  <a:srgbClr val="FF0000"/>
                </a:solidFill>
              </a:rPr>
              <a:t>Art. 29-A, fracción VII, inciso b), CFF</a:t>
            </a:r>
            <a:r>
              <a:rPr lang="es-MX" sz="2600" dirty="0" smtClean="0"/>
              <a:t>). Para lo cual se adicionará a cada comprobante de parcialidad:</a:t>
            </a:r>
          </a:p>
          <a:p>
            <a:pPr marL="914400" lvl="1" indent="-514350" algn="just">
              <a:buAutoNum type="alphaLcPeriod"/>
            </a:pPr>
            <a:r>
              <a:rPr lang="es-MX" dirty="0" smtClean="0"/>
              <a:t>La leyenda “cero pesos” en el monto total de la operación.</a:t>
            </a:r>
          </a:p>
          <a:p>
            <a:pPr marL="914400" lvl="1" indent="-514350" algn="just">
              <a:buAutoNum type="alphaLcPeriod"/>
            </a:pPr>
            <a:r>
              <a:rPr lang="es-MX" dirty="0" smtClean="0"/>
              <a:t>En el método de pago se </a:t>
            </a:r>
            <a:r>
              <a:rPr lang="es-MX" b="1" u="sng" dirty="0" smtClean="0"/>
              <a:t>incluirá</a:t>
            </a:r>
            <a:r>
              <a:rPr lang="es-MX" dirty="0" smtClean="0"/>
              <a:t> la expresión: “</a:t>
            </a:r>
            <a:r>
              <a:rPr lang="es-MX" b="1" dirty="0" smtClean="0"/>
              <a:t>pago</a:t>
            </a:r>
            <a:r>
              <a:rPr lang="es-MX" dirty="0" smtClean="0"/>
              <a:t>”, </a:t>
            </a:r>
          </a:p>
          <a:p>
            <a:pPr marL="914400" lvl="1" indent="-514350" algn="just">
              <a:buAutoNum type="alphaLcPeriod"/>
            </a:pPr>
            <a:r>
              <a:rPr lang="es-MX" dirty="0" smtClean="0"/>
              <a:t>Se </a:t>
            </a:r>
            <a:r>
              <a:rPr lang="es-MX" b="1" u="sng" dirty="0" smtClean="0"/>
              <a:t>debe</a:t>
            </a:r>
            <a:r>
              <a:rPr lang="es-MX" dirty="0" smtClean="0"/>
              <a:t> incorporar al CFDI por parcialidades el complemento </a:t>
            </a:r>
            <a:r>
              <a:rPr lang="es-MX" b="1" dirty="0" smtClean="0"/>
              <a:t>“complemento para pagos”</a:t>
            </a:r>
            <a:r>
              <a:rPr lang="es-MX" dirty="0" smtClean="0"/>
              <a:t>.</a:t>
            </a:r>
          </a:p>
          <a:p>
            <a:pPr algn="just">
              <a:buFont typeface="Arial" charset="0"/>
              <a:buChar char="•"/>
            </a:pPr>
            <a:endParaRPr lang="es-MX" sz="2600" dirty="0" smtClean="0"/>
          </a:p>
        </p:txBody>
      </p:sp>
      <p:sp>
        <p:nvSpPr>
          <p:cNvPr id="8"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370102200"/>
      </p:ext>
    </p:extLst>
  </p:cSld>
  <p:clrMapOvr>
    <a:masterClrMapping/>
  </p:clrMapOvr>
  <p:transition spd="slow">
    <p:wipe dir="d"/>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72</a:t>
            </a:fld>
            <a:endParaRPr lang="es-MX" dirty="0"/>
          </a:p>
        </p:txBody>
      </p:sp>
      <p:sp>
        <p:nvSpPr>
          <p:cNvPr id="7" name="2 Marcador de contenido"/>
          <p:cNvSpPr txBox="1">
            <a:spLocks/>
          </p:cNvSpPr>
          <p:nvPr/>
        </p:nvSpPr>
        <p:spPr>
          <a:xfrm>
            <a:off x="611560" y="476672"/>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r>
              <a:rPr lang="es-MX" sz="2600" b="1" dirty="0">
                <a:solidFill>
                  <a:schemeClr val="accent1">
                    <a:lumMod val="75000"/>
                  </a:schemeClr>
                </a:solidFill>
              </a:rPr>
              <a:t>CFDI de Pagos Realizados</a:t>
            </a:r>
            <a:endParaRPr lang="es-MX" sz="2600" b="1" dirty="0" smtClean="0">
              <a:solidFill>
                <a:schemeClr val="accent1">
                  <a:lumMod val="75000"/>
                </a:schemeClr>
              </a:solidFill>
            </a:endParaRPr>
          </a:p>
          <a:p>
            <a:pPr marL="0" indent="0" algn="just">
              <a:buNone/>
            </a:pPr>
            <a:r>
              <a:rPr lang="es-MX" sz="2600" dirty="0"/>
              <a:t>Regla </a:t>
            </a:r>
            <a:r>
              <a:rPr lang="es-MX" sz="2600" b="1" dirty="0"/>
              <a:t>2.7.1.35</a:t>
            </a:r>
            <a:r>
              <a:rPr lang="es-MX" sz="2600" dirty="0"/>
              <a:t> </a:t>
            </a:r>
            <a:r>
              <a:rPr lang="es-MX" sz="2600" b="1" dirty="0"/>
              <a:t>Expedición de CFDI por pagos realizados</a:t>
            </a:r>
            <a:r>
              <a:rPr lang="es-MX" sz="2600" dirty="0"/>
              <a:t> (</a:t>
            </a:r>
            <a:r>
              <a:rPr lang="es-MX" sz="2600" b="1" dirty="0">
                <a:solidFill>
                  <a:srgbClr val="FF0000"/>
                </a:solidFill>
              </a:rPr>
              <a:t>nueva</a:t>
            </a:r>
            <a:r>
              <a:rPr lang="es-MX" sz="2600" dirty="0"/>
              <a:t>) (pagos en parcialidades</a:t>
            </a:r>
            <a:r>
              <a:rPr lang="es-MX" sz="2600" dirty="0" smtClean="0"/>
              <a:t>)</a:t>
            </a:r>
          </a:p>
          <a:p>
            <a:pPr marL="0" indent="0" algn="just">
              <a:buNone/>
            </a:pPr>
            <a:r>
              <a:rPr lang="es-419" sz="2400" b="1" dirty="0" smtClean="0">
                <a:solidFill>
                  <a:schemeClr val="accent1">
                    <a:lumMod val="75000"/>
                  </a:schemeClr>
                </a:solidFill>
              </a:rPr>
              <a:t>Segundo </a:t>
            </a:r>
            <a:r>
              <a:rPr lang="es-419" sz="2400" b="1" dirty="0">
                <a:solidFill>
                  <a:schemeClr val="accent1">
                    <a:lumMod val="75000"/>
                  </a:schemeClr>
                </a:solidFill>
              </a:rPr>
              <a:t>Párrafo, Regla 2.7.1.35.</a:t>
            </a:r>
            <a:endParaRPr lang="es-MX" sz="2400" b="1" dirty="0">
              <a:solidFill>
                <a:schemeClr val="accent1">
                  <a:lumMod val="75000"/>
                </a:schemeClr>
              </a:solidFill>
            </a:endParaRPr>
          </a:p>
          <a:p>
            <a:pPr marL="571500" indent="-571500" algn="just">
              <a:buFont typeface="+mj-lt"/>
              <a:buAutoNum type="arabicPeriod" startAt="2"/>
            </a:pPr>
            <a:r>
              <a:rPr lang="es-MX" sz="2600" dirty="0" smtClean="0"/>
              <a:t>El monto del pago se aplicará proporcionalmente a los conceptos integrados en el CFDI emitido por el valor total de la operación (original).</a:t>
            </a:r>
          </a:p>
          <a:p>
            <a:pPr marL="1181100" indent="-457200" algn="just">
              <a:buFont typeface="Arial" charset="0"/>
              <a:buChar char="•"/>
            </a:pPr>
            <a:r>
              <a:rPr lang="es-419" sz="2600" dirty="0" smtClean="0"/>
              <a:t>Tiene una afectación contable directa para fines del acreditamiento o traslado del IVA.</a:t>
            </a:r>
          </a:p>
          <a:p>
            <a:pPr marL="1181100" indent="-457200" algn="just">
              <a:buFont typeface="Arial" charset="0"/>
              <a:buChar char="•"/>
            </a:pPr>
            <a:r>
              <a:rPr lang="es-419" sz="2600" dirty="0" smtClean="0"/>
              <a:t>Afacta en operaciones de tipo mixto (actos gravados y exentos).</a:t>
            </a:r>
          </a:p>
          <a:p>
            <a:pPr marL="0" indent="0" algn="just">
              <a:buNone/>
            </a:pPr>
            <a:endParaRPr lang="es-MX" sz="2600" dirty="0" smtClean="0"/>
          </a:p>
          <a:p>
            <a:pPr marL="0" indent="0" algn="just">
              <a:buNone/>
            </a:pPr>
            <a:endParaRPr lang="es-MX" sz="2600" dirty="0" smtClean="0"/>
          </a:p>
        </p:txBody>
      </p:sp>
      <p:sp>
        <p:nvSpPr>
          <p:cNvPr id="8"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2360824449"/>
      </p:ext>
    </p:extLst>
  </p:cSld>
  <p:clrMapOvr>
    <a:masterClrMapping/>
  </p:clrMapOvr>
  <p:transition spd="slow">
    <p:wipe dir="d"/>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611560" y="548680"/>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Font typeface="Arial" pitchFamily="34" charset="0"/>
              <a:buNone/>
            </a:pPr>
            <a:endParaRPr lang="es-MX" sz="3000" dirty="0" smtClean="0">
              <a:solidFill>
                <a:schemeClr val="accent1">
                  <a:lumMod val="75000"/>
                </a:schemeClr>
              </a:solidFill>
            </a:endParaRPr>
          </a:p>
        </p:txBody>
      </p:sp>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73</a:t>
            </a:fld>
            <a:endParaRPr lang="es-MX" dirty="0"/>
          </a:p>
        </p:txBody>
      </p:sp>
      <p:sp>
        <p:nvSpPr>
          <p:cNvPr id="7" name="2 Marcador de contenido"/>
          <p:cNvSpPr txBox="1">
            <a:spLocks/>
          </p:cNvSpPr>
          <p:nvPr/>
        </p:nvSpPr>
        <p:spPr>
          <a:xfrm>
            <a:off x="576064" y="476672"/>
            <a:ext cx="8532440" cy="5904656"/>
          </a:xfrm>
          <a:prstGeom prst="rect">
            <a:avLst/>
          </a:prstGeom>
        </p:spPr>
        <p:txBody>
          <a:bodyPr>
            <a:normAutofit fontScale="55000" lnSpcReduction="20000"/>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r>
              <a:rPr lang="es-MX" sz="3100" b="1" dirty="0" smtClean="0">
                <a:solidFill>
                  <a:schemeClr val="accent1">
                    <a:lumMod val="75000"/>
                  </a:schemeClr>
                </a:solidFill>
              </a:rPr>
              <a:t>CFDI en una sola exhibición y en parcialidades</a:t>
            </a:r>
          </a:p>
          <a:p>
            <a:pPr marL="0" indent="0" algn="just">
              <a:buNone/>
            </a:pPr>
            <a:endParaRPr lang="es-419" sz="2600" b="1" dirty="0" smtClean="0"/>
          </a:p>
          <a:p>
            <a:pPr marL="0" indent="0" algn="just">
              <a:buNone/>
            </a:pPr>
            <a:r>
              <a:rPr lang="es-419" sz="3500" b="1" dirty="0" smtClean="0"/>
              <a:t>Precisiones al IVA en los CFDI pagados en una sola exhibición y en parcialidades</a:t>
            </a:r>
          </a:p>
          <a:p>
            <a:pPr marL="0" indent="0" algn="just">
              <a:buNone/>
            </a:pPr>
            <a:endParaRPr lang="es-MX" sz="2600" dirty="0" smtClean="0"/>
          </a:p>
          <a:p>
            <a:pPr marL="0" indent="0" algn="just">
              <a:buNone/>
            </a:pPr>
            <a:r>
              <a:rPr lang="es-MX" sz="3300" b="1" dirty="0" smtClean="0"/>
              <a:t>Art. 37, RCFF.</a:t>
            </a:r>
            <a:r>
              <a:rPr lang="es-MX" sz="3300" dirty="0" smtClean="0"/>
              <a:t> </a:t>
            </a:r>
            <a:r>
              <a:rPr lang="es-MX" sz="3300" dirty="0"/>
              <a:t>Para los efectos del artículo 29-A, fracción VII del Código, los contribuyentes que expidan comprobantes fiscales digitales por Internet, para efectos del traslado de impuestos en forma expresa y por separado los desglosarán por tasa o cuota del impuesto en los siguientes supuestos:</a:t>
            </a:r>
          </a:p>
          <a:p>
            <a:pPr marL="0" indent="0" algn="just">
              <a:buNone/>
            </a:pPr>
            <a:r>
              <a:rPr lang="es-MX" sz="3300" b="1" dirty="0"/>
              <a:t>I</a:t>
            </a:r>
            <a:r>
              <a:rPr lang="es-MX" sz="3300" b="1" dirty="0" smtClean="0"/>
              <a:t>. </a:t>
            </a:r>
            <a:r>
              <a:rPr lang="es-MX" sz="3300" dirty="0" smtClean="0"/>
              <a:t>Cuando </a:t>
            </a:r>
            <a:r>
              <a:rPr lang="es-MX" sz="3300" dirty="0"/>
              <a:t>la </a:t>
            </a:r>
            <a:r>
              <a:rPr lang="es-MX" sz="3300" b="1" u="sng" dirty="0"/>
              <a:t>totalidad de las operaciones, actos o actividades</a:t>
            </a:r>
            <a:r>
              <a:rPr lang="es-MX" sz="3300" dirty="0"/>
              <a:t> que ampara el comprobante fiscal digital por Internet se encuentren </a:t>
            </a:r>
            <a:r>
              <a:rPr lang="es-MX" sz="3300" b="1" u="sng" dirty="0"/>
              <a:t>sujetos a la misma tasa o cuota</a:t>
            </a:r>
            <a:r>
              <a:rPr lang="es-MX" sz="3300" dirty="0"/>
              <a:t>, el impuesto trasladado </a:t>
            </a:r>
            <a:r>
              <a:rPr lang="es-MX" sz="3300" b="1" u="sng" dirty="0"/>
              <a:t>se incluirá en forma expresa y por separado</a:t>
            </a:r>
            <a:r>
              <a:rPr lang="es-MX" sz="3300" dirty="0"/>
              <a:t> en el comprobante fiscal digital por Internet señalando la tasa aplicable, </a:t>
            </a:r>
            <a:r>
              <a:rPr lang="es-MX" sz="3300" b="1" u="sng" dirty="0"/>
              <a:t>incluso cuando se trate de la tasa del 0%</a:t>
            </a:r>
            <a:r>
              <a:rPr lang="es-MX" sz="3300" dirty="0"/>
              <a:t>;</a:t>
            </a:r>
          </a:p>
          <a:p>
            <a:pPr marL="0" indent="0" algn="just">
              <a:buNone/>
            </a:pPr>
            <a:r>
              <a:rPr lang="es-MX" sz="3300" b="1" dirty="0"/>
              <a:t>II</a:t>
            </a:r>
            <a:r>
              <a:rPr lang="es-MX" sz="3300" b="1" dirty="0" smtClean="0"/>
              <a:t>. </a:t>
            </a:r>
            <a:r>
              <a:rPr lang="es-MX" sz="3300" dirty="0" smtClean="0"/>
              <a:t>Cuando </a:t>
            </a:r>
            <a:r>
              <a:rPr lang="es-MX" sz="3300" dirty="0"/>
              <a:t>las </a:t>
            </a:r>
            <a:r>
              <a:rPr lang="es-MX" sz="3300" b="1" u="sng" dirty="0"/>
              <a:t>operaciones, actos o actividades</a:t>
            </a:r>
            <a:r>
              <a:rPr lang="es-MX" sz="3300" dirty="0"/>
              <a:t> a los que les sean aplicables </a:t>
            </a:r>
            <a:r>
              <a:rPr lang="es-MX" sz="3300" b="1" u="sng" dirty="0"/>
              <a:t>tasas o cuotas distintas del mismo impuesto</a:t>
            </a:r>
            <a:r>
              <a:rPr lang="es-MX" sz="3300" dirty="0"/>
              <a:t>, el comprobante fiscal digital por Internet </a:t>
            </a:r>
            <a:r>
              <a:rPr lang="es-MX" sz="3300" b="1" u="sng" dirty="0"/>
              <a:t>señalará el traslado que corresponda a cada una de las tasas o cuotas, indicando la tasa aplicable</a:t>
            </a:r>
            <a:r>
              <a:rPr lang="es-MX" sz="3300" dirty="0"/>
              <a:t>, o bien, se separen los actos o actividades en más de un comprobante fiscal digital por Internet, en cuyo caso se aplicará lo dispuesto en la fracción I de este artículo;</a:t>
            </a:r>
          </a:p>
          <a:p>
            <a:pPr marL="0" indent="0" algn="just">
              <a:buNone/>
            </a:pPr>
            <a:r>
              <a:rPr lang="es-MX" sz="3300" b="1" dirty="0"/>
              <a:t>III</a:t>
            </a:r>
            <a:r>
              <a:rPr lang="es-MX" sz="3300" b="1" dirty="0" smtClean="0"/>
              <a:t>. </a:t>
            </a:r>
            <a:r>
              <a:rPr lang="es-MX" sz="3300" dirty="0" smtClean="0"/>
              <a:t>Cuando </a:t>
            </a:r>
            <a:r>
              <a:rPr lang="es-MX" sz="3300" dirty="0"/>
              <a:t>las </a:t>
            </a:r>
            <a:r>
              <a:rPr lang="es-MX" sz="3300" b="1" u="sng" dirty="0"/>
              <a:t>operaciones, actos o actividades estén </a:t>
            </a:r>
            <a:r>
              <a:rPr lang="es-MX" sz="3300" b="1" u="sng" dirty="0">
                <a:solidFill>
                  <a:srgbClr val="FF0000"/>
                </a:solidFill>
              </a:rPr>
              <a:t>gravados</a:t>
            </a:r>
            <a:r>
              <a:rPr lang="es-MX" sz="3300" b="1" u="sng" dirty="0"/>
              <a:t> y </a:t>
            </a:r>
            <a:r>
              <a:rPr lang="es-MX" sz="3300" b="1" u="sng" dirty="0">
                <a:solidFill>
                  <a:srgbClr val="FF0000"/>
                </a:solidFill>
              </a:rPr>
              <a:t>exentos</a:t>
            </a:r>
            <a:r>
              <a:rPr lang="es-MX" sz="3300" dirty="0"/>
              <a:t>, el comprobante fiscal digital por Internet </a:t>
            </a:r>
            <a:r>
              <a:rPr lang="es-MX" sz="3300" b="1" u="sng" dirty="0"/>
              <a:t>señalará el monto o suma de los gravados</a:t>
            </a:r>
            <a:r>
              <a:rPr lang="es-MX" sz="3300" dirty="0"/>
              <a:t> </a:t>
            </a:r>
            <a:r>
              <a:rPr lang="es-MX" sz="3300" b="1" u="sng" dirty="0"/>
              <a:t>y</a:t>
            </a:r>
            <a:r>
              <a:rPr lang="es-MX" sz="3300" dirty="0"/>
              <a:t> de los </a:t>
            </a:r>
            <a:r>
              <a:rPr lang="es-MX" sz="3300" b="1" u="sng" dirty="0"/>
              <a:t>exentos</a:t>
            </a:r>
            <a:r>
              <a:rPr lang="es-MX" sz="3300" dirty="0"/>
              <a:t> y, en caso de que los primeros se encuentren gravados a tasas distintas será aplicable lo dispuesto en la fracción II de este artículo, y</a:t>
            </a:r>
          </a:p>
          <a:p>
            <a:pPr marL="0" indent="0" algn="just">
              <a:buNone/>
            </a:pPr>
            <a:r>
              <a:rPr lang="es-MX" sz="3300" b="1" dirty="0"/>
              <a:t>IV</a:t>
            </a:r>
            <a:r>
              <a:rPr lang="es-MX" sz="3300" b="1" dirty="0" smtClean="0"/>
              <a:t>. </a:t>
            </a:r>
            <a:r>
              <a:rPr lang="es-MX" sz="3300" dirty="0" smtClean="0"/>
              <a:t>En </a:t>
            </a:r>
            <a:r>
              <a:rPr lang="es-MX" sz="3300" dirty="0"/>
              <a:t>el caso en que se </a:t>
            </a:r>
            <a:r>
              <a:rPr lang="es-MX" sz="3300" b="1" u="sng" dirty="0"/>
              <a:t>deban trasladar dos impuestos</a:t>
            </a:r>
            <a:r>
              <a:rPr lang="es-MX" sz="3300" dirty="0"/>
              <a:t>, el comprobante fiscal digital por Internet </a:t>
            </a:r>
            <a:r>
              <a:rPr lang="es-MX" sz="3300" b="1" u="sng" dirty="0"/>
              <a:t>indicará el importe que corresponda a cada impuesto por separado</a:t>
            </a:r>
            <a:r>
              <a:rPr lang="es-MX" sz="3300" dirty="0"/>
              <a:t> y la </a:t>
            </a:r>
            <a:r>
              <a:rPr lang="es-MX" sz="3300" b="1" u="sng" dirty="0"/>
              <a:t>tasa o cuota aplicable</a:t>
            </a:r>
            <a:r>
              <a:rPr lang="es-MX" sz="3300" dirty="0"/>
              <a:t>.</a:t>
            </a:r>
          </a:p>
          <a:p>
            <a:pPr marL="0" indent="0" algn="just">
              <a:buNone/>
            </a:pPr>
            <a:endParaRPr lang="es-MX" sz="2600" dirty="0" smtClean="0"/>
          </a:p>
        </p:txBody>
      </p:sp>
      <p:sp>
        <p:nvSpPr>
          <p:cNvPr id="8"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4098927423"/>
      </p:ext>
    </p:extLst>
  </p:cSld>
  <p:clrMapOvr>
    <a:masterClrMapping/>
  </p:clrMapOvr>
  <p:transition spd="slow">
    <p:wipe dir="d"/>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74</a:t>
            </a:fld>
            <a:endParaRPr lang="es-MX" dirty="0"/>
          </a:p>
        </p:txBody>
      </p:sp>
      <p:sp>
        <p:nvSpPr>
          <p:cNvPr id="7" name="2 Marcador de contenido"/>
          <p:cNvSpPr txBox="1">
            <a:spLocks/>
          </p:cNvSpPr>
          <p:nvPr/>
        </p:nvSpPr>
        <p:spPr>
          <a:xfrm>
            <a:off x="611560" y="476672"/>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r>
              <a:rPr lang="es-MX" sz="2600" b="1" dirty="0">
                <a:solidFill>
                  <a:schemeClr val="accent1">
                    <a:lumMod val="75000"/>
                  </a:schemeClr>
                </a:solidFill>
              </a:rPr>
              <a:t>CFDI de Pagos Realizados</a:t>
            </a:r>
            <a:endParaRPr lang="es-MX" sz="2600" b="1" dirty="0" smtClean="0">
              <a:solidFill>
                <a:schemeClr val="accent1">
                  <a:lumMod val="75000"/>
                </a:schemeClr>
              </a:solidFill>
            </a:endParaRPr>
          </a:p>
          <a:p>
            <a:pPr marL="0" indent="0" algn="just">
              <a:buNone/>
            </a:pPr>
            <a:r>
              <a:rPr lang="es-MX" sz="2600" dirty="0"/>
              <a:t>Regla </a:t>
            </a:r>
            <a:r>
              <a:rPr lang="es-MX" sz="2600" b="1" dirty="0"/>
              <a:t>2.7.1.35</a:t>
            </a:r>
            <a:r>
              <a:rPr lang="es-MX" sz="2600" dirty="0"/>
              <a:t> </a:t>
            </a:r>
            <a:r>
              <a:rPr lang="es-MX" sz="2600" b="1" dirty="0"/>
              <a:t>Expedición de CFDI por pagos realizados</a:t>
            </a:r>
            <a:r>
              <a:rPr lang="es-MX" sz="2600" dirty="0"/>
              <a:t> (</a:t>
            </a:r>
            <a:r>
              <a:rPr lang="es-MX" sz="2600" b="1" dirty="0">
                <a:solidFill>
                  <a:srgbClr val="FF0000"/>
                </a:solidFill>
              </a:rPr>
              <a:t>nueva</a:t>
            </a:r>
            <a:r>
              <a:rPr lang="es-MX" sz="2600" dirty="0"/>
              <a:t>) (pagos en parcialidades</a:t>
            </a:r>
            <a:r>
              <a:rPr lang="es-MX" sz="2600" dirty="0" smtClean="0"/>
              <a:t>)</a:t>
            </a:r>
          </a:p>
          <a:p>
            <a:pPr marL="0" indent="0" algn="just">
              <a:buNone/>
            </a:pPr>
            <a:r>
              <a:rPr lang="es-419" sz="2400" b="1" dirty="0" smtClean="0">
                <a:solidFill>
                  <a:schemeClr val="accent1">
                    <a:lumMod val="75000"/>
                  </a:schemeClr>
                </a:solidFill>
              </a:rPr>
              <a:t>Tercer </a:t>
            </a:r>
            <a:r>
              <a:rPr lang="es-419" sz="2400" b="1" dirty="0">
                <a:solidFill>
                  <a:schemeClr val="accent1">
                    <a:lumMod val="75000"/>
                  </a:schemeClr>
                </a:solidFill>
              </a:rPr>
              <a:t>Párrafo, Regla 2.7.1.35.</a:t>
            </a:r>
            <a:endParaRPr lang="es-MX" sz="2400" b="1" dirty="0">
              <a:solidFill>
                <a:schemeClr val="accent1">
                  <a:lumMod val="75000"/>
                </a:schemeClr>
              </a:solidFill>
            </a:endParaRPr>
          </a:p>
          <a:p>
            <a:pPr marL="514350" indent="-514350" algn="just">
              <a:buFont typeface="+mj-lt"/>
              <a:buAutoNum type="arabicPeriod" startAt="3"/>
            </a:pPr>
            <a:r>
              <a:rPr lang="es-MX" sz="2600" dirty="0" smtClean="0"/>
              <a:t>Cuando se expida un CFDI por pago en una sola exhibición, pero no sea cubierta en el momento de su expedición, (inclusive en operaciones a crédito) y el pago sea por el total en una fecha posterior. </a:t>
            </a:r>
            <a:r>
              <a:rPr lang="es-MX" sz="2600" b="1" dirty="0" smtClean="0"/>
              <a:t>Deberá generarse un comprobante por pago realizado </a:t>
            </a:r>
            <a:r>
              <a:rPr lang="es-MX" sz="2600" b="1" u="sng" dirty="0" smtClean="0"/>
              <a:t>con el que se liquide el importe de la operación</a:t>
            </a:r>
            <a:r>
              <a:rPr lang="es-MX" sz="2600" b="1" dirty="0" smtClean="0"/>
              <a:t>. </a:t>
            </a:r>
            <a:r>
              <a:rPr lang="es-MX" sz="2600" b="1" u="sng" dirty="0"/>
              <a:t>Siempre que se trate del mismo ejercicio fiscal</a:t>
            </a:r>
            <a:r>
              <a:rPr lang="es-MX" sz="2600" b="1" u="sng" dirty="0" smtClean="0"/>
              <a:t>.</a:t>
            </a:r>
          </a:p>
        </p:txBody>
      </p:sp>
      <p:sp>
        <p:nvSpPr>
          <p:cNvPr id="8"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1397756832"/>
      </p:ext>
    </p:extLst>
  </p:cSld>
  <p:clrMapOvr>
    <a:masterClrMapping/>
  </p:clrMapOvr>
  <p:transition spd="slow">
    <p:wipe dir="d"/>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75</a:t>
            </a:fld>
            <a:endParaRPr lang="es-MX" dirty="0"/>
          </a:p>
        </p:txBody>
      </p:sp>
      <p:sp>
        <p:nvSpPr>
          <p:cNvPr id="7" name="2 Marcador de contenido"/>
          <p:cNvSpPr txBox="1">
            <a:spLocks/>
          </p:cNvSpPr>
          <p:nvPr/>
        </p:nvSpPr>
        <p:spPr>
          <a:xfrm>
            <a:off x="611560" y="476672"/>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r>
              <a:rPr lang="es-MX" sz="2600" b="1" dirty="0">
                <a:solidFill>
                  <a:schemeClr val="accent1">
                    <a:lumMod val="75000"/>
                  </a:schemeClr>
                </a:solidFill>
              </a:rPr>
              <a:t>CFDI de Pagos Realizados</a:t>
            </a:r>
            <a:endParaRPr lang="es-MX" sz="2600" b="1" dirty="0" smtClean="0">
              <a:solidFill>
                <a:schemeClr val="accent1">
                  <a:lumMod val="75000"/>
                </a:schemeClr>
              </a:solidFill>
            </a:endParaRPr>
          </a:p>
          <a:p>
            <a:pPr marL="0" indent="0" algn="just">
              <a:buNone/>
            </a:pPr>
            <a:r>
              <a:rPr lang="es-MX" sz="2600" dirty="0"/>
              <a:t>Regla </a:t>
            </a:r>
            <a:r>
              <a:rPr lang="es-MX" sz="2600" b="1" dirty="0"/>
              <a:t>2.7.1.35</a:t>
            </a:r>
            <a:r>
              <a:rPr lang="es-MX" sz="2600" dirty="0"/>
              <a:t> </a:t>
            </a:r>
            <a:r>
              <a:rPr lang="es-MX" sz="2600" b="1" dirty="0"/>
              <a:t>Expedición de CFDI por pagos realizados</a:t>
            </a:r>
            <a:r>
              <a:rPr lang="es-MX" sz="2600" dirty="0"/>
              <a:t> (</a:t>
            </a:r>
            <a:r>
              <a:rPr lang="es-MX" sz="2600" b="1" dirty="0">
                <a:solidFill>
                  <a:srgbClr val="FF0000"/>
                </a:solidFill>
              </a:rPr>
              <a:t>nueva</a:t>
            </a:r>
            <a:r>
              <a:rPr lang="es-MX" sz="2600" dirty="0"/>
              <a:t>) (pagos en parcialidades</a:t>
            </a:r>
            <a:r>
              <a:rPr lang="es-MX" sz="2600" dirty="0" smtClean="0"/>
              <a:t>)</a:t>
            </a:r>
          </a:p>
          <a:p>
            <a:pPr marL="0" indent="0" algn="just">
              <a:buNone/>
            </a:pPr>
            <a:r>
              <a:rPr lang="es-419" sz="2400" b="1" dirty="0" smtClean="0">
                <a:solidFill>
                  <a:schemeClr val="accent1">
                    <a:lumMod val="75000"/>
                  </a:schemeClr>
                </a:solidFill>
              </a:rPr>
              <a:t>Cuarto </a:t>
            </a:r>
            <a:r>
              <a:rPr lang="es-419" sz="2400" b="1" dirty="0">
                <a:solidFill>
                  <a:schemeClr val="accent1">
                    <a:lumMod val="75000"/>
                  </a:schemeClr>
                </a:solidFill>
              </a:rPr>
              <a:t>Párrafo, Regla 2.7.1.35.</a:t>
            </a:r>
            <a:endParaRPr lang="es-MX" sz="2400" b="1" dirty="0">
              <a:solidFill>
                <a:schemeClr val="accent1">
                  <a:lumMod val="75000"/>
                </a:schemeClr>
              </a:solidFill>
            </a:endParaRPr>
          </a:p>
          <a:p>
            <a:pPr marL="514350" indent="-514350" algn="just">
              <a:buFont typeface="+mj-lt"/>
              <a:buAutoNum type="arabicPeriod" startAt="4"/>
            </a:pPr>
            <a:r>
              <a:rPr lang="es-MX" sz="2600" dirty="0" smtClean="0"/>
              <a:t>Cuando se haya elaborado </a:t>
            </a:r>
            <a:r>
              <a:rPr lang="es-MX" sz="2600" b="1" dirty="0" smtClean="0"/>
              <a:t>al menos </a:t>
            </a:r>
            <a:r>
              <a:rPr lang="es-MX" sz="2600" dirty="0" smtClean="0"/>
              <a:t>un CFDI de parcialidades que incorpore el “complemento de recepción de pagos” que acrediten que la contraprestación ha sido parcial o totalmente pagada. El CFDI emitido por el total de la operación no podrá ser </a:t>
            </a:r>
            <a:r>
              <a:rPr lang="es-MX" sz="2600" b="1" dirty="0" smtClean="0"/>
              <a:t>cancelado</a:t>
            </a:r>
            <a:r>
              <a:rPr lang="es-MX" sz="2600" dirty="0" smtClean="0"/>
              <a:t>, y en caso de correcciones al CFDI original se deberá realizar mediante un CFDI de Egresos (devoluciones, descuentos y bonificaciones)</a:t>
            </a:r>
          </a:p>
        </p:txBody>
      </p:sp>
      <p:sp>
        <p:nvSpPr>
          <p:cNvPr id="8"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3131301067"/>
      </p:ext>
    </p:extLst>
  </p:cSld>
  <p:clrMapOvr>
    <a:masterClrMapping/>
  </p:clrMapOvr>
  <p:transition spd="slow">
    <p:wipe dir="d"/>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76</a:t>
            </a:fld>
            <a:endParaRPr lang="es-MX" dirty="0"/>
          </a:p>
        </p:txBody>
      </p:sp>
      <p:sp>
        <p:nvSpPr>
          <p:cNvPr id="7" name="2 Marcador de contenido"/>
          <p:cNvSpPr txBox="1">
            <a:spLocks/>
          </p:cNvSpPr>
          <p:nvPr/>
        </p:nvSpPr>
        <p:spPr>
          <a:xfrm>
            <a:off x="611560" y="476672"/>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r>
              <a:rPr lang="es-MX" sz="2600" b="1" dirty="0">
                <a:solidFill>
                  <a:schemeClr val="accent1">
                    <a:lumMod val="75000"/>
                  </a:schemeClr>
                </a:solidFill>
              </a:rPr>
              <a:t>CFDI de Pagos Realizados</a:t>
            </a:r>
            <a:endParaRPr lang="es-MX" sz="2600" b="1" dirty="0" smtClean="0">
              <a:solidFill>
                <a:schemeClr val="accent1">
                  <a:lumMod val="75000"/>
                </a:schemeClr>
              </a:solidFill>
            </a:endParaRPr>
          </a:p>
          <a:p>
            <a:pPr marL="0" indent="0" algn="just">
              <a:buNone/>
            </a:pPr>
            <a:r>
              <a:rPr lang="es-MX" sz="2400" dirty="0" smtClean="0"/>
              <a:t>Regla </a:t>
            </a:r>
            <a:r>
              <a:rPr lang="es-MX" sz="2400" b="1" dirty="0"/>
              <a:t>2.7.1.35 Expedición de CFDI por pagos realizados</a:t>
            </a:r>
            <a:r>
              <a:rPr lang="es-MX" sz="2400" dirty="0"/>
              <a:t> </a:t>
            </a:r>
            <a:r>
              <a:rPr lang="es-MX" sz="2400" dirty="0" smtClean="0"/>
              <a:t>(</a:t>
            </a:r>
            <a:r>
              <a:rPr lang="es-MX" sz="2400" b="1" dirty="0" smtClean="0">
                <a:solidFill>
                  <a:srgbClr val="FF0000"/>
                </a:solidFill>
              </a:rPr>
              <a:t>nueva</a:t>
            </a:r>
            <a:r>
              <a:rPr lang="es-MX" sz="2400" dirty="0" smtClean="0"/>
              <a:t>) (pagos en parcialidades)</a:t>
            </a:r>
          </a:p>
          <a:p>
            <a:pPr marL="0" indent="0" algn="just">
              <a:buNone/>
            </a:pPr>
            <a:r>
              <a:rPr lang="es-419" sz="2400" b="1" dirty="0" smtClean="0">
                <a:solidFill>
                  <a:schemeClr val="accent1">
                    <a:lumMod val="75000"/>
                  </a:schemeClr>
                </a:solidFill>
              </a:rPr>
              <a:t>Quinto </a:t>
            </a:r>
            <a:r>
              <a:rPr lang="es-419" sz="2400" b="1" dirty="0">
                <a:solidFill>
                  <a:schemeClr val="accent1">
                    <a:lumMod val="75000"/>
                  </a:schemeClr>
                </a:solidFill>
              </a:rPr>
              <a:t>Párrafo, Regla 2.7.1.35.</a:t>
            </a:r>
            <a:endParaRPr lang="es-MX" sz="2400" b="1" dirty="0">
              <a:solidFill>
                <a:schemeClr val="accent1">
                  <a:lumMod val="75000"/>
                </a:schemeClr>
              </a:solidFill>
            </a:endParaRPr>
          </a:p>
          <a:p>
            <a:pPr marL="514350" indent="-514350" algn="just">
              <a:buFont typeface="+mj-lt"/>
              <a:buAutoNum type="arabicPeriod" startAt="5"/>
            </a:pPr>
            <a:r>
              <a:rPr lang="es-MX" sz="2600" dirty="0"/>
              <a:t>El CFDI que se haya emitido con “complemento para </a:t>
            </a:r>
            <a:r>
              <a:rPr lang="es-MX" sz="2600" dirty="0" smtClean="0"/>
              <a:t>recepción de pagos</a:t>
            </a:r>
            <a:r>
              <a:rPr lang="es-MX" sz="2600" dirty="0"/>
              <a:t>” tenga algún error, podrá cancelarse, siempre que se sustituya por otro con los datos correctos y cuando se realicen  a más tardar el último día del ejercicio en que </a:t>
            </a:r>
            <a:r>
              <a:rPr lang="es-MX" sz="2600" dirty="0" smtClean="0"/>
              <a:t>fue emitido </a:t>
            </a:r>
            <a:r>
              <a:rPr lang="es-MX" sz="2600" dirty="0"/>
              <a:t>el CFDI.</a:t>
            </a:r>
            <a:endParaRPr lang="es-MX" sz="2600" dirty="0" smtClean="0"/>
          </a:p>
        </p:txBody>
      </p:sp>
      <p:sp>
        <p:nvSpPr>
          <p:cNvPr id="8"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2062082400"/>
      </p:ext>
    </p:extLst>
  </p:cSld>
  <p:clrMapOvr>
    <a:masterClrMapping/>
  </p:clrMapOvr>
  <p:transition spd="slow">
    <p:wipe dir="d"/>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611560" y="548680"/>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Font typeface="Arial" pitchFamily="34" charset="0"/>
              <a:buNone/>
            </a:pPr>
            <a:endParaRPr lang="es-MX" sz="3000" dirty="0" smtClean="0">
              <a:solidFill>
                <a:schemeClr val="accent1">
                  <a:lumMod val="75000"/>
                </a:schemeClr>
              </a:solidFill>
            </a:endParaRPr>
          </a:p>
        </p:txBody>
      </p:sp>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77</a:t>
            </a:fld>
            <a:endParaRPr lang="es-MX" dirty="0"/>
          </a:p>
        </p:txBody>
      </p:sp>
      <p:sp>
        <p:nvSpPr>
          <p:cNvPr id="7" name="2 Marcador de contenido"/>
          <p:cNvSpPr txBox="1">
            <a:spLocks/>
          </p:cNvSpPr>
          <p:nvPr/>
        </p:nvSpPr>
        <p:spPr>
          <a:xfrm>
            <a:off x="611560" y="476672"/>
            <a:ext cx="8532440" cy="5904656"/>
          </a:xfrm>
          <a:prstGeom prst="rect">
            <a:avLst/>
          </a:prstGeom>
        </p:spPr>
        <p:txBody>
          <a:bodyPr>
            <a:normAutofit fontScale="92500" lnSpcReduction="20000"/>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r>
              <a:rPr lang="es-MX" sz="2400" b="1" dirty="0" smtClean="0">
                <a:solidFill>
                  <a:schemeClr val="accent1">
                    <a:lumMod val="75000"/>
                  </a:schemeClr>
                </a:solidFill>
              </a:rPr>
              <a:t>CFDI y Contabilidad Electrónica</a:t>
            </a:r>
          </a:p>
          <a:p>
            <a:pPr marL="0" indent="0" algn="ctr">
              <a:buNone/>
            </a:pPr>
            <a:endParaRPr lang="es-MX" sz="2400" b="1" dirty="0">
              <a:solidFill>
                <a:schemeClr val="accent1">
                  <a:lumMod val="75000"/>
                </a:schemeClr>
              </a:solidFill>
            </a:endParaRPr>
          </a:p>
          <a:p>
            <a:pPr marL="0" indent="0" algn="just">
              <a:buNone/>
            </a:pPr>
            <a:r>
              <a:rPr lang="es-MX" sz="2200" b="1" dirty="0" smtClean="0"/>
              <a:t>Pagos en una sola exhibición Art. 29-A, </a:t>
            </a:r>
            <a:r>
              <a:rPr lang="es-MX" sz="2200" b="1" dirty="0" err="1" smtClean="0"/>
              <a:t>fracc</a:t>
            </a:r>
            <a:r>
              <a:rPr lang="es-MX" sz="2200" b="1" dirty="0" smtClean="0"/>
              <a:t>. VII, inciso a), último párrafo, CFF</a:t>
            </a:r>
          </a:p>
          <a:p>
            <a:pPr marL="0" indent="0" algn="just">
              <a:buNone/>
            </a:pPr>
            <a:r>
              <a:rPr lang="es-MX" sz="2200" b="1" u="sng" dirty="0">
                <a:solidFill>
                  <a:srgbClr val="FF0000"/>
                </a:solidFill>
              </a:rPr>
              <a:t>Tratándose de contribuyentes que presten servicios personales, cada pago que perciban por la prestación de servicios se considerará como una sola exhibición y no como una parcialidad.</a:t>
            </a:r>
          </a:p>
          <a:p>
            <a:pPr marL="0" indent="0" algn="just">
              <a:buNone/>
            </a:pPr>
            <a:endParaRPr lang="es-MX" sz="2200" dirty="0" smtClean="0"/>
          </a:p>
          <a:p>
            <a:pPr marL="0" indent="0" algn="just">
              <a:buNone/>
            </a:pPr>
            <a:r>
              <a:rPr lang="es-MX" sz="2200" dirty="0" smtClean="0"/>
              <a:t>Esta última situación deriva en otros aspectos:</a:t>
            </a:r>
          </a:p>
          <a:p>
            <a:pPr algn="just">
              <a:buFont typeface="Arial" charset="0"/>
              <a:buChar char="•"/>
            </a:pPr>
            <a:r>
              <a:rPr lang="es-MX" sz="2200" dirty="0" smtClean="0">
                <a:solidFill>
                  <a:schemeClr val="accent1">
                    <a:lumMod val="75000"/>
                  </a:schemeClr>
                </a:solidFill>
              </a:rPr>
              <a:t>El pago de sueldos y prestaciones</a:t>
            </a:r>
          </a:p>
          <a:p>
            <a:pPr algn="just">
              <a:buFont typeface="Arial" charset="0"/>
              <a:buChar char="•"/>
            </a:pPr>
            <a:r>
              <a:rPr lang="es-MX" sz="2200" dirty="0" smtClean="0">
                <a:solidFill>
                  <a:schemeClr val="accent1">
                    <a:lumMod val="75000"/>
                  </a:schemeClr>
                </a:solidFill>
              </a:rPr>
              <a:t>El pago de conceptos asimilados</a:t>
            </a:r>
          </a:p>
          <a:p>
            <a:pPr algn="just">
              <a:buFont typeface="Arial" charset="0"/>
              <a:buChar char="•"/>
            </a:pPr>
            <a:r>
              <a:rPr lang="es-MX" sz="2200" dirty="0" smtClean="0">
                <a:solidFill>
                  <a:schemeClr val="accent1">
                    <a:lumMod val="75000"/>
                  </a:schemeClr>
                </a:solidFill>
              </a:rPr>
              <a:t>El pago de servicios profesionales independientes (honorarios)</a:t>
            </a:r>
          </a:p>
          <a:p>
            <a:pPr marL="0" indent="0" algn="just">
              <a:buNone/>
            </a:pPr>
            <a:endParaRPr lang="es-MX" sz="2200" dirty="0">
              <a:solidFill>
                <a:schemeClr val="accent1">
                  <a:lumMod val="75000"/>
                </a:schemeClr>
              </a:solidFill>
            </a:endParaRPr>
          </a:p>
          <a:p>
            <a:pPr marL="0" indent="0" algn="just">
              <a:buNone/>
            </a:pPr>
            <a:r>
              <a:rPr lang="es-MX" sz="2200" dirty="0" smtClean="0"/>
              <a:t>Están catalogados como servicios personales, por los que no se podrá expedir un CFDI en parcialidades por el pago de estos conceptos.</a:t>
            </a:r>
            <a:endParaRPr lang="es-MX" sz="2200" dirty="0"/>
          </a:p>
          <a:p>
            <a:pPr marL="0" indent="0" algn="just">
              <a:buNone/>
            </a:pPr>
            <a:endParaRPr lang="es-MX" sz="2200" dirty="0"/>
          </a:p>
          <a:p>
            <a:pPr algn="just">
              <a:buFont typeface="Arial" charset="0"/>
              <a:buChar char="•"/>
            </a:pPr>
            <a:r>
              <a:rPr lang="es-MX" sz="2200" dirty="0" smtClean="0"/>
              <a:t>Excepción a la regla de pagar el salario en una sola exhibición, podrá ser el </a:t>
            </a:r>
            <a:r>
              <a:rPr lang="es-MX" sz="2200" b="1" u="sng" dirty="0" smtClean="0"/>
              <a:t>pago de indemnizaciones laborales</a:t>
            </a:r>
            <a:r>
              <a:rPr lang="es-MX" sz="2200" dirty="0" smtClean="0"/>
              <a:t> que podrían ser pagadas en parcialidades, previo acuerdo entre el patrón y trabajador y el caso de la PTU pagada en parcialidades.</a:t>
            </a:r>
          </a:p>
          <a:p>
            <a:pPr marL="0" indent="0" algn="just">
              <a:buNone/>
            </a:pPr>
            <a:endParaRPr lang="es-MX" sz="2200" dirty="0" smtClean="0"/>
          </a:p>
        </p:txBody>
      </p:sp>
      <p:sp>
        <p:nvSpPr>
          <p:cNvPr id="8"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714725752"/>
      </p:ext>
    </p:extLst>
  </p:cSld>
  <p:clrMapOvr>
    <a:masterClrMapping/>
  </p:clrMapOvr>
  <p:transition spd="slow">
    <p:wipe dir="d"/>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611560" y="548680"/>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Font typeface="Arial" pitchFamily="34" charset="0"/>
              <a:buNone/>
            </a:pPr>
            <a:endParaRPr lang="es-MX" sz="3000" dirty="0" smtClean="0">
              <a:solidFill>
                <a:schemeClr val="accent1">
                  <a:lumMod val="75000"/>
                </a:schemeClr>
              </a:solidFill>
            </a:endParaRPr>
          </a:p>
        </p:txBody>
      </p:sp>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78</a:t>
            </a:fld>
            <a:endParaRPr lang="es-MX" dirty="0"/>
          </a:p>
        </p:txBody>
      </p:sp>
      <p:sp>
        <p:nvSpPr>
          <p:cNvPr id="7" name="2 Marcador de contenido"/>
          <p:cNvSpPr txBox="1">
            <a:spLocks/>
          </p:cNvSpPr>
          <p:nvPr/>
        </p:nvSpPr>
        <p:spPr>
          <a:xfrm>
            <a:off x="611560" y="476672"/>
            <a:ext cx="8532440" cy="5904656"/>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r>
              <a:rPr lang="es-MX" sz="2400" b="1" dirty="0" smtClean="0">
                <a:solidFill>
                  <a:schemeClr val="accent1">
                    <a:lumMod val="75000"/>
                  </a:schemeClr>
                </a:solidFill>
              </a:rPr>
              <a:t>CFDI y Contabilidad Electrónica</a:t>
            </a:r>
          </a:p>
          <a:p>
            <a:pPr marL="0" indent="0" algn="ctr">
              <a:buNone/>
            </a:pPr>
            <a:endParaRPr lang="es-MX" sz="2400" b="1" dirty="0">
              <a:solidFill>
                <a:schemeClr val="accent1">
                  <a:lumMod val="75000"/>
                </a:schemeClr>
              </a:solidFill>
            </a:endParaRPr>
          </a:p>
          <a:p>
            <a:pPr marL="0" indent="0" algn="just">
              <a:buNone/>
            </a:pPr>
            <a:r>
              <a:rPr lang="es-MX" sz="2200" b="1" dirty="0" smtClean="0"/>
              <a:t>Conclusiones finales al método de pago</a:t>
            </a:r>
          </a:p>
          <a:p>
            <a:pPr algn="just">
              <a:buFont typeface="Arial" charset="0"/>
              <a:buChar char="•"/>
            </a:pPr>
            <a:r>
              <a:rPr lang="es-MX" sz="2200" b="1" dirty="0" smtClean="0">
                <a:solidFill>
                  <a:schemeClr val="accent1">
                    <a:lumMod val="75000"/>
                  </a:schemeClr>
                </a:solidFill>
              </a:rPr>
              <a:t>SI</a:t>
            </a:r>
            <a:r>
              <a:rPr lang="es-MX" sz="2200" dirty="0" smtClean="0">
                <a:solidFill>
                  <a:schemeClr val="accent1">
                    <a:lumMod val="75000"/>
                  </a:schemeClr>
                </a:solidFill>
              </a:rPr>
              <a:t> se puede seguir utilizando el término </a:t>
            </a:r>
            <a:r>
              <a:rPr lang="es-MX" sz="2200" b="1" dirty="0" smtClean="0">
                <a:solidFill>
                  <a:schemeClr val="accent1">
                    <a:lumMod val="75000"/>
                  </a:schemeClr>
                </a:solidFill>
              </a:rPr>
              <a:t>NA</a:t>
            </a:r>
            <a:r>
              <a:rPr lang="es-MX" sz="2200" dirty="0" smtClean="0">
                <a:solidFill>
                  <a:schemeClr val="accent1">
                    <a:lumMod val="75000"/>
                  </a:schemeClr>
                </a:solidFill>
              </a:rPr>
              <a:t>, ya que es un campo </a:t>
            </a:r>
            <a:r>
              <a:rPr lang="es-MX" sz="2200" dirty="0" err="1" smtClean="0">
                <a:solidFill>
                  <a:schemeClr val="accent1">
                    <a:lumMod val="75000"/>
                  </a:schemeClr>
                </a:solidFill>
              </a:rPr>
              <a:t>capturable</a:t>
            </a:r>
            <a:r>
              <a:rPr lang="es-MX" sz="2200" dirty="0" smtClean="0">
                <a:solidFill>
                  <a:schemeClr val="accent1">
                    <a:lumMod val="75000"/>
                  </a:schemeClr>
                </a:solidFill>
              </a:rPr>
              <a:t> y utilizado en operaciones a pagar en parcialidades y a crédito, aunque faltan precisiones.</a:t>
            </a:r>
            <a:endParaRPr lang="es-MX" sz="2200" b="1" dirty="0" smtClean="0">
              <a:solidFill>
                <a:schemeClr val="accent1">
                  <a:lumMod val="75000"/>
                </a:schemeClr>
              </a:solidFill>
            </a:endParaRPr>
          </a:p>
          <a:p>
            <a:pPr algn="just">
              <a:buFont typeface="Arial" charset="0"/>
              <a:buChar char="•"/>
            </a:pPr>
            <a:r>
              <a:rPr lang="es-MX" sz="2200" dirty="0" smtClean="0">
                <a:solidFill>
                  <a:schemeClr val="accent1">
                    <a:lumMod val="75000"/>
                  </a:schemeClr>
                </a:solidFill>
              </a:rPr>
              <a:t>La variante </a:t>
            </a:r>
            <a:r>
              <a:rPr lang="es-MX" sz="2200" b="1" dirty="0" smtClean="0">
                <a:solidFill>
                  <a:schemeClr val="accent1">
                    <a:lumMod val="75000"/>
                  </a:schemeClr>
                </a:solidFill>
              </a:rPr>
              <a:t>99. Otros</a:t>
            </a:r>
            <a:r>
              <a:rPr lang="es-MX" sz="2200" dirty="0" smtClean="0">
                <a:solidFill>
                  <a:schemeClr val="accent1">
                    <a:lumMod val="75000"/>
                  </a:schemeClr>
                </a:solidFill>
              </a:rPr>
              <a:t> se utiliza pero no como sustituto del NA, sino cuando el pago se efectúe con otros bienes o servicios e inclusive con otra moneda distinta al peso.</a:t>
            </a:r>
          </a:p>
          <a:p>
            <a:pPr algn="just">
              <a:buFont typeface="Arial" charset="0"/>
              <a:buChar char="•"/>
            </a:pPr>
            <a:r>
              <a:rPr lang="es-MX" sz="2200" b="1" dirty="0" smtClean="0">
                <a:solidFill>
                  <a:schemeClr val="accent1">
                    <a:lumMod val="75000"/>
                  </a:schemeClr>
                </a:solidFill>
              </a:rPr>
              <a:t>En los elementos “régimen fiscal” y “domicilio donde se expidió”</a:t>
            </a:r>
            <a:r>
              <a:rPr lang="es-MX" sz="2200" dirty="0" smtClean="0">
                <a:solidFill>
                  <a:schemeClr val="accent1">
                    <a:lumMod val="75000"/>
                  </a:schemeClr>
                </a:solidFill>
              </a:rPr>
              <a:t>, </a:t>
            </a:r>
            <a:r>
              <a:rPr lang="es-MX" sz="2200" b="1" u="sng" dirty="0" smtClean="0">
                <a:solidFill>
                  <a:schemeClr val="accent1">
                    <a:lumMod val="75000"/>
                  </a:schemeClr>
                </a:solidFill>
              </a:rPr>
              <a:t>SI</a:t>
            </a:r>
            <a:r>
              <a:rPr lang="es-MX" sz="2200" dirty="0" smtClean="0">
                <a:solidFill>
                  <a:schemeClr val="accent1">
                    <a:lumMod val="75000"/>
                  </a:schemeClr>
                </a:solidFill>
              </a:rPr>
              <a:t> se podrá seguir utilizando NA.</a:t>
            </a:r>
          </a:p>
          <a:p>
            <a:pPr algn="just">
              <a:buFont typeface="Arial" charset="0"/>
              <a:buChar char="•"/>
            </a:pPr>
            <a:r>
              <a:rPr lang="es-MX" sz="2200" b="1" dirty="0" smtClean="0">
                <a:solidFill>
                  <a:schemeClr val="accent1">
                    <a:lumMod val="75000"/>
                  </a:schemeClr>
                </a:solidFill>
              </a:rPr>
              <a:t>En el caso CFDI globales</a:t>
            </a:r>
            <a:r>
              <a:rPr lang="es-MX" sz="2200" dirty="0" smtClean="0">
                <a:solidFill>
                  <a:schemeClr val="accent1">
                    <a:lumMod val="75000"/>
                  </a:schemeClr>
                </a:solidFill>
              </a:rPr>
              <a:t>, es común recibir pagos de 3 tipo (efectivo, tarjeta de debito o crédito). </a:t>
            </a:r>
            <a:r>
              <a:rPr lang="es-MX" sz="2200" b="1" dirty="0" smtClean="0">
                <a:solidFill>
                  <a:schemeClr val="accent1">
                    <a:lumMod val="75000"/>
                  </a:schemeClr>
                </a:solidFill>
              </a:rPr>
              <a:t>Deberá</a:t>
            </a:r>
            <a:r>
              <a:rPr lang="es-MX" sz="2200" dirty="0" smtClean="0">
                <a:solidFill>
                  <a:schemeClr val="accent1">
                    <a:lumMod val="75000"/>
                  </a:schemeClr>
                </a:solidFill>
              </a:rPr>
              <a:t> identificarse cada uno de ellos y expedir un CFDI por cada uno de los casos indicados o en su caso utilizar la clave 99 “Otros”.</a:t>
            </a:r>
          </a:p>
          <a:p>
            <a:pPr algn="just">
              <a:buFont typeface="Arial" charset="0"/>
              <a:buChar char="•"/>
            </a:pPr>
            <a:r>
              <a:rPr lang="es-MX" sz="2200" dirty="0" smtClean="0">
                <a:solidFill>
                  <a:schemeClr val="accent1">
                    <a:lumMod val="75000"/>
                  </a:schemeClr>
                </a:solidFill>
              </a:rPr>
              <a:t>En el </a:t>
            </a:r>
            <a:r>
              <a:rPr lang="es-MX" sz="2200" b="1" u="sng" dirty="0" smtClean="0">
                <a:solidFill>
                  <a:schemeClr val="accent1">
                    <a:lumMod val="75000"/>
                  </a:schemeClr>
                </a:solidFill>
              </a:rPr>
              <a:t>pago de nómina</a:t>
            </a:r>
            <a:r>
              <a:rPr lang="es-MX" sz="2200" dirty="0" smtClean="0">
                <a:solidFill>
                  <a:schemeClr val="accent1">
                    <a:lumMod val="75000"/>
                  </a:schemeClr>
                </a:solidFill>
              </a:rPr>
              <a:t> puede derivar en 2 CFDI, o en su caso, en el mismo, siempre que permitan incluir las 2 claves de los métodos de pago.</a:t>
            </a:r>
          </a:p>
          <a:p>
            <a:pPr lvl="1" algn="just">
              <a:buFont typeface="Arial" charset="0"/>
              <a:buChar char="•"/>
            </a:pPr>
            <a:r>
              <a:rPr lang="es-MX" sz="1800" dirty="0" smtClean="0">
                <a:solidFill>
                  <a:schemeClr val="accent1">
                    <a:lumMod val="75000"/>
                  </a:schemeClr>
                </a:solidFill>
              </a:rPr>
              <a:t>Salarios (cheque, transferencia o efectivo)</a:t>
            </a:r>
          </a:p>
          <a:p>
            <a:pPr lvl="1" algn="just">
              <a:buFont typeface="Arial" charset="0"/>
              <a:buChar char="•"/>
            </a:pPr>
            <a:r>
              <a:rPr lang="es-MX" sz="1800" dirty="0" smtClean="0">
                <a:solidFill>
                  <a:schemeClr val="accent1">
                    <a:lumMod val="75000"/>
                  </a:schemeClr>
                </a:solidFill>
              </a:rPr>
              <a:t>Vales de despensa (monedero electrónico o vale en papel)</a:t>
            </a:r>
          </a:p>
          <a:p>
            <a:pPr marL="0" indent="0" algn="just">
              <a:buNone/>
            </a:pPr>
            <a:endParaRPr lang="es-MX" sz="2200" b="1" dirty="0">
              <a:solidFill>
                <a:schemeClr val="accent1">
                  <a:lumMod val="75000"/>
                </a:schemeClr>
              </a:solidFill>
            </a:endParaRPr>
          </a:p>
        </p:txBody>
      </p:sp>
      <p:sp>
        <p:nvSpPr>
          <p:cNvPr id="8"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166192367"/>
      </p:ext>
    </p:extLst>
  </p:cSld>
  <p:clrMapOvr>
    <a:masterClrMapping/>
  </p:clrMapOvr>
  <p:transition spd="slow">
    <p:wipe dir="d"/>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611560" y="548680"/>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Font typeface="Arial" pitchFamily="34" charset="0"/>
              <a:buNone/>
            </a:pPr>
            <a:endParaRPr lang="es-MX" sz="3000" dirty="0" smtClean="0">
              <a:solidFill>
                <a:schemeClr val="accent1">
                  <a:lumMod val="75000"/>
                </a:schemeClr>
              </a:solidFill>
            </a:endParaRPr>
          </a:p>
        </p:txBody>
      </p:sp>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79</a:t>
            </a:fld>
            <a:endParaRPr lang="es-MX" dirty="0"/>
          </a:p>
        </p:txBody>
      </p:sp>
      <p:sp>
        <p:nvSpPr>
          <p:cNvPr id="7" name="2 Marcador de contenido"/>
          <p:cNvSpPr txBox="1">
            <a:spLocks/>
          </p:cNvSpPr>
          <p:nvPr/>
        </p:nvSpPr>
        <p:spPr>
          <a:xfrm>
            <a:off x="611560" y="476672"/>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r>
              <a:rPr lang="es-MX" sz="2400" b="1" dirty="0" smtClean="0">
                <a:solidFill>
                  <a:schemeClr val="accent1">
                    <a:lumMod val="75000"/>
                  </a:schemeClr>
                </a:solidFill>
              </a:rPr>
              <a:t>NUEVO COMPLEMENTO DE PAGOS</a:t>
            </a:r>
          </a:p>
          <a:p>
            <a:pPr marL="0" indent="0" algn="ctr">
              <a:buNone/>
            </a:pPr>
            <a:endParaRPr lang="es-MX" sz="2400" b="1" dirty="0">
              <a:solidFill>
                <a:schemeClr val="accent1">
                  <a:lumMod val="75000"/>
                </a:schemeClr>
              </a:solidFill>
            </a:endParaRPr>
          </a:p>
          <a:p>
            <a:pPr marL="0" indent="0" algn="just">
              <a:buNone/>
            </a:pPr>
            <a:r>
              <a:rPr lang="es-MX" sz="2200" b="1" dirty="0" smtClean="0"/>
              <a:t>Pagos</a:t>
            </a:r>
          </a:p>
          <a:p>
            <a:pPr marL="0" indent="0" algn="just">
              <a:buNone/>
            </a:pPr>
            <a:r>
              <a:rPr lang="es-MX" sz="2200" dirty="0" smtClean="0"/>
              <a:t>Adicionalmente tendría los siguientes elementos o nodos:</a:t>
            </a:r>
          </a:p>
          <a:p>
            <a:pPr algn="just">
              <a:buFont typeface="Arial" charset="0"/>
              <a:buChar char="•"/>
            </a:pPr>
            <a:r>
              <a:rPr lang="es-MX" sz="2200" dirty="0" smtClean="0"/>
              <a:t>Versión (1.0)</a:t>
            </a:r>
          </a:p>
          <a:p>
            <a:pPr algn="just">
              <a:buFont typeface="Arial" charset="0"/>
              <a:buChar char="•"/>
            </a:pPr>
            <a:r>
              <a:rPr lang="es-MX" sz="2200" b="1" dirty="0" smtClean="0"/>
              <a:t>Pago</a:t>
            </a:r>
            <a:r>
              <a:rPr lang="es-MX" sz="2200" dirty="0" smtClean="0"/>
              <a:t> (requerido para incorporar la información de la recepción de pagos)</a:t>
            </a:r>
          </a:p>
          <a:p>
            <a:pPr marL="0" indent="0" algn="just">
              <a:buNone/>
            </a:pPr>
            <a:endParaRPr lang="es-MX" sz="2200" dirty="0" smtClean="0"/>
          </a:p>
        </p:txBody>
      </p:sp>
      <p:sp>
        <p:nvSpPr>
          <p:cNvPr id="8"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323393435"/>
      </p:ext>
    </p:extLst>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8</a:t>
            </a:fld>
            <a:endParaRPr lang="es-MX" dirty="0"/>
          </a:p>
        </p:txBody>
      </p:sp>
      <p:sp>
        <p:nvSpPr>
          <p:cNvPr id="10" name="2 Marcador de contenido"/>
          <p:cNvSpPr txBox="1">
            <a:spLocks/>
          </p:cNvSpPr>
          <p:nvPr/>
        </p:nvSpPr>
        <p:spPr>
          <a:xfrm>
            <a:off x="611560" y="620688"/>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r>
              <a:rPr lang="es-MX" sz="2400" b="1" dirty="0" smtClean="0">
                <a:solidFill>
                  <a:schemeClr val="accent1">
                    <a:lumMod val="75000"/>
                  </a:schemeClr>
                </a:solidFill>
              </a:rPr>
              <a:t>GUIA DE MODIFICACIONES 2017 - CFDI</a:t>
            </a:r>
            <a:endParaRPr lang="es-MX" sz="2400" dirty="0" smtClean="0">
              <a:solidFill>
                <a:schemeClr val="accent1">
                  <a:lumMod val="75000"/>
                </a:schemeClr>
              </a:solidFill>
            </a:endParaRPr>
          </a:p>
          <a:p>
            <a:pPr marL="0" indent="0" algn="just">
              <a:buNone/>
            </a:pPr>
            <a:endParaRPr lang="es-MX" sz="2200" b="1" dirty="0">
              <a:solidFill>
                <a:schemeClr val="accent1">
                  <a:lumMod val="75000"/>
                </a:schemeClr>
              </a:solidFill>
            </a:endParaRPr>
          </a:p>
        </p:txBody>
      </p:sp>
      <p:graphicFrame>
        <p:nvGraphicFramePr>
          <p:cNvPr id="2" name="1 Tabla"/>
          <p:cNvGraphicFramePr>
            <a:graphicFrameLocks noGrp="1"/>
          </p:cNvGraphicFramePr>
          <p:nvPr>
            <p:extLst>
              <p:ext uri="{D42A27DB-BD31-4B8C-83A1-F6EECF244321}">
                <p14:modId xmlns:p14="http://schemas.microsoft.com/office/powerpoint/2010/main" val="946169789"/>
              </p:ext>
            </p:extLst>
          </p:nvPr>
        </p:nvGraphicFramePr>
        <p:xfrm>
          <a:off x="611560" y="1124744"/>
          <a:ext cx="8352928" cy="5125720"/>
        </p:xfrm>
        <a:graphic>
          <a:graphicData uri="http://schemas.openxmlformats.org/drawingml/2006/table">
            <a:tbl>
              <a:tblPr firstRow="1" bandRow="1">
                <a:tableStyleId>{5A111915-BE36-4E01-A7E5-04B1672EAD32}</a:tableStyleId>
              </a:tblPr>
              <a:tblGrid>
                <a:gridCol w="2160240"/>
                <a:gridCol w="6192688"/>
              </a:tblGrid>
              <a:tr h="370840">
                <a:tc>
                  <a:txBody>
                    <a:bodyPr/>
                    <a:lstStyle/>
                    <a:p>
                      <a:pPr algn="ctr"/>
                      <a:r>
                        <a:rPr lang="es-MX" dirty="0" smtClean="0"/>
                        <a:t>ARTICULO O REGLA</a:t>
                      </a:r>
                      <a:endParaRPr lang="es-MX" dirty="0"/>
                    </a:p>
                  </a:txBody>
                  <a:tcPr/>
                </a:tc>
                <a:tc>
                  <a:txBody>
                    <a:bodyPr/>
                    <a:lstStyle/>
                    <a:p>
                      <a:pPr algn="ctr"/>
                      <a:r>
                        <a:rPr lang="es-MX" dirty="0" smtClean="0"/>
                        <a:t>REFORMA</a:t>
                      </a:r>
                      <a:endParaRPr lang="es-MX" dirty="0"/>
                    </a:p>
                  </a:txBody>
                  <a:tcPr/>
                </a:tc>
              </a:tr>
              <a:tr h="370840">
                <a:tc>
                  <a:txBody>
                    <a:bodyPr/>
                    <a:lstStyle/>
                    <a:p>
                      <a:r>
                        <a:rPr lang="es-MX" dirty="0" smtClean="0"/>
                        <a:t>Art. 81, frac.</a:t>
                      </a:r>
                      <a:r>
                        <a:rPr lang="es-MX" baseline="0" dirty="0" smtClean="0"/>
                        <a:t> XLIII, CFF</a:t>
                      </a:r>
                      <a:endParaRPr lang="es-MX" dirty="0"/>
                    </a:p>
                  </a:txBody>
                  <a:tcPr/>
                </a:tc>
                <a:tc>
                  <a:txBody>
                    <a:bodyPr/>
                    <a:lstStyle/>
                    <a:p>
                      <a:pPr algn="just"/>
                      <a:r>
                        <a:rPr lang="es-MX" dirty="0" smtClean="0"/>
                        <a:t>Se considera infracción no cumplir con las especificaciones tecnológicas determinadas por el Servicio de Administración Tributaria, a que se refiere el artículo 29, fracción VI de este Código al enviar comprobantes fiscales digitales por Internet a dicho órgano administrativo desconcentrado.</a:t>
                      </a:r>
                      <a:endParaRPr lang="es-MX" baseline="0" dirty="0" smtClean="0"/>
                    </a:p>
                  </a:txBody>
                  <a:tcPr/>
                </a:tc>
              </a:tr>
              <a:tr h="370840">
                <a:tc>
                  <a:txBody>
                    <a:bodyPr/>
                    <a:lstStyle/>
                    <a:p>
                      <a:r>
                        <a:rPr lang="es-MX" dirty="0" smtClean="0"/>
                        <a:t>Art. 82, frac.</a:t>
                      </a:r>
                      <a:r>
                        <a:rPr lang="es-MX" baseline="0" dirty="0" smtClean="0"/>
                        <a:t> XL, CFF</a:t>
                      </a:r>
                      <a:endParaRPr lang="es-MX" b="1" dirty="0"/>
                    </a:p>
                  </a:txBody>
                  <a:tcPr/>
                </a:tc>
                <a:tc>
                  <a:txBody>
                    <a:bodyPr/>
                    <a:lstStyle/>
                    <a:p>
                      <a:pPr marL="0" indent="0" algn="just">
                        <a:buFont typeface="Arial" charset="0"/>
                        <a:buNone/>
                      </a:pPr>
                      <a:r>
                        <a:rPr lang="es-MX" baseline="0" dirty="0" smtClean="0"/>
                        <a:t>La multa por lo señalado en el Art. 81, frac. XLIII es de </a:t>
                      </a:r>
                      <a:r>
                        <a:rPr lang="es-MX" b="1" u="sng" baseline="0" dirty="0" smtClean="0"/>
                        <a:t>$1.00 a $5.00</a:t>
                      </a:r>
                      <a:r>
                        <a:rPr lang="es-MX" baseline="0" dirty="0" smtClean="0"/>
                        <a:t> a la establecida en la fracción XLIII, </a:t>
                      </a:r>
                      <a:r>
                        <a:rPr lang="es-MX" b="1" u="sng" baseline="0" dirty="0" smtClean="0"/>
                        <a:t>por cada comprobante fiscal digital por Internet enviado que contenga información que no cumple con las especificaciones tecnológicas</a:t>
                      </a:r>
                      <a:r>
                        <a:rPr lang="es-MX" baseline="0" dirty="0" smtClean="0"/>
                        <a:t> determinadas por el Servicio de Administración Tributaria.</a:t>
                      </a:r>
                    </a:p>
                  </a:txBody>
                  <a:tcPr/>
                </a:tc>
              </a:tr>
              <a:tr h="370840">
                <a:tc>
                  <a:txBody>
                    <a:bodyPr/>
                    <a:lstStyle/>
                    <a:p>
                      <a:r>
                        <a:rPr lang="es-MX" b="0" dirty="0" smtClean="0"/>
                        <a:t>Regla 2.7.5.6</a:t>
                      </a:r>
                      <a:r>
                        <a:rPr lang="es-MX" b="0" baseline="0" dirty="0" smtClean="0"/>
                        <a:t> RMF 2017</a:t>
                      </a:r>
                      <a:endParaRPr lang="es-MX" b="0" dirty="0"/>
                    </a:p>
                  </a:txBody>
                  <a:tcPr/>
                </a:tc>
                <a:tc>
                  <a:txBody>
                    <a:bodyPr/>
                    <a:lstStyle/>
                    <a:p>
                      <a:pPr marL="0" indent="0" algn="just">
                        <a:buFont typeface="Arial" charset="0"/>
                        <a:buNone/>
                      </a:pPr>
                      <a:r>
                        <a:rPr lang="es-MX" baseline="0" dirty="0" smtClean="0"/>
                        <a:t>Se señalan las conductas que se configuran en incumplimientos de las especificaciones tecnológicas determinadas por el SAT, al enviar CFDI a dicho órgano desconcentrado, son las contenidas en el Anexo 29 de la presente Resolución.</a:t>
                      </a:r>
                    </a:p>
                  </a:txBody>
                  <a:tcPr/>
                </a:tc>
              </a:tr>
              <a:tr h="370840">
                <a:tc>
                  <a:txBody>
                    <a:bodyPr/>
                    <a:lstStyle/>
                    <a:p>
                      <a:r>
                        <a:rPr lang="es-MX" b="0" dirty="0" smtClean="0"/>
                        <a:t>Anexo 29, RMF 2017</a:t>
                      </a:r>
                      <a:endParaRPr lang="es-MX" b="0" dirty="0"/>
                    </a:p>
                  </a:txBody>
                  <a:tcPr/>
                </a:tc>
                <a:tc>
                  <a:txBody>
                    <a:bodyPr/>
                    <a:lstStyle/>
                    <a:p>
                      <a:pPr marL="0" indent="0" algn="just">
                        <a:buFont typeface="Arial" charset="0"/>
                        <a:buNone/>
                      </a:pPr>
                      <a:r>
                        <a:rPr lang="es-MX" baseline="0" dirty="0" smtClean="0"/>
                        <a:t>Derivo en la generación del Anexo 29 con un total de 15 conductas que se sancionarán a los </a:t>
                      </a:r>
                      <a:r>
                        <a:rPr lang="es-MX" baseline="0" dirty="0" err="1" smtClean="0"/>
                        <a:t>PAC´s</a:t>
                      </a:r>
                      <a:endParaRPr lang="es-MX" baseline="0" dirty="0" smtClean="0"/>
                    </a:p>
                  </a:txBody>
                  <a:tcPr/>
                </a:tc>
              </a:tr>
            </a:tbl>
          </a:graphicData>
        </a:graphic>
      </p:graphicFrame>
      <p:sp>
        <p:nvSpPr>
          <p:cNvPr id="7"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339613440"/>
      </p:ext>
    </p:extLst>
  </p:cSld>
  <p:clrMapOvr>
    <a:masterClrMapping/>
  </p:clrMapOvr>
  <p:transition spd="slow">
    <p:wipe dir="d"/>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611560" y="548680"/>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Font typeface="Arial" pitchFamily="34" charset="0"/>
              <a:buNone/>
            </a:pPr>
            <a:endParaRPr lang="es-MX" sz="3000" dirty="0" smtClean="0">
              <a:solidFill>
                <a:schemeClr val="accent1">
                  <a:lumMod val="75000"/>
                </a:schemeClr>
              </a:solidFill>
            </a:endParaRPr>
          </a:p>
        </p:txBody>
      </p:sp>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80</a:t>
            </a:fld>
            <a:endParaRPr lang="es-MX" dirty="0"/>
          </a:p>
        </p:txBody>
      </p:sp>
      <p:sp>
        <p:nvSpPr>
          <p:cNvPr id="7" name="2 Marcador de contenido"/>
          <p:cNvSpPr txBox="1">
            <a:spLocks/>
          </p:cNvSpPr>
          <p:nvPr/>
        </p:nvSpPr>
        <p:spPr>
          <a:xfrm>
            <a:off x="611560" y="476672"/>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r>
              <a:rPr lang="es-MX" sz="2400" b="1" dirty="0" smtClean="0">
                <a:solidFill>
                  <a:schemeClr val="accent1">
                    <a:lumMod val="75000"/>
                  </a:schemeClr>
                </a:solidFill>
              </a:rPr>
              <a:t>NUEVO COMPLEMENTO DE PAGOS</a:t>
            </a:r>
          </a:p>
          <a:p>
            <a:pPr marL="0" indent="0" algn="ctr">
              <a:buNone/>
            </a:pPr>
            <a:endParaRPr lang="es-MX" sz="2400" b="1" dirty="0">
              <a:solidFill>
                <a:schemeClr val="accent1">
                  <a:lumMod val="75000"/>
                </a:schemeClr>
              </a:solidFill>
            </a:endParaRPr>
          </a:p>
          <a:p>
            <a:pPr marL="0" indent="0" algn="just">
              <a:buNone/>
            </a:pPr>
            <a:r>
              <a:rPr lang="es-MX" sz="2200" b="1" dirty="0" smtClean="0"/>
              <a:t>Pago (contendría los siguientes nodos)</a:t>
            </a:r>
          </a:p>
          <a:p>
            <a:pPr algn="just">
              <a:buFont typeface="Arial" charset="0"/>
              <a:buChar char="•"/>
            </a:pPr>
            <a:r>
              <a:rPr lang="es-MX" sz="2200" dirty="0" err="1" smtClean="0"/>
              <a:t>FechaPago</a:t>
            </a:r>
            <a:r>
              <a:rPr lang="es-MX" sz="2200" dirty="0" smtClean="0"/>
              <a:t> (</a:t>
            </a:r>
            <a:r>
              <a:rPr lang="es-MX" sz="2200" dirty="0" err="1" smtClean="0"/>
              <a:t>obl</a:t>
            </a:r>
            <a:r>
              <a:rPr lang="es-MX" sz="2200" dirty="0" smtClean="0"/>
              <a:t>. Fecha y hora en la que el beneficiario recibe el pago)</a:t>
            </a:r>
          </a:p>
          <a:p>
            <a:pPr algn="just">
              <a:buFont typeface="Arial" charset="0"/>
              <a:buChar char="•"/>
            </a:pPr>
            <a:r>
              <a:rPr lang="es-MX" sz="2200" dirty="0" err="1" smtClean="0"/>
              <a:t>FormaPagoP</a:t>
            </a:r>
            <a:r>
              <a:rPr lang="es-MX" sz="2200" dirty="0" smtClean="0"/>
              <a:t> (</a:t>
            </a:r>
            <a:r>
              <a:rPr lang="es-MX" sz="2200" dirty="0" err="1" smtClean="0"/>
              <a:t>obl</a:t>
            </a:r>
            <a:r>
              <a:rPr lang="es-MX" sz="2200" dirty="0" smtClean="0"/>
              <a:t>. Clave de la forma en que se realiza el pago)</a:t>
            </a:r>
          </a:p>
          <a:p>
            <a:pPr algn="just">
              <a:buFont typeface="Arial" charset="0"/>
              <a:buChar char="•"/>
            </a:pPr>
            <a:r>
              <a:rPr lang="es-MX" sz="2200" dirty="0" err="1" smtClean="0"/>
              <a:t>MonedaP</a:t>
            </a:r>
            <a:r>
              <a:rPr lang="es-MX" sz="2200" dirty="0" smtClean="0"/>
              <a:t> (</a:t>
            </a:r>
            <a:r>
              <a:rPr lang="es-MX" sz="2200" dirty="0" err="1" smtClean="0"/>
              <a:t>obl</a:t>
            </a:r>
            <a:r>
              <a:rPr lang="es-MX" sz="2200" dirty="0" smtClean="0"/>
              <a:t>. Clave de la moneda utilizada para realizar el pago)</a:t>
            </a:r>
          </a:p>
          <a:p>
            <a:pPr algn="just">
              <a:buFont typeface="Arial" charset="0"/>
              <a:buChar char="•"/>
            </a:pPr>
            <a:r>
              <a:rPr lang="es-MX" sz="2200" dirty="0" err="1" smtClean="0"/>
              <a:t>TipoCambioP</a:t>
            </a:r>
            <a:r>
              <a:rPr lang="es-MX" sz="2200" dirty="0" smtClean="0"/>
              <a:t> (</a:t>
            </a:r>
            <a:r>
              <a:rPr lang="es-MX" sz="2200" dirty="0" err="1"/>
              <a:t>cond</a:t>
            </a:r>
            <a:r>
              <a:rPr lang="es-MX" sz="2200" dirty="0" smtClean="0"/>
              <a:t>. Tipo de cambio de la moneda a la fecha en que se realizo el pago)</a:t>
            </a:r>
          </a:p>
          <a:p>
            <a:pPr algn="just">
              <a:buFont typeface="Arial" charset="0"/>
              <a:buChar char="•"/>
            </a:pPr>
            <a:r>
              <a:rPr lang="es-MX" sz="2200" dirty="0" smtClean="0"/>
              <a:t>Monto (</a:t>
            </a:r>
            <a:r>
              <a:rPr lang="es-MX" sz="2200" dirty="0" err="1"/>
              <a:t>cond</a:t>
            </a:r>
            <a:r>
              <a:rPr lang="es-MX" sz="2200" dirty="0" smtClean="0"/>
              <a:t>. Importe del pago)</a:t>
            </a:r>
          </a:p>
          <a:p>
            <a:pPr algn="just">
              <a:buFont typeface="Arial" charset="0"/>
              <a:buChar char="•"/>
            </a:pPr>
            <a:r>
              <a:rPr lang="es-MX" sz="2200" dirty="0" err="1" smtClean="0"/>
              <a:t>NumOperacion</a:t>
            </a:r>
            <a:r>
              <a:rPr lang="es-MX" sz="2200" dirty="0" smtClean="0"/>
              <a:t> (</a:t>
            </a:r>
            <a:r>
              <a:rPr lang="es-MX" sz="2200" dirty="0" err="1"/>
              <a:t>cond</a:t>
            </a:r>
            <a:r>
              <a:rPr lang="es-MX" sz="2200" dirty="0" smtClean="0"/>
              <a:t>. </a:t>
            </a:r>
            <a:r>
              <a:rPr lang="es-MX" sz="2200" dirty="0" err="1" smtClean="0"/>
              <a:t>Num</a:t>
            </a:r>
            <a:r>
              <a:rPr lang="es-MX" sz="2200" dirty="0" smtClean="0"/>
              <a:t>. Cheque, </a:t>
            </a:r>
            <a:r>
              <a:rPr lang="es-MX" sz="2200" dirty="0" err="1" smtClean="0"/>
              <a:t>Num</a:t>
            </a:r>
            <a:r>
              <a:rPr lang="es-MX" sz="2200" dirty="0" smtClean="0"/>
              <a:t> Autor., </a:t>
            </a:r>
            <a:r>
              <a:rPr lang="es-MX" sz="2200" dirty="0" err="1" smtClean="0"/>
              <a:t>Num</a:t>
            </a:r>
            <a:r>
              <a:rPr lang="es-MX" sz="2200" dirty="0" smtClean="0"/>
              <a:t>. </a:t>
            </a:r>
            <a:r>
              <a:rPr lang="es-MX" sz="2200" dirty="0" err="1" smtClean="0"/>
              <a:t>Ref</a:t>
            </a:r>
            <a:r>
              <a:rPr lang="es-MX" sz="2200" dirty="0" smtClean="0"/>
              <a:t>, Clave Rastreo, </a:t>
            </a:r>
            <a:r>
              <a:rPr lang="es-MX" sz="2200" dirty="0" err="1" smtClean="0"/>
              <a:t>Linea</a:t>
            </a:r>
            <a:r>
              <a:rPr lang="es-MX" sz="2200" dirty="0" smtClean="0"/>
              <a:t> Captura, ,Algún número de referencia que identifique la operación que ampara el pago)</a:t>
            </a:r>
          </a:p>
          <a:p>
            <a:pPr algn="just">
              <a:buFont typeface="Arial" charset="0"/>
              <a:buChar char="•"/>
            </a:pPr>
            <a:r>
              <a:rPr lang="es-MX" sz="2200" dirty="0" err="1" smtClean="0"/>
              <a:t>RFCEmisorCtaOrd</a:t>
            </a:r>
            <a:r>
              <a:rPr lang="es-MX" sz="2200" dirty="0" smtClean="0"/>
              <a:t> (</a:t>
            </a:r>
            <a:r>
              <a:rPr lang="es-MX" sz="2200" dirty="0" err="1"/>
              <a:t>cond</a:t>
            </a:r>
            <a:r>
              <a:rPr lang="es-MX" sz="2200" dirty="0" smtClean="0"/>
              <a:t>. RFC de la entidad emisora de la cuenta de origen –operadora, banco, institución financiera, emisor monedero electrónico)</a:t>
            </a:r>
          </a:p>
          <a:p>
            <a:pPr algn="just">
              <a:buFont typeface="Arial" charset="0"/>
              <a:buChar char="•"/>
            </a:pPr>
            <a:endParaRPr lang="es-MX" sz="2200" dirty="0" smtClean="0"/>
          </a:p>
          <a:p>
            <a:pPr marL="0" indent="0" algn="just">
              <a:buNone/>
            </a:pPr>
            <a:endParaRPr lang="es-MX" sz="2200" dirty="0" smtClean="0"/>
          </a:p>
        </p:txBody>
      </p:sp>
      <p:sp>
        <p:nvSpPr>
          <p:cNvPr id="8"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571237506"/>
      </p:ext>
    </p:extLst>
  </p:cSld>
  <p:clrMapOvr>
    <a:masterClrMapping/>
  </p:clrMapOvr>
  <p:transition spd="slow">
    <p:wipe dir="d"/>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611560" y="548680"/>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Font typeface="Arial" pitchFamily="34" charset="0"/>
              <a:buNone/>
            </a:pPr>
            <a:endParaRPr lang="es-MX" sz="3000" dirty="0" smtClean="0">
              <a:solidFill>
                <a:schemeClr val="accent1">
                  <a:lumMod val="75000"/>
                </a:schemeClr>
              </a:solidFill>
            </a:endParaRPr>
          </a:p>
        </p:txBody>
      </p:sp>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81</a:t>
            </a:fld>
            <a:endParaRPr lang="es-MX" dirty="0"/>
          </a:p>
        </p:txBody>
      </p:sp>
      <p:sp>
        <p:nvSpPr>
          <p:cNvPr id="7" name="2 Marcador de contenido"/>
          <p:cNvSpPr txBox="1">
            <a:spLocks/>
          </p:cNvSpPr>
          <p:nvPr/>
        </p:nvSpPr>
        <p:spPr>
          <a:xfrm>
            <a:off x="611560" y="476672"/>
            <a:ext cx="8532440" cy="5904656"/>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r>
              <a:rPr lang="es-MX" sz="2400" b="1" dirty="0" smtClean="0">
                <a:solidFill>
                  <a:schemeClr val="accent1">
                    <a:lumMod val="75000"/>
                  </a:schemeClr>
                </a:solidFill>
              </a:rPr>
              <a:t>NUEVO COMPLEMENTO DE PAGOS</a:t>
            </a:r>
          </a:p>
          <a:p>
            <a:pPr marL="0" indent="0" algn="ctr">
              <a:buNone/>
            </a:pPr>
            <a:endParaRPr lang="es-MX" sz="2400" b="1" dirty="0">
              <a:solidFill>
                <a:schemeClr val="accent1">
                  <a:lumMod val="75000"/>
                </a:schemeClr>
              </a:solidFill>
            </a:endParaRPr>
          </a:p>
          <a:p>
            <a:pPr marL="0" indent="0" algn="just">
              <a:buNone/>
            </a:pPr>
            <a:r>
              <a:rPr lang="es-MX" sz="2200" b="1" dirty="0" smtClean="0"/>
              <a:t>Pago (contendría los siguientes nodos)</a:t>
            </a:r>
          </a:p>
          <a:p>
            <a:pPr algn="just">
              <a:buFont typeface="Arial" charset="0"/>
              <a:buChar char="•"/>
            </a:pPr>
            <a:r>
              <a:rPr lang="es-MX" sz="2200" dirty="0" err="1" smtClean="0"/>
              <a:t>NomBancoOrdExt</a:t>
            </a:r>
            <a:r>
              <a:rPr lang="es-MX" sz="2200" dirty="0" smtClean="0"/>
              <a:t> (</a:t>
            </a:r>
            <a:r>
              <a:rPr lang="es-MX" sz="2200" dirty="0" err="1"/>
              <a:t>cond</a:t>
            </a:r>
            <a:r>
              <a:rPr lang="es-MX" sz="2200" dirty="0" smtClean="0"/>
              <a:t>. Nombre del banco ordenante  -requerido en caso de extranjero)</a:t>
            </a:r>
          </a:p>
          <a:p>
            <a:pPr algn="just">
              <a:buFont typeface="Arial" charset="0"/>
              <a:buChar char="•"/>
            </a:pPr>
            <a:r>
              <a:rPr lang="es-MX" sz="2200" dirty="0" err="1" smtClean="0"/>
              <a:t>CtaOrdenante</a:t>
            </a:r>
            <a:r>
              <a:rPr lang="es-MX" sz="2200" dirty="0" smtClean="0"/>
              <a:t> (</a:t>
            </a:r>
            <a:r>
              <a:rPr lang="es-MX" sz="2200" dirty="0" err="1"/>
              <a:t>cond</a:t>
            </a:r>
            <a:r>
              <a:rPr lang="es-MX" sz="2200" dirty="0" smtClean="0"/>
              <a:t>. Numero de la cuenta con la que se realizó el pago</a:t>
            </a:r>
          </a:p>
          <a:p>
            <a:pPr algn="just">
              <a:buFont typeface="Arial" charset="0"/>
              <a:buChar char="•"/>
            </a:pPr>
            <a:r>
              <a:rPr lang="es-MX" sz="2200" dirty="0" err="1" smtClean="0"/>
              <a:t>RFCEmisorCtaBen</a:t>
            </a:r>
            <a:r>
              <a:rPr lang="es-MX" sz="2200" dirty="0" smtClean="0"/>
              <a:t> (</a:t>
            </a:r>
            <a:r>
              <a:rPr lang="es-MX" sz="2200" dirty="0" err="1"/>
              <a:t>cond</a:t>
            </a:r>
            <a:r>
              <a:rPr lang="es-MX" sz="2200" dirty="0" smtClean="0"/>
              <a:t>. </a:t>
            </a:r>
            <a:r>
              <a:rPr lang="es-MX" sz="2200" dirty="0"/>
              <a:t>RFC de la entidad emisora de la cuenta de </a:t>
            </a:r>
            <a:r>
              <a:rPr lang="es-MX" sz="2200" dirty="0" smtClean="0"/>
              <a:t>destino </a:t>
            </a:r>
            <a:r>
              <a:rPr lang="es-MX" sz="2200" dirty="0"/>
              <a:t>–operadora, banco, institución financiera, emisor monedero electrónico</a:t>
            </a:r>
            <a:r>
              <a:rPr lang="es-MX" sz="2200" dirty="0" smtClean="0"/>
              <a:t>)</a:t>
            </a:r>
          </a:p>
          <a:p>
            <a:pPr algn="just">
              <a:buFont typeface="Arial" charset="0"/>
              <a:buChar char="•"/>
            </a:pPr>
            <a:r>
              <a:rPr lang="es-MX" sz="2200" dirty="0" err="1" smtClean="0"/>
              <a:t>CtaBeneficiario</a:t>
            </a:r>
            <a:r>
              <a:rPr lang="es-MX" sz="2200" dirty="0" smtClean="0"/>
              <a:t> (</a:t>
            </a:r>
            <a:r>
              <a:rPr lang="es-MX" sz="2200" dirty="0" err="1"/>
              <a:t>cond</a:t>
            </a:r>
            <a:r>
              <a:rPr lang="es-MX" sz="2200" dirty="0" smtClean="0"/>
              <a:t>. Número de cuenta en donde se recibió el pago)</a:t>
            </a:r>
          </a:p>
          <a:p>
            <a:pPr algn="just">
              <a:buFont typeface="Arial" charset="0"/>
              <a:buChar char="•"/>
            </a:pPr>
            <a:r>
              <a:rPr lang="es-MX" sz="2200" dirty="0" err="1" smtClean="0"/>
              <a:t>TipoCadPago</a:t>
            </a:r>
            <a:r>
              <a:rPr lang="es-MX" sz="2200" dirty="0" smtClean="0"/>
              <a:t> (</a:t>
            </a:r>
            <a:r>
              <a:rPr lang="es-MX" sz="2200" dirty="0" err="1"/>
              <a:t>cond</a:t>
            </a:r>
            <a:r>
              <a:rPr lang="es-MX" sz="2200" dirty="0" smtClean="0"/>
              <a:t>. Clave del tipo de cadena de pago que genera la entidad receptora del pago)</a:t>
            </a:r>
          </a:p>
          <a:p>
            <a:pPr algn="just">
              <a:buFont typeface="Arial" charset="0"/>
              <a:buChar char="•"/>
            </a:pPr>
            <a:r>
              <a:rPr lang="es-MX" sz="2200" dirty="0" err="1" smtClean="0"/>
              <a:t>CertPago</a:t>
            </a:r>
            <a:r>
              <a:rPr lang="es-MX" sz="2200" dirty="0" smtClean="0"/>
              <a:t> (</a:t>
            </a:r>
            <a:r>
              <a:rPr lang="es-MX" sz="2200" dirty="0" err="1"/>
              <a:t>cond</a:t>
            </a:r>
            <a:r>
              <a:rPr lang="es-MX" sz="2200" dirty="0" smtClean="0"/>
              <a:t>. Certificado que ampara el pago, cadena de texto en formato base 64</a:t>
            </a:r>
          </a:p>
          <a:p>
            <a:pPr algn="just">
              <a:buFont typeface="Arial" charset="0"/>
              <a:buChar char="•"/>
            </a:pPr>
            <a:r>
              <a:rPr lang="es-MX" sz="2200" dirty="0" err="1" smtClean="0"/>
              <a:t>CadPago</a:t>
            </a:r>
            <a:r>
              <a:rPr lang="es-MX" sz="2200" dirty="0" smtClean="0"/>
              <a:t> (</a:t>
            </a:r>
            <a:r>
              <a:rPr lang="es-MX" sz="2200" dirty="0" err="1"/>
              <a:t>cond</a:t>
            </a:r>
            <a:r>
              <a:rPr lang="es-MX" sz="2200" dirty="0" smtClean="0"/>
              <a:t>. Cadena original del comprobante de pago generado por la entidad emisora de la cuenta beneficiaria)</a:t>
            </a:r>
          </a:p>
          <a:p>
            <a:pPr algn="just">
              <a:buFont typeface="Arial" charset="0"/>
              <a:buChar char="•"/>
            </a:pPr>
            <a:r>
              <a:rPr lang="es-MX" sz="2200" dirty="0" err="1" smtClean="0"/>
              <a:t>SelloPago</a:t>
            </a:r>
            <a:r>
              <a:rPr lang="es-MX" sz="2200" dirty="0" smtClean="0"/>
              <a:t> (</a:t>
            </a:r>
            <a:r>
              <a:rPr lang="es-MX" sz="2200" dirty="0" err="1"/>
              <a:t>cond</a:t>
            </a:r>
            <a:r>
              <a:rPr lang="es-MX" sz="2200" dirty="0" smtClean="0"/>
              <a:t>. Sello digital que se asocie al pago. La entidad que emita el comprobante de pago, ingresa una cadena original  y el sello digital en una sección de dicho comprobante en base 64</a:t>
            </a:r>
          </a:p>
          <a:p>
            <a:pPr algn="just">
              <a:buFont typeface="Arial" charset="0"/>
              <a:buChar char="•"/>
            </a:pPr>
            <a:endParaRPr lang="es-MX" sz="2200" dirty="0" smtClean="0"/>
          </a:p>
          <a:p>
            <a:pPr marL="0" indent="0" algn="just">
              <a:buNone/>
            </a:pPr>
            <a:endParaRPr lang="es-MX" sz="2200" dirty="0" smtClean="0"/>
          </a:p>
        </p:txBody>
      </p:sp>
      <p:sp>
        <p:nvSpPr>
          <p:cNvPr id="8"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1432531386"/>
      </p:ext>
    </p:extLst>
  </p:cSld>
  <p:clrMapOvr>
    <a:masterClrMapping/>
  </p:clrMapOvr>
  <p:transition spd="slow">
    <p:wipe dir="d"/>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611560" y="548680"/>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Font typeface="Arial" pitchFamily="34" charset="0"/>
              <a:buNone/>
            </a:pPr>
            <a:endParaRPr lang="es-MX" sz="3000" dirty="0" smtClean="0">
              <a:solidFill>
                <a:schemeClr val="accent1">
                  <a:lumMod val="75000"/>
                </a:schemeClr>
              </a:solidFill>
            </a:endParaRPr>
          </a:p>
        </p:txBody>
      </p:sp>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82</a:t>
            </a:fld>
            <a:endParaRPr lang="es-MX" dirty="0"/>
          </a:p>
        </p:txBody>
      </p:sp>
      <p:sp>
        <p:nvSpPr>
          <p:cNvPr id="7" name="2 Marcador de contenido"/>
          <p:cNvSpPr txBox="1">
            <a:spLocks/>
          </p:cNvSpPr>
          <p:nvPr/>
        </p:nvSpPr>
        <p:spPr>
          <a:xfrm>
            <a:off x="611560" y="476672"/>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r>
              <a:rPr lang="es-MX" sz="2400" b="1" dirty="0" smtClean="0">
                <a:solidFill>
                  <a:schemeClr val="accent1">
                    <a:lumMod val="75000"/>
                  </a:schemeClr>
                </a:solidFill>
              </a:rPr>
              <a:t>NUEVO COMPLEMENTO DE PAGOS</a:t>
            </a:r>
          </a:p>
          <a:p>
            <a:pPr marL="0" indent="0" algn="ctr">
              <a:buNone/>
            </a:pPr>
            <a:endParaRPr lang="es-MX" sz="2400" b="1" dirty="0">
              <a:solidFill>
                <a:schemeClr val="accent1">
                  <a:lumMod val="75000"/>
                </a:schemeClr>
              </a:solidFill>
            </a:endParaRPr>
          </a:p>
          <a:p>
            <a:pPr marL="0" indent="0" algn="just">
              <a:buNone/>
            </a:pPr>
            <a:r>
              <a:rPr lang="es-MX" sz="2200" b="1" dirty="0" smtClean="0"/>
              <a:t>Pago (contendría los siguientes nodos)</a:t>
            </a:r>
          </a:p>
          <a:p>
            <a:pPr algn="just">
              <a:buFont typeface="Arial" charset="0"/>
              <a:buChar char="•"/>
            </a:pPr>
            <a:r>
              <a:rPr lang="es-MX" sz="2200" b="1" dirty="0" err="1" smtClean="0"/>
              <a:t>DoctoRelacionado</a:t>
            </a:r>
            <a:r>
              <a:rPr lang="es-MX" sz="2200" dirty="0" smtClean="0"/>
              <a:t> (</a:t>
            </a:r>
            <a:r>
              <a:rPr lang="es-MX" sz="2200" dirty="0" err="1"/>
              <a:t>cond</a:t>
            </a:r>
            <a:r>
              <a:rPr lang="es-MX" sz="2200" dirty="0" smtClean="0"/>
              <a:t>. Lista de documentos relacionados con los pagos diferentes de anticipos. Por cada documento que se relaciona se debe generar un nodo)</a:t>
            </a:r>
          </a:p>
          <a:p>
            <a:pPr algn="just">
              <a:buFont typeface="Arial" charset="0"/>
              <a:buChar char="•"/>
            </a:pPr>
            <a:r>
              <a:rPr lang="es-MX" sz="2200" b="1" dirty="0" smtClean="0"/>
              <a:t>Impuestos</a:t>
            </a:r>
            <a:r>
              <a:rPr lang="es-MX" sz="2200" dirty="0"/>
              <a:t> (</a:t>
            </a:r>
            <a:r>
              <a:rPr lang="es-MX" sz="2200" dirty="0" err="1"/>
              <a:t>cond</a:t>
            </a:r>
            <a:r>
              <a:rPr lang="es-MX" sz="2200" dirty="0"/>
              <a:t>. </a:t>
            </a:r>
            <a:r>
              <a:rPr lang="es-MX" sz="2200" dirty="0" smtClean="0"/>
              <a:t>Resumen de los impuestos aplicables cuando este documento sea un anticipo)</a:t>
            </a:r>
          </a:p>
        </p:txBody>
      </p:sp>
      <p:sp>
        <p:nvSpPr>
          <p:cNvPr id="8"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162491721"/>
      </p:ext>
    </p:extLst>
  </p:cSld>
  <p:clrMapOvr>
    <a:masterClrMapping/>
  </p:clrMapOvr>
  <p:transition spd="slow">
    <p:wipe dir="d"/>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611560" y="548680"/>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Font typeface="Arial" pitchFamily="34" charset="0"/>
              <a:buNone/>
            </a:pPr>
            <a:endParaRPr lang="es-MX" sz="3000" dirty="0" smtClean="0">
              <a:solidFill>
                <a:schemeClr val="accent1">
                  <a:lumMod val="75000"/>
                </a:schemeClr>
              </a:solidFill>
            </a:endParaRPr>
          </a:p>
        </p:txBody>
      </p:sp>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83</a:t>
            </a:fld>
            <a:endParaRPr lang="es-MX" dirty="0"/>
          </a:p>
        </p:txBody>
      </p:sp>
      <p:sp>
        <p:nvSpPr>
          <p:cNvPr id="7" name="2 Marcador de contenido"/>
          <p:cNvSpPr txBox="1">
            <a:spLocks/>
          </p:cNvSpPr>
          <p:nvPr/>
        </p:nvSpPr>
        <p:spPr>
          <a:xfrm>
            <a:off x="611560" y="476672"/>
            <a:ext cx="8532440" cy="5904656"/>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r>
              <a:rPr lang="es-MX" sz="2400" b="1" dirty="0" smtClean="0">
                <a:solidFill>
                  <a:schemeClr val="accent1">
                    <a:lumMod val="75000"/>
                  </a:schemeClr>
                </a:solidFill>
              </a:rPr>
              <a:t>NUEVO COMPLEMENTO DE PAGOS</a:t>
            </a:r>
          </a:p>
          <a:p>
            <a:pPr marL="0" indent="0" algn="ctr">
              <a:buNone/>
            </a:pPr>
            <a:endParaRPr lang="es-MX" sz="2400" b="1" dirty="0">
              <a:solidFill>
                <a:schemeClr val="accent1">
                  <a:lumMod val="75000"/>
                </a:schemeClr>
              </a:solidFill>
            </a:endParaRPr>
          </a:p>
          <a:p>
            <a:pPr marL="0" indent="0" algn="just">
              <a:buNone/>
            </a:pPr>
            <a:r>
              <a:rPr lang="es-MX" sz="2200" b="1" dirty="0" err="1" smtClean="0"/>
              <a:t>DoctoRelacionado</a:t>
            </a:r>
            <a:r>
              <a:rPr lang="es-MX" sz="2200" b="1" dirty="0" smtClean="0"/>
              <a:t> (contendría los siguientes nodos)</a:t>
            </a:r>
          </a:p>
          <a:p>
            <a:pPr algn="just">
              <a:buFont typeface="Arial" charset="0"/>
              <a:buChar char="•"/>
            </a:pPr>
            <a:r>
              <a:rPr lang="es-MX" sz="2200" dirty="0" err="1" smtClean="0"/>
              <a:t>TipoCambioDR</a:t>
            </a:r>
            <a:r>
              <a:rPr lang="es-MX" sz="2200" dirty="0" smtClean="0"/>
              <a:t> (</a:t>
            </a:r>
            <a:r>
              <a:rPr lang="es-MX" sz="2200" dirty="0" err="1"/>
              <a:t>cond</a:t>
            </a:r>
            <a:r>
              <a:rPr lang="es-MX" sz="2200" dirty="0"/>
              <a:t>.</a:t>
            </a:r>
            <a:r>
              <a:rPr lang="es-MX" sz="2200" dirty="0" smtClean="0"/>
              <a:t> Tipo de cambio conforme a la moneda registrada en el documento relacionado </a:t>
            </a:r>
          </a:p>
          <a:p>
            <a:pPr algn="just">
              <a:buFont typeface="Arial" charset="0"/>
              <a:buChar char="•"/>
            </a:pPr>
            <a:r>
              <a:rPr lang="es-MX" sz="2200" dirty="0" err="1" smtClean="0"/>
              <a:t>MetodoDePagoDR</a:t>
            </a:r>
            <a:r>
              <a:rPr lang="es-MX" sz="2200" dirty="0"/>
              <a:t> (</a:t>
            </a:r>
            <a:r>
              <a:rPr lang="es-MX" sz="2200" dirty="0" err="1"/>
              <a:t>cond</a:t>
            </a:r>
            <a:r>
              <a:rPr lang="es-MX" sz="2200" dirty="0"/>
              <a:t>. </a:t>
            </a:r>
            <a:r>
              <a:rPr lang="es-MX" sz="2200" dirty="0" smtClean="0"/>
              <a:t>Clave del método de pago que se registro en el documento relacionado.)</a:t>
            </a:r>
          </a:p>
          <a:p>
            <a:pPr algn="just">
              <a:buFont typeface="Arial" charset="0"/>
              <a:buChar char="•"/>
            </a:pPr>
            <a:r>
              <a:rPr lang="es-MX" sz="2200" dirty="0" err="1" smtClean="0"/>
              <a:t>NumParcialidad</a:t>
            </a:r>
            <a:r>
              <a:rPr lang="es-MX" sz="2200" dirty="0" smtClean="0"/>
              <a:t> (</a:t>
            </a:r>
            <a:r>
              <a:rPr lang="es-MX" sz="2200" dirty="0" err="1"/>
              <a:t>cond</a:t>
            </a:r>
            <a:r>
              <a:rPr lang="es-MX" sz="2200" dirty="0"/>
              <a:t>.</a:t>
            </a:r>
            <a:r>
              <a:rPr lang="es-MX" sz="2200" dirty="0" smtClean="0"/>
              <a:t> Numero de parcialidad que corresponde al pago. Es obligatorio cuando </a:t>
            </a:r>
            <a:r>
              <a:rPr lang="es-MX" sz="2200" b="1" dirty="0" err="1" smtClean="0"/>
              <a:t>MetodoDePagoDR</a:t>
            </a:r>
            <a:r>
              <a:rPr lang="es-MX" sz="2200" dirty="0" smtClean="0"/>
              <a:t>, contiene: Pago en Parcialidades o Diferido o Pago Inicial y parcialidades”)</a:t>
            </a:r>
          </a:p>
          <a:p>
            <a:pPr algn="just">
              <a:buFont typeface="Arial" charset="0"/>
              <a:buChar char="•"/>
            </a:pPr>
            <a:r>
              <a:rPr lang="es-MX" sz="2200" dirty="0" err="1" smtClean="0"/>
              <a:t>ImpSaldoAnt</a:t>
            </a:r>
            <a:r>
              <a:rPr lang="es-MX" sz="2200" dirty="0"/>
              <a:t> (</a:t>
            </a:r>
            <a:r>
              <a:rPr lang="es-MX" sz="2200" dirty="0" err="1"/>
              <a:t>cond</a:t>
            </a:r>
            <a:r>
              <a:rPr lang="es-MX" sz="2200" dirty="0" smtClean="0"/>
              <a:t>. Importe del Saldo Anterior del documento relacionado o el monto del saldo insoluto  de la parcialidad anterior. </a:t>
            </a:r>
            <a:r>
              <a:rPr lang="es-MX" sz="2200" dirty="0" err="1" smtClean="0"/>
              <a:t>Obl</a:t>
            </a:r>
            <a:r>
              <a:rPr lang="es-MX" sz="2200" dirty="0" smtClean="0"/>
              <a:t>. Cuando </a:t>
            </a:r>
            <a:r>
              <a:rPr lang="es-MX" sz="2200" b="1" dirty="0" err="1" smtClean="0"/>
              <a:t>MetodoDePagoDR</a:t>
            </a:r>
            <a:r>
              <a:rPr lang="es-MX" sz="2200" dirty="0" smtClean="0"/>
              <a:t>,</a:t>
            </a:r>
            <a:r>
              <a:rPr lang="es-MX" sz="2200" dirty="0"/>
              <a:t> contiene: Pago en Parcialidades o Diferido o Pago Inicial y parcialidades</a:t>
            </a:r>
            <a:r>
              <a:rPr lang="es-MX" sz="2200" dirty="0" smtClean="0"/>
              <a:t>”)</a:t>
            </a:r>
          </a:p>
          <a:p>
            <a:pPr algn="just">
              <a:buFont typeface="Arial" charset="0"/>
              <a:buChar char="•"/>
            </a:pPr>
            <a:r>
              <a:rPr lang="es-MX" sz="2200" dirty="0" err="1" smtClean="0"/>
              <a:t>ImpPagado</a:t>
            </a:r>
            <a:r>
              <a:rPr lang="es-MX" sz="2200" dirty="0" smtClean="0"/>
              <a:t> (</a:t>
            </a:r>
            <a:r>
              <a:rPr lang="es-MX" sz="2200" dirty="0" err="1"/>
              <a:t>cond</a:t>
            </a:r>
            <a:r>
              <a:rPr lang="es-MX" sz="2200" dirty="0" smtClean="0"/>
              <a:t>. Importe pagado para el documento relacionado. </a:t>
            </a:r>
            <a:r>
              <a:rPr lang="es-MX" sz="2200" dirty="0" err="1" smtClean="0"/>
              <a:t>Obl</a:t>
            </a:r>
            <a:r>
              <a:rPr lang="es-MX" sz="2200" dirty="0" smtClean="0"/>
              <a:t>. Cuando existe más de un documento relacionado).</a:t>
            </a:r>
          </a:p>
          <a:p>
            <a:pPr algn="just">
              <a:buFont typeface="Arial" charset="0"/>
              <a:buChar char="•"/>
            </a:pPr>
            <a:r>
              <a:rPr lang="es-MX" sz="2200" dirty="0" err="1" smtClean="0"/>
              <a:t>ImpSaldoInsoluto</a:t>
            </a:r>
            <a:r>
              <a:rPr lang="es-MX" sz="2200" dirty="0" smtClean="0"/>
              <a:t> (</a:t>
            </a:r>
            <a:r>
              <a:rPr lang="es-MX" sz="2200" dirty="0" err="1"/>
              <a:t>cond</a:t>
            </a:r>
            <a:r>
              <a:rPr lang="es-MX" sz="2200" dirty="0" smtClean="0"/>
              <a:t>. Diferencia entre el importe del saldo anterior y el monto pagado . </a:t>
            </a:r>
            <a:r>
              <a:rPr lang="es-MX" sz="2200" dirty="0" err="1"/>
              <a:t>Obl</a:t>
            </a:r>
            <a:r>
              <a:rPr lang="es-MX" sz="2200" dirty="0"/>
              <a:t>. Cuando </a:t>
            </a:r>
            <a:r>
              <a:rPr lang="es-MX" sz="2200" b="1" dirty="0" err="1"/>
              <a:t>MetodoDePagoDR</a:t>
            </a:r>
            <a:r>
              <a:rPr lang="es-MX" sz="2200" dirty="0"/>
              <a:t>, contiene: Pago en Parcialidades o Diferido o Pago Inicial y parcialidades”)</a:t>
            </a:r>
            <a:endParaRPr lang="es-MX" sz="2200" dirty="0" smtClean="0"/>
          </a:p>
          <a:p>
            <a:pPr algn="just">
              <a:buFont typeface="Arial" charset="0"/>
              <a:buChar char="•"/>
            </a:pPr>
            <a:endParaRPr lang="es-MX" sz="2200" dirty="0" smtClean="0"/>
          </a:p>
        </p:txBody>
      </p:sp>
      <p:sp>
        <p:nvSpPr>
          <p:cNvPr id="8"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799352147"/>
      </p:ext>
    </p:extLst>
  </p:cSld>
  <p:clrMapOvr>
    <a:masterClrMapping/>
  </p:clrMapOvr>
  <p:transition spd="slow">
    <p:wipe dir="d"/>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611560" y="548680"/>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Font typeface="Arial" pitchFamily="34" charset="0"/>
              <a:buNone/>
            </a:pPr>
            <a:endParaRPr lang="es-MX" sz="3000" dirty="0" smtClean="0">
              <a:solidFill>
                <a:schemeClr val="accent1">
                  <a:lumMod val="75000"/>
                </a:schemeClr>
              </a:solidFill>
            </a:endParaRPr>
          </a:p>
        </p:txBody>
      </p:sp>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84</a:t>
            </a:fld>
            <a:endParaRPr lang="es-MX" dirty="0"/>
          </a:p>
        </p:txBody>
      </p:sp>
      <p:sp>
        <p:nvSpPr>
          <p:cNvPr id="7" name="2 Marcador de contenido"/>
          <p:cNvSpPr txBox="1">
            <a:spLocks/>
          </p:cNvSpPr>
          <p:nvPr/>
        </p:nvSpPr>
        <p:spPr>
          <a:xfrm>
            <a:off x="611560" y="476672"/>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r>
              <a:rPr lang="es-MX" sz="2400" b="1" dirty="0" smtClean="0">
                <a:solidFill>
                  <a:schemeClr val="accent1">
                    <a:lumMod val="75000"/>
                  </a:schemeClr>
                </a:solidFill>
              </a:rPr>
              <a:t>NUEVO COMPLEMENTO DE PAGOS</a:t>
            </a:r>
          </a:p>
          <a:p>
            <a:pPr marL="0" indent="0" algn="ctr">
              <a:buNone/>
            </a:pPr>
            <a:endParaRPr lang="es-MX" sz="2400" b="1" dirty="0">
              <a:solidFill>
                <a:schemeClr val="accent1">
                  <a:lumMod val="75000"/>
                </a:schemeClr>
              </a:solidFill>
            </a:endParaRPr>
          </a:p>
          <a:p>
            <a:pPr marL="0" indent="0" algn="just">
              <a:buNone/>
            </a:pPr>
            <a:r>
              <a:rPr lang="es-MX" sz="2200" b="1" dirty="0" smtClean="0"/>
              <a:t>impuestos (contendría los siguientes nodos)</a:t>
            </a:r>
          </a:p>
          <a:p>
            <a:pPr algn="just">
              <a:buFont typeface="Arial" charset="0"/>
              <a:buChar char="•"/>
            </a:pPr>
            <a:r>
              <a:rPr lang="es-MX" sz="2200" dirty="0" err="1" smtClean="0"/>
              <a:t>TotalImpuestosRetenidos</a:t>
            </a:r>
            <a:r>
              <a:rPr lang="es-MX" sz="2200" dirty="0" smtClean="0"/>
              <a:t> (</a:t>
            </a:r>
            <a:r>
              <a:rPr lang="es-MX" sz="2200" dirty="0" err="1" smtClean="0"/>
              <a:t>cond</a:t>
            </a:r>
            <a:r>
              <a:rPr lang="es-MX" sz="2200" dirty="0" smtClean="0"/>
              <a:t>. Total de impuestos retenidos que se desprenden del pago. No valores negativos)</a:t>
            </a:r>
          </a:p>
          <a:p>
            <a:pPr algn="just">
              <a:buFont typeface="Arial" charset="0"/>
              <a:buChar char="•"/>
            </a:pPr>
            <a:r>
              <a:rPr lang="es-MX" sz="2200" dirty="0" err="1" smtClean="0"/>
              <a:t>TotalImpuestosTrasladados</a:t>
            </a:r>
            <a:r>
              <a:rPr lang="es-MX" sz="2200" dirty="0" smtClean="0"/>
              <a:t> (</a:t>
            </a:r>
            <a:r>
              <a:rPr lang="es-MX" sz="2200" dirty="0" err="1" smtClean="0"/>
              <a:t>cond</a:t>
            </a:r>
            <a:r>
              <a:rPr lang="es-MX" sz="2200" dirty="0" smtClean="0"/>
              <a:t>. Total de impuestos trasladados que se desprenden del pago. No valores negativos</a:t>
            </a:r>
          </a:p>
        </p:txBody>
      </p:sp>
      <p:sp>
        <p:nvSpPr>
          <p:cNvPr id="8"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1281566722"/>
      </p:ext>
    </p:extLst>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p:cNvSpPr>
          <p:nvPr/>
        </p:nvSpPr>
        <p:spPr>
          <a:xfrm>
            <a:off x="611560" y="548680"/>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Font typeface="Arial" pitchFamily="34" charset="0"/>
              <a:buNone/>
            </a:pPr>
            <a:endParaRPr lang="es-MX" sz="3000" dirty="0" smtClean="0">
              <a:solidFill>
                <a:schemeClr val="accent1">
                  <a:lumMod val="75000"/>
                </a:schemeClr>
              </a:solidFill>
            </a:endParaRPr>
          </a:p>
        </p:txBody>
      </p:sp>
      <p:sp>
        <p:nvSpPr>
          <p:cNvPr id="5" name="4 Marcador de pie de página"/>
          <p:cNvSpPr>
            <a:spLocks noGrp="1"/>
          </p:cNvSpPr>
          <p:nvPr>
            <p:ph type="ftr" sz="quarter" idx="11"/>
          </p:nvPr>
        </p:nvSpPr>
        <p:spPr/>
        <p:txBody>
          <a:bodyPr/>
          <a:lstStyle/>
          <a:p>
            <a:r>
              <a:rPr lang="es-MX" smtClean="0"/>
              <a:t>Elaborado: LC y LI Rubén Torres Benítez</a:t>
            </a:r>
            <a:endParaRPr lang="es-MX" dirty="0"/>
          </a:p>
        </p:txBody>
      </p:sp>
      <p:sp>
        <p:nvSpPr>
          <p:cNvPr id="6" name="5 Marcador de número de diapositiva"/>
          <p:cNvSpPr>
            <a:spLocks noGrp="1"/>
          </p:cNvSpPr>
          <p:nvPr>
            <p:ph type="sldNum" sz="quarter" idx="12"/>
          </p:nvPr>
        </p:nvSpPr>
        <p:spPr/>
        <p:txBody>
          <a:bodyPr/>
          <a:lstStyle/>
          <a:p>
            <a:fld id="{462E0296-29EA-4A81-881B-1E4A5228A350}" type="slidenum">
              <a:rPr lang="es-MX" smtClean="0"/>
              <a:pPr/>
              <a:t>9</a:t>
            </a:fld>
            <a:endParaRPr lang="es-MX" dirty="0"/>
          </a:p>
        </p:txBody>
      </p:sp>
      <p:sp>
        <p:nvSpPr>
          <p:cNvPr id="7" name="2 Marcador de contenido"/>
          <p:cNvSpPr txBox="1">
            <a:spLocks/>
          </p:cNvSpPr>
          <p:nvPr/>
        </p:nvSpPr>
        <p:spPr>
          <a:xfrm>
            <a:off x="611560" y="620688"/>
            <a:ext cx="8532440" cy="59046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a:lstStyle>
          <a:p>
            <a:pPr marL="0" indent="0" algn="ctr">
              <a:buNone/>
            </a:pPr>
            <a:r>
              <a:rPr lang="es-MX" sz="2400" b="1" dirty="0" smtClean="0">
                <a:solidFill>
                  <a:schemeClr val="accent1">
                    <a:lumMod val="75000"/>
                  </a:schemeClr>
                </a:solidFill>
              </a:rPr>
              <a:t>Reglas de Resolución Miscelánea Fiscal 2017</a:t>
            </a:r>
          </a:p>
          <a:p>
            <a:pPr marL="0" indent="0" algn="ctr">
              <a:buNone/>
            </a:pPr>
            <a:r>
              <a:rPr lang="es-MX" sz="2400" b="1" dirty="0" smtClean="0">
                <a:solidFill>
                  <a:schemeClr val="accent1">
                    <a:lumMod val="75000"/>
                  </a:schemeClr>
                </a:solidFill>
              </a:rPr>
              <a:t>(23-DIC-2016)</a:t>
            </a:r>
            <a:endParaRPr lang="es-MX" sz="2400" dirty="0" smtClean="0">
              <a:solidFill>
                <a:schemeClr val="accent1">
                  <a:lumMod val="75000"/>
                </a:schemeClr>
              </a:solidFill>
            </a:endParaRPr>
          </a:p>
          <a:p>
            <a:pPr marL="0" indent="0" algn="just">
              <a:buNone/>
            </a:pPr>
            <a:endParaRPr lang="es-MX" sz="2200" b="1" dirty="0">
              <a:solidFill>
                <a:schemeClr val="accent1">
                  <a:lumMod val="75000"/>
                </a:schemeClr>
              </a:solidFill>
            </a:endParaRPr>
          </a:p>
          <a:p>
            <a:pPr marL="0" indent="0" algn="just">
              <a:buNone/>
            </a:pPr>
            <a:endParaRPr lang="es-MX" sz="2600" dirty="0"/>
          </a:p>
        </p:txBody>
      </p:sp>
      <p:graphicFrame>
        <p:nvGraphicFramePr>
          <p:cNvPr id="2" name="1 Tabla"/>
          <p:cNvGraphicFramePr>
            <a:graphicFrameLocks noGrp="1"/>
          </p:cNvGraphicFramePr>
          <p:nvPr>
            <p:extLst>
              <p:ext uri="{D42A27DB-BD31-4B8C-83A1-F6EECF244321}">
                <p14:modId xmlns:p14="http://schemas.microsoft.com/office/powerpoint/2010/main" val="3825423592"/>
              </p:ext>
            </p:extLst>
          </p:nvPr>
        </p:nvGraphicFramePr>
        <p:xfrm>
          <a:off x="611560" y="1650072"/>
          <a:ext cx="8424936" cy="4587240"/>
        </p:xfrm>
        <a:graphic>
          <a:graphicData uri="http://schemas.openxmlformats.org/drawingml/2006/table">
            <a:tbl>
              <a:tblPr firstRow="1" bandRow="1">
                <a:tableStyleId>{5C22544A-7EE6-4342-B048-85BDC9FD1C3A}</a:tableStyleId>
              </a:tblPr>
              <a:tblGrid>
                <a:gridCol w="1944216"/>
                <a:gridCol w="6480720"/>
              </a:tblGrid>
              <a:tr h="370840">
                <a:tc>
                  <a:txBody>
                    <a:bodyPr/>
                    <a:lstStyle/>
                    <a:p>
                      <a:pPr algn="ctr"/>
                      <a:r>
                        <a:rPr lang="es-MX" dirty="0" smtClean="0"/>
                        <a:t>Capítulo / Sección</a:t>
                      </a:r>
                      <a:endParaRPr lang="es-MX" dirty="0"/>
                    </a:p>
                  </a:txBody>
                  <a:tcPr/>
                </a:tc>
                <a:tc>
                  <a:txBody>
                    <a:bodyPr/>
                    <a:lstStyle/>
                    <a:p>
                      <a:pPr algn="ctr"/>
                      <a:r>
                        <a:rPr lang="es-MX" dirty="0" smtClean="0"/>
                        <a:t>Contenido</a:t>
                      </a:r>
                      <a:endParaRPr lang="es-MX" dirty="0"/>
                    </a:p>
                  </a:txBody>
                  <a:tcPr/>
                </a:tc>
              </a:tr>
              <a:tr h="370840">
                <a:tc>
                  <a:txBody>
                    <a:bodyPr/>
                    <a:lstStyle/>
                    <a:p>
                      <a:r>
                        <a:rPr lang="es-MX" b="1" dirty="0" smtClean="0"/>
                        <a:t>Cap. 2.7</a:t>
                      </a:r>
                      <a:endParaRPr lang="es-MX" b="1" dirty="0"/>
                    </a:p>
                  </a:txBody>
                  <a:tcPr/>
                </a:tc>
                <a:tc>
                  <a:txBody>
                    <a:bodyPr/>
                    <a:lstStyle/>
                    <a:p>
                      <a:r>
                        <a:rPr lang="es-MX" b="1" dirty="0" smtClean="0"/>
                        <a:t>De los Comprobantes Fiscales Digitales por Internet o Factura Electrónica</a:t>
                      </a:r>
                      <a:endParaRPr lang="es-MX" b="1" dirty="0"/>
                    </a:p>
                  </a:txBody>
                  <a:tcPr/>
                </a:tc>
              </a:tr>
              <a:tr h="370840">
                <a:tc>
                  <a:txBody>
                    <a:bodyPr/>
                    <a:lstStyle/>
                    <a:p>
                      <a:pPr algn="r"/>
                      <a:r>
                        <a:rPr lang="es-MX" baseline="0" dirty="0" smtClean="0"/>
                        <a:t>Secc. 2.7.1.</a:t>
                      </a:r>
                      <a:endParaRPr lang="es-MX" dirty="0"/>
                    </a:p>
                  </a:txBody>
                  <a:tcPr/>
                </a:tc>
                <a:tc>
                  <a:txBody>
                    <a:bodyPr/>
                    <a:lstStyle/>
                    <a:p>
                      <a:r>
                        <a:rPr lang="es-MX" dirty="0" smtClean="0"/>
                        <a:t>Disposiciones Generales</a:t>
                      </a:r>
                      <a:endParaRPr lang="es-MX" dirty="0"/>
                    </a:p>
                  </a:txBody>
                  <a:tcPr/>
                </a:tc>
              </a:tr>
              <a:tr h="370840">
                <a:tc>
                  <a:txBody>
                    <a:bodyPr/>
                    <a:lstStyle/>
                    <a:p>
                      <a:pPr algn="r"/>
                      <a:r>
                        <a:rPr lang="es-MX" dirty="0" smtClean="0"/>
                        <a:t>2.7.2.</a:t>
                      </a:r>
                      <a:endParaRPr lang="es-MX" dirty="0"/>
                    </a:p>
                  </a:txBody>
                  <a:tcPr/>
                </a:tc>
                <a:tc>
                  <a:txBody>
                    <a:bodyPr/>
                    <a:lstStyle/>
                    <a:p>
                      <a:r>
                        <a:rPr lang="es-MX" dirty="0" smtClean="0"/>
                        <a:t>De los Proveedores de Certificación de CFDI</a:t>
                      </a:r>
                      <a:endParaRPr lang="es-MX" dirty="0"/>
                    </a:p>
                  </a:txBody>
                  <a:tcPr/>
                </a:tc>
              </a:tr>
              <a:tr h="370840">
                <a:tc>
                  <a:txBody>
                    <a:bodyPr/>
                    <a:lstStyle/>
                    <a:p>
                      <a:pPr algn="r"/>
                      <a:r>
                        <a:rPr lang="es-MX" dirty="0" smtClean="0"/>
                        <a:t>2.7.3.</a:t>
                      </a:r>
                      <a:endParaRPr lang="es-MX" dirty="0"/>
                    </a:p>
                  </a:txBody>
                  <a:tcPr/>
                </a:tc>
                <a:tc>
                  <a:txBody>
                    <a:bodyPr/>
                    <a:lstStyle/>
                    <a:p>
                      <a:r>
                        <a:rPr lang="es-MX" dirty="0" smtClean="0"/>
                        <a:t>Expedición de CFDI</a:t>
                      </a:r>
                      <a:r>
                        <a:rPr lang="es-MX" baseline="0" dirty="0" smtClean="0"/>
                        <a:t> por PF de sector primario, mineros, arrendadores de bienes inmuebles, enajenantes de vehículos usados</a:t>
                      </a:r>
                      <a:endParaRPr lang="es-MX" dirty="0"/>
                    </a:p>
                  </a:txBody>
                  <a:tcPr/>
                </a:tc>
              </a:tr>
              <a:tr h="370840">
                <a:tc>
                  <a:txBody>
                    <a:bodyPr/>
                    <a:lstStyle/>
                    <a:p>
                      <a:pPr algn="r"/>
                      <a:r>
                        <a:rPr lang="es-MX" dirty="0" smtClean="0"/>
                        <a:t>2.7.4.</a:t>
                      </a:r>
                      <a:endParaRPr lang="es-MX" dirty="0"/>
                    </a:p>
                  </a:txBody>
                  <a:tcPr/>
                </a:tc>
                <a:tc>
                  <a:txBody>
                    <a:bodyPr/>
                    <a:lstStyle/>
                    <a:p>
                      <a:r>
                        <a:rPr lang="es-MX" dirty="0" smtClean="0"/>
                        <a:t>Proveedores de Certificación</a:t>
                      </a:r>
                      <a:r>
                        <a:rPr lang="es-MX" baseline="0" dirty="0" smtClean="0"/>
                        <a:t> y generación de CFDI para el Sector Primario</a:t>
                      </a:r>
                      <a:endParaRPr lang="es-MX" dirty="0"/>
                    </a:p>
                  </a:txBody>
                  <a:tcPr/>
                </a:tc>
              </a:tr>
              <a:tr h="370840">
                <a:tc>
                  <a:txBody>
                    <a:bodyPr/>
                    <a:lstStyle/>
                    <a:p>
                      <a:pPr algn="r"/>
                      <a:r>
                        <a:rPr lang="es-MX" dirty="0" smtClean="0"/>
                        <a:t>2.7.5.</a:t>
                      </a:r>
                      <a:endParaRPr lang="es-MX" dirty="0"/>
                    </a:p>
                  </a:txBody>
                  <a:tcPr/>
                </a:tc>
                <a:tc>
                  <a:txBody>
                    <a:bodyPr/>
                    <a:lstStyle/>
                    <a:p>
                      <a:r>
                        <a:rPr lang="es-MX" dirty="0" smtClean="0"/>
                        <a:t>De la</a:t>
                      </a:r>
                      <a:r>
                        <a:rPr lang="es-MX" baseline="0" dirty="0" smtClean="0"/>
                        <a:t> expedición de CFDI por concepto de nómina y otras retenciones</a:t>
                      </a:r>
                      <a:endParaRPr lang="es-MX" dirty="0"/>
                    </a:p>
                  </a:txBody>
                  <a:tcPr/>
                </a:tc>
              </a:tr>
              <a:tr h="370840">
                <a:tc>
                  <a:txBody>
                    <a:bodyPr/>
                    <a:lstStyle/>
                    <a:p>
                      <a:pPr algn="r"/>
                      <a:r>
                        <a:rPr lang="es-MX" dirty="0" smtClean="0"/>
                        <a:t>2.7.6.</a:t>
                      </a:r>
                      <a:endParaRPr lang="es-MX" dirty="0"/>
                    </a:p>
                  </a:txBody>
                  <a:tcPr/>
                </a:tc>
                <a:tc>
                  <a:txBody>
                    <a:bodyPr/>
                    <a:lstStyle/>
                    <a:p>
                      <a:r>
                        <a:rPr lang="es-MX" dirty="0" smtClean="0"/>
                        <a:t>Facilidades de comprobación</a:t>
                      </a:r>
                      <a:r>
                        <a:rPr lang="es-MX" baseline="0" dirty="0" smtClean="0"/>
                        <a:t> para asociaciones de interpretes, sindicatos de trabajadores de la música</a:t>
                      </a:r>
                      <a:endParaRPr lang="es-MX" dirty="0"/>
                    </a:p>
                  </a:txBody>
                  <a:tcPr/>
                </a:tc>
              </a:tr>
            </a:tbl>
          </a:graphicData>
        </a:graphic>
      </p:graphicFrame>
      <p:sp>
        <p:nvSpPr>
          <p:cNvPr id="9" name="1 Título"/>
          <p:cNvSpPr txBox="1">
            <a:spLocks/>
          </p:cNvSpPr>
          <p:nvPr/>
        </p:nvSpPr>
        <p:spPr>
          <a:xfrm>
            <a:off x="743272" y="44624"/>
            <a:ext cx="8077200" cy="571500"/>
          </a:xfrm>
          <a:prstGeom prst="rect">
            <a:avLst/>
          </a:prstGeom>
        </p:spPr>
        <p:txBody>
          <a:bodyPr>
            <a:normAutofit/>
          </a:bodyPr>
          <a:lstStyle>
            <a:lvl1pPr algn="l" defTabSz="914400" rtl="0" eaLnBrk="1" latinLnBrk="0" hangingPunct="1">
              <a:spcBef>
                <a:spcPct val="0"/>
              </a:spcBef>
              <a:buNone/>
              <a:defRPr kumimoji="0" lang="es-ES" sz="4400" kern="1200">
                <a:solidFill>
                  <a:schemeClr val="tx1"/>
                </a:solidFill>
                <a:latin typeface="+mj-lt"/>
                <a:ea typeface="+mj-ea"/>
                <a:cs typeface="+mj-cs"/>
              </a:defRPr>
            </a:lvl1pPr>
          </a:lstStyle>
          <a:p>
            <a:pPr algn="ctr"/>
            <a:r>
              <a:rPr lang="es-MX" sz="2600" b="1" dirty="0" smtClean="0"/>
              <a:t>CFDI VERSION 3.3 Y COMPLEMENTO DE PAGO</a:t>
            </a:r>
            <a:endParaRPr lang="es-MX" sz="2600" b="1" dirty="0"/>
          </a:p>
        </p:txBody>
      </p:sp>
    </p:spTree>
    <p:extLst>
      <p:ext uri="{BB962C8B-B14F-4D97-AF65-F5344CB8AC3E}">
        <p14:creationId xmlns:p14="http://schemas.microsoft.com/office/powerpoint/2010/main" val="914472622"/>
      </p:ext>
    </p:extLst>
  </p:cSld>
  <p:clrMapOvr>
    <a:masterClrMapping/>
  </p:clrMapOvr>
  <p:transition spd="slow">
    <p:wipe dir="d"/>
  </p:transition>
  <p:timing>
    <p:tnLst>
      <p:par>
        <p:cTn id="1" dur="indefinite" restart="never" nodeType="tmRoot"/>
      </p:par>
    </p:tnLst>
  </p:timing>
</p:sld>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TS101674557</Template>
  <TotalTime>68094</TotalTime>
  <Words>9867</Words>
  <Application>Microsoft Office PowerPoint</Application>
  <PresentationFormat>Presentación en pantalla (4:3)</PresentationFormat>
  <Paragraphs>1035</Paragraphs>
  <Slides>84</Slides>
  <Notes>80</Notes>
  <HiddenSlides>0</HiddenSlides>
  <MMClips>0</MMClips>
  <ScaleCrop>false</ScaleCrop>
  <HeadingPairs>
    <vt:vector size="4" baseType="variant">
      <vt:variant>
        <vt:lpstr>Tema</vt:lpstr>
      </vt:variant>
      <vt:variant>
        <vt:i4>1</vt:i4>
      </vt:variant>
      <vt:variant>
        <vt:lpstr>Títulos de diapositiva</vt:lpstr>
      </vt:variant>
      <vt:variant>
        <vt:i4>84</vt:i4>
      </vt:variant>
    </vt:vector>
  </HeadingPairs>
  <TitlesOfParts>
    <vt:vector size="85" baseType="lpstr">
      <vt:lpstr>Training</vt:lpstr>
      <vt:lpstr>MODIFICACIONES FISCALES A LOS CFDI Y NUEVOS COMPLEMENTOS PARA 2017</vt:lpstr>
      <vt:lpstr>GUIA DE CAMBIOS 2017 A CFDI´s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COMPLEMENTO DE PAGOS Ver. 1.0</vt:lpstr>
      <vt:lpstr>Forma y Método de Pago en 2016</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Forma de pago y Complemento de Pago 2017</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Contabilidad Electrónica 2014</dc:title>
  <dc:creator>Ruben Torres Benitez</dc:creator>
  <cp:lastModifiedBy>User</cp:lastModifiedBy>
  <cp:revision>910</cp:revision>
  <cp:lastPrinted>2014-10-12T21:58:17Z</cp:lastPrinted>
  <dcterms:created xsi:type="dcterms:W3CDTF">2014-06-17T10:46:41Z</dcterms:created>
  <dcterms:modified xsi:type="dcterms:W3CDTF">2017-06-12T21:55:10Z</dcterms:modified>
</cp:coreProperties>
</file>