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82" r:id="rId5"/>
    <p:sldId id="283" r:id="rId6"/>
    <p:sldId id="260" r:id="rId7"/>
    <p:sldId id="261" r:id="rId8"/>
    <p:sldId id="263" r:id="rId9"/>
    <p:sldId id="269" r:id="rId10"/>
    <p:sldId id="265" r:id="rId11"/>
    <p:sldId id="267" r:id="rId12"/>
    <p:sldId id="270" r:id="rId13"/>
    <p:sldId id="274" r:id="rId14"/>
    <p:sldId id="272" r:id="rId15"/>
    <p:sldId id="271" r:id="rId16"/>
    <p:sldId id="273" r:id="rId17"/>
    <p:sldId id="275" r:id="rId18"/>
    <p:sldId id="276" r:id="rId19"/>
    <p:sldId id="279" r:id="rId20"/>
    <p:sldId id="278" r:id="rId21"/>
    <p:sldId id="280" r:id="rId22"/>
    <p:sldId id="281" r:id="rId23"/>
    <p:sldId id="284" r:id="rId24"/>
    <p:sldId id="285" r:id="rId25"/>
    <p:sldId id="286" r:id="rId26"/>
    <p:sldId id="287"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755" autoAdjust="0"/>
  </p:normalViewPr>
  <p:slideViewPr>
    <p:cSldViewPr snapToGrid="0">
      <p:cViewPr varScale="1">
        <p:scale>
          <a:sx n="71" d="100"/>
          <a:sy n="71" d="100"/>
        </p:scale>
        <p:origin x="113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4DF406-7CB7-4C3F-975F-2C98F1C6423E}" type="datetimeFigureOut">
              <a:rPr lang="en-IN" smtClean="0"/>
              <a:t>26-03-2023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782F7-377D-452D-8A90-DA7DE34A21A8}" type="slidenum">
              <a:rPr lang="en-IN" smtClean="0"/>
              <a:t>‹#›</a:t>
            </a:fld>
            <a:endParaRPr lang="en-IN"/>
          </a:p>
        </p:txBody>
      </p:sp>
    </p:spTree>
    <p:extLst>
      <p:ext uri="{BB962C8B-B14F-4D97-AF65-F5344CB8AC3E}">
        <p14:creationId xmlns:p14="http://schemas.microsoft.com/office/powerpoint/2010/main" val="2381084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guru99.com/ruby-on-rails-tutorial.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mvnrepository.co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C1782F7-377D-452D-8A90-DA7DE34A21A8}" type="slidenum">
              <a:rPr lang="en-IN" smtClean="0"/>
              <a:t>5</a:t>
            </a:fld>
            <a:endParaRPr lang="en-IN"/>
          </a:p>
        </p:txBody>
      </p:sp>
    </p:spTree>
    <p:extLst>
      <p:ext uri="{BB962C8B-B14F-4D97-AF65-F5344CB8AC3E}">
        <p14:creationId xmlns:p14="http://schemas.microsoft.com/office/powerpoint/2010/main" val="3573059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22222"/>
                </a:solidFill>
                <a:effectLst/>
                <a:latin typeface="Source Sans Pro" panose="020B0503030403020204" pitchFamily="34" charset="0"/>
              </a:rPr>
              <a:t>Maven</a:t>
            </a:r>
            <a:r>
              <a:rPr lang="en-US" b="0" i="0" dirty="0">
                <a:solidFill>
                  <a:srgbClr val="222222"/>
                </a:solidFill>
                <a:effectLst/>
                <a:latin typeface="Source Sans Pro" panose="020B0503030403020204" pitchFamily="34" charset="0"/>
              </a:rPr>
              <a:t> is an automation and management tool developed by Apache Software Foundation. It is written in Java Language to build projects written in C#, </a:t>
            </a:r>
            <a:r>
              <a:rPr lang="en-US" b="0" i="0" u="none" strike="noStrike" dirty="0">
                <a:effectLst/>
                <a:latin typeface="Source Sans Pro" panose="020B0503030403020204" pitchFamily="34" charset="0"/>
                <a:hlinkClick r:id="rId3"/>
              </a:rPr>
              <a:t>Ruby</a:t>
            </a:r>
            <a:r>
              <a:rPr lang="en-US" b="0" i="0" dirty="0">
                <a:solidFill>
                  <a:srgbClr val="222222"/>
                </a:solidFill>
                <a:effectLst/>
                <a:latin typeface="Source Sans Pro" panose="020B0503030403020204" pitchFamily="34" charset="0"/>
              </a:rPr>
              <a:t>, Scala, and other languages. It allows developers to create projects, dependency, and documentation using Project Object Model and plugins. It has a similar development process as ANT, but it is more advanced than ANT.</a:t>
            </a:r>
          </a:p>
          <a:p>
            <a:endParaRPr lang="en-US" b="0" i="0" dirty="0">
              <a:solidFill>
                <a:srgbClr val="222222"/>
              </a:solidFill>
              <a:effectLst/>
              <a:latin typeface="Source Sans Pro" panose="020B0503030403020204" pitchFamily="34" charset="0"/>
            </a:endParaRPr>
          </a:p>
          <a:p>
            <a:r>
              <a:rPr lang="en-US" b="0" i="0" dirty="0">
                <a:solidFill>
                  <a:srgbClr val="222222"/>
                </a:solidFill>
                <a:effectLst/>
                <a:latin typeface="Source Sans Pro" panose="020B0503030403020204" pitchFamily="34" charset="0"/>
              </a:rPr>
              <a:t>Why use Maven?</a:t>
            </a:r>
          </a:p>
          <a:p>
            <a:pPr algn="l"/>
            <a:r>
              <a:rPr lang="en-US" b="0" i="0" dirty="0">
                <a:solidFill>
                  <a:srgbClr val="51565E"/>
                </a:solidFill>
                <a:effectLst/>
                <a:latin typeface="Roboto" panose="02000000000000000000" pitchFamily="2" charset="0"/>
              </a:rPr>
              <a:t>Maven is chiefly used for Java-based projects, helping to download dependencies, which refers to the libraries or JAR files. The tool helps get the right JAR files for each project as there may be different versions of separate packages. </a:t>
            </a:r>
          </a:p>
          <a:p>
            <a:pPr algn="l"/>
            <a:r>
              <a:rPr lang="en-US" b="0" i="0" dirty="0">
                <a:solidFill>
                  <a:srgbClr val="51565E"/>
                </a:solidFill>
                <a:effectLst/>
                <a:latin typeface="Roboto" panose="02000000000000000000" pitchFamily="2" charset="0"/>
              </a:rPr>
              <a:t>After Maven, downloading dependencies doesn’t require visiting the official websites of different software. You can visit </a:t>
            </a:r>
            <a:r>
              <a:rPr lang="en-US" b="0" i="0" u="none" strike="noStrike" dirty="0" err="1">
                <a:solidFill>
                  <a:srgbClr val="1179EF"/>
                </a:solidFill>
                <a:effectLst/>
                <a:latin typeface="Roboto" panose="02000000000000000000" pitchFamily="2" charset="0"/>
                <a:hlinkClick r:id="rId4" tooltip="mvnrepository"/>
              </a:rPr>
              <a:t>mvnrepository</a:t>
            </a:r>
            <a:r>
              <a:rPr lang="en-US" b="0" i="0" dirty="0">
                <a:solidFill>
                  <a:srgbClr val="51565E"/>
                </a:solidFill>
                <a:effectLst/>
                <a:latin typeface="Roboto" panose="02000000000000000000" pitchFamily="2" charset="0"/>
              </a:rPr>
              <a:t> to find libraries in different languages. The tool also helps to create the right project structure in struts, servlets, etc., which is essential for execution. </a:t>
            </a:r>
          </a:p>
          <a:p>
            <a:endParaRPr lang="en-IN" dirty="0"/>
          </a:p>
        </p:txBody>
      </p:sp>
      <p:sp>
        <p:nvSpPr>
          <p:cNvPr id="4" name="Slide Number Placeholder 3"/>
          <p:cNvSpPr>
            <a:spLocks noGrp="1"/>
          </p:cNvSpPr>
          <p:nvPr>
            <p:ph type="sldNum" sz="quarter" idx="5"/>
          </p:nvPr>
        </p:nvSpPr>
        <p:spPr/>
        <p:txBody>
          <a:bodyPr/>
          <a:lstStyle/>
          <a:p>
            <a:fld id="{FC1782F7-377D-452D-8A90-DA7DE34A21A8}" type="slidenum">
              <a:rPr lang="en-IN" smtClean="0"/>
              <a:t>19</a:t>
            </a:fld>
            <a:endParaRPr lang="en-IN"/>
          </a:p>
        </p:txBody>
      </p:sp>
    </p:spTree>
    <p:extLst>
      <p:ext uri="{BB962C8B-B14F-4D97-AF65-F5344CB8AC3E}">
        <p14:creationId xmlns:p14="http://schemas.microsoft.com/office/powerpoint/2010/main" val="4229413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73757D"/>
                </a:solidFill>
                <a:effectLst/>
                <a:latin typeface="Lato" panose="020F0502020204030203" pitchFamily="34" charset="0"/>
              </a:rPr>
              <a:t>It’s an open-source project that allows building Lake House Architecture on the top of Data Lakes like HDFS, S3, ADLS, GCS using compute engines like Spark, </a:t>
            </a:r>
            <a:r>
              <a:rPr lang="en-US" b="0" i="0" dirty="0" err="1">
                <a:solidFill>
                  <a:srgbClr val="73757D"/>
                </a:solidFill>
                <a:effectLst/>
                <a:latin typeface="Lato" panose="020F0502020204030203" pitchFamily="34" charset="0"/>
              </a:rPr>
              <a:t>Flink</a:t>
            </a:r>
            <a:r>
              <a:rPr lang="en-US" b="0" i="0" dirty="0">
                <a:solidFill>
                  <a:srgbClr val="73757D"/>
                </a:solidFill>
                <a:effectLst/>
                <a:latin typeface="Lato" panose="020F0502020204030203" pitchFamily="34" charset="0"/>
              </a:rPr>
              <a:t>, </a:t>
            </a:r>
            <a:r>
              <a:rPr lang="en-US" b="0" i="0" dirty="0" err="1">
                <a:solidFill>
                  <a:srgbClr val="73757D"/>
                </a:solidFill>
                <a:effectLst/>
                <a:latin typeface="Lato" panose="020F0502020204030203" pitchFamily="34" charset="0"/>
              </a:rPr>
              <a:t>PrestoDB</a:t>
            </a:r>
            <a:r>
              <a:rPr lang="en-US" b="0" i="0" dirty="0">
                <a:solidFill>
                  <a:srgbClr val="73757D"/>
                </a:solidFill>
                <a:effectLst/>
                <a:latin typeface="Lato" panose="020F0502020204030203" pitchFamily="34" charset="0"/>
              </a:rPr>
              <a:t>, </a:t>
            </a:r>
            <a:r>
              <a:rPr lang="en-US" b="0" i="0" dirty="0" err="1">
                <a:solidFill>
                  <a:srgbClr val="73757D"/>
                </a:solidFill>
                <a:effectLst/>
                <a:latin typeface="Lato" panose="020F0502020204030203" pitchFamily="34" charset="0"/>
              </a:rPr>
              <a:t>Trino</a:t>
            </a:r>
            <a:r>
              <a:rPr lang="en-US" b="0" i="0" dirty="0">
                <a:solidFill>
                  <a:srgbClr val="73757D"/>
                </a:solidFill>
                <a:effectLst/>
                <a:latin typeface="Lato" panose="020F0502020204030203" pitchFamily="34" charset="0"/>
              </a:rPr>
              <a:t> through APIs of languages like Java, Python, Scala, SQL, Rust, Ruby and so on.</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Delta Lake is the optimized storage layer that provides the foundation for storing data and tables in the Databricks Lakehouse Platform.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Delta Lake is fully compatible with Apache Spark APIs, and was developed for tight integration with Structured Streaming, allowing you to easily use a single copy of data for both batch and streaming operations and providing incremental processing at scale.</a:t>
            </a:r>
          </a:p>
          <a:p>
            <a:endParaRPr lang="en-US" b="0" i="0" dirty="0">
              <a:solidFill>
                <a:srgbClr val="E6E6E6"/>
              </a:solidFill>
              <a:effectLst/>
              <a:latin typeface="Segoe UI" panose="020B0502040204020203" pitchFamily="34" charset="0"/>
            </a:endParaRPr>
          </a:p>
          <a:p>
            <a:endParaRPr lang="en-US" b="0" i="0" dirty="0">
              <a:solidFill>
                <a:srgbClr val="E6E6E6"/>
              </a:solidFill>
              <a:effectLst/>
              <a:latin typeface="Segoe UI" panose="020B0502040204020203" pitchFamily="34" charset="0"/>
            </a:endParaRPr>
          </a:p>
          <a:p>
            <a:endParaRPr lang="en-IN" dirty="0"/>
          </a:p>
        </p:txBody>
      </p:sp>
      <p:sp>
        <p:nvSpPr>
          <p:cNvPr id="4" name="Slide Number Placeholder 3"/>
          <p:cNvSpPr>
            <a:spLocks noGrp="1"/>
          </p:cNvSpPr>
          <p:nvPr>
            <p:ph type="sldNum" sz="quarter" idx="5"/>
          </p:nvPr>
        </p:nvSpPr>
        <p:spPr/>
        <p:txBody>
          <a:bodyPr/>
          <a:lstStyle/>
          <a:p>
            <a:fld id="{FC1782F7-377D-452D-8A90-DA7DE34A21A8}" type="slidenum">
              <a:rPr lang="en-IN" smtClean="0"/>
              <a:t>21</a:t>
            </a:fld>
            <a:endParaRPr lang="en-IN"/>
          </a:p>
        </p:txBody>
      </p:sp>
    </p:spTree>
    <p:extLst>
      <p:ext uri="{BB962C8B-B14F-4D97-AF65-F5344CB8AC3E}">
        <p14:creationId xmlns:p14="http://schemas.microsoft.com/office/powerpoint/2010/main" val="2752781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73757D"/>
                </a:solidFill>
                <a:effectLst/>
                <a:latin typeface="Lato" panose="020F0502020204030203" pitchFamily="34" charset="0"/>
              </a:rPr>
              <a:t>In a typical Data Processing Pipeline, data changes its shape as it passes through different processing stages.  After ingesting data from the Data Source, different operations like Data Cleaning, de-duplicating, enriching, transforming and converting into a dimensional model are the inevitable steps to carry out before being brought for actual analytical processing.  This leads to have layers of maturity levels across the data pipeline.  The Databricks Delta Lake has suggested and used the following levels of maturity. </a:t>
            </a:r>
          </a:p>
          <a:p>
            <a:endParaRPr lang="en-US" b="0" i="0" dirty="0">
              <a:solidFill>
                <a:srgbClr val="73757D"/>
              </a:solidFill>
              <a:effectLst/>
              <a:latin typeface="Lato" panose="020F0502020204030203" pitchFamily="34" charset="0"/>
            </a:endParaRPr>
          </a:p>
          <a:p>
            <a:pPr algn="l"/>
            <a:r>
              <a:rPr lang="en-US" b="0" i="0" dirty="0">
                <a:solidFill>
                  <a:srgbClr val="73757D"/>
                </a:solidFill>
                <a:effectLst/>
                <a:latin typeface="Lato" panose="020F0502020204030203" pitchFamily="34" charset="0"/>
              </a:rPr>
              <a:t>The Bronze Layer: The layer contains the raw data ingested directly from Source Files.  The structure of these tables thus resembles the structure of ingested data from Data Source.  The data exist here is in the pre-state of cleaning and further processing of data.  The Bronze tables represent data in the ‘Delta’ format irrespective of the format of the ingested data (JSON, Parquet, Avro, ORC). The tables in the Bronze Layer are further enriched by cleaning, de-duplicating, transforming, wrangling to get a new version of data which is called as Silver Layer.</a:t>
            </a:r>
          </a:p>
          <a:p>
            <a:pPr algn="l"/>
            <a:r>
              <a:rPr lang="en-US" b="0" i="0" dirty="0">
                <a:solidFill>
                  <a:srgbClr val="73757D"/>
                </a:solidFill>
                <a:effectLst/>
                <a:latin typeface="Lato" panose="020F0502020204030203" pitchFamily="34" charset="0"/>
              </a:rPr>
              <a:t>The Silver Layer: The layer contains tables having cleaned and enriched data thereby offering a refined view of data.  It may be necessary to do look-up, joins with other Bronze/Silver tables, updates and so on to prepare the Data Model in this layer.  The Silver Layer represents the data up-to-date for analytical processing.</a:t>
            </a:r>
          </a:p>
          <a:p>
            <a:endParaRPr lang="en-US" b="0" i="0" dirty="0">
              <a:solidFill>
                <a:srgbClr val="73757D"/>
              </a:solidFill>
              <a:effectLst/>
              <a:latin typeface="Lato" panose="020F0502020204030203" pitchFamily="34" charset="0"/>
            </a:endParaRPr>
          </a:p>
          <a:p>
            <a:r>
              <a:rPr lang="en-US" b="0" i="0" dirty="0">
                <a:solidFill>
                  <a:srgbClr val="73757D"/>
                </a:solidFill>
                <a:effectLst/>
                <a:latin typeface="Lato" panose="020F0502020204030203" pitchFamily="34" charset="0"/>
              </a:rPr>
              <a:t>The Gold Layer: The data from the silver layer will be converted into Dimensional Model, aggregation to represent a Gold Layer.  The aggregation done here can be used further for reporting, business processing and Dashboard designing by end-user or other applications.</a:t>
            </a:r>
            <a:endParaRPr lang="en-IN" dirty="0"/>
          </a:p>
        </p:txBody>
      </p:sp>
      <p:sp>
        <p:nvSpPr>
          <p:cNvPr id="4" name="Slide Number Placeholder 3"/>
          <p:cNvSpPr>
            <a:spLocks noGrp="1"/>
          </p:cNvSpPr>
          <p:nvPr>
            <p:ph type="sldNum" sz="quarter" idx="5"/>
          </p:nvPr>
        </p:nvSpPr>
        <p:spPr/>
        <p:txBody>
          <a:bodyPr/>
          <a:lstStyle/>
          <a:p>
            <a:fld id="{FC1782F7-377D-452D-8A90-DA7DE34A21A8}" type="slidenum">
              <a:rPr lang="en-IN" smtClean="0"/>
              <a:t>22</a:t>
            </a:fld>
            <a:endParaRPr lang="en-IN"/>
          </a:p>
        </p:txBody>
      </p:sp>
    </p:spTree>
    <p:extLst>
      <p:ext uri="{BB962C8B-B14F-4D97-AF65-F5344CB8AC3E}">
        <p14:creationId xmlns:p14="http://schemas.microsoft.com/office/powerpoint/2010/main" val="3782538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IBM Plex Sans" panose="020B0604020202020204" pitchFamily="34" charset="0"/>
              </a:rPr>
              <a:t>Data visualization is the representation of data through use of common graphics, such as charts, plots, infographics, and even animations. These visual displays of information communicate complex data relationships and data-driven insights in a way that is easy to understand.</a:t>
            </a:r>
          </a:p>
          <a:p>
            <a:endParaRPr lang="en-US" b="0" i="0" dirty="0">
              <a:solidFill>
                <a:srgbClr val="161616"/>
              </a:solidFill>
              <a:effectLst/>
              <a:latin typeface="IBM Plex Sans" panose="020B0604020202020204" pitchFamily="34" charset="0"/>
            </a:endParaRPr>
          </a:p>
          <a:p>
            <a:r>
              <a:rPr lang="en-US" b="0" i="0" dirty="0">
                <a:solidFill>
                  <a:srgbClr val="161616"/>
                </a:solidFill>
                <a:effectLst/>
                <a:latin typeface="IBM Plex Sans" panose="020B0503050203000203" pitchFamily="34" charset="0"/>
              </a:rPr>
              <a:t>Data visualization is a critical step in the data science process, helping teams and individuals convey data more effectively to colleagues and decision makers. Teams that manage reporting systems typically leverage defined template views to monitor performance. </a:t>
            </a:r>
            <a:endParaRPr lang="en-IN" dirty="0"/>
          </a:p>
        </p:txBody>
      </p:sp>
      <p:sp>
        <p:nvSpPr>
          <p:cNvPr id="4" name="Slide Number Placeholder 3"/>
          <p:cNvSpPr>
            <a:spLocks noGrp="1"/>
          </p:cNvSpPr>
          <p:nvPr>
            <p:ph type="sldNum" sz="quarter" idx="5"/>
          </p:nvPr>
        </p:nvSpPr>
        <p:spPr/>
        <p:txBody>
          <a:bodyPr/>
          <a:lstStyle/>
          <a:p>
            <a:fld id="{FC1782F7-377D-452D-8A90-DA7DE34A21A8}" type="slidenum">
              <a:rPr lang="en-IN" smtClean="0"/>
              <a:t>24</a:t>
            </a:fld>
            <a:endParaRPr lang="en-IN"/>
          </a:p>
        </p:txBody>
      </p:sp>
    </p:spTree>
    <p:extLst>
      <p:ext uri="{BB962C8B-B14F-4D97-AF65-F5344CB8AC3E}">
        <p14:creationId xmlns:p14="http://schemas.microsoft.com/office/powerpoint/2010/main" val="4253803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Power BI is a collection of software services, apps, and connectors that work together to turn your unrelated sources of data into coherent, visually immersive, and interactive insights. Your data might be an Excel spreadsheet, or a collection of cloud-based and on-premises hybrid data warehouses. Power BI lets you easily connect to your data sources, visualize and discover what's important, and share that with anyone or everyone you want.</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Power BI consists of several elements that all work together, starting with these three basics:</a:t>
            </a:r>
          </a:p>
          <a:p>
            <a:pPr algn="l">
              <a:buFont typeface="Arial" panose="020B0604020202020204" pitchFamily="34" charset="0"/>
              <a:buChar char="•"/>
            </a:pPr>
            <a:r>
              <a:rPr lang="en-US" b="0" i="0" dirty="0">
                <a:solidFill>
                  <a:srgbClr val="E6E6E6"/>
                </a:solidFill>
                <a:effectLst/>
                <a:latin typeface="Segoe UI" panose="020B0502040204020203" pitchFamily="34" charset="0"/>
              </a:rPr>
              <a:t>A Windows desktop application called </a:t>
            </a:r>
            <a:r>
              <a:rPr lang="en-US" b="0" i="1" dirty="0">
                <a:solidFill>
                  <a:srgbClr val="E6E6E6"/>
                </a:solidFill>
                <a:effectLst/>
                <a:latin typeface="Segoe UI" panose="020B0502040204020203" pitchFamily="34" charset="0"/>
              </a:rPr>
              <a:t>Power BI Desktop</a:t>
            </a:r>
            <a:r>
              <a:rPr lang="en-US" b="0" i="0" dirty="0">
                <a:solidFill>
                  <a:srgbClr val="E6E6E6"/>
                </a:solidFill>
                <a:effectLst/>
                <a:latin typeface="Segoe UI" panose="020B0502040204020203" pitchFamily="34" charset="0"/>
              </a:rPr>
              <a:t>.</a:t>
            </a:r>
          </a:p>
          <a:p>
            <a:pPr algn="l">
              <a:buFont typeface="Arial" panose="020B0604020202020204" pitchFamily="34" charset="0"/>
              <a:buChar char="•"/>
            </a:pPr>
            <a:r>
              <a:rPr lang="en-US" b="0" i="0" dirty="0">
                <a:solidFill>
                  <a:srgbClr val="E6E6E6"/>
                </a:solidFill>
                <a:effectLst/>
                <a:latin typeface="Segoe UI" panose="020B0502040204020203" pitchFamily="34" charset="0"/>
              </a:rPr>
              <a:t>An online software as a service (SaaS) service called the </a:t>
            </a:r>
            <a:r>
              <a:rPr lang="en-US" b="0" i="1" dirty="0">
                <a:solidFill>
                  <a:srgbClr val="E6E6E6"/>
                </a:solidFill>
                <a:effectLst/>
                <a:latin typeface="Segoe UI" panose="020B0502040204020203" pitchFamily="34" charset="0"/>
              </a:rPr>
              <a:t>Power BI service</a:t>
            </a:r>
            <a:r>
              <a:rPr lang="en-US" b="0" i="0" dirty="0">
                <a:solidFill>
                  <a:srgbClr val="E6E6E6"/>
                </a:solidFill>
                <a:effectLst/>
                <a:latin typeface="Segoe UI" panose="020B0502040204020203" pitchFamily="34" charset="0"/>
              </a:rPr>
              <a:t>.</a:t>
            </a:r>
          </a:p>
          <a:p>
            <a:pPr algn="l">
              <a:buFont typeface="Arial" panose="020B0604020202020204" pitchFamily="34" charset="0"/>
              <a:buChar char="•"/>
            </a:pPr>
            <a:r>
              <a:rPr lang="en-US" b="0" i="0" dirty="0">
                <a:solidFill>
                  <a:srgbClr val="E6E6E6"/>
                </a:solidFill>
                <a:effectLst/>
                <a:latin typeface="Segoe UI" panose="020B0502040204020203" pitchFamily="34" charset="0"/>
              </a:rPr>
              <a:t>Power BI Mobile apps for Windows, iOS, and Android devices.</a:t>
            </a:r>
          </a:p>
          <a:p>
            <a:endParaRPr lang="en-IN" dirty="0"/>
          </a:p>
        </p:txBody>
      </p:sp>
      <p:sp>
        <p:nvSpPr>
          <p:cNvPr id="4" name="Slide Number Placeholder 3"/>
          <p:cNvSpPr>
            <a:spLocks noGrp="1"/>
          </p:cNvSpPr>
          <p:nvPr>
            <p:ph type="sldNum" sz="quarter" idx="5"/>
          </p:nvPr>
        </p:nvSpPr>
        <p:spPr/>
        <p:txBody>
          <a:bodyPr/>
          <a:lstStyle/>
          <a:p>
            <a:fld id="{FC1782F7-377D-452D-8A90-DA7DE34A21A8}" type="slidenum">
              <a:rPr lang="en-IN" smtClean="0"/>
              <a:t>25</a:t>
            </a:fld>
            <a:endParaRPr lang="en-IN"/>
          </a:p>
        </p:txBody>
      </p:sp>
    </p:spTree>
    <p:extLst>
      <p:ext uri="{BB962C8B-B14F-4D97-AF65-F5344CB8AC3E}">
        <p14:creationId xmlns:p14="http://schemas.microsoft.com/office/powerpoint/2010/main" val="593409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Segoe UI" panose="020B0502040204020203" pitchFamily="34" charset="0"/>
              </a:rPr>
              <a:t>Data processing is simply the conversion of raw data to meaningful information through a process. There are two general ways to process data: </a:t>
            </a:r>
          </a:p>
          <a:p>
            <a:r>
              <a:rPr lang="en-US" sz="1800" b="0" i="1" u="none" strike="noStrike" baseline="0" dirty="0">
                <a:solidFill>
                  <a:srgbClr val="000000"/>
                </a:solidFill>
                <a:latin typeface="Segoe UI" panose="020B0502040204020203" pitchFamily="34" charset="0"/>
              </a:rPr>
              <a:t>Batch processing</a:t>
            </a:r>
            <a:r>
              <a:rPr lang="en-US" sz="1800" b="0" i="0" u="none" strike="noStrike" baseline="0" dirty="0">
                <a:solidFill>
                  <a:srgbClr val="000000"/>
                </a:solidFill>
                <a:latin typeface="Segoe UI" panose="020B0502040204020203" pitchFamily="34" charset="0"/>
              </a:rPr>
              <a:t>, in which multiple data records are collected and stored before being processed together in a single operation. </a:t>
            </a:r>
          </a:p>
          <a:p>
            <a:r>
              <a:rPr lang="en-US" sz="1800" b="0" i="1" u="none" strike="noStrike" baseline="0" dirty="0">
                <a:solidFill>
                  <a:srgbClr val="000000"/>
                </a:solidFill>
                <a:latin typeface="Segoe UI" panose="020B0502040204020203" pitchFamily="34" charset="0"/>
              </a:rPr>
              <a:t>Stream processing</a:t>
            </a:r>
            <a:r>
              <a:rPr lang="en-US" sz="1800" b="0" i="0" u="none" strike="noStrike" baseline="0" dirty="0">
                <a:solidFill>
                  <a:srgbClr val="000000"/>
                </a:solidFill>
                <a:latin typeface="Segoe UI" panose="020B0502040204020203" pitchFamily="34" charset="0"/>
              </a:rPr>
              <a:t>, in which a source of data is constantly monitored and processed in real time as new data events occur. </a:t>
            </a:r>
          </a:p>
          <a:p>
            <a:endParaRPr lang="en-IN" dirty="0"/>
          </a:p>
          <a:p>
            <a:r>
              <a:rPr lang="en-US" sz="1800" b="0" i="0" u="none" strike="noStrike" baseline="0" dirty="0">
                <a:solidFill>
                  <a:srgbClr val="000000"/>
                </a:solidFill>
                <a:latin typeface="Segoe UI" panose="020B0502040204020203" pitchFamily="34" charset="0"/>
              </a:rPr>
              <a:t>In batch processing, newly arriving data elements are collected and stored, and the whole group is processed together as a batch. Exactly when each group is processed can be determined in a number of ways. For example, you can process data based on a scheduled time interval (for example, every hour), or it could be triggered when a certain amount of data has arrived, or as the result of some other event. </a:t>
            </a:r>
          </a:p>
          <a:p>
            <a:r>
              <a:rPr lang="en-US" sz="1800" b="0" i="0" u="none" strike="noStrike" baseline="0" dirty="0">
                <a:solidFill>
                  <a:srgbClr val="000000"/>
                </a:solidFill>
                <a:latin typeface="Segoe UI" panose="020B0502040204020203" pitchFamily="34" charset="0"/>
              </a:rPr>
              <a:t>For example, suppose you want to analyze road traffic by counting the number of cars on a stretch of road. A batch processing approach to this would require that you collect the cars in a parking lot, and then count them in a single operation while they're at rest.</a:t>
            </a:r>
            <a:endParaRPr lang="en-IN" sz="1800" b="0" i="0" u="none" strike="noStrike" baseline="0" dirty="0">
              <a:solidFill>
                <a:srgbClr val="000000"/>
              </a:solidFill>
              <a:latin typeface="Segoe UI" panose="020B0502040204020203" pitchFamily="34" charset="0"/>
            </a:endParaRPr>
          </a:p>
          <a:p>
            <a:endParaRPr lang="en-IN" sz="1800" b="0" i="0" u="none" strike="noStrike" baseline="0" dirty="0">
              <a:solidFill>
                <a:srgbClr val="000000"/>
              </a:solidFill>
              <a:latin typeface="Segoe UI" panose="020B0502040204020203" pitchFamily="34" charset="0"/>
            </a:endParaRPr>
          </a:p>
          <a:p>
            <a:r>
              <a:rPr lang="en-US" sz="1800" b="0" i="0" u="none" strike="noStrike" baseline="0" dirty="0">
                <a:solidFill>
                  <a:srgbClr val="000000"/>
                </a:solidFill>
                <a:latin typeface="Segoe UI" panose="020B0502040204020203" pitchFamily="34" charset="0"/>
              </a:rPr>
              <a:t>If the road is busy, with a large number of cars driving along at frequent intervals, this approach may be impractical; and note that you don't get any results until you have parked a batch of cars and counted them. </a:t>
            </a:r>
          </a:p>
          <a:p>
            <a:r>
              <a:rPr lang="en-US" sz="1800" b="0" i="0" u="none" strike="noStrike" baseline="0" dirty="0">
                <a:solidFill>
                  <a:srgbClr val="000000"/>
                </a:solidFill>
                <a:latin typeface="Segoe UI" panose="020B0502040204020203" pitchFamily="34" charset="0"/>
              </a:rPr>
              <a:t>A real world example of batch processing is the way that credit card companies handle billing. The customer doesn't receive a bill for each separate credit card purchase but one monthly bill for all of that month's purchases. </a:t>
            </a:r>
          </a:p>
          <a:p>
            <a:r>
              <a:rPr lang="en-US" sz="1800" b="0" i="0" u="none" strike="noStrike" baseline="0" dirty="0">
                <a:solidFill>
                  <a:srgbClr val="000000"/>
                </a:solidFill>
                <a:latin typeface="Segoe UI" panose="020B0502040204020203" pitchFamily="34" charset="0"/>
              </a:rPr>
              <a:t>Advantages of batch processing include: </a:t>
            </a:r>
          </a:p>
          <a:p>
            <a:r>
              <a:rPr lang="en-US" sz="1800" b="0" i="0" u="none" strike="noStrike" baseline="0" dirty="0">
                <a:solidFill>
                  <a:srgbClr val="000000"/>
                </a:solidFill>
                <a:latin typeface="Segoe UI" panose="020B0502040204020203" pitchFamily="34" charset="0"/>
              </a:rPr>
              <a:t>Large volumes of data can be processed at a convenient time. </a:t>
            </a:r>
          </a:p>
          <a:p>
            <a:r>
              <a:rPr lang="en-US" sz="1800" b="0" i="0" u="none" strike="noStrike" baseline="0" dirty="0">
                <a:solidFill>
                  <a:srgbClr val="000000"/>
                </a:solidFill>
                <a:latin typeface="Segoe UI" panose="020B0502040204020203" pitchFamily="34" charset="0"/>
              </a:rPr>
              <a:t>It can be scheduled to run at a time when computers or systems might otherwise be idle, such as overnight, or during off-peak hours. </a:t>
            </a:r>
          </a:p>
          <a:p>
            <a:endParaRPr lang="en-IN" sz="1800" b="0" i="0" u="none" strike="noStrike" baseline="0" dirty="0">
              <a:solidFill>
                <a:srgbClr val="000000"/>
              </a:solidFill>
              <a:latin typeface="Segoe UI" panose="020B0502040204020203" pitchFamily="34" charset="0"/>
            </a:endParaRPr>
          </a:p>
          <a:p>
            <a:r>
              <a:rPr lang="en-US" sz="1800" b="0" i="0" u="none" strike="noStrike" baseline="0" dirty="0">
                <a:solidFill>
                  <a:srgbClr val="000000"/>
                </a:solidFill>
                <a:latin typeface="Segoe UI" panose="020B0502040204020203" pitchFamily="34" charset="0"/>
              </a:rPr>
              <a:t>Disadvantages of batch processing include: </a:t>
            </a:r>
          </a:p>
          <a:p>
            <a:r>
              <a:rPr lang="en-US" sz="1800" b="0" i="0" u="none" strike="noStrike" baseline="0" dirty="0">
                <a:solidFill>
                  <a:srgbClr val="000000"/>
                </a:solidFill>
                <a:latin typeface="Segoe UI" panose="020B0502040204020203" pitchFamily="34" charset="0"/>
              </a:rPr>
              <a:t>The time delay between ingesting the data and getting the results. </a:t>
            </a:r>
          </a:p>
          <a:p>
            <a:r>
              <a:rPr lang="en-US" sz="1800" b="0" i="0" u="none" strike="noStrike" baseline="0" dirty="0">
                <a:solidFill>
                  <a:srgbClr val="000000"/>
                </a:solidFill>
                <a:latin typeface="Segoe UI" panose="020B0502040204020203" pitchFamily="34" charset="0"/>
              </a:rPr>
              <a:t>All of a batch job's input data must be ready before a batch can be processed. This means data must be carefully checked. Problems with data, errors, and program crashes that occur during batch jobs bring the whole process to a halt. The input data must be carefully checked before the job can be run again. Even minor data errors can prevent a batch job from running. </a:t>
            </a:r>
          </a:p>
          <a:p>
            <a:endParaRPr lang="en-IN" sz="1800" b="0" i="0" u="none" strike="noStrike" baseline="0" dirty="0">
              <a:solidFill>
                <a:srgbClr val="000000"/>
              </a:solidFill>
              <a:latin typeface="Segoe UI" panose="020B0502040204020203" pitchFamily="34" charset="0"/>
            </a:endParaRPr>
          </a:p>
          <a:p>
            <a:r>
              <a:rPr lang="en-US" sz="1800" b="0" i="0" u="none" strike="noStrike" baseline="0" dirty="0">
                <a:solidFill>
                  <a:srgbClr val="000000"/>
                </a:solidFill>
                <a:latin typeface="Segoe UI" panose="020B0502040204020203" pitchFamily="34" charset="0"/>
              </a:rPr>
              <a:t>In stream processing, each new piece of data is processed when it arrives. Unlike batch processing, there's no waiting until the next batch processing interval - data is processed as individual units in real-time rather than being processed a batch at a time. Stream data processing is beneficial in scenarios where new, dynamic data is generated on a continual basis. </a:t>
            </a:r>
          </a:p>
          <a:p>
            <a:r>
              <a:rPr lang="en-US" sz="1800" b="0" i="0" u="none" strike="noStrike" baseline="0" dirty="0">
                <a:solidFill>
                  <a:srgbClr val="000000"/>
                </a:solidFill>
                <a:latin typeface="Segoe UI" panose="020B0502040204020203" pitchFamily="34" charset="0"/>
              </a:rPr>
              <a:t>For example, a better approach to our hypothetical car counting problem might be to apply a </a:t>
            </a:r>
            <a:r>
              <a:rPr lang="en-US" sz="1800" b="0" i="1" u="none" strike="noStrike" baseline="0" dirty="0">
                <a:solidFill>
                  <a:srgbClr val="000000"/>
                </a:solidFill>
                <a:latin typeface="Segoe UI" panose="020B0502040204020203" pitchFamily="34" charset="0"/>
              </a:rPr>
              <a:t>streaming </a:t>
            </a:r>
            <a:r>
              <a:rPr lang="en-US" sz="1800" b="0" i="0" u="none" strike="noStrike" baseline="0" dirty="0">
                <a:solidFill>
                  <a:srgbClr val="000000"/>
                </a:solidFill>
                <a:latin typeface="Segoe UI" panose="020B0502040204020203" pitchFamily="34" charset="0"/>
              </a:rPr>
              <a:t>approach, by counting the cars in real-time as they pass.</a:t>
            </a:r>
          </a:p>
          <a:p>
            <a:endParaRPr lang="en-US" sz="1800" b="0" i="0" u="none" strike="noStrike" baseline="0" dirty="0">
              <a:solidFill>
                <a:srgbClr val="000000"/>
              </a:solidFill>
              <a:latin typeface="Segoe UI" panose="020B0502040204020203" pitchFamily="34" charset="0"/>
            </a:endParaRPr>
          </a:p>
          <a:p>
            <a:r>
              <a:rPr lang="en-US" sz="1800" b="0" i="0" u="none" strike="noStrike" baseline="0" dirty="0">
                <a:solidFill>
                  <a:srgbClr val="000000"/>
                </a:solidFill>
                <a:latin typeface="Segoe UI" panose="020B0502040204020203" pitchFamily="34" charset="0"/>
              </a:rPr>
              <a:t>Apart from the way in which batch processing and streaming processing handle data, there are other differences: </a:t>
            </a:r>
          </a:p>
          <a:p>
            <a:r>
              <a:rPr lang="en-US" sz="1800" b="0" i="1" u="none" strike="noStrike" baseline="0" dirty="0">
                <a:solidFill>
                  <a:srgbClr val="000000"/>
                </a:solidFill>
                <a:latin typeface="Segoe UI" panose="020B0502040204020203" pitchFamily="34" charset="0"/>
              </a:rPr>
              <a:t>Data scope</a:t>
            </a:r>
            <a:r>
              <a:rPr lang="en-US" sz="1800" b="0" i="0" u="none" strike="noStrike" baseline="0" dirty="0">
                <a:solidFill>
                  <a:srgbClr val="000000"/>
                </a:solidFill>
                <a:latin typeface="Segoe UI" panose="020B0502040204020203" pitchFamily="34" charset="0"/>
              </a:rPr>
              <a:t>: Batch processing can process all the data in the dataset. Stream processing typically only has access to the most recent data received, or within a rolling time window (the last 30 seconds, for example). </a:t>
            </a:r>
          </a:p>
          <a:p>
            <a:r>
              <a:rPr lang="en-US" sz="1800" b="0" i="1" u="none" strike="noStrike" baseline="0" dirty="0">
                <a:solidFill>
                  <a:srgbClr val="000000"/>
                </a:solidFill>
                <a:latin typeface="Segoe UI" panose="020B0502040204020203" pitchFamily="34" charset="0"/>
              </a:rPr>
              <a:t>Data size</a:t>
            </a:r>
            <a:r>
              <a:rPr lang="en-US" sz="1800" b="0" i="0" u="none" strike="noStrike" baseline="0" dirty="0">
                <a:solidFill>
                  <a:srgbClr val="000000"/>
                </a:solidFill>
                <a:latin typeface="Segoe UI" panose="020B0502040204020203" pitchFamily="34" charset="0"/>
              </a:rPr>
              <a:t>: Batch processing is suitable for handling large datasets efficiently. Stream processing is intended for individual records or </a:t>
            </a:r>
            <a:r>
              <a:rPr lang="en-US" sz="1800" b="0" i="1" u="none" strike="noStrike" baseline="0" dirty="0">
                <a:solidFill>
                  <a:srgbClr val="000000"/>
                </a:solidFill>
                <a:latin typeface="Segoe UI" panose="020B0502040204020203" pitchFamily="34" charset="0"/>
              </a:rPr>
              <a:t>micro batches </a:t>
            </a:r>
            <a:r>
              <a:rPr lang="en-US" sz="1800" b="0" i="0" u="none" strike="noStrike" baseline="0" dirty="0">
                <a:solidFill>
                  <a:srgbClr val="000000"/>
                </a:solidFill>
                <a:latin typeface="Segoe UI" panose="020B0502040204020203" pitchFamily="34" charset="0"/>
              </a:rPr>
              <a:t>consisting of few records.</a:t>
            </a:r>
            <a:endParaRPr lang="en-IN" sz="1800" b="0" i="0" u="none" strike="noStrike" baseline="0" dirty="0">
              <a:solidFill>
                <a:srgbClr val="000000"/>
              </a:solidFill>
              <a:latin typeface="Segoe UI" panose="020B0502040204020203" pitchFamily="34" charset="0"/>
            </a:endParaRPr>
          </a:p>
          <a:p>
            <a:r>
              <a:rPr lang="en-US" sz="1800" b="0" i="1" u="none" strike="noStrike" baseline="0" dirty="0">
                <a:solidFill>
                  <a:srgbClr val="000000"/>
                </a:solidFill>
                <a:latin typeface="Segoe UI" panose="020B0502040204020203" pitchFamily="34" charset="0"/>
              </a:rPr>
              <a:t>Performance</a:t>
            </a:r>
            <a:r>
              <a:rPr lang="en-US" sz="1800" b="0" i="0" u="none" strike="noStrike" baseline="0" dirty="0">
                <a:solidFill>
                  <a:srgbClr val="000000"/>
                </a:solidFill>
                <a:latin typeface="Segoe UI" panose="020B0502040204020203" pitchFamily="34" charset="0"/>
              </a:rPr>
              <a:t>: </a:t>
            </a:r>
            <a:r>
              <a:rPr lang="en-US" sz="1800" b="0" i="1" u="none" strike="noStrike" baseline="0" dirty="0">
                <a:solidFill>
                  <a:srgbClr val="000000"/>
                </a:solidFill>
                <a:latin typeface="Segoe UI" panose="020B0502040204020203" pitchFamily="34" charset="0"/>
              </a:rPr>
              <a:t>Latency </a:t>
            </a:r>
            <a:r>
              <a:rPr lang="en-US" sz="1800" b="0" i="0" u="none" strike="noStrike" baseline="0" dirty="0">
                <a:solidFill>
                  <a:srgbClr val="000000"/>
                </a:solidFill>
                <a:latin typeface="Segoe UI" panose="020B0502040204020203" pitchFamily="34" charset="0"/>
              </a:rPr>
              <a:t>is the time taken for the data to be received and processed. The latency for batch processing is typically a few hours. Stream processing typically occurs immediately, with latency in the order of seconds or milliseconds. </a:t>
            </a:r>
          </a:p>
          <a:p>
            <a:r>
              <a:rPr lang="en-US" sz="1800" b="0" i="1" u="none" strike="noStrike" baseline="0" dirty="0">
                <a:solidFill>
                  <a:srgbClr val="000000"/>
                </a:solidFill>
                <a:latin typeface="Segoe UI" panose="020B0502040204020203" pitchFamily="34" charset="0"/>
              </a:rPr>
              <a:t>Analysis</a:t>
            </a:r>
            <a:r>
              <a:rPr lang="en-US" sz="1800" b="0" i="0" u="none" strike="noStrike" baseline="0" dirty="0">
                <a:solidFill>
                  <a:srgbClr val="000000"/>
                </a:solidFill>
                <a:latin typeface="Segoe UI" panose="020B0502040204020203" pitchFamily="34" charset="0"/>
              </a:rPr>
              <a:t>: You typically use batch processing to perform complex analytics. Stream processing is used for simple response functions, aggregates, or calculations such as rolling averages. </a:t>
            </a:r>
          </a:p>
          <a:p>
            <a:endParaRPr lang="en-IN" dirty="0"/>
          </a:p>
        </p:txBody>
      </p:sp>
      <p:sp>
        <p:nvSpPr>
          <p:cNvPr id="4" name="Slide Number Placeholder 3"/>
          <p:cNvSpPr>
            <a:spLocks noGrp="1"/>
          </p:cNvSpPr>
          <p:nvPr>
            <p:ph type="sldNum" sz="quarter" idx="5"/>
          </p:nvPr>
        </p:nvSpPr>
        <p:spPr/>
        <p:txBody>
          <a:bodyPr/>
          <a:lstStyle/>
          <a:p>
            <a:fld id="{FC1782F7-377D-452D-8A90-DA7DE34A21A8}" type="slidenum">
              <a:rPr lang="en-IN" smtClean="0"/>
              <a:t>7</a:t>
            </a:fld>
            <a:endParaRPr lang="en-IN"/>
          </a:p>
        </p:txBody>
      </p:sp>
    </p:spTree>
    <p:extLst>
      <p:ext uri="{BB962C8B-B14F-4D97-AF65-F5344CB8AC3E}">
        <p14:creationId xmlns:p14="http://schemas.microsoft.com/office/powerpoint/2010/main" val="866019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Internet of Things (IoT) is a network of physical devices that connect to and exchange data with other devices and services over the Internet or other network. There are currently over ten billion connected devices in the world and more are added every year. Anything that can be embedded with the necessary sensors and software can be connected over the internet.</a:t>
            </a:r>
            <a:endParaRPr lang="en-IN" dirty="0"/>
          </a:p>
        </p:txBody>
      </p:sp>
      <p:sp>
        <p:nvSpPr>
          <p:cNvPr id="4" name="Slide Number Placeholder 3"/>
          <p:cNvSpPr>
            <a:spLocks noGrp="1"/>
          </p:cNvSpPr>
          <p:nvPr>
            <p:ph type="sldNum" sz="quarter" idx="5"/>
          </p:nvPr>
        </p:nvSpPr>
        <p:spPr/>
        <p:txBody>
          <a:bodyPr/>
          <a:lstStyle/>
          <a:p>
            <a:fld id="{FC1782F7-377D-452D-8A90-DA7DE34A21A8}" type="slidenum">
              <a:rPr lang="en-IN" smtClean="0"/>
              <a:t>8</a:t>
            </a:fld>
            <a:endParaRPr lang="en-IN"/>
          </a:p>
        </p:txBody>
      </p:sp>
    </p:spTree>
    <p:extLst>
      <p:ext uri="{BB962C8B-B14F-4D97-AF65-F5344CB8AC3E}">
        <p14:creationId xmlns:p14="http://schemas.microsoft.com/office/powerpoint/2010/main" val="3183634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Sans-Serif"/>
              <a:buNone/>
            </a:pPr>
            <a:r>
              <a:rPr lang="en-US" sz="1200" dirty="0">
                <a:latin typeface="Segoe UI Semilight"/>
                <a:cs typeface="Segoe UI Semilight"/>
              </a:rPr>
              <a:t>Azure IoT Central -- is a </a:t>
            </a:r>
            <a:r>
              <a:rPr lang="en-IE" sz="1200" dirty="0">
                <a:latin typeface="Segoe UI Semilight"/>
                <a:cs typeface="Segoe UI Semilight"/>
              </a:rPr>
              <a:t>fully-managed global IoT SaaS solution that makes it easy to connect, monitor, and manage your IoT assets at scale.</a:t>
            </a:r>
            <a:endParaRPr lang="en-US" sz="1200" dirty="0">
              <a:latin typeface="Segoe UI Semilight"/>
              <a:cs typeface="Segoe UI Semilight"/>
            </a:endParaRPr>
          </a:p>
          <a:p>
            <a:pPr marL="0" indent="0">
              <a:buFont typeface="Arial,Sans-Serif"/>
              <a:buNone/>
            </a:pPr>
            <a:r>
              <a:rPr lang="en-US" sz="1200" dirty="0">
                <a:latin typeface="Segoe UI Semilight"/>
                <a:cs typeface="Segoe UI Semilight"/>
              </a:rPr>
              <a:t>Azure IoT Hub -- is a </a:t>
            </a:r>
            <a:r>
              <a:rPr lang="en-IE" sz="1200" dirty="0">
                <a:latin typeface="Segoe UI Semilight"/>
                <a:cs typeface="Segoe UI Semilight"/>
              </a:rPr>
              <a:t>managed service hosted in the cloud that acts as a central message hub for bidirectional communication between your IoT application and the devices it manages.</a:t>
            </a:r>
          </a:p>
          <a:p>
            <a:pPr marL="0" indent="0">
              <a:buFont typeface="Arial,Sans-Serif"/>
              <a:buNone/>
            </a:pPr>
            <a:r>
              <a:rPr lang="en-IE" sz="1200" dirty="0">
                <a:solidFill>
                  <a:srgbClr val="FF0000"/>
                </a:solidFill>
                <a:latin typeface="Segoe UI Semilight"/>
                <a:cs typeface="Segoe UI Semilight"/>
              </a:rPr>
              <a:t>Azure IoT Sphere -- is a comprehensive IoT security solution—including hardware, OS, and cloud components.</a:t>
            </a:r>
          </a:p>
          <a:p>
            <a:endParaRPr lang="en-IN" dirty="0"/>
          </a:p>
        </p:txBody>
      </p:sp>
      <p:sp>
        <p:nvSpPr>
          <p:cNvPr id="4" name="Slide Number Placeholder 3"/>
          <p:cNvSpPr>
            <a:spLocks noGrp="1"/>
          </p:cNvSpPr>
          <p:nvPr>
            <p:ph type="sldNum" sz="quarter" idx="5"/>
          </p:nvPr>
        </p:nvSpPr>
        <p:spPr/>
        <p:txBody>
          <a:bodyPr/>
          <a:lstStyle/>
          <a:p>
            <a:fld id="{FC1782F7-377D-452D-8A90-DA7DE34A21A8}" type="slidenum">
              <a:rPr lang="en-IN" smtClean="0"/>
              <a:t>9</a:t>
            </a:fld>
            <a:endParaRPr lang="en-IN"/>
          </a:p>
        </p:txBody>
      </p:sp>
    </p:spTree>
    <p:extLst>
      <p:ext uri="{BB962C8B-B14F-4D97-AF65-F5344CB8AC3E}">
        <p14:creationId xmlns:p14="http://schemas.microsoft.com/office/powerpoint/2010/main" val="3767061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Azure IoT Hub is a managed service hosted in the cloud that acts as a central message hub for communication between an IoT application and its attached devices. You can connect millions of devices and their backend solutions reliably and securely. Almost any device can be connected to an IoT hub.</a:t>
            </a:r>
            <a:endParaRPr lang="en-IN" dirty="0"/>
          </a:p>
        </p:txBody>
      </p:sp>
      <p:sp>
        <p:nvSpPr>
          <p:cNvPr id="4" name="Slide Number Placeholder 3"/>
          <p:cNvSpPr>
            <a:spLocks noGrp="1"/>
          </p:cNvSpPr>
          <p:nvPr>
            <p:ph type="sldNum" sz="quarter" idx="5"/>
          </p:nvPr>
        </p:nvSpPr>
        <p:spPr/>
        <p:txBody>
          <a:bodyPr/>
          <a:lstStyle/>
          <a:p>
            <a:fld id="{FC1782F7-377D-452D-8A90-DA7DE34A21A8}" type="slidenum">
              <a:rPr lang="en-IN" smtClean="0"/>
              <a:t>10</a:t>
            </a:fld>
            <a:endParaRPr lang="en-IN"/>
          </a:p>
        </p:txBody>
      </p:sp>
    </p:spTree>
    <p:extLst>
      <p:ext uri="{BB962C8B-B14F-4D97-AF65-F5344CB8AC3E}">
        <p14:creationId xmlns:p14="http://schemas.microsoft.com/office/powerpoint/2010/main" val="1128424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32F3E"/>
                </a:solidFill>
                <a:effectLst/>
                <a:latin typeface="AmazonEmberLight"/>
              </a:rPr>
              <a:t>Apache Spark is an open-source, distributed processing system used for big data workloads. It utilizes in-memory caching, and optimized query execution for fast analytic queries against data of any size. It provides development APIs in Java, Scala, Python and R, and supports code reuse across multiple workloads—batch processing, interactive queries, real-time analytics, machine learning, and graph processing.</a:t>
            </a:r>
          </a:p>
          <a:p>
            <a:endParaRPr lang="en-US" b="0" i="0" dirty="0">
              <a:solidFill>
                <a:srgbClr val="232F3E"/>
              </a:solidFill>
              <a:effectLst/>
              <a:latin typeface="AmazonEmberLight"/>
            </a:endParaRPr>
          </a:p>
          <a:p>
            <a:pPr algn="l"/>
            <a:r>
              <a:rPr lang="en-US" b="1" i="0" dirty="0">
                <a:solidFill>
                  <a:srgbClr val="232F3E"/>
                </a:solidFill>
                <a:effectLst/>
                <a:latin typeface="AmazonEmberBold"/>
              </a:rPr>
              <a:t>How does Apache Spark work?</a:t>
            </a:r>
          </a:p>
          <a:p>
            <a:pPr algn="l"/>
            <a:r>
              <a:rPr lang="en-US" b="0" i="0" dirty="0">
                <a:solidFill>
                  <a:srgbClr val="333333"/>
                </a:solidFill>
                <a:effectLst/>
                <a:latin typeface="AmazonEmber"/>
              </a:rPr>
              <a:t>Hadoop MapReduce is a programming model for processing big data sets with a parallel, distributed algorithm. Developers can write massively parallelized operators, without having to worry about work distribution, and fault tolerance. However, a challenge to MapReduce is the sequential multi-step process it takes to run a job. With each step, MapReduce reads data from the cluster, performs operations, and writes the results back to HDFS. Because each step requires a disk read, and write, MapReduce jobs are slower due to the latency of disk I/O.</a:t>
            </a:r>
          </a:p>
          <a:p>
            <a:pPr algn="l"/>
            <a:r>
              <a:rPr lang="en-US" b="0" i="0" dirty="0">
                <a:solidFill>
                  <a:srgbClr val="333333"/>
                </a:solidFill>
                <a:effectLst/>
                <a:latin typeface="AmazonEmber"/>
              </a:rPr>
              <a:t>Spark was created to address the limitations to MapReduce, by doing processing in-memory, reducing the number of steps in a job, and by reusing data across multiple parallel operations. With Spark, only one-step is needed where data is read into memory, operations performed, and the results written back—resulting in a much faster execution. Spark also reuses data by using an in-memory cache to greatly speed up machine learning algorithms that repeatedly call a function on the same dataset. Data re-use is accomplished through the creation of </a:t>
            </a:r>
            <a:r>
              <a:rPr lang="en-US" b="0" i="0" dirty="0" err="1">
                <a:solidFill>
                  <a:srgbClr val="333333"/>
                </a:solidFill>
                <a:effectLst/>
                <a:latin typeface="AmazonEmber"/>
              </a:rPr>
              <a:t>DataFrames</a:t>
            </a:r>
            <a:r>
              <a:rPr lang="en-US" b="0" i="0" dirty="0">
                <a:solidFill>
                  <a:srgbClr val="333333"/>
                </a:solidFill>
                <a:effectLst/>
                <a:latin typeface="AmazonEmber"/>
              </a:rPr>
              <a:t>, an abstraction over Resilient Distributed Dataset (RDD), which is a collection of objects that is cached in memory, and reused in multiple Spark operations. This dramatically lowers the latency making Spark multiple times faster than MapReduce, especially when doing machine learning, and interactive analytics.</a:t>
            </a:r>
          </a:p>
          <a:p>
            <a:endParaRPr lang="en-IN" dirty="0"/>
          </a:p>
        </p:txBody>
      </p:sp>
      <p:sp>
        <p:nvSpPr>
          <p:cNvPr id="4" name="Slide Number Placeholder 3"/>
          <p:cNvSpPr>
            <a:spLocks noGrp="1"/>
          </p:cNvSpPr>
          <p:nvPr>
            <p:ph type="sldNum" sz="quarter" idx="5"/>
          </p:nvPr>
        </p:nvSpPr>
        <p:spPr/>
        <p:txBody>
          <a:bodyPr/>
          <a:lstStyle/>
          <a:p>
            <a:fld id="{FC1782F7-377D-452D-8A90-DA7DE34A21A8}" type="slidenum">
              <a:rPr lang="en-IN" smtClean="0"/>
              <a:t>12</a:t>
            </a:fld>
            <a:endParaRPr lang="en-IN"/>
          </a:p>
        </p:txBody>
      </p:sp>
    </p:spTree>
    <p:extLst>
      <p:ext uri="{BB962C8B-B14F-4D97-AF65-F5344CB8AC3E}">
        <p14:creationId xmlns:p14="http://schemas.microsoft.com/office/powerpoint/2010/main" val="424576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B3139"/>
                </a:solidFill>
                <a:effectLst/>
                <a:latin typeface="DM Sans" panose="020B0604020202020204" pitchFamily="2" charset="0"/>
              </a:rPr>
              <a:t>Apache Spark Streaming is a scalable fault-tolerant streaming processing system that natively supports both batch and streaming workloads. Spark Streaming is an extension of the core Spark API that allows data engineers and data scientists to process real-time data from various sources including (but not limited to) Kafka, Flume, and Amazon Kinesis. This processed data can be pushed out to file systems, databases, and live dashboards.</a:t>
            </a:r>
            <a:endParaRPr lang="en-IN" dirty="0"/>
          </a:p>
        </p:txBody>
      </p:sp>
      <p:sp>
        <p:nvSpPr>
          <p:cNvPr id="4" name="Slide Number Placeholder 3"/>
          <p:cNvSpPr>
            <a:spLocks noGrp="1"/>
          </p:cNvSpPr>
          <p:nvPr>
            <p:ph type="sldNum" sz="quarter" idx="5"/>
          </p:nvPr>
        </p:nvSpPr>
        <p:spPr/>
        <p:txBody>
          <a:bodyPr/>
          <a:lstStyle/>
          <a:p>
            <a:fld id="{FC1782F7-377D-452D-8A90-DA7DE34A21A8}" type="slidenum">
              <a:rPr lang="en-IN" smtClean="0"/>
              <a:t>14</a:t>
            </a:fld>
            <a:endParaRPr lang="en-IN"/>
          </a:p>
        </p:txBody>
      </p:sp>
    </p:spTree>
    <p:extLst>
      <p:ext uri="{BB962C8B-B14F-4D97-AF65-F5344CB8AC3E}">
        <p14:creationId xmlns:p14="http://schemas.microsoft.com/office/powerpoint/2010/main" val="2344487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Azure Databricks Lakehouse Platform provides a unified set of tools for building, deploying, sharing, and maintaining enterprise-grade data solutions at scale. Azure Databricks integrates with cloud storage and security in your cloud account, and manages and deploys cloud infrastructure on your behalf.</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The Azure Databricks platform architecture is composed of two primary parts: the infrastructure used by Azure Databricks to deploy, configure, and manage the platform and services, and the customer-owned infrastructure managed in collaboration by Azure Databricks and your company.</a:t>
            </a:r>
          </a:p>
          <a:p>
            <a:pPr algn="l"/>
            <a:r>
              <a:rPr lang="en-US" b="0" i="0" dirty="0">
                <a:solidFill>
                  <a:srgbClr val="E6E6E6"/>
                </a:solidFill>
                <a:effectLst/>
                <a:latin typeface="Segoe UI" panose="020B0502040204020203" pitchFamily="34" charset="0"/>
              </a:rPr>
              <a:t>Unlike many enterprise database companies, Azure Databricks does not force you to migrate your data into proprietary storage systems in order to use the platform. Instead, you configure an Azure Databricks workspace by configuring secure integrations between the Azure Databricks platform and your cloud account, and then Azure Databricks deploys ephemeral compute clusters using cloud resources in your account to process and store data in object storage and other integrated services you control.</a:t>
            </a:r>
          </a:p>
          <a:p>
            <a:pPr algn="l"/>
            <a:r>
              <a:rPr lang="en-US" b="0" i="0" dirty="0">
                <a:solidFill>
                  <a:srgbClr val="E6E6E6"/>
                </a:solidFill>
                <a:effectLst/>
                <a:latin typeface="Segoe UI" panose="020B0502040204020203" pitchFamily="34" charset="0"/>
              </a:rPr>
              <a:t>Unity Catalog further extends this relationship, allowing you to manage permissions for accessing data using familiar SQL syntax from within Azure Databricks.</a:t>
            </a:r>
          </a:p>
          <a:p>
            <a:pPr algn="l"/>
            <a:r>
              <a:rPr lang="en-US" b="0" i="0" dirty="0">
                <a:solidFill>
                  <a:srgbClr val="E6E6E6"/>
                </a:solidFill>
                <a:effectLst/>
                <a:latin typeface="Segoe UI" panose="020B0502040204020203" pitchFamily="34" charset="0"/>
              </a:rPr>
              <a:t>Azure Databricks has deployed workspaces that meet the security and networking requirements of some of the world’s largest and most security-minded companies. Azure Databricks makes it easy for new users to get started on the platform, and removes many of the burdens and concerns of working with cloud infrastructure from end users, but does not limit the customizations and control experienced data, operations, and security teams require.</a:t>
            </a:r>
          </a:p>
          <a:p>
            <a:endParaRPr lang="en-IN" dirty="0"/>
          </a:p>
        </p:txBody>
      </p:sp>
      <p:sp>
        <p:nvSpPr>
          <p:cNvPr id="4" name="Slide Number Placeholder 3"/>
          <p:cNvSpPr>
            <a:spLocks noGrp="1"/>
          </p:cNvSpPr>
          <p:nvPr>
            <p:ph type="sldNum" sz="quarter" idx="5"/>
          </p:nvPr>
        </p:nvSpPr>
        <p:spPr/>
        <p:txBody>
          <a:bodyPr/>
          <a:lstStyle/>
          <a:p>
            <a:fld id="{FC1782F7-377D-452D-8A90-DA7DE34A21A8}" type="slidenum">
              <a:rPr lang="en-IN" smtClean="0"/>
              <a:t>17</a:t>
            </a:fld>
            <a:endParaRPr lang="en-IN"/>
          </a:p>
        </p:txBody>
      </p:sp>
    </p:spTree>
    <p:extLst>
      <p:ext uri="{BB962C8B-B14F-4D97-AF65-F5344CB8AC3E}">
        <p14:creationId xmlns:p14="http://schemas.microsoft.com/office/powerpoint/2010/main" val="3564956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Our customers use Azure Databricks to process, store, clean, share, analyze, model, and monetize their datasets with solutions from BI to machine learning. You can use the Azure Databricks platform to build many different applications spanning data personas. Customers who fully embrace the </a:t>
            </a:r>
            <a:r>
              <a:rPr lang="en-US" b="0" i="0" dirty="0" err="1">
                <a:solidFill>
                  <a:srgbClr val="E6E6E6"/>
                </a:solidFill>
                <a:effectLst/>
                <a:latin typeface="Segoe UI" panose="020B0502040204020203" pitchFamily="34" charset="0"/>
              </a:rPr>
              <a:t>lakehouse</a:t>
            </a:r>
            <a:r>
              <a:rPr lang="en-US" b="0" i="0" dirty="0">
                <a:solidFill>
                  <a:srgbClr val="E6E6E6"/>
                </a:solidFill>
                <a:effectLst/>
                <a:latin typeface="Segoe UI" panose="020B0502040204020203" pitchFamily="34" charset="0"/>
              </a:rPr>
              <a:t> take advantage of our unified platform to build and deploy data engineering workflows, machine learning models, and analytics dashboards that power innovations and insights across an organization.</a:t>
            </a:r>
          </a:p>
          <a:p>
            <a:pPr algn="l"/>
            <a:r>
              <a:rPr lang="en-US" b="0" i="0" dirty="0">
                <a:solidFill>
                  <a:srgbClr val="E6E6E6"/>
                </a:solidFill>
                <a:effectLst/>
                <a:latin typeface="Segoe UI" panose="020B0502040204020203" pitchFamily="34" charset="0"/>
              </a:rPr>
              <a:t>The Azure Databricks workspace provides user interfaces for many core data tasks, including tools for the following:</a:t>
            </a:r>
          </a:p>
          <a:p>
            <a:pPr algn="l">
              <a:buFont typeface="Arial" panose="020B0604020202020204" pitchFamily="34" charset="0"/>
              <a:buChar char="•"/>
            </a:pPr>
            <a:r>
              <a:rPr lang="en-US" b="0" i="0" dirty="0">
                <a:solidFill>
                  <a:srgbClr val="E6E6E6"/>
                </a:solidFill>
                <a:effectLst/>
                <a:latin typeface="Segoe UI" panose="020B0502040204020203" pitchFamily="34" charset="0"/>
              </a:rPr>
              <a:t>Interactive notebooks</a:t>
            </a:r>
          </a:p>
          <a:p>
            <a:pPr algn="l">
              <a:buFont typeface="Arial" panose="020B0604020202020204" pitchFamily="34" charset="0"/>
              <a:buChar char="•"/>
            </a:pPr>
            <a:r>
              <a:rPr lang="en-US" b="0" i="0" dirty="0">
                <a:solidFill>
                  <a:srgbClr val="E6E6E6"/>
                </a:solidFill>
                <a:effectLst/>
                <a:latin typeface="Segoe UI" panose="020B0502040204020203" pitchFamily="34" charset="0"/>
              </a:rPr>
              <a:t>Workflows scheduler and manager</a:t>
            </a:r>
          </a:p>
          <a:p>
            <a:pPr algn="l">
              <a:buFont typeface="Arial" panose="020B0604020202020204" pitchFamily="34" charset="0"/>
              <a:buChar char="•"/>
            </a:pPr>
            <a:r>
              <a:rPr lang="en-US" b="0" i="0" dirty="0">
                <a:solidFill>
                  <a:srgbClr val="E6E6E6"/>
                </a:solidFill>
                <a:effectLst/>
                <a:latin typeface="Segoe UI" panose="020B0502040204020203" pitchFamily="34" charset="0"/>
              </a:rPr>
              <a:t>SQL editor and dashboards</a:t>
            </a:r>
          </a:p>
          <a:p>
            <a:pPr algn="l">
              <a:buFont typeface="Arial" panose="020B0604020202020204" pitchFamily="34" charset="0"/>
              <a:buChar char="•"/>
            </a:pPr>
            <a:r>
              <a:rPr lang="en-US" b="0" i="0" dirty="0">
                <a:solidFill>
                  <a:srgbClr val="E6E6E6"/>
                </a:solidFill>
                <a:effectLst/>
                <a:latin typeface="Segoe UI" panose="020B0502040204020203" pitchFamily="34" charset="0"/>
              </a:rPr>
              <a:t>Data ingestion and governance</a:t>
            </a:r>
          </a:p>
          <a:p>
            <a:pPr algn="l">
              <a:buFont typeface="Arial" panose="020B0604020202020204" pitchFamily="34" charset="0"/>
              <a:buChar char="•"/>
            </a:pPr>
            <a:r>
              <a:rPr lang="en-US" b="0" i="0" dirty="0">
                <a:solidFill>
                  <a:srgbClr val="E6E6E6"/>
                </a:solidFill>
                <a:effectLst/>
                <a:latin typeface="Segoe UI" panose="020B0502040204020203" pitchFamily="34" charset="0"/>
              </a:rPr>
              <a:t>Data discovery, annotation, and exploration</a:t>
            </a:r>
          </a:p>
          <a:p>
            <a:pPr algn="l">
              <a:buFont typeface="Arial" panose="020B0604020202020204" pitchFamily="34" charset="0"/>
              <a:buChar char="•"/>
            </a:pPr>
            <a:r>
              <a:rPr lang="en-US" b="0" i="0" dirty="0">
                <a:solidFill>
                  <a:srgbClr val="E6E6E6"/>
                </a:solidFill>
                <a:effectLst/>
                <a:latin typeface="Segoe UI" panose="020B0502040204020203" pitchFamily="34" charset="0"/>
              </a:rPr>
              <a:t>Compute management</a:t>
            </a:r>
          </a:p>
          <a:p>
            <a:pPr algn="l">
              <a:buFont typeface="Arial" panose="020B0604020202020204" pitchFamily="34" charset="0"/>
              <a:buChar char="•"/>
            </a:pPr>
            <a:r>
              <a:rPr lang="en-US" b="0" i="0" dirty="0">
                <a:solidFill>
                  <a:srgbClr val="E6E6E6"/>
                </a:solidFill>
                <a:effectLst/>
                <a:latin typeface="Segoe UI" panose="020B0502040204020203" pitchFamily="34" charset="0"/>
              </a:rPr>
              <a:t>Machine learning (ML) experiment tracking</a:t>
            </a:r>
          </a:p>
          <a:p>
            <a:pPr algn="l">
              <a:buFont typeface="Arial" panose="020B0604020202020204" pitchFamily="34" charset="0"/>
              <a:buChar char="•"/>
            </a:pPr>
            <a:r>
              <a:rPr lang="en-US" b="0" i="0" dirty="0">
                <a:solidFill>
                  <a:srgbClr val="E6E6E6"/>
                </a:solidFill>
                <a:effectLst/>
                <a:latin typeface="Segoe UI" panose="020B0502040204020203" pitchFamily="34" charset="0"/>
              </a:rPr>
              <a:t>ML model serving</a:t>
            </a:r>
          </a:p>
          <a:p>
            <a:pPr algn="l">
              <a:buFont typeface="Arial" panose="020B0604020202020204" pitchFamily="34" charset="0"/>
              <a:buChar char="•"/>
            </a:pPr>
            <a:r>
              <a:rPr lang="en-US" b="0" i="0" dirty="0">
                <a:solidFill>
                  <a:srgbClr val="E6E6E6"/>
                </a:solidFill>
                <a:effectLst/>
                <a:latin typeface="Segoe UI" panose="020B0502040204020203" pitchFamily="34" charset="0"/>
              </a:rPr>
              <a:t>A feature store</a:t>
            </a:r>
          </a:p>
          <a:p>
            <a:pPr algn="l">
              <a:buFont typeface="Arial" panose="020B0604020202020204" pitchFamily="34" charset="0"/>
              <a:buChar char="•"/>
            </a:pPr>
            <a:r>
              <a:rPr lang="en-US" b="0" i="0" dirty="0">
                <a:solidFill>
                  <a:srgbClr val="E6E6E6"/>
                </a:solidFill>
                <a:effectLst/>
                <a:latin typeface="Segoe UI" panose="020B0502040204020203" pitchFamily="34" charset="0"/>
              </a:rPr>
              <a:t>Source control with Git</a:t>
            </a:r>
          </a:p>
          <a:p>
            <a:endParaRPr lang="en-IN" dirty="0"/>
          </a:p>
        </p:txBody>
      </p:sp>
      <p:sp>
        <p:nvSpPr>
          <p:cNvPr id="4" name="Slide Number Placeholder 3"/>
          <p:cNvSpPr>
            <a:spLocks noGrp="1"/>
          </p:cNvSpPr>
          <p:nvPr>
            <p:ph type="sldNum" sz="quarter" idx="5"/>
          </p:nvPr>
        </p:nvSpPr>
        <p:spPr/>
        <p:txBody>
          <a:bodyPr/>
          <a:lstStyle/>
          <a:p>
            <a:fld id="{FC1782F7-377D-452D-8A90-DA7DE34A21A8}" type="slidenum">
              <a:rPr lang="en-IN" smtClean="0"/>
              <a:t>18</a:t>
            </a:fld>
            <a:endParaRPr lang="en-IN"/>
          </a:p>
        </p:txBody>
      </p:sp>
    </p:spTree>
    <p:extLst>
      <p:ext uri="{BB962C8B-B14F-4D97-AF65-F5344CB8AC3E}">
        <p14:creationId xmlns:p14="http://schemas.microsoft.com/office/powerpoint/2010/main" val="510474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3/26/2023</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3/26/2023</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3/26/2023</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3/26/2023</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3/26/2023</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3/26/2023</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3/26/2023</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3/26/2023</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3/26/2023</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3/26/2023</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3/26/2023</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3/26/2023</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svg"/><Relationship Id="rId7" Type="http://schemas.openxmlformats.org/officeDocument/2006/relationships/image" Target="../media/image39.svg"/><Relationship Id="rId2"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 Id="rId9"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9.sv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5.jpe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image" Target="../media/image13.emf"/><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10" Type="http://schemas.openxmlformats.org/officeDocument/2006/relationships/image" Target="../media/image21.png"/><Relationship Id="rId4" Type="http://schemas.openxmlformats.org/officeDocument/2006/relationships/image" Target="../media/image15.emf"/><Relationship Id="rId9" Type="http://schemas.openxmlformats.org/officeDocument/2006/relationships/image" Target="../media/image20.jpe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US" dirty="0"/>
              <a:t>Real-time Analytics using Azure services</a:t>
            </a:r>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a:t>Manasi Shahane</a:t>
            </a: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C81C-2632-17C7-ACD9-57DD2C2692E2}"/>
              </a:ext>
            </a:extLst>
          </p:cNvPr>
          <p:cNvSpPr>
            <a:spLocks noGrp="1"/>
          </p:cNvSpPr>
          <p:nvPr>
            <p:ph type="title"/>
          </p:nvPr>
        </p:nvSpPr>
        <p:spPr/>
        <p:txBody>
          <a:bodyPr/>
          <a:lstStyle/>
          <a:p>
            <a:r>
              <a:rPr lang="en-US" dirty="0"/>
              <a:t>Azure IoT Hub</a:t>
            </a:r>
            <a:endParaRPr lang="en-IN" dirty="0"/>
          </a:p>
        </p:txBody>
      </p:sp>
      <p:sp>
        <p:nvSpPr>
          <p:cNvPr id="3" name="Content Placeholder 2">
            <a:extLst>
              <a:ext uri="{FF2B5EF4-FFF2-40B4-BE49-F238E27FC236}">
                <a16:creationId xmlns:a16="http://schemas.microsoft.com/office/drawing/2014/main" id="{F3492B6D-A256-B76E-C34C-7CC2362E52B5}"/>
              </a:ext>
            </a:extLst>
          </p:cNvPr>
          <p:cNvSpPr>
            <a:spLocks noGrp="1"/>
          </p:cNvSpPr>
          <p:nvPr>
            <p:ph idx="1"/>
          </p:nvPr>
        </p:nvSpPr>
        <p:spPr>
          <a:xfrm>
            <a:off x="738600" y="4809507"/>
            <a:ext cx="11039452" cy="1396494"/>
          </a:xfrm>
        </p:spPr>
        <p:txBody>
          <a:bodyPr/>
          <a:lstStyle/>
          <a:p>
            <a:r>
              <a:rPr lang="en-US" dirty="0"/>
              <a:t>Azure IoT Hub is a managed service hosted in the cloud that acts as a central message hub for communication between an IoT application and its attached devices. </a:t>
            </a:r>
            <a:endParaRPr lang="en-IN" dirty="0"/>
          </a:p>
        </p:txBody>
      </p:sp>
      <p:pic>
        <p:nvPicPr>
          <p:cNvPr id="4" name="Picture 2" descr="My first look at Azure IoT Hub | Erwin Staal">
            <a:extLst>
              <a:ext uri="{FF2B5EF4-FFF2-40B4-BE49-F238E27FC236}">
                <a16:creationId xmlns:a16="http://schemas.microsoft.com/office/drawing/2014/main" id="{D47CC533-24C7-29E0-E673-1E9438BB16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510" t="11601" r="27473" b="16017"/>
          <a:stretch/>
        </p:blipFill>
        <p:spPr bwMode="auto">
          <a:xfrm>
            <a:off x="4348348" y="901381"/>
            <a:ext cx="3495303" cy="3453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745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897700-CC3D-2945-D604-2E348BF2224D}"/>
              </a:ext>
            </a:extLst>
          </p:cNvPr>
          <p:cNvSpPr/>
          <p:nvPr/>
        </p:nvSpPr>
        <p:spPr>
          <a:xfrm>
            <a:off x="270689" y="948529"/>
            <a:ext cx="11650622" cy="1754326"/>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Demo 1: Connect devices to Azure IoT Hub</a:t>
            </a:r>
          </a:p>
        </p:txBody>
      </p:sp>
      <p:pic>
        <p:nvPicPr>
          <p:cNvPr id="6146" name="Picture 2" descr="Connect Raspberry Pi web simulator to Azure IoT Hub">
            <a:extLst>
              <a:ext uri="{FF2B5EF4-FFF2-40B4-BE49-F238E27FC236}">
                <a16:creationId xmlns:a16="http://schemas.microsoft.com/office/drawing/2014/main" id="{B1CBEDBC-70FF-6105-B738-F49A80071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982" y="2914077"/>
            <a:ext cx="7688036" cy="248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501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A028-C4B5-AD43-B2DC-CE0E73CFC4C8}"/>
              </a:ext>
            </a:extLst>
          </p:cNvPr>
          <p:cNvSpPr>
            <a:spLocks noGrp="1"/>
          </p:cNvSpPr>
          <p:nvPr>
            <p:ph type="title"/>
          </p:nvPr>
        </p:nvSpPr>
        <p:spPr/>
        <p:txBody>
          <a:bodyPr/>
          <a:lstStyle/>
          <a:p>
            <a:r>
              <a:rPr lang="en-US" dirty="0"/>
              <a:t>Apache Spark</a:t>
            </a:r>
            <a:endParaRPr lang="en-IN" dirty="0"/>
          </a:p>
        </p:txBody>
      </p:sp>
      <p:sp>
        <p:nvSpPr>
          <p:cNvPr id="3" name="Content Placeholder 2">
            <a:extLst>
              <a:ext uri="{FF2B5EF4-FFF2-40B4-BE49-F238E27FC236}">
                <a16:creationId xmlns:a16="http://schemas.microsoft.com/office/drawing/2014/main" id="{855D394F-FEDA-F23F-D3BF-50445FB57BD6}"/>
              </a:ext>
            </a:extLst>
          </p:cNvPr>
          <p:cNvSpPr>
            <a:spLocks noGrp="1"/>
          </p:cNvSpPr>
          <p:nvPr>
            <p:ph idx="1"/>
          </p:nvPr>
        </p:nvSpPr>
        <p:spPr>
          <a:xfrm>
            <a:off x="726724" y="4643251"/>
            <a:ext cx="11039452" cy="1663459"/>
          </a:xfrm>
        </p:spPr>
        <p:txBody>
          <a:bodyPr>
            <a:normAutofit fontScale="92500" lnSpcReduction="20000"/>
          </a:bodyPr>
          <a:lstStyle/>
          <a:p>
            <a:r>
              <a:rPr lang="en-US" b="0" i="0" dirty="0">
                <a:solidFill>
                  <a:srgbClr val="232F3E"/>
                </a:solidFill>
                <a:effectLst/>
                <a:latin typeface="AmazonEmberLight"/>
              </a:rPr>
              <a:t>Apache Spark is an open-source, distributed processing system used for big data workloads. It utilizes in-memory caching, and optimized query execution for fast analytic queries against data of any size. </a:t>
            </a:r>
          </a:p>
          <a:p>
            <a:r>
              <a:rPr lang="en-US" b="0" i="0" dirty="0">
                <a:solidFill>
                  <a:srgbClr val="232F3E"/>
                </a:solidFill>
                <a:effectLst/>
                <a:latin typeface="AmazonEmberLight"/>
              </a:rPr>
              <a:t>It provides development APIs in Java, Scala, Python and R, and supports code reuse across multiple workloads—batch processing, interactive queries, real-time analytics, machine learning, and graph processing.</a:t>
            </a:r>
            <a:endParaRPr lang="en-IN" dirty="0"/>
          </a:p>
        </p:txBody>
      </p:sp>
      <p:pic>
        <p:nvPicPr>
          <p:cNvPr id="1028" name="Picture 4" descr="Apache Spark | All You Need To Know | Hire DevOps">
            <a:extLst>
              <a:ext uri="{FF2B5EF4-FFF2-40B4-BE49-F238E27FC236}">
                <a16:creationId xmlns:a16="http://schemas.microsoft.com/office/drawing/2014/main" id="{878BE0E2-7A49-6930-12D4-B96F2F74B7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27" t="19567" r="11472" b="18095"/>
          <a:stretch/>
        </p:blipFill>
        <p:spPr bwMode="auto">
          <a:xfrm>
            <a:off x="3010424" y="676962"/>
            <a:ext cx="6472052" cy="3844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49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F02F-94DE-7331-537F-2974A13B984D}"/>
              </a:ext>
            </a:extLst>
          </p:cNvPr>
          <p:cNvSpPr txBox="1">
            <a:spLocks/>
          </p:cNvSpPr>
          <p:nvPr/>
        </p:nvSpPr>
        <p:spPr>
          <a:xfrm>
            <a:off x="395785" y="299810"/>
            <a:ext cx="11382233" cy="7676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Spark Framework</a:t>
            </a:r>
            <a:endParaRPr lang="en-US" dirty="0"/>
          </a:p>
        </p:txBody>
      </p:sp>
      <p:grpSp>
        <p:nvGrpSpPr>
          <p:cNvPr id="28" name="Group 27">
            <a:extLst>
              <a:ext uri="{FF2B5EF4-FFF2-40B4-BE49-F238E27FC236}">
                <a16:creationId xmlns:a16="http://schemas.microsoft.com/office/drawing/2014/main" id="{5B1FF7E2-299C-A228-7DF8-C19AC8713C5F}"/>
              </a:ext>
            </a:extLst>
          </p:cNvPr>
          <p:cNvGrpSpPr/>
          <p:nvPr/>
        </p:nvGrpSpPr>
        <p:grpSpPr>
          <a:xfrm>
            <a:off x="395785" y="1496290"/>
            <a:ext cx="10937233" cy="4308749"/>
            <a:chOff x="395785" y="1496290"/>
            <a:chExt cx="10937233" cy="4308749"/>
          </a:xfrm>
        </p:grpSpPr>
        <p:sp>
          <p:nvSpPr>
            <p:cNvPr id="3" name="Rectangle 2">
              <a:extLst>
                <a:ext uri="{FF2B5EF4-FFF2-40B4-BE49-F238E27FC236}">
                  <a16:creationId xmlns:a16="http://schemas.microsoft.com/office/drawing/2014/main" id="{DD23C3D1-0582-71DE-74EA-155B11950262}"/>
                </a:ext>
              </a:extLst>
            </p:cNvPr>
            <p:cNvSpPr/>
            <p:nvPr/>
          </p:nvSpPr>
          <p:spPr>
            <a:xfrm>
              <a:off x="395785" y="1496290"/>
              <a:ext cx="2111888" cy="748147"/>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Prog. Inter</a:t>
              </a:r>
              <a:endParaRPr lang="en-US" dirty="0"/>
            </a:p>
          </p:txBody>
        </p:sp>
        <p:sp>
          <p:nvSpPr>
            <p:cNvPr id="4" name="Rectangle 3">
              <a:extLst>
                <a:ext uri="{FF2B5EF4-FFF2-40B4-BE49-F238E27FC236}">
                  <a16:creationId xmlns:a16="http://schemas.microsoft.com/office/drawing/2014/main" id="{02BB2DFF-A275-DD46-492A-F37EE554F5BE}"/>
                </a:ext>
              </a:extLst>
            </p:cNvPr>
            <p:cNvSpPr/>
            <p:nvPr/>
          </p:nvSpPr>
          <p:spPr>
            <a:xfrm>
              <a:off x="395785" y="2355267"/>
              <a:ext cx="2111888" cy="748147"/>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Library</a:t>
              </a:r>
            </a:p>
          </p:txBody>
        </p:sp>
        <p:sp>
          <p:nvSpPr>
            <p:cNvPr id="5" name="Rectangle 4">
              <a:extLst>
                <a:ext uri="{FF2B5EF4-FFF2-40B4-BE49-F238E27FC236}">
                  <a16:creationId xmlns:a16="http://schemas.microsoft.com/office/drawing/2014/main" id="{E4EFFE7D-F901-7CDD-A6F0-97D995C064A7}"/>
                </a:ext>
              </a:extLst>
            </p:cNvPr>
            <p:cNvSpPr/>
            <p:nvPr/>
          </p:nvSpPr>
          <p:spPr>
            <a:xfrm>
              <a:off x="395785" y="3214245"/>
              <a:ext cx="2111888" cy="748147"/>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Engine</a:t>
              </a:r>
            </a:p>
          </p:txBody>
        </p:sp>
        <p:sp>
          <p:nvSpPr>
            <p:cNvPr id="6" name="Rectangle 5">
              <a:extLst>
                <a:ext uri="{FF2B5EF4-FFF2-40B4-BE49-F238E27FC236}">
                  <a16:creationId xmlns:a16="http://schemas.microsoft.com/office/drawing/2014/main" id="{F0FF88B1-2E32-12A3-3269-039FFC1FFEC7}"/>
                </a:ext>
              </a:extLst>
            </p:cNvPr>
            <p:cNvSpPr/>
            <p:nvPr/>
          </p:nvSpPr>
          <p:spPr>
            <a:xfrm>
              <a:off x="395785" y="4073222"/>
              <a:ext cx="2111888" cy="748147"/>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Platforms</a:t>
              </a:r>
            </a:p>
          </p:txBody>
        </p:sp>
        <p:sp>
          <p:nvSpPr>
            <p:cNvPr id="7" name="Rectangle 6">
              <a:extLst>
                <a:ext uri="{FF2B5EF4-FFF2-40B4-BE49-F238E27FC236}">
                  <a16:creationId xmlns:a16="http://schemas.microsoft.com/office/drawing/2014/main" id="{3C70A760-383D-F595-47C4-551EA1966C3A}"/>
                </a:ext>
              </a:extLst>
            </p:cNvPr>
            <p:cNvSpPr/>
            <p:nvPr/>
          </p:nvSpPr>
          <p:spPr>
            <a:xfrm>
              <a:off x="395785" y="4932197"/>
              <a:ext cx="2111888" cy="87284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Storage</a:t>
              </a:r>
            </a:p>
          </p:txBody>
        </p:sp>
        <p:sp>
          <p:nvSpPr>
            <p:cNvPr id="8" name="Rectangle 7">
              <a:extLst>
                <a:ext uri="{FF2B5EF4-FFF2-40B4-BE49-F238E27FC236}">
                  <a16:creationId xmlns:a16="http://schemas.microsoft.com/office/drawing/2014/main" id="{BE05DC9F-3308-17C4-B055-DA71C66538D1}"/>
                </a:ext>
              </a:extLst>
            </p:cNvPr>
            <p:cNvSpPr/>
            <p:nvPr/>
          </p:nvSpPr>
          <p:spPr>
            <a:xfrm>
              <a:off x="2598658" y="1496290"/>
              <a:ext cx="2111888" cy="748147"/>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Scala</a:t>
              </a:r>
            </a:p>
          </p:txBody>
        </p:sp>
        <p:sp>
          <p:nvSpPr>
            <p:cNvPr id="9" name="Rectangle 8">
              <a:extLst>
                <a:ext uri="{FF2B5EF4-FFF2-40B4-BE49-F238E27FC236}">
                  <a16:creationId xmlns:a16="http://schemas.microsoft.com/office/drawing/2014/main" id="{1329B49F-B1BE-A538-CB99-5792E7036D21}"/>
                </a:ext>
              </a:extLst>
            </p:cNvPr>
            <p:cNvSpPr/>
            <p:nvPr/>
          </p:nvSpPr>
          <p:spPr>
            <a:xfrm>
              <a:off x="2598658" y="2355267"/>
              <a:ext cx="2111888" cy="748147"/>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p>
          </p:txBody>
        </p:sp>
        <p:sp>
          <p:nvSpPr>
            <p:cNvPr id="10" name="Rectangle 9">
              <a:extLst>
                <a:ext uri="{FF2B5EF4-FFF2-40B4-BE49-F238E27FC236}">
                  <a16:creationId xmlns:a16="http://schemas.microsoft.com/office/drawing/2014/main" id="{550E6948-8810-8EF7-CDCA-D5776AF2AC7A}"/>
                </a:ext>
              </a:extLst>
            </p:cNvPr>
            <p:cNvSpPr/>
            <p:nvPr/>
          </p:nvSpPr>
          <p:spPr>
            <a:xfrm>
              <a:off x="2598658" y="3214245"/>
              <a:ext cx="8734360" cy="748147"/>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 Core</a:t>
              </a:r>
            </a:p>
          </p:txBody>
        </p:sp>
        <p:sp>
          <p:nvSpPr>
            <p:cNvPr id="11" name="Rectangle 10">
              <a:extLst>
                <a:ext uri="{FF2B5EF4-FFF2-40B4-BE49-F238E27FC236}">
                  <a16:creationId xmlns:a16="http://schemas.microsoft.com/office/drawing/2014/main" id="{94E0D153-7531-9D8A-D9BD-241EA8905C18}"/>
                </a:ext>
              </a:extLst>
            </p:cNvPr>
            <p:cNvSpPr/>
            <p:nvPr/>
          </p:nvSpPr>
          <p:spPr>
            <a:xfrm>
              <a:off x="2598658" y="4073222"/>
              <a:ext cx="2111888" cy="748147"/>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YARN</a:t>
              </a:r>
            </a:p>
          </p:txBody>
        </p:sp>
        <p:sp>
          <p:nvSpPr>
            <p:cNvPr id="12" name="Rectangle 11">
              <a:extLst>
                <a:ext uri="{FF2B5EF4-FFF2-40B4-BE49-F238E27FC236}">
                  <a16:creationId xmlns:a16="http://schemas.microsoft.com/office/drawing/2014/main" id="{DD07DE26-ED21-5C03-4DE0-7EF5F1CFB348}"/>
                </a:ext>
              </a:extLst>
            </p:cNvPr>
            <p:cNvSpPr/>
            <p:nvPr/>
          </p:nvSpPr>
          <p:spPr>
            <a:xfrm>
              <a:off x="2598658" y="4932199"/>
              <a:ext cx="1474578" cy="401784"/>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p:txBody>
        </p:sp>
        <p:sp>
          <p:nvSpPr>
            <p:cNvPr id="13" name="Rectangle 12">
              <a:extLst>
                <a:ext uri="{FF2B5EF4-FFF2-40B4-BE49-F238E27FC236}">
                  <a16:creationId xmlns:a16="http://schemas.microsoft.com/office/drawing/2014/main" id="{596A3A80-8D4C-AF7A-5F91-F7FCEACBA453}"/>
                </a:ext>
              </a:extLst>
            </p:cNvPr>
            <p:cNvSpPr/>
            <p:nvPr/>
          </p:nvSpPr>
          <p:spPr>
            <a:xfrm>
              <a:off x="4801530" y="1496290"/>
              <a:ext cx="2111888" cy="748147"/>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a:t>
              </a:r>
            </a:p>
          </p:txBody>
        </p:sp>
        <p:sp>
          <p:nvSpPr>
            <p:cNvPr id="14" name="Rectangle 13">
              <a:extLst>
                <a:ext uri="{FF2B5EF4-FFF2-40B4-BE49-F238E27FC236}">
                  <a16:creationId xmlns:a16="http://schemas.microsoft.com/office/drawing/2014/main" id="{BB6D88AB-2FB5-7FE6-3BFB-DFD4BF2A6B9F}"/>
                </a:ext>
              </a:extLst>
            </p:cNvPr>
            <p:cNvSpPr/>
            <p:nvPr/>
          </p:nvSpPr>
          <p:spPr>
            <a:xfrm>
              <a:off x="4801530" y="2355267"/>
              <a:ext cx="2111888" cy="748147"/>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Lib</a:t>
              </a:r>
            </a:p>
          </p:txBody>
        </p:sp>
        <p:sp>
          <p:nvSpPr>
            <p:cNvPr id="15" name="Rectangle 14">
              <a:extLst>
                <a:ext uri="{FF2B5EF4-FFF2-40B4-BE49-F238E27FC236}">
                  <a16:creationId xmlns:a16="http://schemas.microsoft.com/office/drawing/2014/main" id="{04D09BB9-1B43-0384-6486-0C960E7C502F}"/>
                </a:ext>
              </a:extLst>
            </p:cNvPr>
            <p:cNvSpPr/>
            <p:nvPr/>
          </p:nvSpPr>
          <p:spPr>
            <a:xfrm>
              <a:off x="4801530" y="4073222"/>
              <a:ext cx="2111888" cy="748147"/>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MESOS</a:t>
              </a:r>
            </a:p>
          </p:txBody>
        </p:sp>
        <p:sp>
          <p:nvSpPr>
            <p:cNvPr id="16" name="Rectangle 15">
              <a:extLst>
                <a:ext uri="{FF2B5EF4-FFF2-40B4-BE49-F238E27FC236}">
                  <a16:creationId xmlns:a16="http://schemas.microsoft.com/office/drawing/2014/main" id="{43F8EFAB-20A8-CBD6-B4E8-AC5ED072EAFA}"/>
                </a:ext>
              </a:extLst>
            </p:cNvPr>
            <p:cNvSpPr/>
            <p:nvPr/>
          </p:nvSpPr>
          <p:spPr>
            <a:xfrm>
              <a:off x="4178075" y="4932199"/>
              <a:ext cx="1336034" cy="401784"/>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HDFS</a:t>
              </a:r>
            </a:p>
          </p:txBody>
        </p:sp>
        <p:sp>
          <p:nvSpPr>
            <p:cNvPr id="17" name="Rectangle 16">
              <a:extLst>
                <a:ext uri="{FF2B5EF4-FFF2-40B4-BE49-F238E27FC236}">
                  <a16:creationId xmlns:a16="http://schemas.microsoft.com/office/drawing/2014/main" id="{DC2725DE-F238-A0B5-43CA-77A75E905E1B}"/>
                </a:ext>
              </a:extLst>
            </p:cNvPr>
            <p:cNvSpPr/>
            <p:nvPr/>
          </p:nvSpPr>
          <p:spPr>
            <a:xfrm>
              <a:off x="7004403" y="1496290"/>
              <a:ext cx="2111888" cy="748147"/>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18" name="Rectangle 17">
              <a:extLst>
                <a:ext uri="{FF2B5EF4-FFF2-40B4-BE49-F238E27FC236}">
                  <a16:creationId xmlns:a16="http://schemas.microsoft.com/office/drawing/2014/main" id="{9925AC9E-CFD9-8F47-8126-E621FDA72253}"/>
                </a:ext>
              </a:extLst>
            </p:cNvPr>
            <p:cNvSpPr/>
            <p:nvPr/>
          </p:nvSpPr>
          <p:spPr>
            <a:xfrm>
              <a:off x="7004403" y="2355267"/>
              <a:ext cx="2111888" cy="748147"/>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Graph X</a:t>
              </a:r>
            </a:p>
          </p:txBody>
        </p:sp>
        <p:sp>
          <p:nvSpPr>
            <p:cNvPr id="19" name="Rectangle 18">
              <a:extLst>
                <a:ext uri="{FF2B5EF4-FFF2-40B4-BE49-F238E27FC236}">
                  <a16:creationId xmlns:a16="http://schemas.microsoft.com/office/drawing/2014/main" id="{1C039854-6208-6D6A-653B-D3426C2E0A1D}"/>
                </a:ext>
              </a:extLst>
            </p:cNvPr>
            <p:cNvSpPr/>
            <p:nvPr/>
          </p:nvSpPr>
          <p:spPr>
            <a:xfrm>
              <a:off x="7004403" y="4073222"/>
              <a:ext cx="2111888" cy="748147"/>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Scheduler</a:t>
              </a:r>
            </a:p>
          </p:txBody>
        </p:sp>
        <p:sp>
          <p:nvSpPr>
            <p:cNvPr id="20" name="Rectangle 19">
              <a:extLst>
                <a:ext uri="{FF2B5EF4-FFF2-40B4-BE49-F238E27FC236}">
                  <a16:creationId xmlns:a16="http://schemas.microsoft.com/office/drawing/2014/main" id="{E522FA45-D163-0082-4E5D-EBB233733947}"/>
                </a:ext>
              </a:extLst>
            </p:cNvPr>
            <p:cNvSpPr/>
            <p:nvPr/>
          </p:nvSpPr>
          <p:spPr>
            <a:xfrm>
              <a:off x="5609953" y="4932198"/>
              <a:ext cx="1377598" cy="401784"/>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HBase</a:t>
              </a:r>
            </a:p>
          </p:txBody>
        </p:sp>
        <p:sp>
          <p:nvSpPr>
            <p:cNvPr id="21" name="Rectangle 20">
              <a:extLst>
                <a:ext uri="{FF2B5EF4-FFF2-40B4-BE49-F238E27FC236}">
                  <a16:creationId xmlns:a16="http://schemas.microsoft.com/office/drawing/2014/main" id="{2960ED04-0E24-FDBF-E4AA-8A7812486D72}"/>
                </a:ext>
              </a:extLst>
            </p:cNvPr>
            <p:cNvSpPr/>
            <p:nvPr/>
          </p:nvSpPr>
          <p:spPr>
            <a:xfrm>
              <a:off x="9221130" y="1496290"/>
              <a:ext cx="2111888" cy="748147"/>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22" name="Rectangle 21">
              <a:extLst>
                <a:ext uri="{FF2B5EF4-FFF2-40B4-BE49-F238E27FC236}">
                  <a16:creationId xmlns:a16="http://schemas.microsoft.com/office/drawing/2014/main" id="{9E31AE23-EA96-9941-27E3-51F69E4AC8EC}"/>
                </a:ext>
              </a:extLst>
            </p:cNvPr>
            <p:cNvSpPr/>
            <p:nvPr/>
          </p:nvSpPr>
          <p:spPr>
            <a:xfrm>
              <a:off x="9221130" y="2355267"/>
              <a:ext cx="2111888" cy="748147"/>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Streaming</a:t>
              </a:r>
            </a:p>
          </p:txBody>
        </p:sp>
        <p:sp>
          <p:nvSpPr>
            <p:cNvPr id="23" name="Rectangle 22">
              <a:extLst>
                <a:ext uri="{FF2B5EF4-FFF2-40B4-BE49-F238E27FC236}">
                  <a16:creationId xmlns:a16="http://schemas.microsoft.com/office/drawing/2014/main" id="{4ED8C689-FA10-655D-646A-FBBB09FB0331}"/>
                </a:ext>
              </a:extLst>
            </p:cNvPr>
            <p:cNvSpPr/>
            <p:nvPr/>
          </p:nvSpPr>
          <p:spPr>
            <a:xfrm>
              <a:off x="9221130" y="4073222"/>
              <a:ext cx="2111888" cy="748147"/>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Standalone</a:t>
              </a:r>
            </a:p>
          </p:txBody>
        </p:sp>
        <p:sp>
          <p:nvSpPr>
            <p:cNvPr id="24" name="Rectangle 23">
              <a:extLst>
                <a:ext uri="{FF2B5EF4-FFF2-40B4-BE49-F238E27FC236}">
                  <a16:creationId xmlns:a16="http://schemas.microsoft.com/office/drawing/2014/main" id="{8CD3ACD8-1819-E2F4-8F3F-630662CB9302}"/>
                </a:ext>
              </a:extLst>
            </p:cNvPr>
            <p:cNvSpPr/>
            <p:nvPr/>
          </p:nvSpPr>
          <p:spPr>
            <a:xfrm>
              <a:off x="7103815" y="4932197"/>
              <a:ext cx="1336033" cy="401784"/>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RDBMS</a:t>
              </a:r>
            </a:p>
          </p:txBody>
        </p:sp>
        <p:sp>
          <p:nvSpPr>
            <p:cNvPr id="25" name="Rectangle 24">
              <a:extLst>
                <a:ext uri="{FF2B5EF4-FFF2-40B4-BE49-F238E27FC236}">
                  <a16:creationId xmlns:a16="http://schemas.microsoft.com/office/drawing/2014/main" id="{6B4FAF20-F160-E14C-B37F-BE4A545C3254}"/>
                </a:ext>
              </a:extLst>
            </p:cNvPr>
            <p:cNvSpPr/>
            <p:nvPr/>
          </p:nvSpPr>
          <p:spPr>
            <a:xfrm>
              <a:off x="8556112" y="4932198"/>
              <a:ext cx="1336033" cy="401784"/>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p:txBody>
        </p:sp>
        <p:sp>
          <p:nvSpPr>
            <p:cNvPr id="26" name="Rectangle 25">
              <a:extLst>
                <a:ext uri="{FF2B5EF4-FFF2-40B4-BE49-F238E27FC236}">
                  <a16:creationId xmlns:a16="http://schemas.microsoft.com/office/drawing/2014/main" id="{D663A6F2-6C53-0EE6-8B34-E4B3B4FA7446}"/>
                </a:ext>
              </a:extLst>
            </p:cNvPr>
            <p:cNvSpPr/>
            <p:nvPr/>
          </p:nvSpPr>
          <p:spPr>
            <a:xfrm>
              <a:off x="9996985" y="4932199"/>
              <a:ext cx="1336033" cy="401784"/>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AWS S3</a:t>
              </a:r>
            </a:p>
          </p:txBody>
        </p:sp>
        <p:sp>
          <p:nvSpPr>
            <p:cNvPr id="27" name="Rectangle 26">
              <a:extLst>
                <a:ext uri="{FF2B5EF4-FFF2-40B4-BE49-F238E27FC236}">
                  <a16:creationId xmlns:a16="http://schemas.microsoft.com/office/drawing/2014/main" id="{526DA412-310C-85B0-D243-DF62514E909E}"/>
                </a:ext>
              </a:extLst>
            </p:cNvPr>
            <p:cNvSpPr/>
            <p:nvPr/>
          </p:nvSpPr>
          <p:spPr>
            <a:xfrm>
              <a:off x="2598658" y="5444820"/>
              <a:ext cx="8734360" cy="360219"/>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Blob Storage / Data Lake Store</a:t>
              </a:r>
            </a:p>
          </p:txBody>
        </p:sp>
      </p:grpSp>
    </p:spTree>
    <p:extLst>
      <p:ext uri="{BB962C8B-B14F-4D97-AF65-F5344CB8AC3E}">
        <p14:creationId xmlns:p14="http://schemas.microsoft.com/office/powerpoint/2010/main" val="2392831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78B5-B53A-1F4D-3889-59282D87C81D}"/>
              </a:ext>
            </a:extLst>
          </p:cNvPr>
          <p:cNvSpPr>
            <a:spLocks noGrp="1"/>
          </p:cNvSpPr>
          <p:nvPr>
            <p:ph type="title"/>
          </p:nvPr>
        </p:nvSpPr>
        <p:spPr/>
        <p:txBody>
          <a:bodyPr/>
          <a:lstStyle/>
          <a:p>
            <a:r>
              <a:rPr lang="en-US" dirty="0"/>
              <a:t>What is Spark Streaming?</a:t>
            </a:r>
            <a:endParaRPr lang="en-IN" dirty="0"/>
          </a:p>
        </p:txBody>
      </p:sp>
      <p:sp>
        <p:nvSpPr>
          <p:cNvPr id="3" name="Content Placeholder 2">
            <a:extLst>
              <a:ext uri="{FF2B5EF4-FFF2-40B4-BE49-F238E27FC236}">
                <a16:creationId xmlns:a16="http://schemas.microsoft.com/office/drawing/2014/main" id="{6144DC62-8F83-E052-560E-25ACFF7CB065}"/>
              </a:ext>
            </a:extLst>
          </p:cNvPr>
          <p:cNvSpPr>
            <a:spLocks noGrp="1"/>
          </p:cNvSpPr>
          <p:nvPr>
            <p:ph idx="1"/>
          </p:nvPr>
        </p:nvSpPr>
        <p:spPr>
          <a:xfrm>
            <a:off x="353565" y="4548250"/>
            <a:ext cx="11355505" cy="1686296"/>
          </a:xfrm>
        </p:spPr>
        <p:txBody>
          <a:bodyPr/>
          <a:lstStyle/>
          <a:p>
            <a:r>
              <a:rPr lang="en-US" dirty="0"/>
              <a:t>Spark Streaming is a scalable fault-tolerant streaming processing system that natively supports both batch and streaming workloads. </a:t>
            </a:r>
          </a:p>
          <a:p>
            <a:r>
              <a:rPr lang="en-US" dirty="0"/>
              <a:t>Spark Streaming is an extension of the core Spark API that allows data engineers and data scientists to process real-time data from various sources. </a:t>
            </a:r>
            <a:endParaRPr lang="en-IN" dirty="0"/>
          </a:p>
        </p:txBody>
      </p:sp>
      <p:pic>
        <p:nvPicPr>
          <p:cNvPr id="4" name="Picture 2" descr="Spark Streaming Architecture">
            <a:extLst>
              <a:ext uri="{FF2B5EF4-FFF2-40B4-BE49-F238E27FC236}">
                <a16:creationId xmlns:a16="http://schemas.microsoft.com/office/drawing/2014/main" id="{9218F4A8-0384-5B68-2B92-FF20DD12F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7563" y="958233"/>
            <a:ext cx="6128929" cy="3351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9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28F27F-D30C-A9BD-A075-74BCC60C928A}"/>
              </a:ext>
            </a:extLst>
          </p:cNvPr>
          <p:cNvPicPr>
            <a:picLocks noChangeAspect="1"/>
          </p:cNvPicPr>
          <p:nvPr/>
        </p:nvPicPr>
        <p:blipFill>
          <a:blip r:embed="rId2"/>
          <a:stretch>
            <a:fillRect/>
          </a:stretch>
        </p:blipFill>
        <p:spPr>
          <a:xfrm>
            <a:off x="5902036" y="3657601"/>
            <a:ext cx="5885479" cy="2865130"/>
          </a:xfrm>
          <a:prstGeom prst="rect">
            <a:avLst/>
          </a:prstGeom>
        </p:spPr>
      </p:pic>
      <p:sp>
        <p:nvSpPr>
          <p:cNvPr id="3" name="Title 1">
            <a:extLst>
              <a:ext uri="{FF2B5EF4-FFF2-40B4-BE49-F238E27FC236}">
                <a16:creationId xmlns:a16="http://schemas.microsoft.com/office/drawing/2014/main" id="{C659F3E2-EBA0-DBE6-D7D9-85E6602FD80C}"/>
              </a:ext>
            </a:extLst>
          </p:cNvPr>
          <p:cNvSpPr txBox="1">
            <a:spLocks/>
          </p:cNvSpPr>
          <p:nvPr/>
        </p:nvSpPr>
        <p:spPr>
          <a:xfrm>
            <a:off x="395785" y="299811"/>
            <a:ext cx="11382233" cy="76763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Why Spark Streaming?</a:t>
            </a:r>
            <a:endParaRPr lang="en-US" dirty="0"/>
          </a:p>
        </p:txBody>
      </p:sp>
      <p:sp>
        <p:nvSpPr>
          <p:cNvPr id="4" name="Text Placeholder 2">
            <a:extLst>
              <a:ext uri="{FF2B5EF4-FFF2-40B4-BE49-F238E27FC236}">
                <a16:creationId xmlns:a16="http://schemas.microsoft.com/office/drawing/2014/main" id="{147249BF-4E5E-531F-B906-D4B514087F13}"/>
              </a:ext>
            </a:extLst>
          </p:cNvPr>
          <p:cNvSpPr txBox="1">
            <a:spLocks/>
          </p:cNvSpPr>
          <p:nvPr/>
        </p:nvSpPr>
        <p:spPr>
          <a:xfrm>
            <a:off x="395785" y="1443897"/>
            <a:ext cx="11382233" cy="50455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One of the real powers of Spark</a:t>
            </a:r>
          </a:p>
          <a:p>
            <a:r>
              <a:rPr lang="en-US"/>
              <a:t>Typically analytics is performed on data at rest: </a:t>
            </a:r>
          </a:p>
          <a:p>
            <a:pPr lvl="1"/>
            <a:r>
              <a:rPr lang="en-US"/>
              <a:t>Databases, Flat files.  The historical data, survey data etc.</a:t>
            </a:r>
          </a:p>
          <a:p>
            <a:r>
              <a:rPr lang="en-US"/>
              <a:t>The real time analytics is performed on data the moment generated</a:t>
            </a:r>
          </a:p>
          <a:p>
            <a:pPr lvl="1"/>
            <a:r>
              <a:rPr lang="en-US"/>
              <a:t>Complex Event Processing, Fraud detections, click stream processing etc.</a:t>
            </a:r>
          </a:p>
          <a:p>
            <a:pPr lvl="1"/>
            <a:endParaRPr lang="en-US"/>
          </a:p>
          <a:p>
            <a:r>
              <a:rPr lang="en-US"/>
              <a:t>What Spark Stream can do?</a:t>
            </a:r>
          </a:p>
          <a:p>
            <a:pPr lvl="1"/>
            <a:r>
              <a:rPr lang="en-US"/>
              <a:t>Look at data the moment it is arrived from source.</a:t>
            </a:r>
          </a:p>
          <a:p>
            <a:pPr lvl="1"/>
            <a:r>
              <a:rPr lang="en-US"/>
              <a:t>Transform, summarize, analyze</a:t>
            </a:r>
          </a:p>
          <a:p>
            <a:pPr lvl="1"/>
            <a:r>
              <a:rPr lang="en-US"/>
              <a:t>Perform machine learning</a:t>
            </a:r>
          </a:p>
          <a:p>
            <a:pPr lvl="1"/>
            <a:r>
              <a:rPr lang="en-US"/>
              <a:t>Prediction in real time</a:t>
            </a:r>
            <a:endParaRPr lang="en-US" dirty="0"/>
          </a:p>
        </p:txBody>
      </p:sp>
    </p:spTree>
    <p:extLst>
      <p:ext uri="{BB962C8B-B14F-4D97-AF65-F5344CB8AC3E}">
        <p14:creationId xmlns:p14="http://schemas.microsoft.com/office/powerpoint/2010/main" val="3382786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14DE-9991-117E-4952-8F4F5B992635}"/>
              </a:ext>
            </a:extLst>
          </p:cNvPr>
          <p:cNvSpPr>
            <a:spLocks noGrp="1"/>
          </p:cNvSpPr>
          <p:nvPr>
            <p:ph type="title"/>
          </p:nvPr>
        </p:nvSpPr>
        <p:spPr>
          <a:xfrm>
            <a:off x="838200" y="365125"/>
            <a:ext cx="10515600" cy="905535"/>
          </a:xfrm>
        </p:spPr>
        <p:txBody>
          <a:bodyPr/>
          <a:lstStyle/>
          <a:p>
            <a:pPr algn="ctr"/>
            <a:r>
              <a:rPr lang="en-US" b="1" dirty="0">
                <a:latin typeface="+mn-lt"/>
              </a:rPr>
              <a:t>Real time Analytics in Azure</a:t>
            </a:r>
            <a:endParaRPr lang="en-IN" b="1" dirty="0">
              <a:latin typeface="+mn-lt"/>
            </a:endParaRPr>
          </a:p>
        </p:txBody>
      </p:sp>
      <p:grpSp>
        <p:nvGrpSpPr>
          <p:cNvPr id="3" name="Group 2">
            <a:extLst>
              <a:ext uri="{FF2B5EF4-FFF2-40B4-BE49-F238E27FC236}">
                <a16:creationId xmlns:a16="http://schemas.microsoft.com/office/drawing/2014/main" id="{B379404F-2DD5-5072-1E0A-C3E051DFDEA5}"/>
              </a:ext>
            </a:extLst>
          </p:cNvPr>
          <p:cNvGrpSpPr/>
          <p:nvPr/>
        </p:nvGrpSpPr>
        <p:grpSpPr>
          <a:xfrm>
            <a:off x="-251597" y="1365663"/>
            <a:ext cx="4491563" cy="2604843"/>
            <a:chOff x="-251597" y="1365663"/>
            <a:chExt cx="4491563" cy="2604843"/>
          </a:xfrm>
        </p:grpSpPr>
        <p:pic>
          <p:nvPicPr>
            <p:cNvPr id="4" name="Graphic 3">
              <a:extLst>
                <a:ext uri="{FF2B5EF4-FFF2-40B4-BE49-F238E27FC236}">
                  <a16:creationId xmlns:a16="http://schemas.microsoft.com/office/drawing/2014/main" id="{E273791F-1A93-105D-ECEF-49B56E10A8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075094"/>
              <a:ext cx="1984916" cy="1895412"/>
            </a:xfrm>
            <a:prstGeom prst="rect">
              <a:avLst/>
            </a:prstGeom>
          </p:spPr>
        </p:pic>
        <p:sp>
          <p:nvSpPr>
            <p:cNvPr id="5" name="TextBox 4">
              <a:extLst>
                <a:ext uri="{FF2B5EF4-FFF2-40B4-BE49-F238E27FC236}">
                  <a16:creationId xmlns:a16="http://schemas.microsoft.com/office/drawing/2014/main" id="{71C94F40-1B8C-389F-6508-2EB290224BD5}"/>
                </a:ext>
              </a:extLst>
            </p:cNvPr>
            <p:cNvSpPr txBox="1"/>
            <p:nvPr/>
          </p:nvSpPr>
          <p:spPr>
            <a:xfrm>
              <a:off x="-251597" y="1365663"/>
              <a:ext cx="4491563"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a:gradFill>
                    <a:gsLst>
                      <a:gs pos="2917">
                        <a:schemeClr val="tx1"/>
                      </a:gs>
                      <a:gs pos="30000">
                        <a:schemeClr val="tx1"/>
                      </a:gs>
                    </a:gsLst>
                    <a:lin ang="5400000" scaled="0"/>
                  </a:gradFill>
                </a:rPr>
                <a:t>Azure Synapse Analytics</a:t>
              </a:r>
            </a:p>
          </p:txBody>
        </p:sp>
      </p:grpSp>
      <p:grpSp>
        <p:nvGrpSpPr>
          <p:cNvPr id="6" name="Group 5">
            <a:extLst>
              <a:ext uri="{FF2B5EF4-FFF2-40B4-BE49-F238E27FC236}">
                <a16:creationId xmlns:a16="http://schemas.microsoft.com/office/drawing/2014/main" id="{7C1FED8D-94C7-5A05-8BED-08DCFAA1817C}"/>
              </a:ext>
            </a:extLst>
          </p:cNvPr>
          <p:cNvGrpSpPr/>
          <p:nvPr/>
        </p:nvGrpSpPr>
        <p:grpSpPr>
          <a:xfrm>
            <a:off x="4631177" y="1365663"/>
            <a:ext cx="2639167" cy="2604843"/>
            <a:chOff x="4631177" y="1365663"/>
            <a:chExt cx="2639167" cy="2604843"/>
          </a:xfrm>
        </p:grpSpPr>
        <p:pic>
          <p:nvPicPr>
            <p:cNvPr id="8" name="Graphic 7">
              <a:extLst>
                <a:ext uri="{FF2B5EF4-FFF2-40B4-BE49-F238E27FC236}">
                  <a16:creationId xmlns:a16="http://schemas.microsoft.com/office/drawing/2014/main" id="{CAD5D34D-D4F0-4132-E56D-EF536B2B06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8294" y="2075094"/>
              <a:ext cx="1895412" cy="1895412"/>
            </a:xfrm>
            <a:prstGeom prst="rect">
              <a:avLst/>
            </a:prstGeom>
          </p:spPr>
        </p:pic>
        <p:sp>
          <p:nvSpPr>
            <p:cNvPr id="9" name="TextBox 8">
              <a:extLst>
                <a:ext uri="{FF2B5EF4-FFF2-40B4-BE49-F238E27FC236}">
                  <a16:creationId xmlns:a16="http://schemas.microsoft.com/office/drawing/2014/main" id="{F108A5D6-9B28-F22E-48BD-EF6ECD83BE63}"/>
                </a:ext>
              </a:extLst>
            </p:cNvPr>
            <p:cNvSpPr txBox="1"/>
            <p:nvPr/>
          </p:nvSpPr>
          <p:spPr>
            <a:xfrm>
              <a:off x="4631177" y="1365663"/>
              <a:ext cx="263916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a:gradFill>
                    <a:gsLst>
                      <a:gs pos="2917">
                        <a:schemeClr val="tx1"/>
                      </a:gs>
                      <a:gs pos="30000">
                        <a:schemeClr val="tx1"/>
                      </a:gs>
                    </a:gsLst>
                    <a:lin ang="5400000" scaled="0"/>
                  </a:gradFill>
                </a:rPr>
                <a:t>Azure HDInsight</a:t>
              </a:r>
            </a:p>
          </p:txBody>
        </p:sp>
      </p:grpSp>
      <p:grpSp>
        <p:nvGrpSpPr>
          <p:cNvPr id="7" name="Group 6">
            <a:extLst>
              <a:ext uri="{FF2B5EF4-FFF2-40B4-BE49-F238E27FC236}">
                <a16:creationId xmlns:a16="http://schemas.microsoft.com/office/drawing/2014/main" id="{C7186196-6D5B-CFB5-FCA9-2744D5B6644E}"/>
              </a:ext>
            </a:extLst>
          </p:cNvPr>
          <p:cNvGrpSpPr/>
          <p:nvPr/>
        </p:nvGrpSpPr>
        <p:grpSpPr>
          <a:xfrm>
            <a:off x="8563779" y="1365663"/>
            <a:ext cx="3217532" cy="2702268"/>
            <a:chOff x="8563779" y="1365663"/>
            <a:chExt cx="3217532" cy="2702268"/>
          </a:xfrm>
        </p:grpSpPr>
        <p:pic>
          <p:nvPicPr>
            <p:cNvPr id="12" name="Graphic 11">
              <a:extLst>
                <a:ext uri="{FF2B5EF4-FFF2-40B4-BE49-F238E27FC236}">
                  <a16:creationId xmlns:a16="http://schemas.microsoft.com/office/drawing/2014/main" id="{F34E3485-6B67-59E3-BB45-E113D15F34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63537" y="1977669"/>
              <a:ext cx="2090262" cy="2090262"/>
            </a:xfrm>
            <a:prstGeom prst="rect">
              <a:avLst/>
            </a:prstGeom>
          </p:spPr>
        </p:pic>
        <p:sp>
          <p:nvSpPr>
            <p:cNvPr id="13" name="TextBox 12">
              <a:extLst>
                <a:ext uri="{FF2B5EF4-FFF2-40B4-BE49-F238E27FC236}">
                  <a16:creationId xmlns:a16="http://schemas.microsoft.com/office/drawing/2014/main" id="{BF185E57-0538-214C-5576-7B656BB4570B}"/>
                </a:ext>
              </a:extLst>
            </p:cNvPr>
            <p:cNvSpPr txBox="1"/>
            <p:nvPr/>
          </p:nvSpPr>
          <p:spPr>
            <a:xfrm>
              <a:off x="8563779" y="1365663"/>
              <a:ext cx="321753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a:gradFill>
                    <a:gsLst>
                      <a:gs pos="2917">
                        <a:schemeClr val="tx1"/>
                      </a:gs>
                      <a:gs pos="30000">
                        <a:schemeClr val="tx1"/>
                      </a:gs>
                    </a:gsLst>
                    <a:lin ang="5400000" scaled="0"/>
                  </a:gradFill>
                </a:rPr>
                <a:t>Azure  Databricks</a:t>
              </a:r>
            </a:p>
          </p:txBody>
        </p:sp>
      </p:grpSp>
      <p:grpSp>
        <p:nvGrpSpPr>
          <p:cNvPr id="10" name="Group 9">
            <a:extLst>
              <a:ext uri="{FF2B5EF4-FFF2-40B4-BE49-F238E27FC236}">
                <a16:creationId xmlns:a16="http://schemas.microsoft.com/office/drawing/2014/main" id="{F67970D9-E3A0-EC78-C7F6-D8A3B4B2125F}"/>
              </a:ext>
            </a:extLst>
          </p:cNvPr>
          <p:cNvGrpSpPr/>
          <p:nvPr/>
        </p:nvGrpSpPr>
        <p:grpSpPr>
          <a:xfrm>
            <a:off x="1604437" y="3634477"/>
            <a:ext cx="4491563" cy="2627995"/>
            <a:chOff x="1604437" y="3634477"/>
            <a:chExt cx="4491563" cy="2627995"/>
          </a:xfrm>
        </p:grpSpPr>
        <p:pic>
          <p:nvPicPr>
            <p:cNvPr id="2050" name="Picture 2" descr="Stream Analytics - Real-time data analytics | Microsoft Azure">
              <a:extLst>
                <a:ext uri="{FF2B5EF4-FFF2-40B4-BE49-F238E27FC236}">
                  <a16:creationId xmlns:a16="http://schemas.microsoft.com/office/drawing/2014/main" id="{2A7A76E8-A522-8D07-CA31-96A9A204482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7523" r="17523"/>
            <a:stretch/>
          </p:blipFill>
          <p:spPr bwMode="auto">
            <a:xfrm>
              <a:off x="2499426" y="3634477"/>
              <a:ext cx="2474566" cy="200013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2AE1DF1-666A-8493-689B-F4B1E546E144}"/>
                </a:ext>
              </a:extLst>
            </p:cNvPr>
            <p:cNvSpPr txBox="1"/>
            <p:nvPr/>
          </p:nvSpPr>
          <p:spPr>
            <a:xfrm>
              <a:off x="1604437" y="5634608"/>
              <a:ext cx="4491563"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a:gradFill>
                    <a:gsLst>
                      <a:gs pos="2917">
                        <a:schemeClr val="tx1"/>
                      </a:gs>
                      <a:gs pos="30000">
                        <a:schemeClr val="tx1"/>
                      </a:gs>
                    </a:gsLst>
                    <a:lin ang="5400000" scaled="0"/>
                  </a:gradFill>
                </a:rPr>
                <a:t>Azure Stream Analytics</a:t>
              </a:r>
            </a:p>
          </p:txBody>
        </p:sp>
      </p:grpSp>
      <p:grpSp>
        <p:nvGrpSpPr>
          <p:cNvPr id="11" name="Group 10">
            <a:extLst>
              <a:ext uri="{FF2B5EF4-FFF2-40B4-BE49-F238E27FC236}">
                <a16:creationId xmlns:a16="http://schemas.microsoft.com/office/drawing/2014/main" id="{EBF43EF5-120C-EF39-2787-DE741AA3C278}"/>
              </a:ext>
            </a:extLst>
          </p:cNvPr>
          <p:cNvGrpSpPr/>
          <p:nvPr/>
        </p:nvGrpSpPr>
        <p:grpSpPr>
          <a:xfrm>
            <a:off x="5680982" y="3791334"/>
            <a:ext cx="4491563" cy="2471138"/>
            <a:chOff x="5680982" y="3791334"/>
            <a:chExt cx="4491563" cy="2471138"/>
          </a:xfrm>
        </p:grpSpPr>
        <p:pic>
          <p:nvPicPr>
            <p:cNvPr id="2052" name="Picture 4" descr="Data Connectors | Sisense">
              <a:extLst>
                <a:ext uri="{FF2B5EF4-FFF2-40B4-BE49-F238E27FC236}">
                  <a16:creationId xmlns:a16="http://schemas.microsoft.com/office/drawing/2014/main" id="{17F47930-280E-2839-EA2D-6A14CDE1320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94962" y="3791334"/>
              <a:ext cx="1895413" cy="189541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AAE2CE9A-0AAD-E58D-8C22-754014288B2D}"/>
                </a:ext>
              </a:extLst>
            </p:cNvPr>
            <p:cNvSpPr txBox="1"/>
            <p:nvPr/>
          </p:nvSpPr>
          <p:spPr>
            <a:xfrm>
              <a:off x="5680982" y="5634608"/>
              <a:ext cx="4491563"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a:gradFill>
                    <a:gsLst>
                      <a:gs pos="2917">
                        <a:schemeClr val="tx1"/>
                      </a:gs>
                      <a:gs pos="30000">
                        <a:schemeClr val="tx1"/>
                      </a:gs>
                    </a:gsLst>
                    <a:lin ang="5400000" scaled="0"/>
                  </a:gradFill>
                </a:rPr>
                <a:t>Azure Data Explorer</a:t>
              </a:r>
            </a:p>
          </p:txBody>
        </p:sp>
      </p:grpSp>
    </p:spTree>
    <p:extLst>
      <p:ext uri="{BB962C8B-B14F-4D97-AF65-F5344CB8AC3E}">
        <p14:creationId xmlns:p14="http://schemas.microsoft.com/office/powerpoint/2010/main" val="270568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50DD2D-F79A-FBBA-E1C2-AD847DF1F146}"/>
              </a:ext>
            </a:extLst>
          </p:cNvPr>
          <p:cNvSpPr>
            <a:spLocks noGrp="1"/>
          </p:cNvSpPr>
          <p:nvPr>
            <p:ph idx="1"/>
          </p:nvPr>
        </p:nvSpPr>
        <p:spPr>
          <a:xfrm>
            <a:off x="726724" y="2956955"/>
            <a:ext cx="11039452" cy="3349755"/>
          </a:xfrm>
        </p:spPr>
        <p:txBody>
          <a:bodyPr>
            <a:normAutofit fontScale="92500" lnSpcReduction="10000"/>
          </a:bodyPr>
          <a:lstStyle/>
          <a:p>
            <a:r>
              <a:rPr lang="en-US" dirty="0"/>
              <a:t>Is a platform that provides a unified set of tools for building, deploying, sharing, and maintaining enterprise-grade data solutions at scale. </a:t>
            </a:r>
          </a:p>
          <a:p>
            <a:endParaRPr lang="en-US" dirty="0"/>
          </a:p>
          <a:p>
            <a:r>
              <a:rPr lang="en-US" dirty="0"/>
              <a:t>Azure Databricks integrates with cloud storage and security in your cloud account, and manages and deploys cloud infrastructure on your behalf. </a:t>
            </a:r>
          </a:p>
          <a:p>
            <a:endParaRPr lang="en-US" dirty="0"/>
          </a:p>
          <a:p>
            <a:r>
              <a:rPr lang="en-US" dirty="0"/>
              <a:t>This platform’s architecture is composed of two primary parts: the infrastructure used by Azure Databricks to deploy, configure, and manage the platform and services, and the customer-owned infrastructure managed in collaboration by Azure Databricks and your company. </a:t>
            </a:r>
          </a:p>
          <a:p>
            <a:endParaRPr lang="en-IN" dirty="0"/>
          </a:p>
        </p:txBody>
      </p:sp>
      <p:grpSp>
        <p:nvGrpSpPr>
          <p:cNvPr id="4" name="Group 3">
            <a:extLst>
              <a:ext uri="{FF2B5EF4-FFF2-40B4-BE49-F238E27FC236}">
                <a16:creationId xmlns:a16="http://schemas.microsoft.com/office/drawing/2014/main" id="{8D8FD138-76D1-3972-C1FB-62C66C6E002C}"/>
              </a:ext>
            </a:extLst>
          </p:cNvPr>
          <p:cNvGrpSpPr/>
          <p:nvPr/>
        </p:nvGrpSpPr>
        <p:grpSpPr>
          <a:xfrm>
            <a:off x="4264911" y="-47501"/>
            <a:ext cx="3217532" cy="2702268"/>
            <a:chOff x="8563779" y="1365663"/>
            <a:chExt cx="3217532" cy="2702268"/>
          </a:xfrm>
        </p:grpSpPr>
        <p:pic>
          <p:nvPicPr>
            <p:cNvPr id="5" name="Graphic 4">
              <a:extLst>
                <a:ext uri="{FF2B5EF4-FFF2-40B4-BE49-F238E27FC236}">
                  <a16:creationId xmlns:a16="http://schemas.microsoft.com/office/drawing/2014/main" id="{37E943D4-266C-8E5B-675A-7685AD360D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3537" y="1977669"/>
              <a:ext cx="2090262" cy="2090262"/>
            </a:xfrm>
            <a:prstGeom prst="rect">
              <a:avLst/>
            </a:prstGeom>
          </p:spPr>
        </p:pic>
        <p:sp>
          <p:nvSpPr>
            <p:cNvPr id="6" name="TextBox 5">
              <a:extLst>
                <a:ext uri="{FF2B5EF4-FFF2-40B4-BE49-F238E27FC236}">
                  <a16:creationId xmlns:a16="http://schemas.microsoft.com/office/drawing/2014/main" id="{404D2C31-E789-5859-FC46-79B3F6E89DD4}"/>
                </a:ext>
              </a:extLst>
            </p:cNvPr>
            <p:cNvSpPr txBox="1"/>
            <p:nvPr/>
          </p:nvSpPr>
          <p:spPr>
            <a:xfrm>
              <a:off x="8563779" y="1365663"/>
              <a:ext cx="321753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a:gradFill>
                    <a:gsLst>
                      <a:gs pos="2917">
                        <a:schemeClr val="tx1"/>
                      </a:gs>
                      <a:gs pos="30000">
                        <a:schemeClr val="tx1"/>
                      </a:gs>
                    </a:gsLst>
                    <a:lin ang="5400000" scaled="0"/>
                  </a:gradFill>
                </a:rPr>
                <a:t>Azure  Databricks</a:t>
              </a:r>
            </a:p>
          </p:txBody>
        </p:sp>
      </p:grpSp>
    </p:spTree>
    <p:extLst>
      <p:ext uri="{BB962C8B-B14F-4D97-AF65-F5344CB8AC3E}">
        <p14:creationId xmlns:p14="http://schemas.microsoft.com/office/powerpoint/2010/main" val="150828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26697-C631-F084-BB8E-FD3CE9BAE408}"/>
              </a:ext>
            </a:extLst>
          </p:cNvPr>
          <p:cNvSpPr>
            <a:spLocks noGrp="1"/>
          </p:cNvSpPr>
          <p:nvPr>
            <p:ph type="title"/>
          </p:nvPr>
        </p:nvSpPr>
        <p:spPr/>
        <p:txBody>
          <a:bodyPr/>
          <a:lstStyle/>
          <a:p>
            <a:r>
              <a:rPr lang="en-US" dirty="0"/>
              <a:t>What is Azure Databricks used for?</a:t>
            </a:r>
            <a:endParaRPr lang="en-IN" dirty="0"/>
          </a:p>
        </p:txBody>
      </p:sp>
      <p:sp>
        <p:nvSpPr>
          <p:cNvPr id="3" name="Content Placeholder 2">
            <a:extLst>
              <a:ext uri="{FF2B5EF4-FFF2-40B4-BE49-F238E27FC236}">
                <a16:creationId xmlns:a16="http://schemas.microsoft.com/office/drawing/2014/main" id="{C6B68F39-4062-B1A7-9BAA-8F0FEB9876CA}"/>
              </a:ext>
            </a:extLst>
          </p:cNvPr>
          <p:cNvSpPr>
            <a:spLocks noGrp="1"/>
          </p:cNvSpPr>
          <p:nvPr>
            <p:ph idx="1"/>
          </p:nvPr>
        </p:nvSpPr>
        <p:spPr/>
        <p:txBody>
          <a:bodyPr>
            <a:normAutofit lnSpcReduction="10000"/>
          </a:bodyPr>
          <a:lstStyle/>
          <a:p>
            <a:r>
              <a:rPr lang="en-US" dirty="0"/>
              <a:t>Azure Databricks workspace provides user interfaces for many core data tasks, including tools for the following: </a:t>
            </a:r>
          </a:p>
          <a:p>
            <a:pPr>
              <a:buFontTx/>
              <a:buChar char="-"/>
            </a:pPr>
            <a:r>
              <a:rPr lang="en-US" dirty="0"/>
              <a:t>Interactive notebooks</a:t>
            </a:r>
          </a:p>
          <a:p>
            <a:pPr>
              <a:buFontTx/>
              <a:buChar char="-"/>
            </a:pPr>
            <a:r>
              <a:rPr lang="en-US" dirty="0"/>
              <a:t>Workflows scheduler and manager</a:t>
            </a:r>
          </a:p>
          <a:p>
            <a:pPr>
              <a:buFontTx/>
              <a:buChar char="-"/>
            </a:pPr>
            <a:r>
              <a:rPr lang="en-US" dirty="0"/>
              <a:t>SQL editor and dashboards</a:t>
            </a:r>
          </a:p>
          <a:p>
            <a:pPr>
              <a:buFontTx/>
              <a:buChar char="-"/>
            </a:pPr>
            <a:r>
              <a:rPr lang="en-US" dirty="0"/>
              <a:t>Data ingestion and governance</a:t>
            </a:r>
          </a:p>
          <a:p>
            <a:pPr>
              <a:buFontTx/>
              <a:buChar char="-"/>
            </a:pPr>
            <a:r>
              <a:rPr lang="en-US" dirty="0"/>
              <a:t>Data discovery, annotation, and exploration</a:t>
            </a:r>
          </a:p>
          <a:p>
            <a:pPr>
              <a:buFontTx/>
              <a:buChar char="-"/>
            </a:pPr>
            <a:r>
              <a:rPr lang="en-US" dirty="0"/>
              <a:t>Compute management</a:t>
            </a:r>
          </a:p>
          <a:p>
            <a:pPr>
              <a:buFontTx/>
              <a:buChar char="-"/>
            </a:pPr>
            <a:r>
              <a:rPr lang="en-US" dirty="0"/>
              <a:t>Machine Learning (ML) experiment tracking</a:t>
            </a:r>
          </a:p>
          <a:p>
            <a:pPr>
              <a:buFontTx/>
              <a:buChar char="-"/>
            </a:pPr>
            <a:r>
              <a:rPr lang="en-US" dirty="0"/>
              <a:t>ML model serving</a:t>
            </a:r>
          </a:p>
          <a:p>
            <a:pPr>
              <a:buFontTx/>
              <a:buChar char="-"/>
            </a:pPr>
            <a:r>
              <a:rPr lang="en-US" dirty="0"/>
              <a:t>Feature store</a:t>
            </a:r>
          </a:p>
          <a:p>
            <a:pPr>
              <a:buFontTx/>
              <a:buChar char="-"/>
            </a:pPr>
            <a:r>
              <a:rPr lang="en-US" dirty="0"/>
              <a:t>Source control with Git</a:t>
            </a:r>
          </a:p>
          <a:p>
            <a:pPr>
              <a:buFontTx/>
              <a:buChar char="-"/>
            </a:pPr>
            <a:endParaRPr lang="en-IN" dirty="0"/>
          </a:p>
        </p:txBody>
      </p:sp>
    </p:spTree>
    <p:extLst>
      <p:ext uri="{BB962C8B-B14F-4D97-AF65-F5344CB8AC3E}">
        <p14:creationId xmlns:p14="http://schemas.microsoft.com/office/powerpoint/2010/main" val="71132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81F3F-8178-074E-CC06-F46F0A2C66B5}"/>
              </a:ext>
            </a:extLst>
          </p:cNvPr>
          <p:cNvSpPr>
            <a:spLocks noGrp="1"/>
          </p:cNvSpPr>
          <p:nvPr>
            <p:ph type="title"/>
          </p:nvPr>
        </p:nvSpPr>
        <p:spPr/>
        <p:txBody>
          <a:bodyPr/>
          <a:lstStyle/>
          <a:p>
            <a:r>
              <a:rPr lang="en-US" dirty="0"/>
              <a:t>Maven library</a:t>
            </a:r>
            <a:endParaRPr lang="en-IN" dirty="0"/>
          </a:p>
        </p:txBody>
      </p:sp>
      <p:sp>
        <p:nvSpPr>
          <p:cNvPr id="3" name="Content Placeholder 2">
            <a:extLst>
              <a:ext uri="{FF2B5EF4-FFF2-40B4-BE49-F238E27FC236}">
                <a16:creationId xmlns:a16="http://schemas.microsoft.com/office/drawing/2014/main" id="{24D48D75-C952-182D-4A2B-FC9BBE260EED}"/>
              </a:ext>
            </a:extLst>
          </p:cNvPr>
          <p:cNvSpPr>
            <a:spLocks noGrp="1"/>
          </p:cNvSpPr>
          <p:nvPr>
            <p:ph idx="1"/>
          </p:nvPr>
        </p:nvSpPr>
        <p:spPr>
          <a:xfrm>
            <a:off x="726724" y="3954483"/>
            <a:ext cx="11039452" cy="2352227"/>
          </a:xfrm>
        </p:spPr>
        <p:txBody>
          <a:bodyPr>
            <a:normAutofit fontScale="85000" lnSpcReduction="10000"/>
          </a:bodyPr>
          <a:lstStyle/>
          <a:p>
            <a:r>
              <a:rPr lang="en-US" dirty="0"/>
              <a:t>Maven is an automation and management tool developed by Apache Software Foundation. </a:t>
            </a:r>
          </a:p>
          <a:p>
            <a:endParaRPr lang="en-US" dirty="0"/>
          </a:p>
          <a:p>
            <a:r>
              <a:rPr lang="en-US" dirty="0"/>
              <a:t>It is written in Java Language to build projects written in C#, Ruby, Scala, and other languages. </a:t>
            </a:r>
          </a:p>
          <a:p>
            <a:endParaRPr lang="en-US" dirty="0"/>
          </a:p>
          <a:p>
            <a:r>
              <a:rPr lang="en-US" dirty="0"/>
              <a:t>It allows developers to create projects, dependency, and documentation using Project Object Model and plugins. </a:t>
            </a:r>
            <a:endParaRPr lang="en-IN" dirty="0"/>
          </a:p>
        </p:txBody>
      </p:sp>
      <p:pic>
        <p:nvPicPr>
          <p:cNvPr id="1026" name="Picture 2" descr="Top 50 Maven Interview Questions You Should know In 2022 | Edureka">
            <a:extLst>
              <a:ext uri="{FF2B5EF4-FFF2-40B4-BE49-F238E27FC236}">
                <a16:creationId xmlns:a16="http://schemas.microsoft.com/office/drawing/2014/main" id="{6CA1FA00-F145-3DBC-239F-4993E64561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624" y="1312947"/>
            <a:ext cx="9292752" cy="2352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22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a:t>Agenda </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normAutofit/>
          </a:bodyPr>
          <a:lstStyle/>
          <a:p>
            <a:r>
              <a:rPr lang="en-US" dirty="0"/>
              <a:t>Overview of the webinar</a:t>
            </a:r>
          </a:p>
          <a:p>
            <a:r>
              <a:rPr lang="en-US" dirty="0"/>
              <a:t>What is Stream processing?</a:t>
            </a:r>
          </a:p>
          <a:p>
            <a:r>
              <a:rPr lang="en-US" dirty="0"/>
              <a:t>Batch v/s Stream processing</a:t>
            </a:r>
          </a:p>
          <a:p>
            <a:r>
              <a:rPr lang="en-US" dirty="0"/>
              <a:t>What is Internet of Things (IoT)?</a:t>
            </a:r>
          </a:p>
          <a:p>
            <a:r>
              <a:rPr lang="en-US" dirty="0"/>
              <a:t>What is Azure IoT and IoT Hub?</a:t>
            </a:r>
          </a:p>
          <a:p>
            <a:r>
              <a:rPr lang="en-US" dirty="0"/>
              <a:t>Demo- Connect devices to Azure IoT Hub.</a:t>
            </a:r>
          </a:p>
          <a:p>
            <a:r>
              <a:rPr lang="en-US" dirty="0"/>
              <a:t>Brief introduction to Apache Spark and Spark Streaming.</a:t>
            </a:r>
          </a:p>
          <a:p>
            <a:r>
              <a:rPr lang="en-US" dirty="0"/>
              <a:t>Real-time Stream Analytics tools in Azure </a:t>
            </a:r>
          </a:p>
          <a:p>
            <a:r>
              <a:rPr lang="en-US" dirty="0"/>
              <a:t>What is Azure Databricks? </a:t>
            </a:r>
          </a:p>
          <a:p>
            <a:r>
              <a:rPr lang="en-US" dirty="0"/>
              <a:t>Demo- Ingest data from Azure IoT Hub to Azure Databricks</a:t>
            </a:r>
          </a:p>
        </p:txBody>
      </p:sp>
    </p:spTree>
    <p:extLst>
      <p:ext uri="{BB962C8B-B14F-4D97-AF65-F5344CB8AC3E}">
        <p14:creationId xmlns:p14="http://schemas.microsoft.com/office/powerpoint/2010/main" val="2290764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897700-CC3D-2945-D604-2E348BF2224D}"/>
              </a:ext>
            </a:extLst>
          </p:cNvPr>
          <p:cNvSpPr/>
          <p:nvPr/>
        </p:nvSpPr>
        <p:spPr>
          <a:xfrm>
            <a:off x="270689" y="948529"/>
            <a:ext cx="11650622" cy="1754326"/>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Demo 2: </a:t>
            </a:r>
            <a:r>
              <a:rPr lang="en-US" sz="5400" dirty="0">
                <a:ln w="0"/>
                <a:solidFill>
                  <a:schemeClr val="accent1"/>
                </a:solidFill>
                <a:effectLst>
                  <a:outerShdw blurRad="38100" dist="25400" dir="5400000" algn="ctr" rotWithShape="0">
                    <a:srgbClr val="6E747A">
                      <a:alpha val="43000"/>
                    </a:srgbClr>
                  </a:outerShdw>
                </a:effectLst>
              </a:rPr>
              <a:t>Ingest data coming from Azure IoT Hub into Azure Databricks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2" name="Picture 2" descr="My first look at Azure IoT Hub | Erwin Staal">
            <a:extLst>
              <a:ext uri="{FF2B5EF4-FFF2-40B4-BE49-F238E27FC236}">
                <a16:creationId xmlns:a16="http://schemas.microsoft.com/office/drawing/2014/main" id="{15C8F083-1FB2-831A-7533-49372FD8DC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510" t="11601" r="27473" b="16017"/>
          <a:stretch/>
        </p:blipFill>
        <p:spPr bwMode="auto">
          <a:xfrm>
            <a:off x="1655297" y="3099459"/>
            <a:ext cx="2982018" cy="2946770"/>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373E71DE-4604-606E-7A6F-E6F4B23E72CC}"/>
              </a:ext>
            </a:extLst>
          </p:cNvPr>
          <p:cNvSpPr/>
          <p:nvPr/>
        </p:nvSpPr>
        <p:spPr>
          <a:xfrm>
            <a:off x="5175483" y="4292296"/>
            <a:ext cx="1510324" cy="561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A6E9B86D-BBD2-F2FF-78A9-19E4EBB6C979}"/>
              </a:ext>
            </a:extLst>
          </p:cNvPr>
          <p:cNvGrpSpPr/>
          <p:nvPr/>
        </p:nvGrpSpPr>
        <p:grpSpPr>
          <a:xfrm>
            <a:off x="6685807" y="3099459"/>
            <a:ext cx="3217532" cy="2702268"/>
            <a:chOff x="8563779" y="1365663"/>
            <a:chExt cx="3217532" cy="2702268"/>
          </a:xfrm>
        </p:grpSpPr>
        <p:pic>
          <p:nvPicPr>
            <p:cNvPr id="6" name="Graphic 5">
              <a:extLst>
                <a:ext uri="{FF2B5EF4-FFF2-40B4-BE49-F238E27FC236}">
                  <a16:creationId xmlns:a16="http://schemas.microsoft.com/office/drawing/2014/main" id="{26A9B0E8-837B-BA00-9943-65A0A98E91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3537" y="1977669"/>
              <a:ext cx="2090262" cy="2090262"/>
            </a:xfrm>
            <a:prstGeom prst="rect">
              <a:avLst/>
            </a:prstGeom>
          </p:spPr>
        </p:pic>
        <p:sp>
          <p:nvSpPr>
            <p:cNvPr id="7" name="TextBox 6">
              <a:extLst>
                <a:ext uri="{FF2B5EF4-FFF2-40B4-BE49-F238E27FC236}">
                  <a16:creationId xmlns:a16="http://schemas.microsoft.com/office/drawing/2014/main" id="{E1585A6A-7317-6336-CDDC-94260F0CB8D2}"/>
                </a:ext>
              </a:extLst>
            </p:cNvPr>
            <p:cNvSpPr txBox="1"/>
            <p:nvPr/>
          </p:nvSpPr>
          <p:spPr>
            <a:xfrm>
              <a:off x="8563779" y="1365663"/>
              <a:ext cx="321753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a:gradFill>
                    <a:gsLst>
                      <a:gs pos="2917">
                        <a:schemeClr val="tx1"/>
                      </a:gs>
                      <a:gs pos="30000">
                        <a:schemeClr val="tx1"/>
                      </a:gs>
                    </a:gsLst>
                    <a:lin ang="5400000" scaled="0"/>
                  </a:gradFill>
                </a:rPr>
                <a:t>Azure  Databricks</a:t>
              </a:r>
            </a:p>
          </p:txBody>
        </p:sp>
      </p:grpSp>
    </p:spTree>
    <p:extLst>
      <p:ext uri="{BB962C8B-B14F-4D97-AF65-F5344CB8AC3E}">
        <p14:creationId xmlns:p14="http://schemas.microsoft.com/office/powerpoint/2010/main" val="3863314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0F91-6C71-5DF6-B1BB-E8C16C0F3873}"/>
              </a:ext>
            </a:extLst>
          </p:cNvPr>
          <p:cNvSpPr>
            <a:spLocks noGrp="1"/>
          </p:cNvSpPr>
          <p:nvPr>
            <p:ph type="title"/>
          </p:nvPr>
        </p:nvSpPr>
        <p:spPr>
          <a:xfrm>
            <a:off x="3666781" y="0"/>
            <a:ext cx="3600918" cy="671936"/>
          </a:xfrm>
        </p:spPr>
        <p:txBody>
          <a:bodyPr/>
          <a:lstStyle/>
          <a:p>
            <a:r>
              <a:rPr lang="en-US" dirty="0"/>
              <a:t>What is Delta Lake?</a:t>
            </a:r>
            <a:endParaRPr lang="en-IN" dirty="0"/>
          </a:p>
        </p:txBody>
      </p:sp>
      <p:sp>
        <p:nvSpPr>
          <p:cNvPr id="3" name="Content Placeholder 2">
            <a:extLst>
              <a:ext uri="{FF2B5EF4-FFF2-40B4-BE49-F238E27FC236}">
                <a16:creationId xmlns:a16="http://schemas.microsoft.com/office/drawing/2014/main" id="{56AE27D8-DF40-8691-E11A-DFA551963C05}"/>
              </a:ext>
            </a:extLst>
          </p:cNvPr>
          <p:cNvSpPr>
            <a:spLocks noGrp="1"/>
          </p:cNvSpPr>
          <p:nvPr>
            <p:ph idx="1"/>
          </p:nvPr>
        </p:nvSpPr>
        <p:spPr>
          <a:xfrm>
            <a:off x="7754587" y="1514106"/>
            <a:ext cx="4437413" cy="4019796"/>
          </a:xfrm>
        </p:spPr>
        <p:txBody>
          <a:bodyPr>
            <a:normAutofit fontScale="85000" lnSpcReduction="20000"/>
          </a:bodyPr>
          <a:lstStyle/>
          <a:p>
            <a:r>
              <a:rPr lang="en-US" dirty="0"/>
              <a:t>Delta Lake is the optimized storage layer that provides the foundation for storing data and tables in the Databricks Lakehouse Platform. </a:t>
            </a:r>
          </a:p>
          <a:p>
            <a:r>
              <a:rPr lang="en-US" dirty="0"/>
              <a:t>It is fully optimized with Apache Spark APIs, and was developed for tight integration with Structured Streaming. </a:t>
            </a:r>
          </a:p>
          <a:p>
            <a:r>
              <a:rPr lang="en-US" dirty="0"/>
              <a:t>The most important feature of Delta Lake is that it has ACID properties with the strongest isolation. </a:t>
            </a:r>
          </a:p>
          <a:p>
            <a:r>
              <a:rPr lang="en-IN" dirty="0"/>
              <a:t>It is the default storage format for all operations in Azure Databricks.</a:t>
            </a:r>
          </a:p>
        </p:txBody>
      </p:sp>
      <p:grpSp>
        <p:nvGrpSpPr>
          <p:cNvPr id="7" name="Group 6">
            <a:extLst>
              <a:ext uri="{FF2B5EF4-FFF2-40B4-BE49-F238E27FC236}">
                <a16:creationId xmlns:a16="http://schemas.microsoft.com/office/drawing/2014/main" id="{919FF2CD-9AE4-4051-3715-7D3569DECB7E}"/>
              </a:ext>
            </a:extLst>
          </p:cNvPr>
          <p:cNvGrpSpPr/>
          <p:nvPr/>
        </p:nvGrpSpPr>
        <p:grpSpPr>
          <a:xfrm>
            <a:off x="142504" y="984240"/>
            <a:ext cx="7885215" cy="4889520"/>
            <a:chOff x="1039091" y="902595"/>
            <a:chExt cx="10113819" cy="5126957"/>
          </a:xfrm>
        </p:grpSpPr>
        <p:pic>
          <p:nvPicPr>
            <p:cNvPr id="2052" name="Picture 4" descr="Delta Lake Integrations">
              <a:extLst>
                <a:ext uri="{FF2B5EF4-FFF2-40B4-BE49-F238E27FC236}">
                  <a16:creationId xmlns:a16="http://schemas.microsoft.com/office/drawing/2014/main" id="{19743F8B-B919-A7B2-CC07-D8A495D699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091" y="902595"/>
              <a:ext cx="10113818" cy="181996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n overview of Delta Lake">
              <a:extLst>
                <a:ext uri="{FF2B5EF4-FFF2-40B4-BE49-F238E27FC236}">
                  <a16:creationId xmlns:a16="http://schemas.microsoft.com/office/drawing/2014/main" id="{580E967E-583F-597C-F581-51F9ECD644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091" y="2580581"/>
              <a:ext cx="10113819" cy="34489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5191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448B-692D-2D1B-C9C0-0BBDF7850CC1}"/>
              </a:ext>
            </a:extLst>
          </p:cNvPr>
          <p:cNvSpPr>
            <a:spLocks noGrp="1"/>
          </p:cNvSpPr>
          <p:nvPr>
            <p:ph type="title"/>
          </p:nvPr>
        </p:nvSpPr>
        <p:spPr>
          <a:xfrm>
            <a:off x="838200" y="293874"/>
            <a:ext cx="10515600" cy="1325563"/>
          </a:xfrm>
        </p:spPr>
        <p:txBody>
          <a:bodyPr/>
          <a:lstStyle/>
          <a:p>
            <a:pPr algn="ctr"/>
            <a:r>
              <a:rPr lang="en-US" b="1" dirty="0"/>
              <a:t>Delta Lake Architecture</a:t>
            </a:r>
            <a:endParaRPr lang="en-IN" b="1" dirty="0"/>
          </a:p>
        </p:txBody>
      </p:sp>
      <p:pic>
        <p:nvPicPr>
          <p:cNvPr id="3074" name="Picture 2">
            <a:extLst>
              <a:ext uri="{FF2B5EF4-FFF2-40B4-BE49-F238E27FC236}">
                <a16:creationId xmlns:a16="http://schemas.microsoft.com/office/drawing/2014/main" id="{C0D69A1E-A603-ABD6-3243-72FA0ABBD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671" y="1393806"/>
            <a:ext cx="8448675" cy="470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95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FA17D7-974D-4FB4-62C3-CC985456C39D}"/>
              </a:ext>
            </a:extLst>
          </p:cNvPr>
          <p:cNvSpPr/>
          <p:nvPr/>
        </p:nvSpPr>
        <p:spPr>
          <a:xfrm>
            <a:off x="270689" y="948529"/>
            <a:ext cx="11650622" cy="1754326"/>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Demo </a:t>
            </a:r>
            <a:r>
              <a:rPr lang="en-US" sz="5400" dirty="0">
                <a:ln w="0"/>
                <a:solidFill>
                  <a:schemeClr val="accent1"/>
                </a:solidFill>
                <a:effectLst>
                  <a:outerShdw blurRad="38100" dist="25400" dir="5400000" algn="ctr" rotWithShape="0">
                    <a:srgbClr val="6E747A">
                      <a:alpha val="43000"/>
                    </a:srgbClr>
                  </a:outerShdw>
                </a:effectLst>
              </a:rPr>
              <a:t>3</a:t>
            </a:r>
            <a:r>
              <a:rPr lang="en-US" sz="5400" b="0" cap="none" spc="0" dirty="0">
                <a:ln w="0"/>
                <a:solidFill>
                  <a:schemeClr val="accent1"/>
                </a:solidFill>
                <a:effectLst>
                  <a:outerShdw blurRad="38100" dist="25400" dir="5400000" algn="ctr" rotWithShape="0">
                    <a:srgbClr val="6E747A">
                      <a:alpha val="43000"/>
                    </a:srgbClr>
                  </a:outerShdw>
                </a:effectLst>
              </a:rPr>
              <a:t>: </a:t>
            </a:r>
            <a:r>
              <a:rPr lang="en-US" sz="5400" dirty="0">
                <a:ln w="0"/>
                <a:solidFill>
                  <a:schemeClr val="accent1"/>
                </a:solidFill>
                <a:effectLst>
                  <a:outerShdw blurRad="38100" dist="25400" dir="5400000" algn="ctr" rotWithShape="0">
                    <a:srgbClr val="6E747A">
                      <a:alpha val="43000"/>
                    </a:srgbClr>
                  </a:outerShdw>
                </a:effectLst>
              </a:rPr>
              <a:t>Ingest data coming from Azure Databricks to Delta Lake </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grpSp>
        <p:nvGrpSpPr>
          <p:cNvPr id="3" name="Group 2">
            <a:extLst>
              <a:ext uri="{FF2B5EF4-FFF2-40B4-BE49-F238E27FC236}">
                <a16:creationId xmlns:a16="http://schemas.microsoft.com/office/drawing/2014/main" id="{C70C8CF5-3480-C9D8-E939-B2C26286B3F2}"/>
              </a:ext>
            </a:extLst>
          </p:cNvPr>
          <p:cNvGrpSpPr/>
          <p:nvPr/>
        </p:nvGrpSpPr>
        <p:grpSpPr>
          <a:xfrm>
            <a:off x="1056903" y="2968830"/>
            <a:ext cx="3217532" cy="2702268"/>
            <a:chOff x="8563779" y="1365663"/>
            <a:chExt cx="3217532" cy="2702268"/>
          </a:xfrm>
        </p:grpSpPr>
        <p:pic>
          <p:nvPicPr>
            <p:cNvPr id="4" name="Graphic 3">
              <a:extLst>
                <a:ext uri="{FF2B5EF4-FFF2-40B4-BE49-F238E27FC236}">
                  <a16:creationId xmlns:a16="http://schemas.microsoft.com/office/drawing/2014/main" id="{FB8C0C00-04A5-5B08-0AF2-24063B9B17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3537" y="1977669"/>
              <a:ext cx="2090262" cy="2090262"/>
            </a:xfrm>
            <a:prstGeom prst="rect">
              <a:avLst/>
            </a:prstGeom>
          </p:spPr>
        </p:pic>
        <p:sp>
          <p:nvSpPr>
            <p:cNvPr id="5" name="TextBox 4">
              <a:extLst>
                <a:ext uri="{FF2B5EF4-FFF2-40B4-BE49-F238E27FC236}">
                  <a16:creationId xmlns:a16="http://schemas.microsoft.com/office/drawing/2014/main" id="{B8F4E76D-F51D-9AA9-8D16-A99E71A96AF8}"/>
                </a:ext>
              </a:extLst>
            </p:cNvPr>
            <p:cNvSpPr txBox="1"/>
            <p:nvPr/>
          </p:nvSpPr>
          <p:spPr>
            <a:xfrm>
              <a:off x="8563779" y="1365663"/>
              <a:ext cx="321753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a:gradFill>
                    <a:gsLst>
                      <a:gs pos="2917">
                        <a:schemeClr val="tx1"/>
                      </a:gs>
                      <a:gs pos="30000">
                        <a:schemeClr val="tx1"/>
                      </a:gs>
                    </a:gsLst>
                    <a:lin ang="5400000" scaled="0"/>
                  </a:gradFill>
                </a:rPr>
                <a:t>Azure  Databricks</a:t>
              </a:r>
            </a:p>
          </p:txBody>
        </p:sp>
      </p:grpSp>
      <p:sp>
        <p:nvSpPr>
          <p:cNvPr id="6" name="Arrow: Right 5">
            <a:extLst>
              <a:ext uri="{FF2B5EF4-FFF2-40B4-BE49-F238E27FC236}">
                <a16:creationId xmlns:a16="http://schemas.microsoft.com/office/drawing/2014/main" id="{ADA99D23-0E48-6D53-34AB-AA3C6899ED8B}"/>
              </a:ext>
            </a:extLst>
          </p:cNvPr>
          <p:cNvSpPr/>
          <p:nvPr/>
        </p:nvSpPr>
        <p:spPr>
          <a:xfrm>
            <a:off x="4252542" y="3935650"/>
            <a:ext cx="2897785" cy="698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146" name="Picture 2" descr="Image result for delta lake logo">
            <a:extLst>
              <a:ext uri="{FF2B5EF4-FFF2-40B4-BE49-F238E27FC236}">
                <a16:creationId xmlns:a16="http://schemas.microsoft.com/office/drawing/2014/main" id="{6FCD76E6-A1CD-F71E-6EA2-DB53777750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7839" y="2968830"/>
            <a:ext cx="28575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964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E6B4-8C55-DC28-F596-69CD946E966D}"/>
              </a:ext>
            </a:extLst>
          </p:cNvPr>
          <p:cNvSpPr>
            <a:spLocks noGrp="1"/>
          </p:cNvSpPr>
          <p:nvPr>
            <p:ph type="title"/>
          </p:nvPr>
        </p:nvSpPr>
        <p:spPr/>
        <p:txBody>
          <a:bodyPr/>
          <a:lstStyle/>
          <a:p>
            <a:r>
              <a:rPr lang="en-US" dirty="0"/>
              <a:t>What is data visualization?</a:t>
            </a:r>
            <a:endParaRPr lang="en-IN" dirty="0"/>
          </a:p>
        </p:txBody>
      </p:sp>
      <p:sp>
        <p:nvSpPr>
          <p:cNvPr id="3" name="Content Placeholder 2">
            <a:extLst>
              <a:ext uri="{FF2B5EF4-FFF2-40B4-BE49-F238E27FC236}">
                <a16:creationId xmlns:a16="http://schemas.microsoft.com/office/drawing/2014/main" id="{12C6D4ED-4379-F0DE-7AE0-EAE82D0ED07A}"/>
              </a:ext>
            </a:extLst>
          </p:cNvPr>
          <p:cNvSpPr>
            <a:spLocks noGrp="1"/>
          </p:cNvSpPr>
          <p:nvPr>
            <p:ph idx="1"/>
          </p:nvPr>
        </p:nvSpPr>
        <p:spPr>
          <a:xfrm>
            <a:off x="576274" y="4298864"/>
            <a:ext cx="11039452" cy="2280976"/>
          </a:xfrm>
        </p:spPr>
        <p:txBody>
          <a:bodyPr/>
          <a:lstStyle/>
          <a:p>
            <a:r>
              <a:rPr lang="en-US" dirty="0"/>
              <a:t>Data visualization is the representation of data through use of common graphics, such as charts, plots, infographics, and even animators. </a:t>
            </a:r>
          </a:p>
          <a:p>
            <a:endParaRPr lang="en-US" dirty="0"/>
          </a:p>
          <a:p>
            <a:r>
              <a:rPr lang="en-US" dirty="0"/>
              <a:t>These visual displays of information communicate complex data relationships and data-driven insights in a way that is easy to understand. </a:t>
            </a:r>
          </a:p>
          <a:p>
            <a:endParaRPr lang="en-US" dirty="0"/>
          </a:p>
          <a:p>
            <a:endParaRPr lang="en-IN" dirty="0"/>
          </a:p>
        </p:txBody>
      </p:sp>
      <p:pic>
        <p:nvPicPr>
          <p:cNvPr id="7170" name="Picture 2" descr="What is Data Visualization? Definition, Examples, Types, and Design Guide">
            <a:extLst>
              <a:ext uri="{FF2B5EF4-FFF2-40B4-BE49-F238E27FC236}">
                <a16:creationId xmlns:a16="http://schemas.microsoft.com/office/drawing/2014/main" id="{9DAF614B-93F8-0D7E-C5C8-B4753E1C1B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8836" y="1069827"/>
            <a:ext cx="5802172" cy="3028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9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D33BB-E601-E5D0-FA32-C4EC4BF5563A}"/>
              </a:ext>
            </a:extLst>
          </p:cNvPr>
          <p:cNvSpPr>
            <a:spLocks noGrp="1"/>
          </p:cNvSpPr>
          <p:nvPr>
            <p:ph type="title"/>
          </p:nvPr>
        </p:nvSpPr>
        <p:spPr/>
        <p:txBody>
          <a:bodyPr/>
          <a:lstStyle/>
          <a:p>
            <a:r>
              <a:rPr lang="en-US" dirty="0"/>
              <a:t>Power BI</a:t>
            </a:r>
            <a:endParaRPr lang="en-IN" dirty="0"/>
          </a:p>
        </p:txBody>
      </p:sp>
      <p:sp>
        <p:nvSpPr>
          <p:cNvPr id="3" name="Content Placeholder 2">
            <a:extLst>
              <a:ext uri="{FF2B5EF4-FFF2-40B4-BE49-F238E27FC236}">
                <a16:creationId xmlns:a16="http://schemas.microsoft.com/office/drawing/2014/main" id="{C7FB3ADF-7E00-110D-8D61-C7C58CFDA1C5}"/>
              </a:ext>
            </a:extLst>
          </p:cNvPr>
          <p:cNvSpPr>
            <a:spLocks noGrp="1"/>
          </p:cNvSpPr>
          <p:nvPr>
            <p:ph idx="1"/>
          </p:nvPr>
        </p:nvSpPr>
        <p:spPr>
          <a:xfrm>
            <a:off x="726724" y="1253331"/>
            <a:ext cx="6481598" cy="5159344"/>
          </a:xfrm>
        </p:spPr>
        <p:txBody>
          <a:bodyPr/>
          <a:lstStyle/>
          <a:p>
            <a:r>
              <a:rPr lang="en-US" dirty="0"/>
              <a:t>Power BI is a collection of software services, apps, and connectors that work together to turn your unrelated sources of data into coherent, visually immersive, and interactive insights. </a:t>
            </a:r>
          </a:p>
          <a:p>
            <a:endParaRPr lang="en-US" dirty="0"/>
          </a:p>
          <a:p>
            <a:r>
              <a:rPr lang="en-US" dirty="0"/>
              <a:t>Power BI consists of three elements: </a:t>
            </a:r>
          </a:p>
          <a:p>
            <a:pPr>
              <a:buFontTx/>
              <a:buChar char="-"/>
            </a:pPr>
            <a:r>
              <a:rPr lang="en-US" dirty="0"/>
              <a:t>Power BI Desktop</a:t>
            </a:r>
          </a:p>
          <a:p>
            <a:pPr>
              <a:buFontTx/>
              <a:buChar char="-"/>
            </a:pPr>
            <a:r>
              <a:rPr lang="en-US" dirty="0"/>
              <a:t>Power BI Service</a:t>
            </a:r>
          </a:p>
          <a:p>
            <a:pPr>
              <a:buFontTx/>
              <a:buChar char="-"/>
            </a:pPr>
            <a:r>
              <a:rPr lang="en-US" dirty="0"/>
              <a:t>Power BI Mobile App</a:t>
            </a:r>
            <a:endParaRPr lang="en-IN" dirty="0"/>
          </a:p>
        </p:txBody>
      </p:sp>
      <p:pic>
        <p:nvPicPr>
          <p:cNvPr id="8194" name="Picture 2" descr="Power BI new logo - Ecovis Online">
            <a:extLst>
              <a:ext uri="{FF2B5EF4-FFF2-40B4-BE49-F238E27FC236}">
                <a16:creationId xmlns:a16="http://schemas.microsoft.com/office/drawing/2014/main" id="{09A8271E-999C-CE38-F7D5-9614B6D0FC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8322" y="1253331"/>
            <a:ext cx="4514850" cy="436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50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5916D6-8497-C9F7-D999-217B0083A996}"/>
              </a:ext>
            </a:extLst>
          </p:cNvPr>
          <p:cNvSpPr/>
          <p:nvPr/>
        </p:nvSpPr>
        <p:spPr>
          <a:xfrm>
            <a:off x="270689" y="948529"/>
            <a:ext cx="11650622"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Demo 4: Visualize data </a:t>
            </a:r>
            <a:r>
              <a:rPr lang="en-US" sz="5400" dirty="0">
                <a:ln w="0"/>
                <a:solidFill>
                  <a:schemeClr val="accent1"/>
                </a:solidFill>
                <a:effectLst>
                  <a:outerShdw blurRad="38100" dist="25400" dir="5400000" algn="ctr" rotWithShape="0">
                    <a:srgbClr val="6E747A">
                      <a:alpha val="43000"/>
                    </a:srgbClr>
                  </a:outerShdw>
                </a:effectLst>
              </a:rPr>
              <a:t>using Power BI</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grpSp>
        <p:nvGrpSpPr>
          <p:cNvPr id="3" name="Group 2">
            <a:extLst>
              <a:ext uri="{FF2B5EF4-FFF2-40B4-BE49-F238E27FC236}">
                <a16:creationId xmlns:a16="http://schemas.microsoft.com/office/drawing/2014/main" id="{6D330360-A29A-F8E5-D278-AFA150DCDC0A}"/>
              </a:ext>
            </a:extLst>
          </p:cNvPr>
          <p:cNvGrpSpPr/>
          <p:nvPr/>
        </p:nvGrpSpPr>
        <p:grpSpPr>
          <a:xfrm>
            <a:off x="1163781" y="2283874"/>
            <a:ext cx="3217532" cy="2702268"/>
            <a:chOff x="8563779" y="1365663"/>
            <a:chExt cx="3217532" cy="2702268"/>
          </a:xfrm>
        </p:grpSpPr>
        <p:pic>
          <p:nvPicPr>
            <p:cNvPr id="4" name="Graphic 3">
              <a:extLst>
                <a:ext uri="{FF2B5EF4-FFF2-40B4-BE49-F238E27FC236}">
                  <a16:creationId xmlns:a16="http://schemas.microsoft.com/office/drawing/2014/main" id="{20430699-FE3B-AE74-BED9-3746BCB67C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3537" y="1977669"/>
              <a:ext cx="2090262" cy="2090262"/>
            </a:xfrm>
            <a:prstGeom prst="rect">
              <a:avLst/>
            </a:prstGeom>
          </p:spPr>
        </p:pic>
        <p:sp>
          <p:nvSpPr>
            <p:cNvPr id="5" name="TextBox 4">
              <a:extLst>
                <a:ext uri="{FF2B5EF4-FFF2-40B4-BE49-F238E27FC236}">
                  <a16:creationId xmlns:a16="http://schemas.microsoft.com/office/drawing/2014/main" id="{E8DDF137-4422-979A-32FC-32A142DC32DF}"/>
                </a:ext>
              </a:extLst>
            </p:cNvPr>
            <p:cNvSpPr txBox="1"/>
            <p:nvPr/>
          </p:nvSpPr>
          <p:spPr>
            <a:xfrm>
              <a:off x="8563779" y="1365663"/>
              <a:ext cx="321753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a:gradFill>
                    <a:gsLst>
                      <a:gs pos="2917">
                        <a:schemeClr val="tx1"/>
                      </a:gs>
                      <a:gs pos="30000">
                        <a:schemeClr val="tx1"/>
                      </a:gs>
                    </a:gsLst>
                    <a:lin ang="5400000" scaled="0"/>
                  </a:gradFill>
                </a:rPr>
                <a:t>Azure  Databricks</a:t>
              </a:r>
            </a:p>
          </p:txBody>
        </p:sp>
      </p:grpSp>
      <p:sp>
        <p:nvSpPr>
          <p:cNvPr id="6" name="Arrow: Right 5">
            <a:extLst>
              <a:ext uri="{FF2B5EF4-FFF2-40B4-BE49-F238E27FC236}">
                <a16:creationId xmlns:a16="http://schemas.microsoft.com/office/drawing/2014/main" id="{D8A956E5-722E-5945-EAA4-D1EC7FF47DA0}"/>
              </a:ext>
            </a:extLst>
          </p:cNvPr>
          <p:cNvSpPr/>
          <p:nvPr/>
        </p:nvSpPr>
        <p:spPr>
          <a:xfrm>
            <a:off x="4678587" y="3429000"/>
            <a:ext cx="2897785" cy="698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8" descr="Power BI Logo - K2 Enterprises">
            <a:extLst>
              <a:ext uri="{FF2B5EF4-FFF2-40B4-BE49-F238E27FC236}">
                <a16:creationId xmlns:a16="http://schemas.microsoft.com/office/drawing/2014/main" id="{4F44E2FA-400C-AE12-AF91-10BCAB52E1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933" t="21688" r="23654" b="22923"/>
          <a:stretch/>
        </p:blipFill>
        <p:spPr bwMode="auto">
          <a:xfrm>
            <a:off x="8174812" y="2678642"/>
            <a:ext cx="2153649" cy="2233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07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4936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a:t>Agenda </a:t>
            </a:r>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r>
              <a:rPr lang="en-US" dirty="0"/>
              <a:t>What is Delta Lake? How to use Delta Lake for real-time stream processing?</a:t>
            </a:r>
          </a:p>
          <a:p>
            <a:r>
              <a:rPr lang="en-US" dirty="0"/>
              <a:t>Demo- Ingest data from IoT Hub to Azure Databricks using Bronze and Gold layers of Delta lake. </a:t>
            </a:r>
          </a:p>
          <a:p>
            <a:r>
              <a:rPr lang="en-US" dirty="0"/>
              <a:t>What is visualization? Why use visualization? What is Power BI? </a:t>
            </a:r>
          </a:p>
          <a:p>
            <a:r>
              <a:rPr lang="en-IN" dirty="0"/>
              <a:t>Demo- Visualize your data using Power BI. </a:t>
            </a:r>
          </a:p>
        </p:txBody>
      </p:sp>
    </p:spTree>
    <p:extLst>
      <p:ext uri="{BB962C8B-B14F-4D97-AF65-F5344CB8AC3E}">
        <p14:creationId xmlns:p14="http://schemas.microsoft.com/office/powerpoint/2010/main" val="296739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667F-0F09-9CFB-BAD2-4FE6F20FA8A6}"/>
              </a:ext>
            </a:extLst>
          </p:cNvPr>
          <p:cNvSpPr>
            <a:spLocks noGrp="1"/>
          </p:cNvSpPr>
          <p:nvPr>
            <p:ph type="title"/>
          </p:nvPr>
        </p:nvSpPr>
        <p:spPr>
          <a:xfrm>
            <a:off x="838200" y="293874"/>
            <a:ext cx="10515600" cy="768050"/>
          </a:xfrm>
        </p:spPr>
        <p:txBody>
          <a:bodyPr/>
          <a:lstStyle/>
          <a:p>
            <a:pPr algn="ctr"/>
            <a:r>
              <a:rPr lang="en-US" dirty="0">
                <a:latin typeface="+mn-lt"/>
              </a:rPr>
              <a:t>Overview  </a:t>
            </a:r>
            <a:endParaRPr lang="en-IN" dirty="0">
              <a:latin typeface="+mn-lt"/>
            </a:endParaRPr>
          </a:p>
        </p:txBody>
      </p:sp>
      <p:pic>
        <p:nvPicPr>
          <p:cNvPr id="4102" name="Picture 6" descr="Raspberry Pi Clip Art at Clker.com - vector clip art online, royalty ...">
            <a:extLst>
              <a:ext uri="{FF2B5EF4-FFF2-40B4-BE49-F238E27FC236}">
                <a16:creationId xmlns:a16="http://schemas.microsoft.com/office/drawing/2014/main" id="{A7DECB03-AB78-403B-94AC-A753D4B73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866" y="1718124"/>
            <a:ext cx="1126176" cy="86482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DHT11 Temperature Humidity Sensor 16bit digital and Arduino library">
            <a:extLst>
              <a:ext uri="{FF2B5EF4-FFF2-40B4-BE49-F238E27FC236}">
                <a16:creationId xmlns:a16="http://schemas.microsoft.com/office/drawing/2014/main" id="{00F63B28-E0D0-8429-8DE1-EACA6B34D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493" y="2808313"/>
            <a:ext cx="950922" cy="7131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My first look at Azure IoT Hub | Erwin Staal">
            <a:extLst>
              <a:ext uri="{FF2B5EF4-FFF2-40B4-BE49-F238E27FC236}">
                <a16:creationId xmlns:a16="http://schemas.microsoft.com/office/drawing/2014/main" id="{14CF1FA1-66D0-A3D0-3483-9B912FFC95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510" t="11601" r="27473" b="25899"/>
          <a:stretch/>
        </p:blipFill>
        <p:spPr bwMode="auto">
          <a:xfrm>
            <a:off x="5485793" y="1983178"/>
            <a:ext cx="1913277" cy="1632540"/>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Right 14">
            <a:extLst>
              <a:ext uri="{FF2B5EF4-FFF2-40B4-BE49-F238E27FC236}">
                <a16:creationId xmlns:a16="http://schemas.microsoft.com/office/drawing/2014/main" id="{BEDE7EE5-EAFB-4787-8548-7946C6AE4AC6}"/>
              </a:ext>
            </a:extLst>
          </p:cNvPr>
          <p:cNvSpPr/>
          <p:nvPr/>
        </p:nvSpPr>
        <p:spPr>
          <a:xfrm>
            <a:off x="3363585" y="2469933"/>
            <a:ext cx="1332016" cy="510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93BCCB9B-B294-A74E-B30A-20982156B407}"/>
              </a:ext>
            </a:extLst>
          </p:cNvPr>
          <p:cNvSpPr txBox="1"/>
          <p:nvPr/>
        </p:nvSpPr>
        <p:spPr>
          <a:xfrm>
            <a:off x="1643866" y="3829871"/>
            <a:ext cx="2890652" cy="1200329"/>
          </a:xfrm>
          <a:prstGeom prst="rect">
            <a:avLst/>
          </a:prstGeom>
          <a:noFill/>
        </p:spPr>
        <p:txBody>
          <a:bodyPr wrap="square" rtlCol="0">
            <a:spAutoFit/>
          </a:bodyPr>
          <a:lstStyle/>
          <a:p>
            <a:pPr algn="ctr"/>
            <a:r>
              <a:rPr lang="en-US" sz="2400" dirty="0">
                <a:solidFill>
                  <a:schemeClr val="accent1">
                    <a:lumMod val="75000"/>
                  </a:schemeClr>
                </a:solidFill>
              </a:rPr>
              <a:t>Connect using a Primary connection string</a:t>
            </a:r>
            <a:endParaRPr lang="en-IN" sz="2400" dirty="0">
              <a:solidFill>
                <a:schemeClr val="accent1">
                  <a:lumMod val="75000"/>
                </a:schemeClr>
              </a:solidFill>
            </a:endParaRPr>
          </a:p>
        </p:txBody>
      </p:sp>
      <p:sp>
        <p:nvSpPr>
          <p:cNvPr id="19" name="Arrow: Right 18">
            <a:extLst>
              <a:ext uri="{FF2B5EF4-FFF2-40B4-BE49-F238E27FC236}">
                <a16:creationId xmlns:a16="http://schemas.microsoft.com/office/drawing/2014/main" id="{3FBD0C2D-973F-6B58-31DF-36FF2FB9B0D9}"/>
              </a:ext>
            </a:extLst>
          </p:cNvPr>
          <p:cNvSpPr/>
          <p:nvPr/>
        </p:nvSpPr>
        <p:spPr>
          <a:xfrm>
            <a:off x="7992613" y="2448893"/>
            <a:ext cx="1238992" cy="552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106" name="Picture 10" descr="Databricks brings deep learning to Apache Spark | VentureBeat">
            <a:extLst>
              <a:ext uri="{FF2B5EF4-FFF2-40B4-BE49-F238E27FC236}">
                <a16:creationId xmlns:a16="http://schemas.microsoft.com/office/drawing/2014/main" id="{A6C8B130-D80F-8DC3-88A6-64B46ED290D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4208" r="36216" b="38292"/>
          <a:stretch/>
        </p:blipFill>
        <p:spPr bwMode="auto">
          <a:xfrm>
            <a:off x="9488196" y="1765049"/>
            <a:ext cx="1830083" cy="1905990"/>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8C6F7784-10AE-8B36-52CE-58C2D65B1B97}"/>
              </a:ext>
            </a:extLst>
          </p:cNvPr>
          <p:cNvGrpSpPr/>
          <p:nvPr/>
        </p:nvGrpSpPr>
        <p:grpSpPr>
          <a:xfrm>
            <a:off x="3595620" y="2918940"/>
            <a:ext cx="687456" cy="923330"/>
            <a:chOff x="1895452" y="2688175"/>
            <a:chExt cx="687456" cy="923330"/>
          </a:xfrm>
        </p:grpSpPr>
        <p:sp>
          <p:nvSpPr>
            <p:cNvPr id="28" name="Oval 27">
              <a:extLst>
                <a:ext uri="{FF2B5EF4-FFF2-40B4-BE49-F238E27FC236}">
                  <a16:creationId xmlns:a16="http://schemas.microsoft.com/office/drawing/2014/main" id="{1E0D2D05-38C4-512D-888C-1884F234A427}"/>
                </a:ext>
              </a:extLst>
            </p:cNvPr>
            <p:cNvSpPr/>
            <p:nvPr/>
          </p:nvSpPr>
          <p:spPr>
            <a:xfrm>
              <a:off x="1895452" y="2760175"/>
              <a:ext cx="687456" cy="7793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984F5DB1-E399-2263-C9FE-1E715E9DCEAF}"/>
                </a:ext>
              </a:extLst>
            </p:cNvPr>
            <p:cNvSpPr/>
            <p:nvPr/>
          </p:nvSpPr>
          <p:spPr>
            <a:xfrm>
              <a:off x="2049175" y="2688175"/>
              <a:ext cx="380010"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1</a:t>
              </a:r>
            </a:p>
          </p:txBody>
        </p:sp>
      </p:grpSp>
      <p:grpSp>
        <p:nvGrpSpPr>
          <p:cNvPr id="30" name="Group 29">
            <a:extLst>
              <a:ext uri="{FF2B5EF4-FFF2-40B4-BE49-F238E27FC236}">
                <a16:creationId xmlns:a16="http://schemas.microsoft.com/office/drawing/2014/main" id="{E63BCE3D-404A-82A7-8B40-B35BE04BC50B}"/>
              </a:ext>
            </a:extLst>
          </p:cNvPr>
          <p:cNvGrpSpPr/>
          <p:nvPr/>
        </p:nvGrpSpPr>
        <p:grpSpPr>
          <a:xfrm>
            <a:off x="8104330" y="2978541"/>
            <a:ext cx="687456" cy="923330"/>
            <a:chOff x="1895452" y="2688175"/>
            <a:chExt cx="687456" cy="923330"/>
          </a:xfrm>
        </p:grpSpPr>
        <p:sp>
          <p:nvSpPr>
            <p:cNvPr id="31" name="Oval 30">
              <a:extLst>
                <a:ext uri="{FF2B5EF4-FFF2-40B4-BE49-F238E27FC236}">
                  <a16:creationId xmlns:a16="http://schemas.microsoft.com/office/drawing/2014/main" id="{CDD46F95-2E3D-E7B6-4B52-8A8FE9DEEF69}"/>
                </a:ext>
              </a:extLst>
            </p:cNvPr>
            <p:cNvSpPr/>
            <p:nvPr/>
          </p:nvSpPr>
          <p:spPr>
            <a:xfrm>
              <a:off x="1895452" y="2760175"/>
              <a:ext cx="687456" cy="7793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5C277718-60A5-315F-1FEC-F2E4AAB81F15}"/>
                </a:ext>
              </a:extLst>
            </p:cNvPr>
            <p:cNvSpPr/>
            <p:nvPr/>
          </p:nvSpPr>
          <p:spPr>
            <a:xfrm>
              <a:off x="2049175" y="2688175"/>
              <a:ext cx="380010"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chemeClr val="accent4"/>
                  </a:solidFill>
                </a:rPr>
                <a:t>2</a:t>
              </a:r>
              <a:endParaRPr lang="en-US" sz="5400" b="1" cap="none" spc="0" dirty="0">
                <a:ln/>
                <a:solidFill>
                  <a:schemeClr val="accent4"/>
                </a:solidFill>
                <a:effectLst/>
              </a:endParaRPr>
            </a:p>
          </p:txBody>
        </p:sp>
      </p:grpSp>
      <p:sp>
        <p:nvSpPr>
          <p:cNvPr id="36" name="TextBox 35">
            <a:extLst>
              <a:ext uri="{FF2B5EF4-FFF2-40B4-BE49-F238E27FC236}">
                <a16:creationId xmlns:a16="http://schemas.microsoft.com/office/drawing/2014/main" id="{1019B88B-0617-3D30-4165-247E0C14D8B8}"/>
              </a:ext>
            </a:extLst>
          </p:cNvPr>
          <p:cNvSpPr txBox="1"/>
          <p:nvPr/>
        </p:nvSpPr>
        <p:spPr>
          <a:xfrm>
            <a:off x="7322583" y="3969854"/>
            <a:ext cx="2890652" cy="461665"/>
          </a:xfrm>
          <a:prstGeom prst="rect">
            <a:avLst/>
          </a:prstGeom>
          <a:noFill/>
        </p:spPr>
        <p:txBody>
          <a:bodyPr wrap="square" rtlCol="0">
            <a:spAutoFit/>
          </a:bodyPr>
          <a:lstStyle/>
          <a:p>
            <a:pPr algn="ctr"/>
            <a:r>
              <a:rPr lang="en-US" sz="2400" dirty="0">
                <a:solidFill>
                  <a:schemeClr val="accent1">
                    <a:lumMod val="75000"/>
                  </a:schemeClr>
                </a:solidFill>
              </a:rPr>
              <a:t>Install Maven library</a:t>
            </a:r>
            <a:endParaRPr lang="en-IN" sz="2400" dirty="0">
              <a:solidFill>
                <a:schemeClr val="accent1">
                  <a:lumMod val="75000"/>
                </a:schemeClr>
              </a:solidFill>
            </a:endParaRPr>
          </a:p>
        </p:txBody>
      </p:sp>
      <p:sp>
        <p:nvSpPr>
          <p:cNvPr id="37" name="Right Bracket 36">
            <a:extLst>
              <a:ext uri="{FF2B5EF4-FFF2-40B4-BE49-F238E27FC236}">
                <a16:creationId xmlns:a16="http://schemas.microsoft.com/office/drawing/2014/main" id="{152A8DE0-A974-1C69-6B46-3B7E77B2BD3A}"/>
              </a:ext>
            </a:extLst>
          </p:cNvPr>
          <p:cNvSpPr/>
          <p:nvPr/>
        </p:nvSpPr>
        <p:spPr>
          <a:xfrm rot="5400000">
            <a:off x="3296676" y="2978983"/>
            <a:ext cx="976085" cy="440088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8" name="TextBox 37">
            <a:extLst>
              <a:ext uri="{FF2B5EF4-FFF2-40B4-BE49-F238E27FC236}">
                <a16:creationId xmlns:a16="http://schemas.microsoft.com/office/drawing/2014/main" id="{6FA32A78-E2FC-FC4A-D6B5-0D260D52245D}"/>
              </a:ext>
            </a:extLst>
          </p:cNvPr>
          <p:cNvSpPr txBox="1"/>
          <p:nvPr/>
        </p:nvSpPr>
        <p:spPr>
          <a:xfrm>
            <a:off x="1643866" y="5748703"/>
            <a:ext cx="4101935" cy="923330"/>
          </a:xfrm>
          <a:prstGeom prst="rect">
            <a:avLst/>
          </a:prstGeom>
          <a:noFill/>
        </p:spPr>
        <p:txBody>
          <a:bodyPr wrap="square" rtlCol="0">
            <a:spAutoFit/>
          </a:bodyPr>
          <a:lstStyle/>
          <a:p>
            <a:r>
              <a:rPr lang="en-US" b="1" dirty="0"/>
              <a:t>Demo 1:</a:t>
            </a:r>
            <a:r>
              <a:rPr lang="en-US" dirty="0"/>
              <a:t> </a:t>
            </a:r>
            <a:r>
              <a:rPr lang="en-US" b="1" dirty="0"/>
              <a:t>Ingest real-time temperature and humidity readings from sensors into Azure IoT Hub</a:t>
            </a:r>
            <a:r>
              <a:rPr lang="en-US" dirty="0"/>
              <a:t> </a:t>
            </a:r>
            <a:endParaRPr lang="en-IN" dirty="0"/>
          </a:p>
        </p:txBody>
      </p:sp>
      <p:sp>
        <p:nvSpPr>
          <p:cNvPr id="39" name="TextBox 38">
            <a:extLst>
              <a:ext uri="{FF2B5EF4-FFF2-40B4-BE49-F238E27FC236}">
                <a16:creationId xmlns:a16="http://schemas.microsoft.com/office/drawing/2014/main" id="{80FE9885-47C3-5ADA-75DC-ABBB458A78A8}"/>
              </a:ext>
            </a:extLst>
          </p:cNvPr>
          <p:cNvSpPr txBox="1"/>
          <p:nvPr/>
        </p:nvSpPr>
        <p:spPr>
          <a:xfrm>
            <a:off x="6397090" y="5667470"/>
            <a:ext cx="4101935" cy="646331"/>
          </a:xfrm>
          <a:prstGeom prst="rect">
            <a:avLst/>
          </a:prstGeom>
          <a:noFill/>
        </p:spPr>
        <p:txBody>
          <a:bodyPr wrap="square" rtlCol="0">
            <a:spAutoFit/>
          </a:bodyPr>
          <a:lstStyle/>
          <a:p>
            <a:r>
              <a:rPr lang="en-US" b="1" dirty="0"/>
              <a:t>Demo 2:</a:t>
            </a:r>
            <a:r>
              <a:rPr lang="en-US" dirty="0"/>
              <a:t> </a:t>
            </a:r>
            <a:r>
              <a:rPr lang="en-US" b="1" dirty="0"/>
              <a:t>Ingest incoming data from Azure IoT Hub into Azure </a:t>
            </a:r>
            <a:endParaRPr lang="en-IN" b="1" dirty="0"/>
          </a:p>
        </p:txBody>
      </p:sp>
      <p:sp>
        <p:nvSpPr>
          <p:cNvPr id="40" name="Right Bracket 39">
            <a:extLst>
              <a:ext uri="{FF2B5EF4-FFF2-40B4-BE49-F238E27FC236}">
                <a16:creationId xmlns:a16="http://schemas.microsoft.com/office/drawing/2014/main" id="{1E5B481E-612C-A91B-02F6-3F0AA113FE2D}"/>
              </a:ext>
            </a:extLst>
          </p:cNvPr>
          <p:cNvSpPr/>
          <p:nvPr/>
        </p:nvSpPr>
        <p:spPr>
          <a:xfrm rot="5400000">
            <a:off x="8109492" y="2978983"/>
            <a:ext cx="976085" cy="440088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11668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circle(in)">
                                      <p:cBhvr>
                                        <p:cTn id="7" dur="2000"/>
                                        <p:tgtEl>
                                          <p:spTgt spid="4102"/>
                                        </p:tgtEl>
                                      </p:cBhvr>
                                    </p:animEffect>
                                  </p:childTnLst>
                                </p:cTn>
                              </p:par>
                              <p:par>
                                <p:cTn id="8" presetID="6" presetClass="entr" presetSubtype="16" fill="hold" nodeType="withEffect">
                                  <p:stCondLst>
                                    <p:cond delay="0"/>
                                  </p:stCondLst>
                                  <p:childTnLst>
                                    <p:set>
                                      <p:cBhvr>
                                        <p:cTn id="9" dur="1" fill="hold">
                                          <p:stCondLst>
                                            <p:cond delay="0"/>
                                          </p:stCondLst>
                                        </p:cTn>
                                        <p:tgtEl>
                                          <p:spTgt spid="4104"/>
                                        </p:tgtEl>
                                        <p:attrNameLst>
                                          <p:attrName>style.visibility</p:attrName>
                                        </p:attrNameLst>
                                      </p:cBhvr>
                                      <p:to>
                                        <p:strVal val="visible"/>
                                      </p:to>
                                    </p:set>
                                    <p:animEffect transition="in" filter="circle(in)">
                                      <p:cBhvr>
                                        <p:cTn id="10" dur="2000"/>
                                        <p:tgtEl>
                                          <p:spTgt spid="4104"/>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circle(in)">
                                      <p:cBhvr>
                                        <p:cTn id="13" dur="2000"/>
                                        <p:tgtEl>
                                          <p:spTgt spid="15"/>
                                        </p:tgtEl>
                                      </p:cBhvr>
                                    </p:animEffect>
                                  </p:childTnLst>
                                </p:cTn>
                              </p:par>
                              <p:par>
                                <p:cTn id="14" presetID="6" presetClass="entr" presetSubtype="16"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circle(in)">
                                      <p:cBhvr>
                                        <p:cTn id="16" dur="2000"/>
                                        <p:tgtEl>
                                          <p:spTgt spid="29"/>
                                        </p:tgtEl>
                                      </p:cBhvr>
                                    </p:animEffect>
                                  </p:childTnLst>
                                </p:cTn>
                              </p:par>
                              <p:par>
                                <p:cTn id="17" presetID="6" presetClass="entr" presetSubtype="16"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circle(in)">
                                      <p:cBhvr>
                                        <p:cTn id="22" dur="2000"/>
                                        <p:tgtEl>
                                          <p:spTgt spid="16"/>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circle(in)">
                                      <p:cBhvr>
                                        <p:cTn id="25" dur="2000"/>
                                        <p:tgtEl>
                                          <p:spTgt spid="38"/>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circle(in)">
                                      <p:cBhvr>
                                        <p:cTn id="28" dur="20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circle(in)">
                                      <p:cBhvr>
                                        <p:cTn id="33" dur="2000"/>
                                        <p:tgtEl>
                                          <p:spTgt spid="19"/>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par>
                                <p:cTn id="37" presetID="6" presetClass="entr" presetSubtype="16" fill="hold" nodeType="withEffect">
                                  <p:stCondLst>
                                    <p:cond delay="0"/>
                                  </p:stCondLst>
                                  <p:childTnLst>
                                    <p:set>
                                      <p:cBhvr>
                                        <p:cTn id="38" dur="1" fill="hold">
                                          <p:stCondLst>
                                            <p:cond delay="0"/>
                                          </p:stCondLst>
                                        </p:cTn>
                                        <p:tgtEl>
                                          <p:spTgt spid="4106"/>
                                        </p:tgtEl>
                                        <p:attrNameLst>
                                          <p:attrName>style.visibility</p:attrName>
                                        </p:attrNameLst>
                                      </p:cBhvr>
                                      <p:to>
                                        <p:strVal val="visible"/>
                                      </p:to>
                                    </p:set>
                                    <p:animEffect transition="in" filter="circle(in)">
                                      <p:cBhvr>
                                        <p:cTn id="39" dur="2000"/>
                                        <p:tgtEl>
                                          <p:spTgt spid="4106"/>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circle(in)">
                                      <p:cBhvr>
                                        <p:cTn id="42" dur="2000"/>
                                        <p:tgtEl>
                                          <p:spTgt spid="36"/>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circle(in)">
                                      <p:cBhvr>
                                        <p:cTn id="45" dur="2000"/>
                                        <p:tgtEl>
                                          <p:spTgt spid="40"/>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circle(in)">
                                      <p:cBhvr>
                                        <p:cTn id="48"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9" grpId="0" animBg="1"/>
      <p:bldP spid="36" grpId="0"/>
      <p:bldP spid="37" grpId="0" animBg="1"/>
      <p:bldP spid="38" grpId="0"/>
      <p:bldP spid="39" grpId="0"/>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CBC4C4-D897-F2D5-FA54-1320779CC434}"/>
              </a:ext>
            </a:extLst>
          </p:cNvPr>
          <p:cNvGrpSpPr/>
          <p:nvPr/>
        </p:nvGrpSpPr>
        <p:grpSpPr>
          <a:xfrm>
            <a:off x="2636800" y="2340111"/>
            <a:ext cx="687456" cy="923330"/>
            <a:chOff x="1895452" y="2688175"/>
            <a:chExt cx="687456" cy="923330"/>
          </a:xfrm>
        </p:grpSpPr>
        <p:sp>
          <p:nvSpPr>
            <p:cNvPr id="3" name="Oval 2">
              <a:extLst>
                <a:ext uri="{FF2B5EF4-FFF2-40B4-BE49-F238E27FC236}">
                  <a16:creationId xmlns:a16="http://schemas.microsoft.com/office/drawing/2014/main" id="{7D26537C-A756-766E-D20F-E98D9636CF34}"/>
                </a:ext>
              </a:extLst>
            </p:cNvPr>
            <p:cNvSpPr/>
            <p:nvPr/>
          </p:nvSpPr>
          <p:spPr>
            <a:xfrm>
              <a:off x="1895452" y="2760175"/>
              <a:ext cx="687456" cy="7793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1F5AA72D-E42F-B893-4248-78CD2F29F59F}"/>
                </a:ext>
              </a:extLst>
            </p:cNvPr>
            <p:cNvSpPr/>
            <p:nvPr/>
          </p:nvSpPr>
          <p:spPr>
            <a:xfrm>
              <a:off x="2049175" y="2688175"/>
              <a:ext cx="380010"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chemeClr val="accent4"/>
                  </a:solidFill>
                </a:rPr>
                <a:t>3</a:t>
              </a:r>
              <a:endParaRPr lang="en-US" sz="5400" b="1" cap="none" spc="0" dirty="0">
                <a:ln/>
                <a:solidFill>
                  <a:schemeClr val="accent4"/>
                </a:solidFill>
                <a:effectLst/>
              </a:endParaRPr>
            </a:p>
          </p:txBody>
        </p:sp>
      </p:grpSp>
      <p:pic>
        <p:nvPicPr>
          <p:cNvPr id="6" name="Picture 10" descr="Databricks brings deep learning to Apache Spark | VentureBeat">
            <a:extLst>
              <a:ext uri="{FF2B5EF4-FFF2-40B4-BE49-F238E27FC236}">
                <a16:creationId xmlns:a16="http://schemas.microsoft.com/office/drawing/2014/main" id="{3C9412DA-E2D7-C42C-0932-8E84559E33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208" r="36216" b="38292"/>
          <a:stretch/>
        </p:blipFill>
        <p:spPr bwMode="auto">
          <a:xfrm>
            <a:off x="317980" y="1031961"/>
            <a:ext cx="1995242" cy="2077999"/>
          </a:xfrm>
          <a:prstGeom prst="rect">
            <a:avLst/>
          </a:prstGeom>
          <a:noFill/>
          <a:extLst>
            <a:ext uri="{909E8E84-426E-40DD-AFC4-6F175D3DCCD1}">
              <a14:hiddenFill xmlns:a14="http://schemas.microsoft.com/office/drawing/2010/main">
                <a:solidFill>
                  <a:srgbClr val="FFFFFF"/>
                </a:solidFill>
              </a14:hiddenFill>
            </a:ext>
          </a:extLst>
        </p:spPr>
      </p:pic>
      <p:sp>
        <p:nvSpPr>
          <p:cNvPr id="7" name="Arrow: Right 6">
            <a:extLst>
              <a:ext uri="{FF2B5EF4-FFF2-40B4-BE49-F238E27FC236}">
                <a16:creationId xmlns:a16="http://schemas.microsoft.com/office/drawing/2014/main" id="{DEDD7777-61A9-7493-562A-C7E47AC20B26}"/>
              </a:ext>
            </a:extLst>
          </p:cNvPr>
          <p:cNvSpPr/>
          <p:nvPr/>
        </p:nvSpPr>
        <p:spPr>
          <a:xfrm>
            <a:off x="2421860" y="1572061"/>
            <a:ext cx="1494250" cy="768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6" descr="An overview of Delta Lake">
            <a:extLst>
              <a:ext uri="{FF2B5EF4-FFF2-40B4-BE49-F238E27FC236}">
                <a16:creationId xmlns:a16="http://schemas.microsoft.com/office/drawing/2014/main" id="{D6C98DBD-E073-292B-3263-F0E7EA1B92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204" t="5546" r="27234" b="28745"/>
          <a:stretch/>
        </p:blipFill>
        <p:spPr bwMode="auto">
          <a:xfrm>
            <a:off x="3991562" y="915575"/>
            <a:ext cx="3866075" cy="2275866"/>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Right 10">
            <a:extLst>
              <a:ext uri="{FF2B5EF4-FFF2-40B4-BE49-F238E27FC236}">
                <a16:creationId xmlns:a16="http://schemas.microsoft.com/office/drawing/2014/main" id="{2B245288-A200-975D-8D85-45746C948102}"/>
              </a:ext>
            </a:extLst>
          </p:cNvPr>
          <p:cNvSpPr/>
          <p:nvPr/>
        </p:nvSpPr>
        <p:spPr>
          <a:xfrm>
            <a:off x="7902802" y="1742657"/>
            <a:ext cx="1494250" cy="768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124" name="Picture 4" descr="Data Analysis Big Data Clip Art, PNG, 510x518px, Data Analysis ...">
            <a:extLst>
              <a:ext uri="{FF2B5EF4-FFF2-40B4-BE49-F238E27FC236}">
                <a16:creationId xmlns:a16="http://schemas.microsoft.com/office/drawing/2014/main" id="{AD853879-B7C4-06C6-A6DB-C4E0C6A8AF8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774" t="6015" r="20554" b="6376"/>
          <a:stretch/>
        </p:blipFill>
        <p:spPr bwMode="auto">
          <a:xfrm>
            <a:off x="9509637" y="1031961"/>
            <a:ext cx="2254678" cy="2126783"/>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613D742-605F-732E-0766-1CC3BC599994}"/>
              </a:ext>
            </a:extLst>
          </p:cNvPr>
          <p:cNvGrpSpPr/>
          <p:nvPr/>
        </p:nvGrpSpPr>
        <p:grpSpPr>
          <a:xfrm>
            <a:off x="8226488" y="2412111"/>
            <a:ext cx="687456" cy="923330"/>
            <a:chOff x="1895452" y="2688175"/>
            <a:chExt cx="687456" cy="923330"/>
          </a:xfrm>
        </p:grpSpPr>
        <p:sp>
          <p:nvSpPr>
            <p:cNvPr id="13" name="Oval 12">
              <a:extLst>
                <a:ext uri="{FF2B5EF4-FFF2-40B4-BE49-F238E27FC236}">
                  <a16:creationId xmlns:a16="http://schemas.microsoft.com/office/drawing/2014/main" id="{D54700B4-BE77-2378-3642-660DFE2D5531}"/>
                </a:ext>
              </a:extLst>
            </p:cNvPr>
            <p:cNvSpPr/>
            <p:nvPr/>
          </p:nvSpPr>
          <p:spPr>
            <a:xfrm>
              <a:off x="1895452" y="2760175"/>
              <a:ext cx="687456" cy="7793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BF8069D-32B6-DFEC-0E59-8857AD4A56BB}"/>
                </a:ext>
              </a:extLst>
            </p:cNvPr>
            <p:cNvSpPr/>
            <p:nvPr/>
          </p:nvSpPr>
          <p:spPr>
            <a:xfrm>
              <a:off x="2049175" y="2688175"/>
              <a:ext cx="380010"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4</a:t>
              </a:r>
            </a:p>
          </p:txBody>
        </p:sp>
      </p:grpSp>
      <p:sp>
        <p:nvSpPr>
          <p:cNvPr id="15" name="Right Bracket 14">
            <a:extLst>
              <a:ext uri="{FF2B5EF4-FFF2-40B4-BE49-F238E27FC236}">
                <a16:creationId xmlns:a16="http://schemas.microsoft.com/office/drawing/2014/main" id="{623C2AD5-D83C-381C-4071-043190020AC3}"/>
              </a:ext>
            </a:extLst>
          </p:cNvPr>
          <p:cNvSpPr/>
          <p:nvPr/>
        </p:nvSpPr>
        <p:spPr>
          <a:xfrm rot="5400000">
            <a:off x="2550602" y="1677565"/>
            <a:ext cx="976085" cy="440088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TextBox 15">
            <a:extLst>
              <a:ext uri="{FF2B5EF4-FFF2-40B4-BE49-F238E27FC236}">
                <a16:creationId xmlns:a16="http://schemas.microsoft.com/office/drawing/2014/main" id="{58E12BE4-FA7B-F49A-3CC0-2111700B911A}"/>
              </a:ext>
            </a:extLst>
          </p:cNvPr>
          <p:cNvSpPr txBox="1"/>
          <p:nvPr/>
        </p:nvSpPr>
        <p:spPr>
          <a:xfrm>
            <a:off x="897792" y="4447285"/>
            <a:ext cx="4101935" cy="923330"/>
          </a:xfrm>
          <a:prstGeom prst="rect">
            <a:avLst/>
          </a:prstGeom>
          <a:noFill/>
        </p:spPr>
        <p:txBody>
          <a:bodyPr wrap="square" rtlCol="0">
            <a:spAutoFit/>
          </a:bodyPr>
          <a:lstStyle/>
          <a:p>
            <a:r>
              <a:rPr lang="en-US" b="1" dirty="0"/>
              <a:t>Demo 3: Ingest data from Azure Databricks into Delta Lake and make it ready for visualization. </a:t>
            </a:r>
            <a:endParaRPr lang="en-IN" b="1" dirty="0"/>
          </a:p>
        </p:txBody>
      </p:sp>
      <p:sp>
        <p:nvSpPr>
          <p:cNvPr id="17" name="Right Bracket 16">
            <a:extLst>
              <a:ext uri="{FF2B5EF4-FFF2-40B4-BE49-F238E27FC236}">
                <a16:creationId xmlns:a16="http://schemas.microsoft.com/office/drawing/2014/main" id="{4FC61ECF-699B-4A65-D109-983BCCE58A2B}"/>
              </a:ext>
            </a:extLst>
          </p:cNvPr>
          <p:cNvSpPr/>
          <p:nvPr/>
        </p:nvSpPr>
        <p:spPr>
          <a:xfrm rot="5400000">
            <a:off x="7808402" y="2864516"/>
            <a:ext cx="976085" cy="440088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TextBox 17">
            <a:extLst>
              <a:ext uri="{FF2B5EF4-FFF2-40B4-BE49-F238E27FC236}">
                <a16:creationId xmlns:a16="http://schemas.microsoft.com/office/drawing/2014/main" id="{2CE4EB91-271A-0E8F-99B5-1A7CCB37A19B}"/>
              </a:ext>
            </a:extLst>
          </p:cNvPr>
          <p:cNvSpPr txBox="1"/>
          <p:nvPr/>
        </p:nvSpPr>
        <p:spPr>
          <a:xfrm>
            <a:off x="6329243" y="5641373"/>
            <a:ext cx="4101935" cy="369332"/>
          </a:xfrm>
          <a:prstGeom prst="rect">
            <a:avLst/>
          </a:prstGeom>
          <a:noFill/>
        </p:spPr>
        <p:txBody>
          <a:bodyPr wrap="square" rtlCol="0">
            <a:spAutoFit/>
          </a:bodyPr>
          <a:lstStyle/>
          <a:p>
            <a:r>
              <a:rPr lang="en-US" b="1" dirty="0"/>
              <a:t>Demo 4: Visualize data using Power BI</a:t>
            </a:r>
            <a:endParaRPr lang="en-IN" b="1" dirty="0"/>
          </a:p>
        </p:txBody>
      </p:sp>
      <p:sp>
        <p:nvSpPr>
          <p:cNvPr id="19" name="TextBox 18">
            <a:extLst>
              <a:ext uri="{FF2B5EF4-FFF2-40B4-BE49-F238E27FC236}">
                <a16:creationId xmlns:a16="http://schemas.microsoft.com/office/drawing/2014/main" id="{B59548AB-5592-0634-F6D6-27994FE48098}"/>
              </a:ext>
            </a:extLst>
          </p:cNvPr>
          <p:cNvSpPr txBox="1"/>
          <p:nvPr/>
        </p:nvSpPr>
        <p:spPr>
          <a:xfrm>
            <a:off x="7079617" y="574424"/>
            <a:ext cx="2890652" cy="830997"/>
          </a:xfrm>
          <a:prstGeom prst="rect">
            <a:avLst/>
          </a:prstGeom>
          <a:noFill/>
        </p:spPr>
        <p:txBody>
          <a:bodyPr wrap="square" rtlCol="0">
            <a:spAutoFit/>
          </a:bodyPr>
          <a:lstStyle/>
          <a:p>
            <a:pPr algn="ctr"/>
            <a:r>
              <a:rPr lang="en-US" sz="2400" dirty="0">
                <a:solidFill>
                  <a:schemeClr val="accent1">
                    <a:lumMod val="75000"/>
                  </a:schemeClr>
                </a:solidFill>
              </a:rPr>
              <a:t>Use Databricks Partner Connects</a:t>
            </a:r>
            <a:endParaRPr lang="en-IN" sz="2400" dirty="0">
              <a:solidFill>
                <a:schemeClr val="accent1">
                  <a:lumMod val="75000"/>
                </a:schemeClr>
              </a:solidFill>
            </a:endParaRPr>
          </a:p>
        </p:txBody>
      </p:sp>
      <p:sp>
        <p:nvSpPr>
          <p:cNvPr id="22" name="TextBox 21">
            <a:extLst>
              <a:ext uri="{FF2B5EF4-FFF2-40B4-BE49-F238E27FC236}">
                <a16:creationId xmlns:a16="http://schemas.microsoft.com/office/drawing/2014/main" id="{95E28CFB-B923-D9B6-63EF-B4ECD101E30A}"/>
              </a:ext>
            </a:extLst>
          </p:cNvPr>
          <p:cNvSpPr txBox="1"/>
          <p:nvPr/>
        </p:nvSpPr>
        <p:spPr>
          <a:xfrm>
            <a:off x="1688925" y="369851"/>
            <a:ext cx="2890652" cy="1200329"/>
          </a:xfrm>
          <a:prstGeom prst="rect">
            <a:avLst/>
          </a:prstGeom>
          <a:noFill/>
        </p:spPr>
        <p:txBody>
          <a:bodyPr wrap="square" rtlCol="0">
            <a:spAutoFit/>
          </a:bodyPr>
          <a:lstStyle/>
          <a:p>
            <a:pPr algn="ctr"/>
            <a:r>
              <a:rPr lang="en-US" sz="2400" dirty="0">
                <a:solidFill>
                  <a:schemeClr val="accent1">
                    <a:lumMod val="75000"/>
                  </a:schemeClr>
                </a:solidFill>
              </a:rPr>
              <a:t>Ingest Data into Bronze and Gold Layers</a:t>
            </a:r>
            <a:endParaRPr lang="en-IN" sz="2400" dirty="0">
              <a:solidFill>
                <a:schemeClr val="accent1">
                  <a:lumMod val="75000"/>
                </a:schemeClr>
              </a:solidFill>
            </a:endParaRPr>
          </a:p>
        </p:txBody>
      </p:sp>
      <p:pic>
        <p:nvPicPr>
          <p:cNvPr id="5128" name="Picture 8" descr="Power BI Logo - K2 Enterprises">
            <a:extLst>
              <a:ext uri="{FF2B5EF4-FFF2-40B4-BE49-F238E27FC236}">
                <a16:creationId xmlns:a16="http://schemas.microsoft.com/office/drawing/2014/main" id="{6FEA154E-6E69-96BD-3283-8DE18B75421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2933" t="21688" r="23654" b="22923"/>
          <a:stretch/>
        </p:blipFill>
        <p:spPr bwMode="auto">
          <a:xfrm>
            <a:off x="7522331" y="3478455"/>
            <a:ext cx="1715758" cy="1779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17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ircle(in)">
                                      <p:cBhvr>
                                        <p:cTn id="7" dur="2000"/>
                                        <p:tgtEl>
                                          <p:spTgt spid="2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2000"/>
                                        <p:tgtEl>
                                          <p:spTgt spid="2"/>
                                        </p:tgtEl>
                                      </p:cBhvr>
                                    </p:animEffect>
                                  </p:childTnLst>
                                </p:cTn>
                              </p:par>
                              <p:par>
                                <p:cTn id="14" presetID="6" presetClass="entr" presetSubtype="16"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ircle(in)">
                                      <p:cBhvr>
                                        <p:cTn id="16" dur="2000"/>
                                        <p:tgtEl>
                                          <p:spTgt spid="10"/>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circle(in)">
                                      <p:cBhvr>
                                        <p:cTn id="19" dur="2000"/>
                                        <p:tgtEl>
                                          <p:spTgt spid="15"/>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circle(in)">
                                      <p:cBhvr>
                                        <p:cTn id="22" dur="2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circle(in)">
                                      <p:cBhvr>
                                        <p:cTn id="27" dur="2000"/>
                                        <p:tgtEl>
                                          <p:spTgt spid="19"/>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circle(in)">
                                      <p:cBhvr>
                                        <p:cTn id="30" dur="2000"/>
                                        <p:tgtEl>
                                          <p:spTgt spid="11"/>
                                        </p:tgtEl>
                                      </p:cBhvr>
                                    </p:animEffect>
                                  </p:childTnLst>
                                </p:cTn>
                              </p:par>
                              <p:par>
                                <p:cTn id="31" presetID="6" presetClass="entr" presetSubtype="16" fill="hold" nodeType="withEffect">
                                  <p:stCondLst>
                                    <p:cond delay="0"/>
                                  </p:stCondLst>
                                  <p:childTnLst>
                                    <p:set>
                                      <p:cBhvr>
                                        <p:cTn id="32" dur="1" fill="hold">
                                          <p:stCondLst>
                                            <p:cond delay="0"/>
                                          </p:stCondLst>
                                        </p:cTn>
                                        <p:tgtEl>
                                          <p:spTgt spid="5124"/>
                                        </p:tgtEl>
                                        <p:attrNameLst>
                                          <p:attrName>style.visibility</p:attrName>
                                        </p:attrNameLst>
                                      </p:cBhvr>
                                      <p:to>
                                        <p:strVal val="visible"/>
                                      </p:to>
                                    </p:set>
                                    <p:animEffect transition="in" filter="circle(in)">
                                      <p:cBhvr>
                                        <p:cTn id="33" dur="2000"/>
                                        <p:tgtEl>
                                          <p:spTgt spid="5124"/>
                                        </p:tgtEl>
                                      </p:cBhvr>
                                    </p:animEffect>
                                  </p:childTnLst>
                                </p:cTn>
                              </p:par>
                              <p:par>
                                <p:cTn id="34" presetID="6" presetClass="entr" presetSubtype="16"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circle(in)">
                                      <p:cBhvr>
                                        <p:cTn id="36" dur="2000"/>
                                        <p:tgtEl>
                                          <p:spTgt spid="12"/>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circle(in)">
                                      <p:cBhvr>
                                        <p:cTn id="39" dur="2000"/>
                                        <p:tgtEl>
                                          <p:spTgt spid="17"/>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circle(in)">
                                      <p:cBhvr>
                                        <p:cTn id="42"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P spid="16" grpId="0"/>
      <p:bldP spid="17" grpId="0" animBg="1"/>
      <p:bldP spid="18" grpId="0"/>
      <p:bldP spid="19"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7F5C-3064-012F-A007-59AAA049421C}"/>
              </a:ext>
            </a:extLst>
          </p:cNvPr>
          <p:cNvSpPr>
            <a:spLocks noGrp="1"/>
          </p:cNvSpPr>
          <p:nvPr>
            <p:ph type="title"/>
          </p:nvPr>
        </p:nvSpPr>
        <p:spPr/>
        <p:txBody>
          <a:bodyPr/>
          <a:lstStyle/>
          <a:p>
            <a:r>
              <a:rPr lang="en-US" dirty="0"/>
              <a:t>Stream Processing</a:t>
            </a:r>
            <a:endParaRPr lang="en-IN" dirty="0"/>
          </a:p>
        </p:txBody>
      </p:sp>
      <p:sp>
        <p:nvSpPr>
          <p:cNvPr id="3" name="Content Placeholder 2">
            <a:extLst>
              <a:ext uri="{FF2B5EF4-FFF2-40B4-BE49-F238E27FC236}">
                <a16:creationId xmlns:a16="http://schemas.microsoft.com/office/drawing/2014/main" id="{3550404E-6FCA-5B85-CBA4-CE58F2F96087}"/>
              </a:ext>
            </a:extLst>
          </p:cNvPr>
          <p:cNvSpPr>
            <a:spLocks noGrp="1"/>
          </p:cNvSpPr>
          <p:nvPr>
            <p:ph idx="1"/>
          </p:nvPr>
        </p:nvSpPr>
        <p:spPr>
          <a:xfrm>
            <a:off x="726724" y="4652619"/>
            <a:ext cx="11039452" cy="1725344"/>
          </a:xfrm>
        </p:spPr>
        <p:txBody>
          <a:bodyPr>
            <a:normAutofit lnSpcReduction="10000"/>
          </a:bodyPr>
          <a:lstStyle/>
          <a:p>
            <a:r>
              <a:rPr lang="en-US" dirty="0"/>
              <a:t>Stream processing is the act of taking action on a set of data as it is being created. </a:t>
            </a:r>
          </a:p>
          <a:p>
            <a:r>
              <a:rPr lang="en-US" dirty="0"/>
              <a:t>Commonly used actions are Aggregations (Sum, Mean, Standard Deviation), Analytics(predicting), Transformations, Enrichment and ingestion are all actions that Stream processing performs on the data. </a:t>
            </a:r>
            <a:endParaRPr lang="en-IN" dirty="0"/>
          </a:p>
        </p:txBody>
      </p:sp>
      <p:grpSp>
        <p:nvGrpSpPr>
          <p:cNvPr id="5" name="Group 4">
            <a:extLst>
              <a:ext uri="{FF2B5EF4-FFF2-40B4-BE49-F238E27FC236}">
                <a16:creationId xmlns:a16="http://schemas.microsoft.com/office/drawing/2014/main" id="{AB3F0C4B-832E-F9B3-537F-AF5CC954B53F}"/>
              </a:ext>
            </a:extLst>
          </p:cNvPr>
          <p:cNvGrpSpPr/>
          <p:nvPr/>
        </p:nvGrpSpPr>
        <p:grpSpPr>
          <a:xfrm>
            <a:off x="1736565" y="978800"/>
            <a:ext cx="9019769" cy="3521947"/>
            <a:chOff x="1272208" y="1734207"/>
            <a:chExt cx="9594575" cy="4308784"/>
          </a:xfrm>
        </p:grpSpPr>
        <p:sp>
          <p:nvSpPr>
            <p:cNvPr id="6" name="Rectangle: Rounded Corners 5">
              <a:extLst>
                <a:ext uri="{FF2B5EF4-FFF2-40B4-BE49-F238E27FC236}">
                  <a16:creationId xmlns:a16="http://schemas.microsoft.com/office/drawing/2014/main" id="{6816A0EB-FC7F-41E8-D5A7-61E6657576C5}"/>
                </a:ext>
              </a:extLst>
            </p:cNvPr>
            <p:cNvSpPr/>
            <p:nvPr/>
          </p:nvSpPr>
          <p:spPr>
            <a:xfrm>
              <a:off x="1272208" y="1734207"/>
              <a:ext cx="9594575" cy="43087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37">
              <a:extLst>
                <a:ext uri="{FF2B5EF4-FFF2-40B4-BE49-F238E27FC236}">
                  <a16:creationId xmlns:a16="http://schemas.microsoft.com/office/drawing/2014/main" id="{3D423B09-106F-4EF0-0BF9-18ADC5F6AD5B}"/>
                </a:ext>
              </a:extLst>
            </p:cNvPr>
            <p:cNvSpPr/>
            <p:nvPr/>
          </p:nvSpPr>
          <p:spPr>
            <a:xfrm>
              <a:off x="8631634" y="1870425"/>
              <a:ext cx="1914472" cy="39023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8" name="AutoShape 5">
              <a:extLst>
                <a:ext uri="{FF2B5EF4-FFF2-40B4-BE49-F238E27FC236}">
                  <a16:creationId xmlns:a16="http://schemas.microsoft.com/office/drawing/2014/main" id="{8641E2E8-D6CA-1EFC-EB9D-F84054487944}"/>
                </a:ext>
              </a:extLst>
            </p:cNvPr>
            <p:cNvSpPr>
              <a:spLocks noChangeArrowheads="1"/>
            </p:cNvSpPr>
            <p:nvPr/>
          </p:nvSpPr>
          <p:spPr bwMode="auto">
            <a:xfrm>
              <a:off x="3804534" y="2454063"/>
              <a:ext cx="4674700" cy="3124200"/>
            </a:xfrm>
            <a:prstGeom prst="roundRect">
              <a:avLst>
                <a:gd name="adj" fmla="val 5735"/>
              </a:avLst>
            </a:prstGeom>
            <a:ln>
              <a:headEnd/>
              <a:tailEnd/>
            </a:ln>
          </p:spPr>
          <p:style>
            <a:lnRef idx="1">
              <a:schemeClr val="accent1"/>
            </a:lnRef>
            <a:fillRef idx="2">
              <a:schemeClr val="accent1"/>
            </a:fillRef>
            <a:effectRef idx="1">
              <a:schemeClr val="accent1"/>
            </a:effectRef>
            <a:fontRef idx="minor">
              <a:schemeClr val="dk1"/>
            </a:fontRef>
          </p:style>
          <p:txBody>
            <a:bodyPr wrap="none"/>
            <a:lstStyle/>
            <a:p>
              <a:pPr algn="l" rtl="0">
                <a:defRPr/>
              </a:pPr>
              <a:endParaRPr lang="en-US" sz="700" b="1" kern="1200" dirty="0">
                <a:solidFill>
                  <a:prstClr val="black"/>
                </a:solidFill>
                <a:latin typeface="Segoe UI" pitchFamily="34" charset="0"/>
                <a:ea typeface="Segoe UI" pitchFamily="34" charset="0"/>
                <a:cs typeface="Segoe UI" pitchFamily="34" charset="0"/>
              </a:endParaRPr>
            </a:p>
          </p:txBody>
        </p:sp>
        <p:sp>
          <p:nvSpPr>
            <p:cNvPr id="9" name="AutoShape 15">
              <a:extLst>
                <a:ext uri="{FF2B5EF4-FFF2-40B4-BE49-F238E27FC236}">
                  <a16:creationId xmlns:a16="http://schemas.microsoft.com/office/drawing/2014/main" id="{2A6688C8-9154-64D4-648D-3A5B9F613631}"/>
                </a:ext>
              </a:extLst>
            </p:cNvPr>
            <p:cNvSpPr>
              <a:spLocks noChangeArrowheads="1"/>
            </p:cNvSpPr>
            <p:nvPr/>
          </p:nvSpPr>
          <p:spPr bwMode="auto">
            <a:xfrm>
              <a:off x="4745433" y="3063663"/>
              <a:ext cx="2743201" cy="2362200"/>
            </a:xfrm>
            <a:prstGeom prst="roundRect">
              <a:avLst>
                <a:gd name="adj" fmla="val 4645"/>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dirty="0">
                  <a:solidFill>
                    <a:schemeClr val="tx1"/>
                  </a:solidFill>
                  <a:latin typeface="Segoe UI" pitchFamily="34" charset="0"/>
                  <a:ea typeface="Segoe UI" pitchFamily="34" charset="0"/>
                  <a:cs typeface="Segoe UI" pitchFamily="34" charset="0"/>
                </a:rPr>
                <a:t>Standing Queries</a:t>
              </a:r>
            </a:p>
          </p:txBody>
        </p:sp>
        <p:sp>
          <p:nvSpPr>
            <p:cNvPr id="10" name="Rectangle 9">
              <a:extLst>
                <a:ext uri="{FF2B5EF4-FFF2-40B4-BE49-F238E27FC236}">
                  <a16:creationId xmlns:a16="http://schemas.microsoft.com/office/drawing/2014/main" id="{DD431F2F-D074-6309-EEE7-6E0E3D1DB6B9}"/>
                </a:ext>
              </a:extLst>
            </p:cNvPr>
            <p:cNvSpPr/>
            <p:nvPr/>
          </p:nvSpPr>
          <p:spPr bwMode="auto">
            <a:xfrm>
              <a:off x="5202634" y="3597062"/>
              <a:ext cx="838200" cy="685800"/>
            </a:xfrm>
            <a:prstGeom prst="rect">
              <a:avLst/>
            </a:prstGeom>
            <a:ln>
              <a:headEnd type="none" w="med" len="med"/>
              <a:tailEnd type="none" w="med" len="me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b="1" dirty="0">
                  <a:solidFill>
                    <a:schemeClr val="tx1"/>
                  </a:solidFill>
                  <a:latin typeface="Segoe UI" pitchFamily="34" charset="0"/>
                  <a:ea typeface="Segoe UI" pitchFamily="34" charset="0"/>
                  <a:cs typeface="Segoe UI" pitchFamily="34" charset="0"/>
                </a:rPr>
                <a:t>Query Logic</a:t>
              </a:r>
            </a:p>
          </p:txBody>
        </p:sp>
        <p:sp>
          <p:nvSpPr>
            <p:cNvPr id="11" name="TextBox 10">
              <a:extLst>
                <a:ext uri="{FF2B5EF4-FFF2-40B4-BE49-F238E27FC236}">
                  <a16:creationId xmlns:a16="http://schemas.microsoft.com/office/drawing/2014/main" id="{115EEC8A-FDFA-39C3-E127-1BBFED5D4712}"/>
                </a:ext>
              </a:extLst>
            </p:cNvPr>
            <p:cNvSpPr txBox="1"/>
            <p:nvPr/>
          </p:nvSpPr>
          <p:spPr>
            <a:xfrm>
              <a:off x="2123095" y="1870425"/>
              <a:ext cx="1022139" cy="369332"/>
            </a:xfrm>
            <a:prstGeom prst="rect">
              <a:avLst/>
            </a:prstGeom>
            <a:noFill/>
          </p:spPr>
          <p:txBody>
            <a:bodyPr wrap="none" rtlCol="0">
              <a:spAutoFit/>
            </a:bodyPr>
            <a:lstStyle/>
            <a:p>
              <a:pPr algn="l" rtl="0"/>
              <a:r>
                <a:rPr lang="en-US" b="1" kern="1200" dirty="0">
                  <a:solidFill>
                    <a:schemeClr val="accent5">
                      <a:lumMod val="25000"/>
                    </a:schemeClr>
                  </a:solidFill>
                  <a:latin typeface="Segoe UI" pitchFamily="34" charset="0"/>
                  <a:ea typeface="Segoe UI" pitchFamily="34" charset="0"/>
                  <a:cs typeface="Segoe UI" pitchFamily="34" charset="0"/>
                </a:rPr>
                <a:t>Sources</a:t>
              </a:r>
            </a:p>
          </p:txBody>
        </p:sp>
        <p:sp>
          <p:nvSpPr>
            <p:cNvPr id="12" name="TextBox 11">
              <a:extLst>
                <a:ext uri="{FF2B5EF4-FFF2-40B4-BE49-F238E27FC236}">
                  <a16:creationId xmlns:a16="http://schemas.microsoft.com/office/drawing/2014/main" id="{C997DBA7-54C2-0428-E6F3-E3D7C8FBB42C}"/>
                </a:ext>
              </a:extLst>
            </p:cNvPr>
            <p:cNvSpPr txBox="1"/>
            <p:nvPr/>
          </p:nvSpPr>
          <p:spPr>
            <a:xfrm>
              <a:off x="9031173" y="1886607"/>
              <a:ext cx="972061" cy="369332"/>
            </a:xfrm>
            <a:prstGeom prst="rect">
              <a:avLst/>
            </a:prstGeom>
            <a:noFill/>
          </p:spPr>
          <p:txBody>
            <a:bodyPr wrap="none" rtlCol="0">
              <a:spAutoFit/>
            </a:bodyPr>
            <a:lstStyle/>
            <a:p>
              <a:pPr algn="l" rtl="0"/>
              <a:r>
                <a:rPr lang="en-US" b="1" kern="1200" dirty="0">
                  <a:solidFill>
                    <a:schemeClr val="accent5">
                      <a:lumMod val="25000"/>
                    </a:schemeClr>
                  </a:solidFill>
                  <a:latin typeface="Segoe UI" pitchFamily="34" charset="0"/>
                  <a:ea typeface="Segoe UI" pitchFamily="34" charset="0"/>
                  <a:cs typeface="Segoe UI" pitchFamily="34" charset="0"/>
                </a:rPr>
                <a:t>Targets</a:t>
              </a:r>
            </a:p>
          </p:txBody>
        </p:sp>
        <p:pic>
          <p:nvPicPr>
            <p:cNvPr id="13" name="Picture 300">
              <a:extLst>
                <a:ext uri="{FF2B5EF4-FFF2-40B4-BE49-F238E27FC236}">
                  <a16:creationId xmlns:a16="http://schemas.microsoft.com/office/drawing/2014/main" id="{376DFA85-A28C-FEF4-CABE-7CE413B0E736}"/>
                </a:ext>
              </a:extLst>
            </p:cNvPr>
            <p:cNvPicPr>
              <a:picLocks noChangeAspect="1" noChangeArrowheads="1"/>
            </p:cNvPicPr>
            <p:nvPr/>
          </p:nvPicPr>
          <p:blipFill>
            <a:blip r:embed="rId2" cstate="print"/>
            <a:srcRect/>
            <a:stretch>
              <a:fillRect/>
            </a:stretch>
          </p:blipFill>
          <p:spPr bwMode="auto">
            <a:xfrm>
              <a:off x="2154634" y="2907472"/>
              <a:ext cx="533399" cy="697991"/>
            </a:xfrm>
            <a:prstGeom prst="rect">
              <a:avLst/>
            </a:prstGeom>
            <a:noFill/>
            <a:ln w="9525" algn="ctr">
              <a:noFill/>
              <a:miter lim="800000"/>
              <a:headEnd/>
              <a:tailEnd/>
            </a:ln>
          </p:spPr>
        </p:pic>
        <p:pic>
          <p:nvPicPr>
            <p:cNvPr id="14" name="Picture 308">
              <a:extLst>
                <a:ext uri="{FF2B5EF4-FFF2-40B4-BE49-F238E27FC236}">
                  <a16:creationId xmlns:a16="http://schemas.microsoft.com/office/drawing/2014/main" id="{5FC9B3F1-DCBD-4D1D-0FCD-E26A8F0132F4}"/>
                </a:ext>
              </a:extLst>
            </p:cNvPr>
            <p:cNvPicPr>
              <a:picLocks noChangeAspect="1" noChangeArrowheads="1"/>
            </p:cNvPicPr>
            <p:nvPr/>
          </p:nvPicPr>
          <p:blipFill>
            <a:blip r:embed="rId3" cstate="print"/>
            <a:srcRect/>
            <a:stretch>
              <a:fillRect/>
            </a:stretch>
          </p:blipFill>
          <p:spPr bwMode="auto">
            <a:xfrm>
              <a:off x="9737346" y="2312609"/>
              <a:ext cx="609600" cy="565150"/>
            </a:xfrm>
            <a:prstGeom prst="rect">
              <a:avLst/>
            </a:prstGeom>
            <a:noFill/>
            <a:ln w="9525" algn="ctr">
              <a:noFill/>
              <a:miter lim="800000"/>
              <a:headEnd/>
              <a:tailEnd/>
            </a:ln>
          </p:spPr>
        </p:pic>
        <p:pic>
          <p:nvPicPr>
            <p:cNvPr id="15" name="Picture 307">
              <a:extLst>
                <a:ext uri="{FF2B5EF4-FFF2-40B4-BE49-F238E27FC236}">
                  <a16:creationId xmlns:a16="http://schemas.microsoft.com/office/drawing/2014/main" id="{405C3707-6593-73E0-D9D7-8C97C66DE132}"/>
                </a:ext>
              </a:extLst>
            </p:cNvPr>
            <p:cNvPicPr>
              <a:picLocks noChangeAspect="1" noChangeArrowheads="1"/>
            </p:cNvPicPr>
            <p:nvPr/>
          </p:nvPicPr>
          <p:blipFill>
            <a:blip r:embed="rId4" cstate="print"/>
            <a:srcRect/>
            <a:stretch>
              <a:fillRect/>
            </a:stretch>
          </p:blipFill>
          <p:spPr bwMode="auto">
            <a:xfrm>
              <a:off x="8822134" y="3125507"/>
              <a:ext cx="685800" cy="631825"/>
            </a:xfrm>
            <a:prstGeom prst="rect">
              <a:avLst/>
            </a:prstGeom>
            <a:noFill/>
            <a:ln w="9525" algn="ctr">
              <a:noFill/>
              <a:miter lim="800000"/>
              <a:headEnd/>
              <a:tailEnd/>
            </a:ln>
          </p:spPr>
        </p:pic>
        <p:pic>
          <p:nvPicPr>
            <p:cNvPr id="16" name="Picture 338">
              <a:extLst>
                <a:ext uri="{FF2B5EF4-FFF2-40B4-BE49-F238E27FC236}">
                  <a16:creationId xmlns:a16="http://schemas.microsoft.com/office/drawing/2014/main" id="{B9C9B8CE-4E81-EE63-8055-CA6A8755384A}"/>
                </a:ext>
              </a:extLst>
            </p:cNvPr>
            <p:cNvPicPr>
              <a:picLocks noChangeAspect="1" noChangeArrowheads="1"/>
            </p:cNvPicPr>
            <p:nvPr/>
          </p:nvPicPr>
          <p:blipFill>
            <a:blip r:embed="rId5" cstate="print"/>
            <a:srcRect/>
            <a:stretch>
              <a:fillRect/>
            </a:stretch>
          </p:blipFill>
          <p:spPr bwMode="auto">
            <a:xfrm>
              <a:off x="1849834" y="3826736"/>
              <a:ext cx="557750" cy="730250"/>
            </a:xfrm>
            <a:prstGeom prst="rect">
              <a:avLst/>
            </a:prstGeom>
            <a:noFill/>
            <a:ln w="9525" algn="ctr">
              <a:noFill/>
              <a:miter lim="800000"/>
              <a:headEnd/>
              <a:tailEnd/>
            </a:ln>
          </p:spPr>
        </p:pic>
        <p:pic>
          <p:nvPicPr>
            <p:cNvPr id="17" name="Picture 281">
              <a:extLst>
                <a:ext uri="{FF2B5EF4-FFF2-40B4-BE49-F238E27FC236}">
                  <a16:creationId xmlns:a16="http://schemas.microsoft.com/office/drawing/2014/main" id="{42152C32-D122-F9A6-87AD-76F3EB59018A}"/>
                </a:ext>
              </a:extLst>
            </p:cNvPr>
            <p:cNvPicPr>
              <a:picLocks noChangeAspect="1" noChangeArrowheads="1"/>
            </p:cNvPicPr>
            <p:nvPr/>
          </p:nvPicPr>
          <p:blipFill>
            <a:blip r:embed="rId6" cstate="print"/>
            <a:srcRect/>
            <a:stretch>
              <a:fillRect/>
            </a:stretch>
          </p:blipFill>
          <p:spPr bwMode="auto">
            <a:xfrm>
              <a:off x="1926035" y="2215200"/>
              <a:ext cx="304799" cy="453033"/>
            </a:xfrm>
            <a:prstGeom prst="rect">
              <a:avLst/>
            </a:prstGeom>
            <a:noFill/>
            <a:ln w="9525" algn="ctr">
              <a:noFill/>
              <a:miter lim="800000"/>
              <a:headEnd/>
              <a:tailEnd/>
            </a:ln>
          </p:spPr>
        </p:pic>
        <p:pic>
          <p:nvPicPr>
            <p:cNvPr id="18" name="Picture 293">
              <a:extLst>
                <a:ext uri="{FF2B5EF4-FFF2-40B4-BE49-F238E27FC236}">
                  <a16:creationId xmlns:a16="http://schemas.microsoft.com/office/drawing/2014/main" id="{04824413-E74D-7459-F880-83CA4E123383}"/>
                </a:ext>
              </a:extLst>
            </p:cNvPr>
            <p:cNvPicPr>
              <a:picLocks noChangeAspect="1" noChangeArrowheads="1"/>
            </p:cNvPicPr>
            <p:nvPr/>
          </p:nvPicPr>
          <p:blipFill>
            <a:blip r:embed="rId7" cstate="print"/>
            <a:srcRect/>
            <a:stretch>
              <a:fillRect/>
            </a:stretch>
          </p:blipFill>
          <p:spPr bwMode="auto">
            <a:xfrm>
              <a:off x="2383234" y="2367600"/>
              <a:ext cx="609600" cy="273050"/>
            </a:xfrm>
            <a:prstGeom prst="rect">
              <a:avLst/>
            </a:prstGeom>
            <a:noFill/>
            <a:ln w="9525" algn="ctr">
              <a:noFill/>
              <a:miter lim="800000"/>
              <a:headEnd/>
              <a:tailEnd/>
            </a:ln>
          </p:spPr>
        </p:pic>
        <p:sp>
          <p:nvSpPr>
            <p:cNvPr id="19" name="TextBox 18">
              <a:extLst>
                <a:ext uri="{FF2B5EF4-FFF2-40B4-BE49-F238E27FC236}">
                  <a16:creationId xmlns:a16="http://schemas.microsoft.com/office/drawing/2014/main" id="{96E7BD78-018E-6907-8DE7-1783C6F8BC83}"/>
                </a:ext>
              </a:extLst>
            </p:cNvPr>
            <p:cNvSpPr txBox="1"/>
            <p:nvPr/>
          </p:nvSpPr>
          <p:spPr>
            <a:xfrm>
              <a:off x="1850624" y="2672400"/>
              <a:ext cx="1298176" cy="276999"/>
            </a:xfrm>
            <a:prstGeom prst="rect">
              <a:avLst/>
            </a:prstGeom>
            <a:noFill/>
          </p:spPr>
          <p:txBody>
            <a:bodyPr wrap="none" rtlCol="0">
              <a:spAutoFit/>
            </a:bodyPr>
            <a:lstStyle/>
            <a:p>
              <a:pPr algn="l" rtl="0"/>
              <a:r>
                <a:rPr lang="en-US" sz="1200" kern="1200" dirty="0">
                  <a:solidFill>
                    <a:schemeClr val="accent5">
                      <a:lumMod val="25000"/>
                    </a:schemeClr>
                  </a:solidFill>
                  <a:latin typeface="Segoe UI" pitchFamily="34" charset="0"/>
                  <a:ea typeface="Segoe UI" pitchFamily="34" charset="0"/>
                  <a:cs typeface="Segoe UI" pitchFamily="34" charset="0"/>
                </a:rPr>
                <a:t>Devices, Sensors</a:t>
              </a:r>
            </a:p>
          </p:txBody>
        </p:sp>
        <p:sp>
          <p:nvSpPr>
            <p:cNvPr id="20" name="TextBox 19">
              <a:extLst>
                <a:ext uri="{FF2B5EF4-FFF2-40B4-BE49-F238E27FC236}">
                  <a16:creationId xmlns:a16="http://schemas.microsoft.com/office/drawing/2014/main" id="{A064BCC0-F5FC-4AD8-99EB-A5A6C8EF566F}"/>
                </a:ext>
              </a:extLst>
            </p:cNvPr>
            <p:cNvSpPr txBox="1"/>
            <p:nvPr/>
          </p:nvSpPr>
          <p:spPr>
            <a:xfrm>
              <a:off x="1885044" y="3515456"/>
              <a:ext cx="1044325" cy="276999"/>
            </a:xfrm>
            <a:prstGeom prst="rect">
              <a:avLst/>
            </a:prstGeom>
            <a:noFill/>
          </p:spPr>
          <p:txBody>
            <a:bodyPr wrap="none" rtlCol="0">
              <a:spAutoFit/>
            </a:bodyPr>
            <a:lstStyle/>
            <a:p>
              <a:pPr algn="l" rtl="0"/>
              <a:r>
                <a:rPr lang="en-US" sz="1200" kern="1200" dirty="0">
                  <a:solidFill>
                    <a:schemeClr val="accent5">
                      <a:lumMod val="25000"/>
                    </a:schemeClr>
                  </a:solidFill>
                  <a:latin typeface="Segoe UI" pitchFamily="34" charset="0"/>
                  <a:ea typeface="Segoe UI" pitchFamily="34" charset="0"/>
                  <a:cs typeface="Segoe UI" pitchFamily="34" charset="0"/>
                </a:rPr>
                <a:t>Web servers</a:t>
              </a:r>
            </a:p>
          </p:txBody>
        </p:sp>
        <p:grpSp>
          <p:nvGrpSpPr>
            <p:cNvPr id="21" name="Group 54">
              <a:extLst>
                <a:ext uri="{FF2B5EF4-FFF2-40B4-BE49-F238E27FC236}">
                  <a16:creationId xmlns:a16="http://schemas.microsoft.com/office/drawing/2014/main" id="{6782F11F-EECC-7E3F-A964-042932AD7A6C}"/>
                </a:ext>
              </a:extLst>
            </p:cNvPr>
            <p:cNvGrpSpPr/>
            <p:nvPr/>
          </p:nvGrpSpPr>
          <p:grpSpPr>
            <a:xfrm>
              <a:off x="2481368" y="3778096"/>
              <a:ext cx="740066" cy="762000"/>
              <a:chOff x="555334" y="4191000"/>
              <a:chExt cx="587666" cy="609600"/>
            </a:xfrm>
          </p:grpSpPr>
          <p:pic>
            <p:nvPicPr>
              <p:cNvPr id="58" name="Picture 3" descr="C:\Documents and Settings\antonk\Local Settings\Temporary Internet Files\Content.IE5\AV78XKCM\MCj04348450000[1].png">
                <a:extLst>
                  <a:ext uri="{FF2B5EF4-FFF2-40B4-BE49-F238E27FC236}">
                    <a16:creationId xmlns:a16="http://schemas.microsoft.com/office/drawing/2014/main" id="{A47FBD45-92AD-4EF5-E96C-669EBE0AD32B}"/>
                  </a:ext>
                </a:extLst>
              </p:cNvPr>
              <p:cNvPicPr>
                <a:picLocks noChangeAspect="1" noChangeArrowheads="1"/>
              </p:cNvPicPr>
              <p:nvPr/>
            </p:nvPicPr>
            <p:blipFill>
              <a:blip r:embed="rId8" cstate="print"/>
              <a:srcRect/>
              <a:stretch>
                <a:fillRect/>
              </a:stretch>
            </p:blipFill>
            <p:spPr bwMode="auto">
              <a:xfrm>
                <a:off x="555334" y="4191000"/>
                <a:ext cx="587666" cy="527538"/>
              </a:xfrm>
              <a:prstGeom prst="rect">
                <a:avLst/>
              </a:prstGeom>
              <a:noFill/>
            </p:spPr>
          </p:pic>
          <p:sp>
            <p:nvSpPr>
              <p:cNvPr id="59" name="Can 21">
                <a:extLst>
                  <a:ext uri="{FF2B5EF4-FFF2-40B4-BE49-F238E27FC236}">
                    <a16:creationId xmlns:a16="http://schemas.microsoft.com/office/drawing/2014/main" id="{513B9D50-C26E-B219-2261-F65C0728DA6A}"/>
                  </a:ext>
                </a:extLst>
              </p:cNvPr>
              <p:cNvSpPr/>
              <p:nvPr/>
            </p:nvSpPr>
            <p:spPr>
              <a:xfrm>
                <a:off x="860133" y="4419600"/>
                <a:ext cx="228600" cy="381000"/>
              </a:xfrm>
              <a:prstGeom prst="can">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0"/>
                <a:endParaRPr lang="en-US" sz="1200" kern="1200" dirty="0">
                  <a:solidFill>
                    <a:schemeClr val="accent5">
                      <a:lumMod val="25000"/>
                    </a:schemeClr>
                  </a:solidFill>
                  <a:latin typeface="Segoe UI" pitchFamily="34" charset="0"/>
                  <a:ea typeface="Segoe UI" pitchFamily="34" charset="0"/>
                  <a:cs typeface="Segoe UI" pitchFamily="34" charset="0"/>
                </a:endParaRPr>
              </a:p>
            </p:txBody>
          </p:sp>
        </p:grpSp>
        <p:pic>
          <p:nvPicPr>
            <p:cNvPr id="22" name="Picture 2" descr="Bloomberg Professional Service">
              <a:extLst>
                <a:ext uri="{FF2B5EF4-FFF2-40B4-BE49-F238E27FC236}">
                  <a16:creationId xmlns:a16="http://schemas.microsoft.com/office/drawing/2014/main" id="{A2D0361F-11C6-9268-1893-F2FD9D56C316}"/>
                </a:ext>
              </a:extLst>
            </p:cNvPr>
            <p:cNvPicPr>
              <a:picLocks noChangeAspect="1" noChangeArrowheads="1"/>
            </p:cNvPicPr>
            <p:nvPr/>
          </p:nvPicPr>
          <p:blipFill>
            <a:blip r:embed="rId9" cstate="print"/>
            <a:srcRect l="2614" t="12749" r="3268" b="39442"/>
            <a:stretch>
              <a:fillRect/>
            </a:stretch>
          </p:blipFill>
          <p:spPr bwMode="auto">
            <a:xfrm>
              <a:off x="9012634" y="3769845"/>
              <a:ext cx="1447800" cy="603250"/>
            </a:xfrm>
            <a:prstGeom prst="rect">
              <a:avLst/>
            </a:prstGeom>
            <a:noFill/>
          </p:spPr>
        </p:pic>
        <p:cxnSp>
          <p:nvCxnSpPr>
            <p:cNvPr id="23" name="Curved Connector 24">
              <a:extLst>
                <a:ext uri="{FF2B5EF4-FFF2-40B4-BE49-F238E27FC236}">
                  <a16:creationId xmlns:a16="http://schemas.microsoft.com/office/drawing/2014/main" id="{52671103-BDC3-000E-51BF-87973AC7B1FC}"/>
                </a:ext>
              </a:extLst>
            </p:cNvPr>
            <p:cNvCxnSpPr/>
            <p:nvPr/>
          </p:nvCxnSpPr>
          <p:spPr>
            <a:xfrm>
              <a:off x="2992834" y="2504125"/>
              <a:ext cx="988976" cy="750038"/>
            </a:xfrm>
            <a:prstGeom prst="curvedConnector3">
              <a:avLst>
                <a:gd name="adj1" fmla="val 50000"/>
              </a:avLst>
            </a:prstGeom>
            <a:ln w="12700">
              <a:solidFill>
                <a:schemeClr val="tx1">
                  <a:lumMod val="10000"/>
                </a:schemeClr>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25">
              <a:extLst>
                <a:ext uri="{FF2B5EF4-FFF2-40B4-BE49-F238E27FC236}">
                  <a16:creationId xmlns:a16="http://schemas.microsoft.com/office/drawing/2014/main" id="{64D8C835-70B6-7D34-28AD-BAB0F2B5C7DD}"/>
                </a:ext>
              </a:extLst>
            </p:cNvPr>
            <p:cNvCxnSpPr/>
            <p:nvPr/>
          </p:nvCxnSpPr>
          <p:spPr>
            <a:xfrm>
              <a:off x="2688033" y="3256468"/>
              <a:ext cx="1293777" cy="607295"/>
            </a:xfrm>
            <a:prstGeom prst="curvedConnector3">
              <a:avLst>
                <a:gd name="adj1" fmla="val 50000"/>
              </a:avLst>
            </a:prstGeom>
            <a:ln w="12700">
              <a:solidFill>
                <a:schemeClr val="tx1">
                  <a:lumMod val="10000"/>
                </a:schemeClr>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6">
              <a:extLst>
                <a:ext uri="{FF2B5EF4-FFF2-40B4-BE49-F238E27FC236}">
                  <a16:creationId xmlns:a16="http://schemas.microsoft.com/office/drawing/2014/main" id="{A8E64E75-7ACE-771C-5BA3-1C47A6A96A98}"/>
                </a:ext>
              </a:extLst>
            </p:cNvPr>
            <p:cNvCxnSpPr/>
            <p:nvPr/>
          </p:nvCxnSpPr>
          <p:spPr>
            <a:xfrm>
              <a:off x="3221434" y="4107808"/>
              <a:ext cx="760376" cy="365555"/>
            </a:xfrm>
            <a:prstGeom prst="curvedConnector3">
              <a:avLst>
                <a:gd name="adj1" fmla="val 50000"/>
              </a:avLst>
            </a:prstGeom>
            <a:ln w="12700">
              <a:solidFill>
                <a:schemeClr val="tx1">
                  <a:lumMod val="10000"/>
                </a:schemeClr>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26" name="Curved Connector 27">
              <a:extLst>
                <a:ext uri="{FF2B5EF4-FFF2-40B4-BE49-F238E27FC236}">
                  <a16:creationId xmlns:a16="http://schemas.microsoft.com/office/drawing/2014/main" id="{07AEC043-6463-9F3D-4130-F1EEAE193401}"/>
                </a:ext>
              </a:extLst>
            </p:cNvPr>
            <p:cNvCxnSpPr/>
            <p:nvPr/>
          </p:nvCxnSpPr>
          <p:spPr>
            <a:xfrm flipV="1">
              <a:off x="2935187" y="5082963"/>
              <a:ext cx="1046623" cy="22744"/>
            </a:xfrm>
            <a:prstGeom prst="curvedConnector3">
              <a:avLst>
                <a:gd name="adj1" fmla="val 50000"/>
              </a:avLst>
            </a:prstGeom>
            <a:ln w="12700">
              <a:solidFill>
                <a:schemeClr val="tx1">
                  <a:lumMod val="10000"/>
                </a:schemeClr>
              </a:solidFill>
              <a:prstDash val="dashDot"/>
              <a:tailEnd type="arrow"/>
            </a:ln>
          </p:spPr>
          <p:style>
            <a:lnRef idx="1">
              <a:schemeClr val="accent1"/>
            </a:lnRef>
            <a:fillRef idx="0">
              <a:schemeClr val="accent1"/>
            </a:fillRef>
            <a:effectRef idx="0">
              <a:schemeClr val="accent1"/>
            </a:effectRef>
            <a:fontRef idx="minor">
              <a:schemeClr val="tx1"/>
            </a:fontRef>
          </p:style>
        </p:cxnSp>
        <p:pic>
          <p:nvPicPr>
            <p:cNvPr id="27" name="Picture 338">
              <a:extLst>
                <a:ext uri="{FF2B5EF4-FFF2-40B4-BE49-F238E27FC236}">
                  <a16:creationId xmlns:a16="http://schemas.microsoft.com/office/drawing/2014/main" id="{01D30B3E-1B8F-B633-708A-428E514DBCF5}"/>
                </a:ext>
              </a:extLst>
            </p:cNvPr>
            <p:cNvPicPr>
              <a:picLocks noChangeAspect="1" noChangeArrowheads="1"/>
            </p:cNvPicPr>
            <p:nvPr/>
          </p:nvPicPr>
          <p:blipFill>
            <a:blip r:embed="rId5" cstate="print"/>
            <a:srcRect/>
            <a:stretch>
              <a:fillRect/>
            </a:stretch>
          </p:blipFill>
          <p:spPr bwMode="auto">
            <a:xfrm>
              <a:off x="8991532" y="4614969"/>
              <a:ext cx="557750" cy="730250"/>
            </a:xfrm>
            <a:prstGeom prst="rect">
              <a:avLst/>
            </a:prstGeom>
            <a:noFill/>
            <a:ln w="9525" algn="ctr">
              <a:noFill/>
              <a:miter lim="800000"/>
              <a:headEnd/>
              <a:tailEnd/>
            </a:ln>
          </p:spPr>
        </p:pic>
        <p:grpSp>
          <p:nvGrpSpPr>
            <p:cNvPr id="28" name="Group 116">
              <a:extLst>
                <a:ext uri="{FF2B5EF4-FFF2-40B4-BE49-F238E27FC236}">
                  <a16:creationId xmlns:a16="http://schemas.microsoft.com/office/drawing/2014/main" id="{E8226D21-9B84-1C8F-E576-CF9011BEADDE}"/>
                </a:ext>
              </a:extLst>
            </p:cNvPr>
            <p:cNvGrpSpPr/>
            <p:nvPr/>
          </p:nvGrpSpPr>
          <p:grpSpPr>
            <a:xfrm>
              <a:off x="9723616" y="4614969"/>
              <a:ext cx="740066" cy="762000"/>
              <a:chOff x="555334" y="4191000"/>
              <a:chExt cx="587666" cy="609600"/>
            </a:xfrm>
          </p:grpSpPr>
          <p:pic>
            <p:nvPicPr>
              <p:cNvPr id="56" name="Picture 3" descr="C:\Documents and Settings\antonk\Local Settings\Temporary Internet Files\Content.IE5\AV78XKCM\MCj04348450000[1].png">
                <a:extLst>
                  <a:ext uri="{FF2B5EF4-FFF2-40B4-BE49-F238E27FC236}">
                    <a16:creationId xmlns:a16="http://schemas.microsoft.com/office/drawing/2014/main" id="{28642841-DD38-47D9-31F0-9E434821A835}"/>
                  </a:ext>
                </a:extLst>
              </p:cNvPr>
              <p:cNvPicPr>
                <a:picLocks noChangeAspect="1" noChangeArrowheads="1"/>
              </p:cNvPicPr>
              <p:nvPr/>
            </p:nvPicPr>
            <p:blipFill>
              <a:blip r:embed="rId8" cstate="print"/>
              <a:srcRect/>
              <a:stretch>
                <a:fillRect/>
              </a:stretch>
            </p:blipFill>
            <p:spPr bwMode="auto">
              <a:xfrm>
                <a:off x="555334" y="4191000"/>
                <a:ext cx="587666" cy="527538"/>
              </a:xfrm>
              <a:prstGeom prst="rect">
                <a:avLst/>
              </a:prstGeom>
              <a:noFill/>
            </p:spPr>
          </p:pic>
          <p:sp>
            <p:nvSpPr>
              <p:cNvPr id="57" name="Can 32">
                <a:extLst>
                  <a:ext uri="{FF2B5EF4-FFF2-40B4-BE49-F238E27FC236}">
                    <a16:creationId xmlns:a16="http://schemas.microsoft.com/office/drawing/2014/main" id="{C1E91FEB-21ED-8D82-BF9D-984CA77DD085}"/>
                  </a:ext>
                </a:extLst>
              </p:cNvPr>
              <p:cNvSpPr/>
              <p:nvPr/>
            </p:nvSpPr>
            <p:spPr>
              <a:xfrm>
                <a:off x="860133" y="4419600"/>
                <a:ext cx="228600" cy="381000"/>
              </a:xfrm>
              <a:prstGeom prst="can">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0"/>
                <a:endParaRPr lang="en-US" sz="1200" kern="1200" dirty="0">
                  <a:solidFill>
                    <a:schemeClr val="accent5">
                      <a:lumMod val="25000"/>
                    </a:schemeClr>
                  </a:solidFill>
                  <a:latin typeface="Segoe UI" pitchFamily="34" charset="0"/>
                  <a:ea typeface="Segoe UI" pitchFamily="34" charset="0"/>
                  <a:cs typeface="Segoe UI" pitchFamily="34" charset="0"/>
                </a:endParaRPr>
              </a:p>
            </p:txBody>
          </p:sp>
        </p:grpSp>
        <p:sp>
          <p:nvSpPr>
            <p:cNvPr id="29" name="TextBox 28">
              <a:extLst>
                <a:ext uri="{FF2B5EF4-FFF2-40B4-BE49-F238E27FC236}">
                  <a16:creationId xmlns:a16="http://schemas.microsoft.com/office/drawing/2014/main" id="{89494BC7-C9BB-AC10-6B82-1F3C51F90C0A}"/>
                </a:ext>
              </a:extLst>
            </p:cNvPr>
            <p:cNvSpPr txBox="1"/>
            <p:nvPr/>
          </p:nvSpPr>
          <p:spPr>
            <a:xfrm>
              <a:off x="8746746" y="2703873"/>
              <a:ext cx="1851448" cy="461665"/>
            </a:xfrm>
            <a:prstGeom prst="rect">
              <a:avLst/>
            </a:prstGeom>
            <a:noFill/>
          </p:spPr>
          <p:txBody>
            <a:bodyPr wrap="square" rtlCol="0">
              <a:spAutoFit/>
            </a:bodyPr>
            <a:lstStyle/>
            <a:p>
              <a:pPr algn="l" rtl="0"/>
              <a:r>
                <a:rPr lang="en-US" sz="1200" kern="1200" dirty="0">
                  <a:solidFill>
                    <a:schemeClr val="accent5">
                      <a:lumMod val="25000"/>
                    </a:schemeClr>
                  </a:solidFill>
                  <a:latin typeface="Segoe UI" pitchFamily="34" charset="0"/>
                  <a:ea typeface="Segoe UI" pitchFamily="34" charset="0"/>
                  <a:cs typeface="Segoe UI" pitchFamily="34" charset="0"/>
                </a:rPr>
                <a:t>Pagers &amp;</a:t>
              </a:r>
            </a:p>
            <a:p>
              <a:pPr algn="l" rtl="0"/>
              <a:r>
                <a:rPr lang="en-US" sz="1200" kern="1200" dirty="0">
                  <a:solidFill>
                    <a:schemeClr val="accent5">
                      <a:lumMod val="25000"/>
                    </a:schemeClr>
                  </a:solidFill>
                  <a:latin typeface="Segoe UI" pitchFamily="34" charset="0"/>
                  <a:ea typeface="Segoe UI" pitchFamily="34" charset="0"/>
                  <a:cs typeface="Segoe UI" pitchFamily="34" charset="0"/>
                </a:rPr>
                <a:t>Monitoring devices</a:t>
              </a:r>
            </a:p>
          </p:txBody>
        </p:sp>
        <p:sp>
          <p:nvSpPr>
            <p:cNvPr id="30" name="TextBox 29">
              <a:extLst>
                <a:ext uri="{FF2B5EF4-FFF2-40B4-BE49-F238E27FC236}">
                  <a16:creationId xmlns:a16="http://schemas.microsoft.com/office/drawing/2014/main" id="{51CFC935-F950-3597-9512-942B3B88AD49}"/>
                </a:ext>
              </a:extLst>
            </p:cNvPr>
            <p:cNvSpPr txBox="1"/>
            <p:nvPr/>
          </p:nvSpPr>
          <p:spPr>
            <a:xfrm>
              <a:off x="9234277" y="4379445"/>
              <a:ext cx="1270604" cy="276999"/>
            </a:xfrm>
            <a:prstGeom prst="rect">
              <a:avLst/>
            </a:prstGeom>
            <a:noFill/>
          </p:spPr>
          <p:txBody>
            <a:bodyPr wrap="none" rtlCol="0">
              <a:spAutoFit/>
            </a:bodyPr>
            <a:lstStyle/>
            <a:p>
              <a:r>
                <a:rPr lang="en-US" sz="1200" dirty="0">
                  <a:solidFill>
                    <a:schemeClr val="accent5">
                      <a:lumMod val="25000"/>
                    </a:schemeClr>
                  </a:solidFill>
                  <a:latin typeface="Segoe UI" pitchFamily="34" charset="0"/>
                  <a:ea typeface="Segoe UI" pitchFamily="34" charset="0"/>
                  <a:cs typeface="Segoe UI" pitchFamily="34" charset="0"/>
                </a:rPr>
                <a:t>KPI Dashboards</a:t>
              </a:r>
              <a:endParaRPr lang="en-US" sz="1200" kern="1200" dirty="0">
                <a:solidFill>
                  <a:schemeClr val="accent5">
                    <a:lumMod val="25000"/>
                  </a:schemeClr>
                </a:solidFill>
                <a:latin typeface="Segoe UI" pitchFamily="34" charset="0"/>
                <a:ea typeface="Segoe UI" pitchFamily="34" charset="0"/>
                <a:cs typeface="Segoe UI" pitchFamily="34" charset="0"/>
              </a:endParaRPr>
            </a:p>
          </p:txBody>
        </p:sp>
        <p:cxnSp>
          <p:nvCxnSpPr>
            <p:cNvPr id="31" name="Curved Connector 37">
              <a:extLst>
                <a:ext uri="{FF2B5EF4-FFF2-40B4-BE49-F238E27FC236}">
                  <a16:creationId xmlns:a16="http://schemas.microsoft.com/office/drawing/2014/main" id="{36EEE763-E17D-9752-C147-6E563B25260B}"/>
                </a:ext>
              </a:extLst>
            </p:cNvPr>
            <p:cNvCxnSpPr/>
            <p:nvPr/>
          </p:nvCxnSpPr>
          <p:spPr>
            <a:xfrm flipV="1">
              <a:off x="8250634" y="2500214"/>
              <a:ext cx="953312" cy="753949"/>
            </a:xfrm>
            <a:prstGeom prst="curvedConnector3">
              <a:avLst>
                <a:gd name="adj1" fmla="val 50000"/>
              </a:avLst>
            </a:prstGeom>
            <a:ln w="12700">
              <a:solidFill>
                <a:schemeClr val="tx1">
                  <a:lumMod val="10000"/>
                </a:schemeClr>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32" name="Curved Connector 51">
              <a:extLst>
                <a:ext uri="{FF2B5EF4-FFF2-40B4-BE49-F238E27FC236}">
                  <a16:creationId xmlns:a16="http://schemas.microsoft.com/office/drawing/2014/main" id="{20B2ED88-8F38-A5BE-EE59-47857317BD03}"/>
                </a:ext>
              </a:extLst>
            </p:cNvPr>
            <p:cNvCxnSpPr/>
            <p:nvPr/>
          </p:nvCxnSpPr>
          <p:spPr>
            <a:xfrm>
              <a:off x="4362810" y="3254163"/>
              <a:ext cx="839824" cy="685799"/>
            </a:xfrm>
            <a:prstGeom prst="curvedConnector3">
              <a:avLst>
                <a:gd name="adj1" fmla="val 50000"/>
              </a:avLst>
            </a:prstGeom>
            <a:ln>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53">
              <a:extLst>
                <a:ext uri="{FF2B5EF4-FFF2-40B4-BE49-F238E27FC236}">
                  <a16:creationId xmlns:a16="http://schemas.microsoft.com/office/drawing/2014/main" id="{0160274D-D98D-ED5E-B9D8-1DD56C9F51ED}"/>
                </a:ext>
              </a:extLst>
            </p:cNvPr>
            <p:cNvCxnSpPr/>
            <p:nvPr/>
          </p:nvCxnSpPr>
          <p:spPr>
            <a:xfrm flipV="1">
              <a:off x="4362810" y="3939962"/>
              <a:ext cx="839824" cy="533401"/>
            </a:xfrm>
            <a:prstGeom prst="curvedConnector3">
              <a:avLst>
                <a:gd name="adj1" fmla="val 50000"/>
              </a:avLst>
            </a:prstGeom>
            <a:ln>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54">
              <a:extLst>
                <a:ext uri="{FF2B5EF4-FFF2-40B4-BE49-F238E27FC236}">
                  <a16:creationId xmlns:a16="http://schemas.microsoft.com/office/drawing/2014/main" id="{FF89A84F-E754-C092-3DB2-6A6A7299A331}"/>
                </a:ext>
              </a:extLst>
            </p:cNvPr>
            <p:cNvCxnSpPr/>
            <p:nvPr/>
          </p:nvCxnSpPr>
          <p:spPr>
            <a:xfrm flipV="1">
              <a:off x="4362810" y="4930563"/>
              <a:ext cx="1982824" cy="152400"/>
            </a:xfrm>
            <a:prstGeom prst="curvedConnector3">
              <a:avLst>
                <a:gd name="adj1" fmla="val 50000"/>
              </a:avLst>
            </a:prstGeom>
            <a:ln>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55">
              <a:extLst>
                <a:ext uri="{FF2B5EF4-FFF2-40B4-BE49-F238E27FC236}">
                  <a16:creationId xmlns:a16="http://schemas.microsoft.com/office/drawing/2014/main" id="{DA3692C4-0662-98A4-9958-FA61D0AFAD0F}"/>
                </a:ext>
              </a:extLst>
            </p:cNvPr>
            <p:cNvCxnSpPr/>
            <p:nvPr/>
          </p:nvCxnSpPr>
          <p:spPr>
            <a:xfrm>
              <a:off x="4362810" y="3863763"/>
              <a:ext cx="839824" cy="76199"/>
            </a:xfrm>
            <a:prstGeom prst="curvedConnector3">
              <a:avLst>
                <a:gd name="adj1" fmla="val 50000"/>
              </a:avLst>
            </a:prstGeom>
            <a:ln>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Curved Connector 56">
              <a:extLst>
                <a:ext uri="{FF2B5EF4-FFF2-40B4-BE49-F238E27FC236}">
                  <a16:creationId xmlns:a16="http://schemas.microsoft.com/office/drawing/2014/main" id="{B9C94011-F449-069B-6168-279D8C6929B0}"/>
                </a:ext>
              </a:extLst>
            </p:cNvPr>
            <p:cNvCxnSpPr/>
            <p:nvPr/>
          </p:nvCxnSpPr>
          <p:spPr>
            <a:xfrm>
              <a:off x="6040834" y="3939962"/>
              <a:ext cx="304800" cy="990601"/>
            </a:xfrm>
            <a:prstGeom prst="curvedConnector3">
              <a:avLst>
                <a:gd name="adj1" fmla="val 50000"/>
              </a:avLst>
            </a:prstGeom>
            <a:ln>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58">
              <a:extLst>
                <a:ext uri="{FF2B5EF4-FFF2-40B4-BE49-F238E27FC236}">
                  <a16:creationId xmlns:a16="http://schemas.microsoft.com/office/drawing/2014/main" id="{679D57CE-C400-BF56-10AF-B4D4EB094C83}"/>
                </a:ext>
              </a:extLst>
            </p:cNvPr>
            <p:cNvCxnSpPr/>
            <p:nvPr/>
          </p:nvCxnSpPr>
          <p:spPr>
            <a:xfrm flipV="1">
              <a:off x="7183834" y="3863763"/>
              <a:ext cx="685800" cy="1066800"/>
            </a:xfrm>
            <a:prstGeom prst="curvedConnector2">
              <a:avLst/>
            </a:prstGeom>
            <a:ln>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Curved Connector 60">
              <a:extLst>
                <a:ext uri="{FF2B5EF4-FFF2-40B4-BE49-F238E27FC236}">
                  <a16:creationId xmlns:a16="http://schemas.microsoft.com/office/drawing/2014/main" id="{C13A2215-4CFD-65BD-F757-EBE1BC0896FF}"/>
                </a:ext>
              </a:extLst>
            </p:cNvPr>
            <p:cNvCxnSpPr/>
            <p:nvPr/>
          </p:nvCxnSpPr>
          <p:spPr>
            <a:xfrm>
              <a:off x="7183834" y="4930563"/>
              <a:ext cx="685800" cy="152400"/>
            </a:xfrm>
            <a:prstGeom prst="curvedConnector3">
              <a:avLst>
                <a:gd name="adj1" fmla="val 50000"/>
              </a:avLst>
            </a:prstGeom>
            <a:ln>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9EC0615-F2C8-A151-6D1A-2F2383915B79}"/>
                </a:ext>
              </a:extLst>
            </p:cNvPr>
            <p:cNvSpPr txBox="1"/>
            <p:nvPr/>
          </p:nvSpPr>
          <p:spPr>
            <a:xfrm>
              <a:off x="3744789" y="2454063"/>
              <a:ext cx="924445" cy="523220"/>
            </a:xfrm>
            <a:prstGeom prst="rect">
              <a:avLst/>
            </a:prstGeom>
            <a:noFill/>
          </p:spPr>
          <p:txBody>
            <a:bodyPr wrap="square" rtlCol="0">
              <a:spAutoFit/>
            </a:bodyPr>
            <a:lstStyle/>
            <a:p>
              <a:pPr algn="ctr"/>
              <a:r>
                <a:rPr lang="en-US" sz="1400" dirty="0">
                  <a:latin typeface="Segoe UI" pitchFamily="34" charset="0"/>
                  <a:ea typeface="Segoe UI" pitchFamily="34" charset="0"/>
                  <a:cs typeface="Segoe UI" pitchFamily="34" charset="0"/>
                </a:rPr>
                <a:t>Input</a:t>
              </a:r>
            </a:p>
            <a:p>
              <a:pPr algn="ctr"/>
              <a:r>
                <a:rPr lang="en-US" sz="1400" dirty="0">
                  <a:latin typeface="Segoe UI" pitchFamily="34" charset="0"/>
                  <a:ea typeface="Segoe UI" pitchFamily="34" charset="0"/>
                  <a:cs typeface="Segoe UI" pitchFamily="34" charset="0"/>
                </a:rPr>
                <a:t>Adapters</a:t>
              </a:r>
            </a:p>
          </p:txBody>
        </p:sp>
        <p:sp>
          <p:nvSpPr>
            <p:cNvPr id="40" name="Rectangle 39">
              <a:extLst>
                <a:ext uri="{FF2B5EF4-FFF2-40B4-BE49-F238E27FC236}">
                  <a16:creationId xmlns:a16="http://schemas.microsoft.com/office/drawing/2014/main" id="{DA68EEB2-CABD-F715-3A9F-B6AE0AFE8B18}"/>
                </a:ext>
              </a:extLst>
            </p:cNvPr>
            <p:cNvSpPr/>
            <p:nvPr/>
          </p:nvSpPr>
          <p:spPr bwMode="auto">
            <a:xfrm>
              <a:off x="6345634" y="3597063"/>
              <a:ext cx="838200" cy="685800"/>
            </a:xfrm>
            <a:prstGeom prst="rect">
              <a:avLst/>
            </a:prstGeom>
            <a:ln>
              <a:headEnd type="none" w="med" len="med"/>
              <a:tailEnd type="none" w="med" len="me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b="1" dirty="0">
                  <a:solidFill>
                    <a:schemeClr val="tx1"/>
                  </a:solidFill>
                  <a:latin typeface="Segoe UI" pitchFamily="34" charset="0"/>
                  <a:ea typeface="Segoe UI" pitchFamily="34" charset="0"/>
                  <a:cs typeface="Segoe UI" pitchFamily="34" charset="0"/>
                </a:rPr>
                <a:t>Query Logic</a:t>
              </a:r>
            </a:p>
          </p:txBody>
        </p:sp>
        <p:sp>
          <p:nvSpPr>
            <p:cNvPr id="41" name="Rectangle 40">
              <a:extLst>
                <a:ext uri="{FF2B5EF4-FFF2-40B4-BE49-F238E27FC236}">
                  <a16:creationId xmlns:a16="http://schemas.microsoft.com/office/drawing/2014/main" id="{E5040C91-0D99-5BE6-4CFC-AC2F2D814465}"/>
                </a:ext>
              </a:extLst>
            </p:cNvPr>
            <p:cNvSpPr/>
            <p:nvPr/>
          </p:nvSpPr>
          <p:spPr bwMode="auto">
            <a:xfrm>
              <a:off x="6345634" y="4587663"/>
              <a:ext cx="838200" cy="685800"/>
            </a:xfrm>
            <a:prstGeom prst="rect">
              <a:avLst/>
            </a:prstGeom>
            <a:ln>
              <a:headEnd type="none" w="med" len="med"/>
              <a:tailEnd type="none" w="med" len="me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b="1" dirty="0">
                  <a:solidFill>
                    <a:schemeClr val="tx1"/>
                  </a:solidFill>
                  <a:latin typeface="Segoe UI" pitchFamily="34" charset="0"/>
                  <a:ea typeface="Segoe UI" pitchFamily="34" charset="0"/>
                  <a:cs typeface="Segoe UI" pitchFamily="34" charset="0"/>
                </a:rPr>
                <a:t>Query Logic</a:t>
              </a:r>
            </a:p>
          </p:txBody>
        </p:sp>
        <p:sp>
          <p:nvSpPr>
            <p:cNvPr id="42" name="Oval 41">
              <a:extLst>
                <a:ext uri="{FF2B5EF4-FFF2-40B4-BE49-F238E27FC236}">
                  <a16:creationId xmlns:a16="http://schemas.microsoft.com/office/drawing/2014/main" id="{320969A5-81DB-A91A-1D2A-08DCC8F11D41}"/>
                </a:ext>
              </a:extLst>
            </p:cNvPr>
            <p:cNvSpPr/>
            <p:nvPr/>
          </p:nvSpPr>
          <p:spPr bwMode="auto">
            <a:xfrm>
              <a:off x="3236836" y="3424553"/>
              <a:ext cx="457200" cy="458803"/>
            </a:xfrm>
            <a:prstGeom prst="ellipse">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3500000" scaled="1"/>
              <a:tileRect/>
            </a:grad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rPr>
                <a:t>1</a:t>
              </a:r>
            </a:p>
          </p:txBody>
        </p:sp>
        <p:sp>
          <p:nvSpPr>
            <p:cNvPr id="43" name="Oval 42">
              <a:extLst>
                <a:ext uri="{FF2B5EF4-FFF2-40B4-BE49-F238E27FC236}">
                  <a16:creationId xmlns:a16="http://schemas.microsoft.com/office/drawing/2014/main" id="{7603DADC-CA2A-512E-C3B8-1C7A13A6AA91}"/>
                </a:ext>
              </a:extLst>
            </p:cNvPr>
            <p:cNvSpPr/>
            <p:nvPr/>
          </p:nvSpPr>
          <p:spPr bwMode="auto">
            <a:xfrm>
              <a:off x="4516833" y="3947267"/>
              <a:ext cx="457200" cy="458803"/>
            </a:xfrm>
            <a:prstGeom prst="ellipse">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3500000" scaled="1"/>
              <a:tileRect/>
            </a:grad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rPr>
                <a:t>2</a:t>
              </a:r>
            </a:p>
          </p:txBody>
        </p:sp>
        <p:sp>
          <p:nvSpPr>
            <p:cNvPr id="44" name="Oval 43">
              <a:extLst>
                <a:ext uri="{FF2B5EF4-FFF2-40B4-BE49-F238E27FC236}">
                  <a16:creationId xmlns:a16="http://schemas.microsoft.com/office/drawing/2014/main" id="{D98AFE7C-5E9C-0AD9-CE34-B3223DE13675}"/>
                </a:ext>
              </a:extLst>
            </p:cNvPr>
            <p:cNvSpPr/>
            <p:nvPr/>
          </p:nvSpPr>
          <p:spPr bwMode="auto">
            <a:xfrm>
              <a:off x="7298134" y="4035756"/>
              <a:ext cx="457200" cy="458803"/>
            </a:xfrm>
            <a:prstGeom prst="ellipse">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3500000" scaled="1"/>
              <a:tileRect/>
            </a:grad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rPr>
                <a:t>3</a:t>
              </a:r>
            </a:p>
          </p:txBody>
        </p:sp>
        <p:sp>
          <p:nvSpPr>
            <p:cNvPr id="45" name="Oval 44">
              <a:extLst>
                <a:ext uri="{FF2B5EF4-FFF2-40B4-BE49-F238E27FC236}">
                  <a16:creationId xmlns:a16="http://schemas.microsoft.com/office/drawing/2014/main" id="{720BFD15-0586-19B3-75E7-FCE49BC7DD67}"/>
                </a:ext>
              </a:extLst>
            </p:cNvPr>
            <p:cNvSpPr/>
            <p:nvPr/>
          </p:nvSpPr>
          <p:spPr bwMode="auto">
            <a:xfrm>
              <a:off x="8452953" y="3639207"/>
              <a:ext cx="457200" cy="458803"/>
            </a:xfrm>
            <a:prstGeom prst="ellipse">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3500000" scaled="1"/>
              <a:tileRect/>
            </a:grad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gradFill>
                    <a:gsLst>
                      <a:gs pos="0">
                        <a:srgbClr val="FFFFFF"/>
                      </a:gs>
                      <a:gs pos="100000">
                        <a:srgbClr val="FFFFFF"/>
                      </a:gs>
                    </a:gsLst>
                    <a:lin ang="5400000" scaled="0"/>
                  </a:gradFill>
                  <a:latin typeface="Segoe UI" pitchFamily="34" charset="0"/>
                  <a:ea typeface="Segoe UI" pitchFamily="34" charset="0"/>
                  <a:cs typeface="Segoe UI" pitchFamily="34" charset="0"/>
                </a:rPr>
                <a:t>4</a:t>
              </a:r>
            </a:p>
          </p:txBody>
        </p:sp>
        <p:pic>
          <p:nvPicPr>
            <p:cNvPr id="46" name="Picture 4" descr="http://www.edgefinite.com/Portals/0/stock_ticker_web.png">
              <a:extLst>
                <a:ext uri="{FF2B5EF4-FFF2-40B4-BE49-F238E27FC236}">
                  <a16:creationId xmlns:a16="http://schemas.microsoft.com/office/drawing/2014/main" id="{1D38A74A-FC8D-B546-80AA-3BB947AB3F4B}"/>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3961" b="32018"/>
            <a:stretch/>
          </p:blipFill>
          <p:spPr bwMode="auto">
            <a:xfrm>
              <a:off x="1843820" y="4944680"/>
              <a:ext cx="1078828" cy="457150"/>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EDDE9D71-2633-AC6F-6860-9C7217ABCD66}"/>
                </a:ext>
              </a:extLst>
            </p:cNvPr>
            <p:cNvSpPr txBox="1"/>
            <p:nvPr/>
          </p:nvSpPr>
          <p:spPr>
            <a:xfrm>
              <a:off x="4669234" y="1734207"/>
              <a:ext cx="2513830" cy="369332"/>
            </a:xfrm>
            <a:prstGeom prst="rect">
              <a:avLst/>
            </a:prstGeom>
            <a:noFill/>
          </p:spPr>
          <p:txBody>
            <a:bodyPr wrap="none" rtlCol="0">
              <a:spAutoFit/>
            </a:bodyPr>
            <a:lstStyle/>
            <a:p>
              <a:pPr algn="l" rtl="0"/>
              <a:r>
                <a:rPr lang="en-US" kern="1200" dirty="0">
                  <a:latin typeface="Segoe UI" pitchFamily="34" charset="0"/>
                  <a:ea typeface="Segoe UI" pitchFamily="34" charset="0"/>
                  <a:cs typeface="Segoe UI" pitchFamily="34" charset="0"/>
                </a:rPr>
                <a:t>Application at Runtime</a:t>
              </a:r>
            </a:p>
          </p:txBody>
        </p:sp>
        <p:sp>
          <p:nvSpPr>
            <p:cNvPr id="48" name="Rectangle 47">
              <a:extLst>
                <a:ext uri="{FF2B5EF4-FFF2-40B4-BE49-F238E27FC236}">
                  <a16:creationId xmlns:a16="http://schemas.microsoft.com/office/drawing/2014/main" id="{2BD84EFE-4162-CEA7-E4B3-154905925401}"/>
                </a:ext>
              </a:extLst>
            </p:cNvPr>
            <p:cNvSpPr/>
            <p:nvPr/>
          </p:nvSpPr>
          <p:spPr>
            <a:xfrm>
              <a:off x="3981810" y="3062699"/>
              <a:ext cx="3810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9" name="Rectangle 48">
              <a:extLst>
                <a:ext uri="{FF2B5EF4-FFF2-40B4-BE49-F238E27FC236}">
                  <a16:creationId xmlns:a16="http://schemas.microsoft.com/office/drawing/2014/main" id="{597CCAA8-06E9-1E39-DA15-B8002CBF3E70}"/>
                </a:ext>
              </a:extLst>
            </p:cNvPr>
            <p:cNvSpPr/>
            <p:nvPr/>
          </p:nvSpPr>
          <p:spPr>
            <a:xfrm>
              <a:off x="3981810" y="3672299"/>
              <a:ext cx="3810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0" name="Rectangle 49">
              <a:extLst>
                <a:ext uri="{FF2B5EF4-FFF2-40B4-BE49-F238E27FC236}">
                  <a16:creationId xmlns:a16="http://schemas.microsoft.com/office/drawing/2014/main" id="{F41112F5-3854-A7FC-DBA9-6E22BD26468E}"/>
                </a:ext>
              </a:extLst>
            </p:cNvPr>
            <p:cNvSpPr/>
            <p:nvPr/>
          </p:nvSpPr>
          <p:spPr>
            <a:xfrm>
              <a:off x="3981810" y="4281899"/>
              <a:ext cx="3810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1" name="Rectangle 50">
              <a:extLst>
                <a:ext uri="{FF2B5EF4-FFF2-40B4-BE49-F238E27FC236}">
                  <a16:creationId xmlns:a16="http://schemas.microsoft.com/office/drawing/2014/main" id="{1F3B05D4-5E31-D750-49F3-C1CF30279A28}"/>
                </a:ext>
              </a:extLst>
            </p:cNvPr>
            <p:cNvSpPr/>
            <p:nvPr/>
          </p:nvSpPr>
          <p:spPr>
            <a:xfrm>
              <a:off x="3981810" y="4891499"/>
              <a:ext cx="3810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2" name="Rectangle 51">
              <a:extLst>
                <a:ext uri="{FF2B5EF4-FFF2-40B4-BE49-F238E27FC236}">
                  <a16:creationId xmlns:a16="http://schemas.microsoft.com/office/drawing/2014/main" id="{482D4FB1-9573-70EF-175D-83D47F97F936}"/>
                </a:ext>
              </a:extLst>
            </p:cNvPr>
            <p:cNvSpPr/>
            <p:nvPr/>
          </p:nvSpPr>
          <p:spPr>
            <a:xfrm>
              <a:off x="7869634" y="3062699"/>
              <a:ext cx="3810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3" name="Rectangle 52">
              <a:extLst>
                <a:ext uri="{FF2B5EF4-FFF2-40B4-BE49-F238E27FC236}">
                  <a16:creationId xmlns:a16="http://schemas.microsoft.com/office/drawing/2014/main" id="{A1C766D2-CE18-1C0E-D886-25466FF88590}"/>
                </a:ext>
              </a:extLst>
            </p:cNvPr>
            <p:cNvSpPr/>
            <p:nvPr/>
          </p:nvSpPr>
          <p:spPr>
            <a:xfrm>
              <a:off x="7869634" y="3672299"/>
              <a:ext cx="3810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4" name="Rectangle 53">
              <a:extLst>
                <a:ext uri="{FF2B5EF4-FFF2-40B4-BE49-F238E27FC236}">
                  <a16:creationId xmlns:a16="http://schemas.microsoft.com/office/drawing/2014/main" id="{576DD484-CB0A-3012-A921-F3AC5611CA2E}"/>
                </a:ext>
              </a:extLst>
            </p:cNvPr>
            <p:cNvSpPr/>
            <p:nvPr/>
          </p:nvSpPr>
          <p:spPr>
            <a:xfrm>
              <a:off x="7869634" y="4891499"/>
              <a:ext cx="381000" cy="3810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5" name="Down Arrow 139">
              <a:extLst>
                <a:ext uri="{FF2B5EF4-FFF2-40B4-BE49-F238E27FC236}">
                  <a16:creationId xmlns:a16="http://schemas.microsoft.com/office/drawing/2014/main" id="{20319C93-B8FC-E98B-D362-23A8DA4CAF24}"/>
                </a:ext>
              </a:extLst>
            </p:cNvPr>
            <p:cNvSpPr/>
            <p:nvPr/>
          </p:nvSpPr>
          <p:spPr>
            <a:xfrm>
              <a:off x="5964634" y="2039007"/>
              <a:ext cx="304800" cy="417037"/>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grpSp>
      <p:pic>
        <p:nvPicPr>
          <p:cNvPr id="60" name="Picture 281">
            <a:extLst>
              <a:ext uri="{FF2B5EF4-FFF2-40B4-BE49-F238E27FC236}">
                <a16:creationId xmlns:a16="http://schemas.microsoft.com/office/drawing/2014/main" id="{F4F5EE48-F569-58E0-BF36-80F133942BE0}"/>
              </a:ext>
            </a:extLst>
          </p:cNvPr>
          <p:cNvPicPr>
            <a:picLocks noChangeAspect="1" noChangeArrowheads="1"/>
          </p:cNvPicPr>
          <p:nvPr/>
        </p:nvPicPr>
        <p:blipFill>
          <a:blip r:embed="rId6" cstate="print"/>
          <a:srcRect/>
          <a:stretch>
            <a:fillRect/>
          </a:stretch>
        </p:blipFill>
        <p:spPr bwMode="auto">
          <a:xfrm>
            <a:off x="9240696" y="1396589"/>
            <a:ext cx="304799" cy="453033"/>
          </a:xfrm>
          <a:prstGeom prst="rect">
            <a:avLst/>
          </a:prstGeom>
          <a:noFill/>
          <a:ln w="9525" algn="ctr">
            <a:noFill/>
            <a:miter lim="800000"/>
            <a:headEnd/>
            <a:tailEnd/>
          </a:ln>
        </p:spPr>
      </p:pic>
    </p:spTree>
    <p:extLst>
      <p:ext uri="{BB962C8B-B14F-4D97-AF65-F5344CB8AC3E}">
        <p14:creationId xmlns:p14="http://schemas.microsoft.com/office/powerpoint/2010/main" val="148368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DE25-4F75-D868-4963-319ACCAF82B1}"/>
              </a:ext>
            </a:extLst>
          </p:cNvPr>
          <p:cNvSpPr>
            <a:spLocks noGrp="1"/>
          </p:cNvSpPr>
          <p:nvPr>
            <p:ph type="title"/>
          </p:nvPr>
        </p:nvSpPr>
        <p:spPr/>
        <p:txBody>
          <a:bodyPr/>
          <a:lstStyle/>
          <a:p>
            <a:pPr algn="ctr"/>
            <a:r>
              <a:rPr lang="en-US" b="1" dirty="0">
                <a:latin typeface="+mn-lt"/>
              </a:rPr>
              <a:t>Batch v/s Stream processing</a:t>
            </a:r>
            <a:endParaRPr lang="en-IN" b="1" dirty="0">
              <a:latin typeface="+mn-lt"/>
            </a:endParaRPr>
          </a:p>
        </p:txBody>
      </p:sp>
      <p:pic>
        <p:nvPicPr>
          <p:cNvPr id="2050" name="Picture 2" descr="Batch Processing vs Stream Processing in Microsoft Azure">
            <a:extLst>
              <a:ext uri="{FF2B5EF4-FFF2-40B4-BE49-F238E27FC236}">
                <a16:creationId xmlns:a16="http://schemas.microsoft.com/office/drawing/2014/main" id="{BBD83EC5-A7D6-02D6-99A8-7076E2C0A3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877" t="28751" r="16537" b="11852"/>
          <a:stretch/>
        </p:blipFill>
        <p:spPr bwMode="auto">
          <a:xfrm>
            <a:off x="2812208" y="1864426"/>
            <a:ext cx="7366000" cy="3458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2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14682-BC5A-B8EA-5C57-B893208EED12}"/>
              </a:ext>
            </a:extLst>
          </p:cNvPr>
          <p:cNvSpPr>
            <a:spLocks noGrp="1"/>
          </p:cNvSpPr>
          <p:nvPr>
            <p:ph type="title"/>
          </p:nvPr>
        </p:nvSpPr>
        <p:spPr>
          <a:xfrm>
            <a:off x="838200" y="293873"/>
            <a:ext cx="10515600" cy="1325563"/>
          </a:xfrm>
        </p:spPr>
        <p:txBody>
          <a:bodyPr/>
          <a:lstStyle/>
          <a:p>
            <a:pPr algn="ctr"/>
            <a:r>
              <a:rPr lang="en-US" b="1" dirty="0">
                <a:latin typeface="+mn-lt"/>
              </a:rPr>
              <a:t>Internet of Things</a:t>
            </a:r>
            <a:endParaRPr lang="en-IN" b="1" dirty="0">
              <a:latin typeface="+mn-lt"/>
            </a:endParaRPr>
          </a:p>
        </p:txBody>
      </p:sp>
      <p:pic>
        <p:nvPicPr>
          <p:cNvPr id="4098" name="Picture 2" descr="Why the Internet of Things needs AI">
            <a:extLst>
              <a:ext uri="{FF2B5EF4-FFF2-40B4-BE49-F238E27FC236}">
                <a16:creationId xmlns:a16="http://schemas.microsoft.com/office/drawing/2014/main" id="{24CCF679-0F32-50C5-995F-4C1A55513B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446" y="1589123"/>
            <a:ext cx="7482342" cy="4401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951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ADA99CCF-AD3A-BF9F-288E-5CB8406FCC3B}"/>
              </a:ext>
            </a:extLst>
          </p:cNvPr>
          <p:cNvSpPr txBox="1">
            <a:spLocks/>
          </p:cNvSpPr>
          <p:nvPr/>
        </p:nvSpPr>
        <p:spPr>
          <a:xfrm>
            <a:off x="418643" y="106840"/>
            <a:ext cx="11341268" cy="6801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mn-lt"/>
                <a:cs typeface="Segoe UI"/>
              </a:rPr>
              <a:t>Azure Internet of Things</a:t>
            </a:r>
            <a:endParaRPr lang="en-US" dirty="0">
              <a:latin typeface="+mn-lt"/>
            </a:endParaRPr>
          </a:p>
        </p:txBody>
      </p:sp>
      <p:sp>
        <p:nvSpPr>
          <p:cNvPr id="3" name="Content Placeholder 2">
            <a:extLst>
              <a:ext uri="{FF2B5EF4-FFF2-40B4-BE49-F238E27FC236}">
                <a16:creationId xmlns:a16="http://schemas.microsoft.com/office/drawing/2014/main" id="{E8759025-1A78-5776-621B-164E2AEA354C}"/>
              </a:ext>
            </a:extLst>
          </p:cNvPr>
          <p:cNvSpPr txBox="1">
            <a:spLocks/>
          </p:cNvSpPr>
          <p:nvPr/>
        </p:nvSpPr>
        <p:spPr>
          <a:xfrm>
            <a:off x="418643" y="1034239"/>
            <a:ext cx="11340811" cy="92333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gradFill>
                  <a:gsLst>
                    <a:gs pos="2917">
                      <a:schemeClr val="tx1"/>
                    </a:gs>
                    <a:gs pos="30000">
                      <a:schemeClr val="tx1"/>
                    </a:gs>
                  </a:gsLst>
                  <a:lin ang="5400000" scaled="0"/>
                </a:gradFill>
                <a:latin typeface="+mj-lt"/>
              </a:rPr>
              <a:t>Internet of Things (IoT) </a:t>
            </a:r>
            <a:r>
              <a:rPr lang="en-US" sz="2400" dirty="0">
                <a:gradFill>
                  <a:gsLst>
                    <a:gs pos="2917">
                      <a:schemeClr val="tx1"/>
                    </a:gs>
                    <a:gs pos="30000">
                      <a:schemeClr val="tx1"/>
                    </a:gs>
                  </a:gsLst>
                  <a:lin ang="5400000" scaled="0"/>
                </a:gradFill>
              </a:rPr>
              <a:t>is the ability for devices to garner and then relay information for data analysis.</a:t>
            </a:r>
            <a:endParaRPr lang="en-US" dirty="0"/>
          </a:p>
        </p:txBody>
      </p:sp>
      <p:pic>
        <p:nvPicPr>
          <p:cNvPr id="5" name="Graphic 4">
            <a:extLst>
              <a:ext uri="{FF2B5EF4-FFF2-40B4-BE49-F238E27FC236}">
                <a16:creationId xmlns:a16="http://schemas.microsoft.com/office/drawing/2014/main" id="{E8822655-6626-6E11-B422-E82DEF9580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43648" y="2608351"/>
            <a:ext cx="1655714" cy="1613430"/>
          </a:xfrm>
          <a:prstGeom prst="rect">
            <a:avLst/>
          </a:prstGeom>
        </p:spPr>
      </p:pic>
      <p:pic>
        <p:nvPicPr>
          <p:cNvPr id="8" name="Graphic 7">
            <a:extLst>
              <a:ext uri="{FF2B5EF4-FFF2-40B4-BE49-F238E27FC236}">
                <a16:creationId xmlns:a16="http://schemas.microsoft.com/office/drawing/2014/main" id="{CC343361-EE4E-25F5-DBAF-C1FE006FAA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251375" y="2608349"/>
            <a:ext cx="1675346" cy="1641300"/>
          </a:xfrm>
          <a:prstGeom prst="rect">
            <a:avLst/>
          </a:prstGeom>
        </p:spPr>
      </p:pic>
      <p:pic>
        <p:nvPicPr>
          <p:cNvPr id="11" name="Graphic 10">
            <a:extLst>
              <a:ext uri="{FF2B5EF4-FFF2-40B4-BE49-F238E27FC236}">
                <a16:creationId xmlns:a16="http://schemas.microsoft.com/office/drawing/2014/main" id="{12FF1C5F-A018-92B0-7CE3-9B7BD8A8D9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9339502" y="2608351"/>
            <a:ext cx="1675346" cy="1641298"/>
          </a:xfrm>
          <a:prstGeom prst="rect">
            <a:avLst/>
          </a:prstGeom>
        </p:spPr>
      </p:pic>
      <p:sp>
        <p:nvSpPr>
          <p:cNvPr id="13" name="TextBox 12">
            <a:extLst>
              <a:ext uri="{FF2B5EF4-FFF2-40B4-BE49-F238E27FC236}">
                <a16:creationId xmlns:a16="http://schemas.microsoft.com/office/drawing/2014/main" id="{D8B328AC-8FB8-2EB8-95A9-CDEF74AD089D}"/>
              </a:ext>
            </a:extLst>
          </p:cNvPr>
          <p:cNvSpPr txBox="1"/>
          <p:nvPr/>
        </p:nvSpPr>
        <p:spPr>
          <a:xfrm>
            <a:off x="629392" y="4417620"/>
            <a:ext cx="2386940" cy="461665"/>
          </a:xfrm>
          <a:prstGeom prst="rect">
            <a:avLst/>
          </a:prstGeom>
          <a:noFill/>
        </p:spPr>
        <p:txBody>
          <a:bodyPr wrap="square" rtlCol="0">
            <a:spAutoFit/>
          </a:bodyPr>
          <a:lstStyle/>
          <a:p>
            <a:pPr algn="ctr"/>
            <a:r>
              <a:rPr lang="en-US" sz="2400" b="1" dirty="0"/>
              <a:t>Azure IoT Central</a:t>
            </a:r>
            <a:endParaRPr lang="en-IN" sz="2400" b="1" dirty="0"/>
          </a:p>
        </p:txBody>
      </p:sp>
      <p:sp>
        <p:nvSpPr>
          <p:cNvPr id="14" name="TextBox 13">
            <a:extLst>
              <a:ext uri="{FF2B5EF4-FFF2-40B4-BE49-F238E27FC236}">
                <a16:creationId xmlns:a16="http://schemas.microsoft.com/office/drawing/2014/main" id="{521CA97D-65BB-EA52-C3E2-1A8AD4C9759B}"/>
              </a:ext>
            </a:extLst>
          </p:cNvPr>
          <p:cNvSpPr txBox="1"/>
          <p:nvPr/>
        </p:nvSpPr>
        <p:spPr>
          <a:xfrm>
            <a:off x="4806548" y="4417619"/>
            <a:ext cx="2386940" cy="461665"/>
          </a:xfrm>
          <a:prstGeom prst="rect">
            <a:avLst/>
          </a:prstGeom>
          <a:noFill/>
        </p:spPr>
        <p:txBody>
          <a:bodyPr wrap="square" rtlCol="0">
            <a:spAutoFit/>
          </a:bodyPr>
          <a:lstStyle/>
          <a:p>
            <a:pPr algn="ctr"/>
            <a:r>
              <a:rPr lang="en-US" sz="2400" b="1" dirty="0"/>
              <a:t>Azure IoT Hub</a:t>
            </a:r>
            <a:endParaRPr lang="en-IN" sz="2400" b="1" dirty="0"/>
          </a:p>
        </p:txBody>
      </p:sp>
      <p:sp>
        <p:nvSpPr>
          <p:cNvPr id="15" name="TextBox 14">
            <a:extLst>
              <a:ext uri="{FF2B5EF4-FFF2-40B4-BE49-F238E27FC236}">
                <a16:creationId xmlns:a16="http://schemas.microsoft.com/office/drawing/2014/main" id="{4EF618C4-212E-735A-A452-024462E50983}"/>
              </a:ext>
            </a:extLst>
          </p:cNvPr>
          <p:cNvSpPr txBox="1"/>
          <p:nvPr/>
        </p:nvSpPr>
        <p:spPr>
          <a:xfrm>
            <a:off x="8983705" y="4438766"/>
            <a:ext cx="2386940" cy="461665"/>
          </a:xfrm>
          <a:prstGeom prst="rect">
            <a:avLst/>
          </a:prstGeom>
          <a:noFill/>
        </p:spPr>
        <p:txBody>
          <a:bodyPr wrap="square" rtlCol="0">
            <a:spAutoFit/>
          </a:bodyPr>
          <a:lstStyle/>
          <a:p>
            <a:pPr algn="ctr"/>
            <a:r>
              <a:rPr lang="en-US" sz="2400" b="1" dirty="0"/>
              <a:t>Azure Sphere</a:t>
            </a:r>
            <a:endParaRPr lang="en-IN" sz="2400" b="1" dirty="0"/>
          </a:p>
        </p:txBody>
      </p:sp>
    </p:spTree>
    <p:extLst>
      <p:ext uri="{BB962C8B-B14F-4D97-AF65-F5344CB8AC3E}">
        <p14:creationId xmlns:p14="http://schemas.microsoft.com/office/powerpoint/2010/main" val="39741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p:bldP spid="15" grpId="0"/>
    </p:bldLst>
  </p:timing>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2018</Template>
  <TotalTime>1284</TotalTime>
  <Words>3590</Words>
  <Application>Microsoft Office PowerPoint</Application>
  <PresentationFormat>Widescreen</PresentationFormat>
  <Paragraphs>254</Paragraphs>
  <Slides>27</Slides>
  <Notes>14</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27</vt:i4>
      </vt:variant>
    </vt:vector>
  </HeadingPairs>
  <TitlesOfParts>
    <vt:vector size="43" baseType="lpstr">
      <vt:lpstr>AmazonEmber</vt:lpstr>
      <vt:lpstr>AmazonEmberBold</vt:lpstr>
      <vt:lpstr>AmazonEmberLight</vt:lpstr>
      <vt:lpstr>Arial</vt:lpstr>
      <vt:lpstr>Arial,Sans-Serif</vt:lpstr>
      <vt:lpstr>Calibri</vt:lpstr>
      <vt:lpstr>Calibri Light</vt:lpstr>
      <vt:lpstr>DM Sans</vt:lpstr>
      <vt:lpstr>IBM Plex Sans</vt:lpstr>
      <vt:lpstr>Lato</vt:lpstr>
      <vt:lpstr>Roboto</vt:lpstr>
      <vt:lpstr>Segoe UI</vt:lpstr>
      <vt:lpstr>Segoe UI Semilight</vt:lpstr>
      <vt:lpstr>Source Sans Pro</vt:lpstr>
      <vt:lpstr>Trebuchet MS</vt:lpstr>
      <vt:lpstr>2018</vt:lpstr>
      <vt:lpstr>Real-time Analytics using Azure services</vt:lpstr>
      <vt:lpstr>Agenda </vt:lpstr>
      <vt:lpstr>Agenda </vt:lpstr>
      <vt:lpstr>Overview  </vt:lpstr>
      <vt:lpstr>PowerPoint Presentation</vt:lpstr>
      <vt:lpstr>Stream Processing</vt:lpstr>
      <vt:lpstr>Batch v/s Stream processing</vt:lpstr>
      <vt:lpstr>Internet of Things</vt:lpstr>
      <vt:lpstr>PowerPoint Presentation</vt:lpstr>
      <vt:lpstr>Azure IoT Hub</vt:lpstr>
      <vt:lpstr>PowerPoint Presentation</vt:lpstr>
      <vt:lpstr>Apache Spark</vt:lpstr>
      <vt:lpstr>PowerPoint Presentation</vt:lpstr>
      <vt:lpstr>What is Spark Streaming?</vt:lpstr>
      <vt:lpstr>PowerPoint Presentation</vt:lpstr>
      <vt:lpstr>Real time Analytics in Azure</vt:lpstr>
      <vt:lpstr>PowerPoint Presentation</vt:lpstr>
      <vt:lpstr>What is Azure Databricks used for?</vt:lpstr>
      <vt:lpstr>Maven library</vt:lpstr>
      <vt:lpstr>PowerPoint Presentation</vt:lpstr>
      <vt:lpstr>What is Delta Lake?</vt:lpstr>
      <vt:lpstr>Delta Lake Architecture</vt:lpstr>
      <vt:lpstr>PowerPoint Presentation</vt:lpstr>
      <vt:lpstr>What is data visualization?</vt:lpstr>
      <vt:lpstr>Power BI</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Chandrashekhar Deshpande</cp:lastModifiedBy>
  <cp:revision>78</cp:revision>
  <dcterms:created xsi:type="dcterms:W3CDTF">2019-03-07T07:10:25Z</dcterms:created>
  <dcterms:modified xsi:type="dcterms:W3CDTF">2023-03-26T02:46:17Z</dcterms:modified>
</cp:coreProperties>
</file>