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6" r:id="rId10"/>
    <p:sldId id="263" r:id="rId11"/>
    <p:sldId id="267" r:id="rId12"/>
    <p:sldId id="264" r:id="rId13"/>
    <p:sldId id="268" r:id="rId14"/>
    <p:sldId id="269" r:id="rId15"/>
    <p:sldId id="270" r:id="rId16"/>
    <p:sldId id="274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ergyvision/fbcacheserver" TargetMode="External"/><Relationship Id="rId2" Type="http://schemas.openxmlformats.org/officeDocument/2006/relationships/hyperlink" Target="https://github.com/synergyvision/fbcach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Proyecto FBCache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Luis Fuentes</a:t>
            </a:r>
          </a:p>
          <a:p>
            <a:r>
              <a:rPr lang="es-VE" dirty="0" smtClean="0"/>
              <a:t>C.I: 26.483.209</a:t>
            </a:r>
            <a:endParaRPr lang="en-US" dirty="0"/>
          </a:p>
        </p:txBody>
      </p:sp>
      <p:pic>
        <p:nvPicPr>
          <p:cNvPr id="1026" name="Picture 2" descr="Uso Correcto del Logo Institucional | UC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0" y="589486"/>
            <a:ext cx="4393246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nergy 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90" y="0"/>
            <a:ext cx="1848488" cy="18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4144" y="1355509"/>
            <a:ext cx="465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Facultad de Ingeniería</a:t>
            </a:r>
          </a:p>
          <a:p>
            <a:pPr algn="ctr"/>
            <a:r>
              <a:rPr lang="es-VE" sz="1200" dirty="0" smtClean="0"/>
              <a:t>Escuela de Ingeniería Informática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5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457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del método de inserción de la 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del método que se encargue de actualizar lo almacenado en caché cuando se hace una inserción en una ruta especificada en el archivo de </a:t>
            </a:r>
            <a:r>
              <a:rPr lang="es-ES" dirty="0" smtClean="0"/>
              <a:t>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- Firma del método de inserción: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FBCache.insert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</a:rPr>
              <a:t>dbms,route,data,id</a:t>
            </a:r>
            <a:r>
              <a:rPr lang="es-ES" dirty="0" smtClean="0">
                <a:latin typeface="Consolas" panose="020B0609020204030204" pitchFamily="49" charset="0"/>
              </a:rPr>
              <a:t>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/>
              <a:t>Al igual que en el método anterior, </a:t>
            </a:r>
            <a:r>
              <a:rPr lang="es-ES" i="1" dirty="0" err="1" smtClean="0"/>
              <a:t>dbms</a:t>
            </a:r>
            <a:r>
              <a:rPr lang="es-ES" i="1" dirty="0" smtClean="0"/>
              <a:t> </a:t>
            </a:r>
            <a:r>
              <a:rPr lang="es-ES" dirty="0" smtClean="0"/>
              <a:t>indica si la inserción se quiere realizar en Real Time </a:t>
            </a:r>
            <a:r>
              <a:rPr lang="es-ES" dirty="0" err="1" smtClean="0"/>
              <a:t>Database</a:t>
            </a:r>
            <a:r>
              <a:rPr lang="es-ES" dirty="0" smtClean="0"/>
              <a:t> o en </a:t>
            </a:r>
            <a:r>
              <a:rPr lang="es-ES" dirty="0" err="1" smtClean="0"/>
              <a:t>Firestore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route</a:t>
            </a:r>
            <a:r>
              <a:rPr lang="es-ES" i="1" dirty="0" smtClean="0"/>
              <a:t> </a:t>
            </a:r>
            <a:r>
              <a:rPr lang="es-ES" dirty="0" smtClean="0"/>
              <a:t>la ruta a la que se le quiere hacer la inserción; </a:t>
            </a:r>
            <a:r>
              <a:rPr lang="es-ES" i="1" dirty="0" smtClean="0"/>
              <a:t>data </a:t>
            </a:r>
            <a:r>
              <a:rPr lang="es-ES" dirty="0" smtClean="0"/>
              <a:t>es donde se indica la información que se quiere guardar, y </a:t>
            </a:r>
            <a:r>
              <a:rPr lang="es-ES" i="1" dirty="0" smtClean="0"/>
              <a:t>id </a:t>
            </a:r>
            <a:r>
              <a:rPr lang="es-ES" dirty="0" smtClean="0"/>
              <a:t>es un atributo opcional que nos permite asignarle nosotros mismos el identificador con el que se guardará la información, en caso de no indicarse, Real Time </a:t>
            </a:r>
            <a:r>
              <a:rPr lang="es-ES" dirty="0" err="1" smtClean="0"/>
              <a:t>Database</a:t>
            </a:r>
            <a:r>
              <a:rPr lang="es-ES" dirty="0" smtClean="0"/>
              <a:t> o </a:t>
            </a:r>
            <a:r>
              <a:rPr lang="es-ES" dirty="0" err="1" smtClean="0"/>
              <a:t>Firestore</a:t>
            </a:r>
            <a:r>
              <a:rPr lang="es-ES" dirty="0" smtClean="0"/>
              <a:t> asignará automáticamente un identificador único.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2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16" y="0"/>
            <a:ext cx="9009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457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del método de actualización y eliminación de la 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 los métodos que permitan actualizar lo almacenado en caché con los cambios de las actualizaciones o eliminaciones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Mejora </a:t>
            </a:r>
            <a:r>
              <a:rPr lang="es-ES" dirty="0"/>
              <a:t>en la implementación de lo logs del </a:t>
            </a:r>
            <a:r>
              <a:rPr lang="es-ES" dirty="0" smtClean="0"/>
              <a:t>servidor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 </a:t>
            </a:r>
            <a:r>
              <a:rPr lang="es-ES" dirty="0"/>
              <a:t>una nueva firma en la librería más parecida a la firma de firebase-admin que facilite implementar a FBCache en proyectos que usen </a:t>
            </a:r>
            <a:r>
              <a:rPr lang="es-ES" dirty="0" smtClean="0"/>
              <a:t>firebase-admin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Firma de los métodos de actualización y eliminación</a:t>
            </a:r>
          </a:p>
          <a:p>
            <a:r>
              <a:rPr lang="es-ES" dirty="0" err="1" smtClean="0"/>
              <a:t>FBCache.update</a:t>
            </a:r>
            <a:r>
              <a:rPr lang="es-ES" dirty="0" smtClean="0"/>
              <a:t>(</a:t>
            </a:r>
            <a:r>
              <a:rPr lang="es-ES" dirty="0" err="1" smtClean="0"/>
              <a:t>dbms,route,data,id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FBCache.delete</a:t>
            </a:r>
            <a:r>
              <a:rPr lang="es-ES" dirty="0" smtClean="0"/>
              <a:t>(</a:t>
            </a:r>
            <a:r>
              <a:rPr lang="es-ES" dirty="0" err="1" smtClean="0"/>
              <a:t>dbms,route,id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i="1" dirty="0" err="1"/>
              <a:t>d</a:t>
            </a:r>
            <a:r>
              <a:rPr lang="es-ES" i="1" dirty="0" err="1" smtClean="0"/>
              <a:t>bms</a:t>
            </a:r>
            <a:r>
              <a:rPr lang="es-ES" i="1" dirty="0" smtClean="0"/>
              <a:t> y </a:t>
            </a:r>
            <a:r>
              <a:rPr lang="es-ES" i="1" dirty="0" err="1" smtClean="0"/>
              <a:t>route</a:t>
            </a:r>
            <a:r>
              <a:rPr lang="es-ES" i="1" dirty="0" smtClean="0"/>
              <a:t> </a:t>
            </a:r>
            <a:r>
              <a:rPr lang="es-ES" dirty="0" smtClean="0"/>
              <a:t>cumplen la misma función que en los métodos de las semanas anteriores; en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i="1" dirty="0" smtClean="0"/>
              <a:t>data </a:t>
            </a:r>
            <a:r>
              <a:rPr lang="es-ES" dirty="0" smtClean="0"/>
              <a:t>es la información que se quiere actualizar y </a:t>
            </a:r>
            <a:r>
              <a:rPr lang="es-ES" i="1" dirty="0" smtClean="0"/>
              <a:t>id </a:t>
            </a:r>
            <a:r>
              <a:rPr lang="es-ES" dirty="0" smtClean="0"/>
              <a:t>el identificador donde se quieren hacer dichos cambios; en el caso de </a:t>
            </a:r>
            <a:r>
              <a:rPr lang="es-ES" dirty="0" err="1" smtClean="0"/>
              <a:t>delete</a:t>
            </a:r>
            <a:r>
              <a:rPr lang="es-ES" dirty="0" smtClean="0"/>
              <a:t>, el </a:t>
            </a:r>
            <a:r>
              <a:rPr lang="es-ES" i="1" dirty="0" smtClean="0"/>
              <a:t>id </a:t>
            </a:r>
            <a:r>
              <a:rPr lang="es-ES" dirty="0" smtClean="0"/>
              <a:t>es el identificador que se quiere eliminar</a:t>
            </a:r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12568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80" y="0"/>
            <a:ext cx="986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80" y="0"/>
            <a:ext cx="986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4" y="0"/>
            <a:ext cx="10957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Tabla de comparación entre la nueva firma de FBCache y la antigua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5" y="2424481"/>
            <a:ext cx="1090764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457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 pruebas E2E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Realizar </a:t>
            </a:r>
            <a:r>
              <a:rPr lang="es-ES" dirty="0"/>
              <a:t>la documentación de la </a:t>
            </a:r>
            <a:r>
              <a:rPr lang="es-ES" dirty="0" smtClean="0"/>
              <a:t>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Las pruebas E2E se realizaron de 2 formas, usando la librería desde el servidor de prueba e implementando pruebas con Jest, las pruebas realizadas con Jest dejó como resultado el siguiente coverage: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56" y="3178177"/>
            <a:ext cx="10718161" cy="2020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8171" y="5303520"/>
            <a:ext cx="945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En pruebas realizadas junto con el Tutor Empresarial se consiguieron algunos detalles que se pasaron por alto, por lo que se paso a corregir dichos detalles en la brevedad posible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Link a los repositorios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063931"/>
            <a:ext cx="832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Repositorio de la </a:t>
            </a:r>
            <a:r>
              <a:rPr lang="es-VE" dirty="0"/>
              <a:t>librería FBCache: </a:t>
            </a:r>
            <a:r>
              <a:rPr lang="es-VE" dirty="0">
                <a:hlinkClick r:id="rId2"/>
              </a:rPr>
              <a:t>https://</a:t>
            </a:r>
            <a:r>
              <a:rPr lang="es-VE" dirty="0" smtClean="0">
                <a:hlinkClick r:id="rId2"/>
              </a:rPr>
              <a:t>github.com/synergyvision/fbcache</a:t>
            </a:r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Repositorio de prueba de la librería FBCache: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github.com/synergyvision/fbcacheserver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Objetivos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2046" y="1528354"/>
            <a:ext cx="9300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Objetivo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Desarrollar </a:t>
            </a:r>
            <a:r>
              <a:rPr lang="es-ES" dirty="0"/>
              <a:t>una librería en NodeJS que implemente un almacenamiento en </a:t>
            </a:r>
            <a:r>
              <a:rPr lang="es-ES" dirty="0" smtClean="0"/>
              <a:t>caché de </a:t>
            </a:r>
            <a:r>
              <a:rPr lang="es-ES" dirty="0"/>
              <a:t>la información </a:t>
            </a:r>
            <a:r>
              <a:rPr lang="es-ES" dirty="0" smtClean="0"/>
              <a:t>consultada a </a:t>
            </a:r>
            <a:r>
              <a:rPr lang="es-ES" dirty="0"/>
              <a:t>los sistemas de gestión de datos </a:t>
            </a:r>
            <a:r>
              <a:rPr lang="es-ES" dirty="0" smtClean="0"/>
              <a:t>de </a:t>
            </a:r>
            <a:r>
              <a:rPr lang="es-ES" dirty="0" err="1" smtClean="0"/>
              <a:t>Firebase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Objetivos Específicos</a:t>
            </a:r>
          </a:p>
          <a:p>
            <a:pPr marL="342900" indent="-342900">
              <a:buAutoNum type="arabicPeriod"/>
            </a:pPr>
            <a:r>
              <a:rPr lang="es-ES" dirty="0" smtClean="0"/>
              <a:t>Diseñar </a:t>
            </a:r>
            <a:r>
              <a:rPr lang="es-ES" dirty="0"/>
              <a:t>una librería pública </a:t>
            </a:r>
            <a:r>
              <a:rPr lang="es-ES" dirty="0" smtClean="0"/>
              <a:t>para la </a:t>
            </a:r>
            <a:r>
              <a:rPr lang="es-ES" dirty="0"/>
              <a:t>implementación de una caché de datos consultados sobre los sistemas de gestión de datos de Firebase </a:t>
            </a: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Diseñar </a:t>
            </a:r>
            <a:r>
              <a:rPr lang="es-ES" dirty="0"/>
              <a:t>un archivo de configuración donde se describa a qué rutas se le hará guardado en caché y especifique el tiempo de refrescamiento de la información almacenada en caché </a:t>
            </a: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Desarrollar </a:t>
            </a:r>
            <a:r>
              <a:rPr lang="es-ES" dirty="0"/>
              <a:t>métodos de consumo de la información almacenada en caché y refrescamiento de la información </a:t>
            </a: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Implementar </a:t>
            </a:r>
            <a:r>
              <a:rPr lang="es-ES" dirty="0"/>
              <a:t>un servidor de pruebas que muestre los logs de las consultas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Limitaciones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1436914"/>
            <a:ext cx="9993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</a:t>
            </a:r>
            <a:r>
              <a:rPr lang="es-ES" dirty="0"/>
              <a:t>utilizará NodeJS en su versión 12.18.3 LTS para desarrollar la librería, usando como lenguaje de programación JavaScript en su versión ECMAScript 2016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archivo de configuración de la librería tendrá un formato de tipo </a:t>
            </a:r>
            <a:r>
              <a:rPr lang="es-ES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desarrollo se hará usando un control de versiones con Git, y será almacenado en un repositorio público en </a:t>
            </a:r>
            <a:r>
              <a:rPr lang="es-ES" dirty="0" smtClean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servidor de pruebas será desplegado en </a:t>
            </a:r>
            <a:r>
              <a:rPr lang="es-ES" dirty="0" smtClean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documentación del proyecto se encontrará en un archivo README.md en el repositorio de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Planificación inicial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422"/>
          <a:stretch/>
        </p:blipFill>
        <p:spPr>
          <a:xfrm>
            <a:off x="2318604" y="1410789"/>
            <a:ext cx="7661085" cy="45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457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Diseño </a:t>
            </a:r>
            <a:r>
              <a:rPr lang="es-ES" dirty="0"/>
              <a:t>de los métodos de consulta, inserción, actualización y eliminación de la librería a los gestores de datos de Firebase y la memoria caché.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Diseño </a:t>
            </a:r>
            <a:r>
              <a:rPr lang="es-ES" dirty="0"/>
              <a:t>inicial del archivo de configuración de la </a:t>
            </a:r>
            <a:r>
              <a:rPr lang="es-ES" dirty="0" smtClean="0"/>
              <a:t>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Elección de las librerías y </a:t>
            </a:r>
            <a:r>
              <a:rPr lang="es-ES" dirty="0" err="1" smtClean="0"/>
              <a:t>frameworks</a:t>
            </a:r>
            <a:r>
              <a:rPr lang="es-ES" dirty="0" smtClean="0"/>
              <a:t> a utilizar en la implementación de la librería y el servidor de pruebas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Líbrería</a:t>
            </a:r>
            <a:r>
              <a:rPr lang="es-ES" dirty="0" smtClean="0"/>
              <a:t>: firebase-admin, </a:t>
            </a:r>
            <a:r>
              <a:rPr lang="es-ES" dirty="0" err="1" smtClean="0"/>
              <a:t>node</a:t>
            </a:r>
            <a:r>
              <a:rPr lang="es-ES" dirty="0" smtClean="0"/>
              <a:t>-cache, </a:t>
            </a:r>
            <a:r>
              <a:rPr lang="es-ES" dirty="0" err="1" smtClean="0"/>
              <a:t>moment</a:t>
            </a: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uuid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Servidor: </a:t>
            </a:r>
            <a:r>
              <a:rPr lang="es-ES" dirty="0" err="1" smtClean="0"/>
              <a:t>express</a:t>
            </a:r>
            <a:r>
              <a:rPr lang="es-ES" dirty="0" smtClean="0"/>
              <a:t>, </a:t>
            </a:r>
            <a:r>
              <a:rPr lang="es-ES" dirty="0" err="1" smtClean="0"/>
              <a:t>winston</a:t>
            </a:r>
            <a:r>
              <a:rPr lang="es-ES" dirty="0" smtClean="0"/>
              <a:t>, </a:t>
            </a:r>
            <a:r>
              <a:rPr lang="es-ES" dirty="0" err="1" smtClean="0"/>
              <a:t>morgan</a:t>
            </a:r>
            <a:r>
              <a:rPr lang="es-ES" dirty="0" smtClean="0"/>
              <a:t>, </a:t>
            </a:r>
            <a:r>
              <a:rPr lang="es-ES" dirty="0" err="1" smtClean="0"/>
              <a:t>fbcache</a:t>
            </a:r>
            <a:r>
              <a:rPr lang="es-ES" dirty="0" smtClean="0"/>
              <a:t> (librería a implementar en la pasantía)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366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Diseño del archivo de configuración de la 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Diseño </a:t>
            </a:r>
            <a:r>
              <a:rPr lang="es-ES" dirty="0"/>
              <a:t>e implementación del método de inicialización de la </a:t>
            </a:r>
            <a:r>
              <a:rPr lang="es-ES" dirty="0" smtClean="0"/>
              <a:t>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- Firma del método de inicialización: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FBCache.init(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, projectURL, credentialType, credential);</a:t>
            </a:r>
          </a:p>
          <a:p>
            <a:endParaRPr lang="es-ES" dirty="0" smtClean="0"/>
          </a:p>
          <a:p>
            <a:r>
              <a:rPr lang="es-ES" i="1" dirty="0" smtClean="0"/>
              <a:t>config </a:t>
            </a:r>
            <a:r>
              <a:rPr lang="es-ES" dirty="0" smtClean="0"/>
              <a:t>es donde se le pasará el archivo de configuración al método de inicialización; </a:t>
            </a:r>
            <a:r>
              <a:rPr lang="es-ES" i="1" dirty="0" smtClean="0"/>
              <a:t>proyectURL </a:t>
            </a:r>
            <a:r>
              <a:rPr lang="es-ES" dirty="0" smtClean="0"/>
              <a:t>es la ruta al proyecto de Firebase al que nos queramos conectar; </a:t>
            </a:r>
            <a:r>
              <a:rPr lang="es-ES" i="1" dirty="0" smtClean="0"/>
              <a:t>credentialType </a:t>
            </a:r>
            <a:r>
              <a:rPr lang="es-ES" dirty="0" smtClean="0"/>
              <a:t>es donde se le indica al método cual es la credencial que le vamos a pasar para conectarse al proyecto en Firebase, podemos indicar si será por un archivo de credenciales (“file”), o por un token OAuth (“token”); y </a:t>
            </a:r>
            <a:r>
              <a:rPr lang="es-ES" i="1" dirty="0" smtClean="0"/>
              <a:t>credential</a:t>
            </a:r>
            <a:r>
              <a:rPr lang="es-ES" dirty="0" smtClean="0"/>
              <a:t> es la credencial que tengamos para conectarnos al proyecto en Firebase</a:t>
            </a:r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36450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Diseño del archivo de configuración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30" y="1813560"/>
            <a:ext cx="3486637" cy="3477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26" y="3037765"/>
            <a:ext cx="2219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Semana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1423851"/>
            <a:ext cx="9457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del método de consulta de la librería, tomando en cuenta las políticas de refrescamiento de la información en caché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</a:t>
            </a:r>
            <a:r>
              <a:rPr lang="es-ES" dirty="0"/>
              <a:t>de los avances de la librería en un servidor de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Despliegue </a:t>
            </a:r>
            <a:r>
              <a:rPr lang="es-ES" dirty="0"/>
              <a:t>del servidor de pruebas en </a:t>
            </a:r>
            <a:r>
              <a:rPr lang="es-ES" dirty="0" smtClean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Aunque en la planificación inicial aparezca que la implementación del servidor de pruebas y su despliegue se harían en semana 5 y 6, se decidió adelantar para esta semana para facilitar la presentación de avances al Tutor Empresarial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Firma del método de consulta: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FBCache.get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</a:rPr>
              <a:t>dbms</a:t>
            </a:r>
            <a:r>
              <a:rPr lang="es-ES" dirty="0" smtClean="0">
                <a:latin typeface="Consolas" panose="020B0609020204030204" pitchFamily="49" charset="0"/>
              </a:rPr>
              <a:t>, </a:t>
            </a:r>
            <a:r>
              <a:rPr lang="es-ES" dirty="0" err="1" smtClean="0">
                <a:latin typeface="Consolas" panose="020B0609020204030204" pitchFamily="49" charset="0"/>
              </a:rPr>
              <a:t>route</a:t>
            </a:r>
            <a:r>
              <a:rPr lang="es-ES" dirty="0" smtClean="0">
                <a:latin typeface="Consolas" panose="020B0609020204030204" pitchFamily="49" charset="0"/>
              </a:rPr>
              <a:t>)</a:t>
            </a:r>
          </a:p>
          <a:p>
            <a:endParaRPr lang="es-ES" dirty="0"/>
          </a:p>
          <a:p>
            <a:r>
              <a:rPr lang="es-ES" i="1" dirty="0" err="1"/>
              <a:t>d</a:t>
            </a:r>
            <a:r>
              <a:rPr lang="es-ES" i="1" dirty="0" err="1" smtClean="0"/>
              <a:t>bms</a:t>
            </a:r>
            <a:r>
              <a:rPr lang="es-ES" i="1" dirty="0" smtClean="0"/>
              <a:t> </a:t>
            </a:r>
            <a:r>
              <a:rPr lang="es-ES" dirty="0" smtClean="0"/>
              <a:t>indica si la consulta se está realizando hacía Real Time </a:t>
            </a:r>
            <a:r>
              <a:rPr lang="es-ES" dirty="0" err="1" smtClean="0"/>
              <a:t>Database</a:t>
            </a:r>
            <a:r>
              <a:rPr lang="es-ES" dirty="0" smtClean="0"/>
              <a:t> o hacía </a:t>
            </a:r>
            <a:r>
              <a:rPr lang="es-ES" dirty="0" err="1" smtClean="0"/>
              <a:t>Firestore</a:t>
            </a:r>
            <a:r>
              <a:rPr lang="es-ES" dirty="0" smtClean="0"/>
              <a:t>, </a:t>
            </a:r>
            <a:r>
              <a:rPr lang="es-ES" i="1" dirty="0" err="1" smtClean="0"/>
              <a:t>route</a:t>
            </a:r>
            <a:r>
              <a:rPr lang="es-ES" i="1" dirty="0" smtClean="0"/>
              <a:t> </a:t>
            </a:r>
            <a:r>
              <a:rPr lang="es-ES" dirty="0" smtClean="0"/>
              <a:t>indica la ruta que se quiera consultar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999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9" y="0"/>
            <a:ext cx="1104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879</TotalTime>
  <Words>813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3</vt:lpstr>
      <vt:lpstr>Wisp</vt:lpstr>
      <vt:lpstr>Proyecto FBCache</vt:lpstr>
      <vt:lpstr>Objetivos</vt:lpstr>
      <vt:lpstr>Limitaciones</vt:lpstr>
      <vt:lpstr>Planificación inicial</vt:lpstr>
      <vt:lpstr>Semana 1</vt:lpstr>
      <vt:lpstr>Semana 2</vt:lpstr>
      <vt:lpstr>Diseño del archivo de configuración</vt:lpstr>
      <vt:lpstr>Semana 3</vt:lpstr>
      <vt:lpstr>PowerPoint Presentation</vt:lpstr>
      <vt:lpstr>Semana 4</vt:lpstr>
      <vt:lpstr>PowerPoint Presentation</vt:lpstr>
      <vt:lpstr>Semana 5</vt:lpstr>
      <vt:lpstr>PowerPoint Presentation</vt:lpstr>
      <vt:lpstr>PowerPoint Presentation</vt:lpstr>
      <vt:lpstr>PowerPoint Presentation</vt:lpstr>
      <vt:lpstr>Tabla de comparación entre la nueva firma de FBCache y la antigua</vt:lpstr>
      <vt:lpstr>Semana 6</vt:lpstr>
      <vt:lpstr>Link a los repositorios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FBCache</dc:title>
  <dc:creator>Luis Fuentes</dc:creator>
  <cp:lastModifiedBy>Luis Fuentes</cp:lastModifiedBy>
  <cp:revision>21</cp:revision>
  <dcterms:created xsi:type="dcterms:W3CDTF">2020-10-07T13:58:39Z</dcterms:created>
  <dcterms:modified xsi:type="dcterms:W3CDTF">2020-10-09T00:47:46Z</dcterms:modified>
</cp:coreProperties>
</file>