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02" r:id="rId4"/>
    <p:sldId id="300" r:id="rId5"/>
    <p:sldId id="305" r:id="rId6"/>
    <p:sldId id="303" r:id="rId7"/>
    <p:sldId id="311" r:id="rId8"/>
    <p:sldId id="312" r:id="rId9"/>
    <p:sldId id="296" r:id="rId10"/>
    <p:sldId id="297" r:id="rId11"/>
    <p:sldId id="298" r:id="rId12"/>
    <p:sldId id="299" r:id="rId13"/>
    <p:sldId id="313" r:id="rId14"/>
    <p:sldId id="314" r:id="rId15"/>
    <p:sldId id="315" r:id="rId16"/>
    <p:sldId id="301" r:id="rId17"/>
    <p:sldId id="304" r:id="rId18"/>
    <p:sldId id="307" r:id="rId19"/>
    <p:sldId id="308" r:id="rId20"/>
    <p:sldId id="309"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C0CD-226D-4CD1-A7BC-924BFB9C95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EE1A0ACD-B600-4D25-9A93-38751486C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EEDA51A8-2426-49BB-B9D3-A38774A57916}"/>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5" name="Footer Placeholder 4">
            <a:extLst>
              <a:ext uri="{FF2B5EF4-FFF2-40B4-BE49-F238E27FC236}">
                <a16:creationId xmlns:a16="http://schemas.microsoft.com/office/drawing/2014/main" id="{FDF9B335-3E45-4762-AD59-581265B7497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5F9443D-7C0F-4F8C-B114-C70410E67FD0}"/>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172272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D3D0-90BA-475B-A204-56754882C155}"/>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71F01F-41B4-4ED8-BB40-520A810016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CAA1077-F1B4-411C-8CF8-55932281DC61}"/>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5" name="Footer Placeholder 4">
            <a:extLst>
              <a:ext uri="{FF2B5EF4-FFF2-40B4-BE49-F238E27FC236}">
                <a16:creationId xmlns:a16="http://schemas.microsoft.com/office/drawing/2014/main" id="{B4A857A0-7EE7-484E-9300-6F820C31BB2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DEE250-F79D-44C2-9EC5-B224B3D628AF}"/>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417213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7BF22-B8AE-4422-92AF-3070AB7F38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0B01393D-114D-4E37-ACED-E77AB2579B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0E3AF53-A244-4405-977F-7C7C7A63C41C}"/>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5" name="Footer Placeholder 4">
            <a:extLst>
              <a:ext uri="{FF2B5EF4-FFF2-40B4-BE49-F238E27FC236}">
                <a16:creationId xmlns:a16="http://schemas.microsoft.com/office/drawing/2014/main" id="{FBD107AC-2B5E-423E-B4FF-744DF37E178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25E57C5-F9AB-468B-A163-45DA3A7E9056}"/>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58174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C5A2-4D13-4D16-BEE5-BB04D7E3532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8FC70B5-1730-4B42-8FE5-FB5190E04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C66E250-C9CB-4E22-93F2-07D5DB0FB2C2}"/>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5" name="Footer Placeholder 4">
            <a:extLst>
              <a:ext uri="{FF2B5EF4-FFF2-40B4-BE49-F238E27FC236}">
                <a16:creationId xmlns:a16="http://schemas.microsoft.com/office/drawing/2014/main" id="{CCD2CE8B-027F-4DAE-AF8F-FE6ED8687DD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8BF6433-D5BF-4829-A133-45E24E2B2639}"/>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290712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B9A4-84B3-4217-9618-9851C5A67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0B6B58B2-8DDB-4578-8B26-6AC4A6AD02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E87492-C15E-47BA-8BE3-D2F76DDA4CF4}"/>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5" name="Footer Placeholder 4">
            <a:extLst>
              <a:ext uri="{FF2B5EF4-FFF2-40B4-BE49-F238E27FC236}">
                <a16:creationId xmlns:a16="http://schemas.microsoft.com/office/drawing/2014/main" id="{AEA824C5-6645-4250-999E-25DDBB8CF14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714D5E1-DB7E-4323-9E65-E00D30600A35}"/>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252068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9CEF-C861-4E3D-9997-B7D7C68446E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2BDFB40-8743-4B90-BBCA-110E26EB09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88C40AE5-1002-49E2-8AAA-2FD2330FF7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01D1D2E5-B576-4C16-95A2-925A3CA5F518}"/>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6" name="Footer Placeholder 5">
            <a:extLst>
              <a:ext uri="{FF2B5EF4-FFF2-40B4-BE49-F238E27FC236}">
                <a16:creationId xmlns:a16="http://schemas.microsoft.com/office/drawing/2014/main" id="{DBD5BFC1-3B1B-429E-B299-7488D1C520F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99C77FB-54C2-4B2D-90C4-80204AA5090E}"/>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365753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271D-ACAB-4962-BE2A-BDBA9EE50A3B}"/>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6C2A362-E30C-4DE8-8B4F-ECC034C03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F21A81-C01A-492B-B2AB-DA7EA4ABC3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EC5E145-CDC3-418C-951D-8727B580C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47AAD-7740-4303-86F7-D59458FBF1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A02E85D7-7925-44A7-B092-325D4EE36397}"/>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8" name="Footer Placeholder 7">
            <a:extLst>
              <a:ext uri="{FF2B5EF4-FFF2-40B4-BE49-F238E27FC236}">
                <a16:creationId xmlns:a16="http://schemas.microsoft.com/office/drawing/2014/main" id="{623F5C61-6535-4CB2-BAEE-6055D0358C13}"/>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372C8BE0-7826-4658-9B62-EA73ABFC0066}"/>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291763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0E36-B151-4CDD-9248-70CBAFF9EC44}"/>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898B880-9951-4FDE-B3BE-CCD999D091B5}"/>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4" name="Footer Placeholder 3">
            <a:extLst>
              <a:ext uri="{FF2B5EF4-FFF2-40B4-BE49-F238E27FC236}">
                <a16:creationId xmlns:a16="http://schemas.microsoft.com/office/drawing/2014/main" id="{BF58E337-E8D5-4BD2-84D9-9424C6C48F3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C293C495-BC6B-40DD-A8E5-197737C43C46}"/>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55629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ED43BF-4316-4E59-AB29-C41A24039539}"/>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3" name="Footer Placeholder 2">
            <a:extLst>
              <a:ext uri="{FF2B5EF4-FFF2-40B4-BE49-F238E27FC236}">
                <a16:creationId xmlns:a16="http://schemas.microsoft.com/office/drawing/2014/main" id="{FE1FBD2A-B5D3-49E4-A4D5-A0A349A41D12}"/>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6C55137C-6D34-4A56-A4DD-CD3627FE38A9}"/>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302051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CF5A-524B-4613-BFCB-FEFC788FF9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72CB21FC-1346-4C48-86D3-CA942159A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08F9F6BB-FB62-4FCE-ADF8-5488117EE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F6714-1FFA-452D-9CEA-C363205E3EE3}"/>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6" name="Footer Placeholder 5">
            <a:extLst>
              <a:ext uri="{FF2B5EF4-FFF2-40B4-BE49-F238E27FC236}">
                <a16:creationId xmlns:a16="http://schemas.microsoft.com/office/drawing/2014/main" id="{BB6E77C3-9C01-4485-8FC6-70B3F84C446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0EC17A0-A5C8-4239-9AB6-63FD4BB3E21C}"/>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181711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8A75-E27C-4C3E-84E3-AF1628DA2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BF2D4608-7EA8-4745-A750-C5918243A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228CFBDE-C885-48CE-8816-CBF6110CE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FCD72-FA9E-4AA1-83EC-48AAB9457E98}"/>
              </a:ext>
            </a:extLst>
          </p:cNvPr>
          <p:cNvSpPr>
            <a:spLocks noGrp="1"/>
          </p:cNvSpPr>
          <p:nvPr>
            <p:ph type="dt" sz="half" idx="10"/>
          </p:nvPr>
        </p:nvSpPr>
        <p:spPr/>
        <p:txBody>
          <a:bodyPr/>
          <a:lstStyle/>
          <a:p>
            <a:fld id="{F19053AE-072E-4C0B-93AB-39FA31F9FC52}" type="datetimeFigureOut">
              <a:rPr lang="en-PH" smtClean="0"/>
              <a:t>16/12/2024</a:t>
            </a:fld>
            <a:endParaRPr lang="en-PH"/>
          </a:p>
        </p:txBody>
      </p:sp>
      <p:sp>
        <p:nvSpPr>
          <p:cNvPr id="6" name="Footer Placeholder 5">
            <a:extLst>
              <a:ext uri="{FF2B5EF4-FFF2-40B4-BE49-F238E27FC236}">
                <a16:creationId xmlns:a16="http://schemas.microsoft.com/office/drawing/2014/main" id="{D46D0A0B-BD1A-4D26-B170-03507312840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C23DAAB-6C2A-4FD4-BF42-BE4E306627C2}"/>
              </a:ext>
            </a:extLst>
          </p:cNvPr>
          <p:cNvSpPr>
            <a:spLocks noGrp="1"/>
          </p:cNvSpPr>
          <p:nvPr>
            <p:ph type="sldNum" sz="quarter" idx="12"/>
          </p:nvPr>
        </p:nvSpPr>
        <p:spPr/>
        <p:txBody>
          <a:bodyPr/>
          <a:lstStyle/>
          <a:p>
            <a:fld id="{929D4994-4064-401E-AA17-C631A1B85406}" type="slidenum">
              <a:rPr lang="en-PH" smtClean="0"/>
              <a:t>‹#›</a:t>
            </a:fld>
            <a:endParaRPr lang="en-PH"/>
          </a:p>
        </p:txBody>
      </p:sp>
    </p:spTree>
    <p:extLst>
      <p:ext uri="{BB962C8B-B14F-4D97-AF65-F5344CB8AC3E}">
        <p14:creationId xmlns:p14="http://schemas.microsoft.com/office/powerpoint/2010/main" val="372205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25E99-90A3-4DF8-9A86-953E280F1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85B2EE2C-044B-468C-B005-05982865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6712C10-8D7E-4C5A-B84A-E43FD39263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053AE-072E-4C0B-93AB-39FA31F9FC52}" type="datetimeFigureOut">
              <a:rPr lang="en-PH" smtClean="0"/>
              <a:t>16/12/2024</a:t>
            </a:fld>
            <a:endParaRPr lang="en-PH"/>
          </a:p>
        </p:txBody>
      </p:sp>
      <p:sp>
        <p:nvSpPr>
          <p:cNvPr id="5" name="Footer Placeholder 4">
            <a:extLst>
              <a:ext uri="{FF2B5EF4-FFF2-40B4-BE49-F238E27FC236}">
                <a16:creationId xmlns:a16="http://schemas.microsoft.com/office/drawing/2014/main" id="{73CE42A4-E8F4-4A3A-BAE4-BD009D180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BBEBC59C-38AE-4A6B-8AA6-F6A3913E6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D4994-4064-401E-AA17-C631A1B85406}" type="slidenum">
              <a:rPr lang="en-PH" smtClean="0"/>
              <a:t>‹#›</a:t>
            </a:fld>
            <a:endParaRPr lang="en-PH"/>
          </a:p>
        </p:txBody>
      </p:sp>
    </p:spTree>
    <p:extLst>
      <p:ext uri="{BB962C8B-B14F-4D97-AF65-F5344CB8AC3E}">
        <p14:creationId xmlns:p14="http://schemas.microsoft.com/office/powerpoint/2010/main" val="2812524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NavFlight/inav/tree/release_5.1.0"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github.com/iNavFlight/inav/tree/7.0.0" TargetMode="External"/><Relationship Id="rId4" Type="http://schemas.openxmlformats.org/officeDocument/2006/relationships/hyperlink" Target="https://github.com/iNavFlight/inav/tree/6.0.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xpack-dev-tools/arm-none-eabi-gcc-xpack/releases/download/v9.2.1-1.1/xpack-arm-none-eabi-gcc-9.2.1-1.1-win32-x64.zip"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github.com/xpack-dev-tools/arm-none-eabi-gcc-xpack/releases/download/v13.2.1-1.1/xpack-arm-none-eabi-gcc-13.2.1-1.1-win32-x64.zip" TargetMode="External"/><Relationship Id="rId5" Type="http://schemas.openxmlformats.org/officeDocument/2006/relationships/hyperlink" Target="https://github.com/xpack-dev-tools/arm-none-eabi-gcc-xpack/releases/download/v10.3.1-2.2/xpack-arm-none-eabi-gcc-10.3.1-2.1-win32-x64.zip" TargetMode="External"/><Relationship Id="rId4" Type="http://schemas.openxmlformats.org/officeDocument/2006/relationships/hyperlink" Target="https://github.com/xpack-dev-tools/arm-none-eabi-gcc-xpack/releases/download/v10.2.1-1.1/xpack-arm-none-eabi-gcc-10.2.1-1.1-win32-x64.zi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xpack.github.io/arm-none-eabi-gcc/" TargetMode="External"/><Relationship Id="rId2" Type="http://schemas.openxmlformats.org/officeDocument/2006/relationships/hyperlink" Target="https://www.msys2.org/wiki/MSYS2-installation/"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C559AC-E859-4C5C-9C9F-30FEC3416739}"/>
              </a:ext>
            </a:extLst>
          </p:cNvPr>
          <p:cNvSpPr>
            <a:spLocks noGrp="1"/>
          </p:cNvSpPr>
          <p:nvPr>
            <p:ph type="ctrTitle"/>
          </p:nvPr>
        </p:nvSpPr>
        <p:spPr>
          <a:xfrm>
            <a:off x="6590662" y="4267832"/>
            <a:ext cx="4805996" cy="1297115"/>
          </a:xfrm>
        </p:spPr>
        <p:txBody>
          <a:bodyPr anchor="t">
            <a:normAutofit fontScale="90000"/>
          </a:bodyPr>
          <a:lstStyle/>
          <a:p>
            <a:pPr algn="l"/>
            <a:r>
              <a:rPr lang="en-PH" sz="4000" dirty="0" err="1">
                <a:solidFill>
                  <a:schemeClr val="tx2"/>
                </a:solidFill>
              </a:rPr>
              <a:t>Synerduino</a:t>
            </a:r>
            <a:r>
              <a:rPr lang="en-PH" sz="4000" dirty="0">
                <a:solidFill>
                  <a:schemeClr val="tx2"/>
                </a:solidFill>
              </a:rPr>
              <a:t> STM Target Compilation into </a:t>
            </a:r>
            <a:r>
              <a:rPr lang="en-PH" sz="4000" dirty="0" err="1">
                <a:solidFill>
                  <a:schemeClr val="tx2"/>
                </a:solidFill>
              </a:rPr>
              <a:t>Hexfile</a:t>
            </a:r>
            <a:endParaRPr lang="en-PH" sz="4000" dirty="0">
              <a:solidFill>
                <a:schemeClr val="tx2"/>
              </a:solidFill>
            </a:endParaRPr>
          </a:p>
        </p:txBody>
      </p:sp>
      <p:sp>
        <p:nvSpPr>
          <p:cNvPr id="3" name="Subtitle 2">
            <a:extLst>
              <a:ext uri="{FF2B5EF4-FFF2-40B4-BE49-F238E27FC236}">
                <a16:creationId xmlns:a16="http://schemas.microsoft.com/office/drawing/2014/main" id="{43D50524-296C-4B6A-A67D-F7DE4600DC5F}"/>
              </a:ext>
            </a:extLst>
          </p:cNvPr>
          <p:cNvSpPr>
            <a:spLocks noGrp="1"/>
          </p:cNvSpPr>
          <p:nvPr>
            <p:ph type="subTitle" idx="1"/>
          </p:nvPr>
        </p:nvSpPr>
        <p:spPr>
          <a:xfrm>
            <a:off x="6637014" y="3278078"/>
            <a:ext cx="4805691" cy="838831"/>
          </a:xfrm>
        </p:spPr>
        <p:txBody>
          <a:bodyPr anchor="b">
            <a:normAutofit/>
          </a:bodyPr>
          <a:lstStyle/>
          <a:p>
            <a:pPr algn="l"/>
            <a:r>
              <a:rPr lang="en-PH" sz="2000" dirty="0" err="1">
                <a:solidFill>
                  <a:schemeClr val="tx2"/>
                </a:solidFill>
              </a:rPr>
              <a:t>Synerduino</a:t>
            </a:r>
            <a:r>
              <a:rPr lang="en-PH" sz="2000" dirty="0">
                <a:solidFill>
                  <a:schemeClr val="tx2"/>
                </a:solidFill>
              </a:rPr>
              <a:t> STM Fork of INAV  and the </a:t>
            </a:r>
            <a:r>
              <a:rPr lang="en-PH" sz="2000" dirty="0" err="1">
                <a:solidFill>
                  <a:schemeClr val="tx2"/>
                </a:solidFill>
              </a:rPr>
              <a:t>Synerduino</a:t>
            </a:r>
            <a:r>
              <a:rPr lang="en-PH" sz="2000" dirty="0">
                <a:solidFill>
                  <a:schemeClr val="tx2"/>
                </a:solidFill>
              </a:rPr>
              <a:t> Target</a:t>
            </a:r>
          </a:p>
        </p:txBody>
      </p:sp>
      <p:pic>
        <p:nvPicPr>
          <p:cNvPr id="28" name="Graphic 6" descr="Bullseye">
            <a:extLst>
              <a:ext uri="{FF2B5EF4-FFF2-40B4-BE49-F238E27FC236}">
                <a16:creationId xmlns:a16="http://schemas.microsoft.com/office/drawing/2014/main" id="{04E1ED07-2CD1-88F4-0892-D6CF1FDA2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0047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5E926E-2843-43EE-BE9F-39BA840A4C59}"/>
              </a:ext>
            </a:extLst>
          </p:cNvPr>
          <p:cNvPicPr>
            <a:picLocks noChangeAspect="1"/>
          </p:cNvPicPr>
          <p:nvPr/>
        </p:nvPicPr>
        <p:blipFill>
          <a:blip r:embed="rId2"/>
          <a:stretch>
            <a:fillRect/>
          </a:stretch>
        </p:blipFill>
        <p:spPr>
          <a:xfrm>
            <a:off x="1666875" y="805438"/>
            <a:ext cx="8858250" cy="5086350"/>
          </a:xfrm>
          <a:prstGeom prst="rect">
            <a:avLst/>
          </a:prstGeom>
        </p:spPr>
      </p:pic>
      <p:sp>
        <p:nvSpPr>
          <p:cNvPr id="5" name="Rectangle 1">
            <a:extLst>
              <a:ext uri="{FF2B5EF4-FFF2-40B4-BE49-F238E27FC236}">
                <a16:creationId xmlns:a16="http://schemas.microsoft.com/office/drawing/2014/main" id="{974C1F26-4E39-4856-BDFE-BFE00E2D9D79}"/>
              </a:ext>
            </a:extLst>
          </p:cNvPr>
          <p:cNvSpPr>
            <a:spLocks noChangeArrowheads="1"/>
          </p:cNvSpPr>
          <p:nvPr/>
        </p:nvSpPr>
        <p:spPr bwMode="auto">
          <a:xfrm>
            <a:off x="1369033" y="6129781"/>
            <a:ext cx="8945077" cy="369332"/>
          </a:xfrm>
          <a:prstGeom prst="rect">
            <a:avLst/>
          </a:prstGeom>
          <a:noFill/>
          <a:ln w="12700">
            <a:solidFill>
              <a:schemeClr val="tx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Unicode MS" panose="020B0604020202020204" pitchFamily="34" charset="-128"/>
              </a:rPr>
              <a:t>pacman</a:t>
            </a:r>
            <a:r>
              <a:rPr kumimoji="0" lang="en-US" altLang="en-US" b="0" i="0" u="none" strike="noStrike" cap="none" normalizeH="0" baseline="0" dirty="0">
                <a:ln>
                  <a:noFill/>
                </a:ln>
                <a:solidFill>
                  <a:schemeClr val="tx1"/>
                </a:solidFill>
                <a:effectLst/>
                <a:latin typeface="Arial Unicode MS" panose="020B0604020202020204" pitchFamily="34" charset="-128"/>
              </a:rPr>
              <a:t> -S git ruby make </a:t>
            </a:r>
            <a:r>
              <a:rPr kumimoji="0" lang="en-US" altLang="en-US" b="0" i="0" u="none" strike="noStrike" cap="none" normalizeH="0" baseline="0" dirty="0" err="1">
                <a:ln>
                  <a:noFill/>
                </a:ln>
                <a:solidFill>
                  <a:schemeClr val="tx1"/>
                </a:solidFill>
                <a:effectLst/>
                <a:latin typeface="Arial Unicode MS" panose="020B0604020202020204" pitchFamily="34" charset="-128"/>
              </a:rPr>
              <a:t>cmake</a:t>
            </a:r>
            <a:r>
              <a:rPr kumimoji="0" lang="en-US" altLang="en-US" b="0" i="0" u="none" strike="noStrike" cap="none" normalizeH="0" baseline="0" dirty="0">
                <a:ln>
                  <a:noFill/>
                </a:ln>
                <a:solidFill>
                  <a:schemeClr val="tx1"/>
                </a:solidFill>
                <a:effectLst/>
                <a:latin typeface="Arial Unicode MS" panose="020B0604020202020204" pitchFamily="34" charset="-128"/>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gcc</a:t>
            </a:r>
            <a:r>
              <a:rPr kumimoji="0" lang="en-US" altLang="en-US" b="0" i="0" u="none" strike="noStrike" cap="none" normalizeH="0" baseline="0" dirty="0">
                <a:ln>
                  <a:noFill/>
                </a:ln>
                <a:solidFill>
                  <a:schemeClr val="tx1"/>
                </a:solidFill>
                <a:effectLst/>
                <a:latin typeface="Arial Unicode MS" panose="020B0604020202020204" pitchFamily="34" charset="-128"/>
              </a:rPr>
              <a:t> mingw-w64-x86_64-libwinpthread-git unzip </a:t>
            </a:r>
            <a:r>
              <a:rPr kumimoji="0" lang="en-US" altLang="en-US" b="0" i="0" u="none" strike="noStrike" cap="none" normalizeH="0" baseline="0" dirty="0" err="1">
                <a:ln>
                  <a:noFill/>
                </a:ln>
                <a:solidFill>
                  <a:schemeClr val="tx1"/>
                </a:solidFill>
                <a:effectLst/>
                <a:latin typeface="Arial Unicode MS" panose="020B0604020202020204" pitchFamily="34" charset="-128"/>
              </a:rPr>
              <a:t>wget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89FA7EE2-5909-40F7-995F-C3CDB1655C95}"/>
              </a:ext>
            </a:extLst>
          </p:cNvPr>
          <p:cNvSpPr>
            <a:spLocks noChangeArrowheads="1"/>
          </p:cNvSpPr>
          <p:nvPr/>
        </p:nvSpPr>
        <p:spPr bwMode="auto">
          <a:xfrm>
            <a:off x="375921" y="317110"/>
            <a:ext cx="6891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Copy and paste this script to install Ruby ,</a:t>
            </a:r>
            <a:r>
              <a:rPr lang="en-US" altLang="en-US" dirty="0" err="1">
                <a:latin typeface="Arial Unicode MS" panose="020B0604020202020204" pitchFamily="34" charset="-128"/>
              </a:rPr>
              <a:t>Cmake</a:t>
            </a:r>
            <a:r>
              <a:rPr lang="en-US" altLang="en-US" dirty="0">
                <a:latin typeface="Arial Unicode MS" panose="020B0604020202020204" pitchFamily="34" charset="-128"/>
              </a:rPr>
              <a:t> , Make and </a:t>
            </a:r>
            <a:r>
              <a:rPr lang="en-US" altLang="en-US" dirty="0" err="1">
                <a:latin typeface="Arial Unicode MS" panose="020B0604020202020204" pitchFamily="34" charset="-128"/>
              </a:rPr>
              <a:t>Gcc</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37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8A5F44-13DA-468D-9C0F-1510457D9258}"/>
              </a:ext>
            </a:extLst>
          </p:cNvPr>
          <p:cNvPicPr>
            <a:picLocks noChangeAspect="1"/>
          </p:cNvPicPr>
          <p:nvPr/>
        </p:nvPicPr>
        <p:blipFill>
          <a:blip r:embed="rId2"/>
          <a:stretch>
            <a:fillRect/>
          </a:stretch>
        </p:blipFill>
        <p:spPr>
          <a:xfrm>
            <a:off x="1520717" y="894558"/>
            <a:ext cx="8848725" cy="5067300"/>
          </a:xfrm>
          <a:prstGeom prst="rect">
            <a:avLst/>
          </a:prstGeom>
        </p:spPr>
      </p:pic>
      <p:sp>
        <p:nvSpPr>
          <p:cNvPr id="3" name="Rectangle 1">
            <a:extLst>
              <a:ext uri="{FF2B5EF4-FFF2-40B4-BE49-F238E27FC236}">
                <a16:creationId xmlns:a16="http://schemas.microsoft.com/office/drawing/2014/main" id="{C753C73D-50C4-465E-97C9-85EA31EAFA60}"/>
              </a:ext>
            </a:extLst>
          </p:cNvPr>
          <p:cNvSpPr>
            <a:spLocks noChangeArrowheads="1"/>
          </p:cNvSpPr>
          <p:nvPr/>
        </p:nvSpPr>
        <p:spPr bwMode="auto">
          <a:xfrm>
            <a:off x="906809" y="6169974"/>
            <a:ext cx="8945077"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Unicode MS" panose="020B0604020202020204" pitchFamily="34" charset="-128"/>
              </a:rPr>
              <a:t>pacman</a:t>
            </a:r>
            <a:r>
              <a:rPr kumimoji="0" lang="en-US" altLang="en-US" b="0" i="0" u="none" strike="noStrike" cap="none" normalizeH="0" baseline="0" dirty="0">
                <a:ln>
                  <a:noFill/>
                </a:ln>
                <a:solidFill>
                  <a:schemeClr val="tx1"/>
                </a:solidFill>
                <a:effectLst/>
                <a:latin typeface="Arial Unicode MS" panose="020B0604020202020204" pitchFamily="34" charset="-128"/>
              </a:rPr>
              <a:t> -S git ruby make </a:t>
            </a:r>
            <a:r>
              <a:rPr kumimoji="0" lang="en-US" altLang="en-US" b="0" i="0" u="none" strike="noStrike" cap="none" normalizeH="0" baseline="0" dirty="0" err="1">
                <a:ln>
                  <a:noFill/>
                </a:ln>
                <a:solidFill>
                  <a:schemeClr val="tx1"/>
                </a:solidFill>
                <a:effectLst/>
                <a:latin typeface="Arial Unicode MS" panose="020B0604020202020204" pitchFamily="34" charset="-128"/>
              </a:rPr>
              <a:t>cmake</a:t>
            </a:r>
            <a:r>
              <a:rPr kumimoji="0" lang="en-US" altLang="en-US" b="0" i="0" u="none" strike="noStrike" cap="none" normalizeH="0" baseline="0" dirty="0">
                <a:ln>
                  <a:noFill/>
                </a:ln>
                <a:solidFill>
                  <a:schemeClr val="tx1"/>
                </a:solidFill>
                <a:effectLst/>
                <a:latin typeface="Arial Unicode MS" panose="020B0604020202020204" pitchFamily="34" charset="-128"/>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gcc</a:t>
            </a:r>
            <a:r>
              <a:rPr kumimoji="0" lang="en-US" altLang="en-US" b="0" i="0" u="none" strike="noStrike" cap="none" normalizeH="0" baseline="0" dirty="0">
                <a:ln>
                  <a:noFill/>
                </a:ln>
                <a:solidFill>
                  <a:schemeClr val="tx1"/>
                </a:solidFill>
                <a:effectLst/>
                <a:latin typeface="Arial Unicode MS" panose="020B0604020202020204" pitchFamily="34" charset="-128"/>
              </a:rPr>
              <a:t> mingw-w64-x86_64-libwinpthread-git unzip </a:t>
            </a:r>
            <a:r>
              <a:rPr kumimoji="0" lang="en-US" altLang="en-US" b="0" i="0" u="none" strike="noStrike" cap="none" normalizeH="0" baseline="0" dirty="0" err="1">
                <a:ln>
                  <a:noFill/>
                </a:ln>
                <a:solidFill>
                  <a:schemeClr val="tx1"/>
                </a:solidFill>
                <a:effectLst/>
                <a:latin typeface="Arial Unicode MS" panose="020B0604020202020204" pitchFamily="34" charset="-128"/>
              </a:rPr>
              <a:t>wget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EE3D292A-0E23-4D4A-B653-AA0FE1783365}"/>
              </a:ext>
            </a:extLst>
          </p:cNvPr>
          <p:cNvSpPr>
            <a:spLocks noChangeArrowheads="1"/>
          </p:cNvSpPr>
          <p:nvPr/>
        </p:nvSpPr>
        <p:spPr bwMode="auto">
          <a:xfrm>
            <a:off x="375921" y="317110"/>
            <a:ext cx="26725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Y to Proceed installation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481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1DA998-8272-4C0D-93B7-702DF172132A}"/>
              </a:ext>
            </a:extLst>
          </p:cNvPr>
          <p:cNvPicPr>
            <a:picLocks noChangeAspect="1"/>
          </p:cNvPicPr>
          <p:nvPr/>
        </p:nvPicPr>
        <p:blipFill>
          <a:blip r:embed="rId2"/>
          <a:stretch>
            <a:fillRect/>
          </a:stretch>
        </p:blipFill>
        <p:spPr>
          <a:xfrm>
            <a:off x="1350613" y="909637"/>
            <a:ext cx="8867775" cy="5038725"/>
          </a:xfrm>
          <a:prstGeom prst="rect">
            <a:avLst/>
          </a:prstGeom>
        </p:spPr>
      </p:pic>
      <p:sp>
        <p:nvSpPr>
          <p:cNvPr id="4" name="Rectangle 1">
            <a:extLst>
              <a:ext uri="{FF2B5EF4-FFF2-40B4-BE49-F238E27FC236}">
                <a16:creationId xmlns:a16="http://schemas.microsoft.com/office/drawing/2014/main" id="{0D91250D-31B1-4AAC-9144-929B42A774A9}"/>
              </a:ext>
            </a:extLst>
          </p:cNvPr>
          <p:cNvSpPr>
            <a:spLocks noChangeArrowheads="1"/>
          </p:cNvSpPr>
          <p:nvPr/>
        </p:nvSpPr>
        <p:spPr bwMode="auto">
          <a:xfrm>
            <a:off x="906809" y="6169974"/>
            <a:ext cx="8945077"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Unicode MS" panose="020B0604020202020204" pitchFamily="34" charset="-128"/>
              </a:rPr>
              <a:t>pacman</a:t>
            </a:r>
            <a:r>
              <a:rPr kumimoji="0" lang="en-US" altLang="en-US" b="0" i="0" u="none" strike="noStrike" cap="none" normalizeH="0" baseline="0" dirty="0">
                <a:ln>
                  <a:noFill/>
                </a:ln>
                <a:solidFill>
                  <a:schemeClr val="tx1"/>
                </a:solidFill>
                <a:effectLst/>
                <a:latin typeface="Arial Unicode MS" panose="020B0604020202020204" pitchFamily="34" charset="-128"/>
              </a:rPr>
              <a:t> -S git ruby make </a:t>
            </a:r>
            <a:r>
              <a:rPr kumimoji="0" lang="en-US" altLang="en-US" b="0" i="0" u="none" strike="noStrike" cap="none" normalizeH="0" baseline="0" dirty="0" err="1">
                <a:ln>
                  <a:noFill/>
                </a:ln>
                <a:solidFill>
                  <a:schemeClr val="tx1"/>
                </a:solidFill>
                <a:effectLst/>
                <a:latin typeface="Arial Unicode MS" panose="020B0604020202020204" pitchFamily="34" charset="-128"/>
              </a:rPr>
              <a:t>cmake</a:t>
            </a:r>
            <a:r>
              <a:rPr kumimoji="0" lang="en-US" altLang="en-US" b="0" i="0" u="none" strike="noStrike" cap="none" normalizeH="0" baseline="0" dirty="0">
                <a:ln>
                  <a:noFill/>
                </a:ln>
                <a:solidFill>
                  <a:schemeClr val="tx1"/>
                </a:solidFill>
                <a:effectLst/>
                <a:latin typeface="Arial Unicode MS" panose="020B0604020202020204" pitchFamily="34" charset="-128"/>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gcc</a:t>
            </a:r>
            <a:r>
              <a:rPr kumimoji="0" lang="en-US" altLang="en-US" b="0" i="0" u="none" strike="noStrike" cap="none" normalizeH="0" baseline="0" dirty="0">
                <a:ln>
                  <a:noFill/>
                </a:ln>
                <a:solidFill>
                  <a:schemeClr val="tx1"/>
                </a:solidFill>
                <a:effectLst/>
                <a:latin typeface="Arial Unicode MS" panose="020B0604020202020204" pitchFamily="34" charset="-128"/>
              </a:rPr>
              <a:t> mingw-w64-x86_64-libwinpthread-git unzip </a:t>
            </a:r>
            <a:r>
              <a:rPr kumimoji="0" lang="en-US" altLang="en-US" b="0" i="0" u="none" strike="noStrike" cap="none" normalizeH="0" baseline="0" dirty="0" err="1">
                <a:ln>
                  <a:noFill/>
                </a:ln>
                <a:solidFill>
                  <a:schemeClr val="tx1"/>
                </a:solidFill>
                <a:effectLst/>
                <a:latin typeface="Arial Unicode MS" panose="020B0604020202020204" pitchFamily="34" charset="-128"/>
              </a:rPr>
              <a:t>wget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BD28017-8B3A-4FE3-8F78-9D2D7130402F}"/>
              </a:ext>
            </a:extLst>
          </p:cNvPr>
          <p:cNvSpPr>
            <a:spLocks noChangeArrowheads="1"/>
          </p:cNvSpPr>
          <p:nvPr/>
        </p:nvSpPr>
        <p:spPr bwMode="auto">
          <a:xfrm>
            <a:off x="375921" y="317110"/>
            <a:ext cx="18261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After installation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096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AD07E4-9E70-44A5-9320-F99B5D2A827D}"/>
              </a:ext>
            </a:extLst>
          </p:cNvPr>
          <p:cNvSpPr>
            <a:spLocks noChangeArrowheads="1"/>
          </p:cNvSpPr>
          <p:nvPr/>
        </p:nvSpPr>
        <p:spPr bwMode="auto">
          <a:xfrm>
            <a:off x="910727" y="6387279"/>
            <a:ext cx="9629559" cy="3077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cat /e/Workspace/inav-5.1.0/</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cmake</a:t>
            </a:r>
            <a:r>
              <a:rPr kumimoji="0" lang="en-US" altLang="en-US" sz="1400" b="0" i="0" u="none" strike="noStrike" cap="none" normalizeH="0" baseline="0" dirty="0">
                <a:ln>
                  <a:noFill/>
                </a:ln>
                <a:solidFill>
                  <a:schemeClr val="tx1"/>
                </a:solidFill>
                <a:effectLst/>
                <a:latin typeface="Arial Unicode MS" panose="020B0604020202020204" pitchFamily="34" charset="-128"/>
              </a:rPr>
              <a:t>/arm-none-</a:t>
            </a:r>
            <a:r>
              <a:rPr kumimoji="0" lang="en-US" altLang="en-US" sz="1400" b="0" i="0" u="none" strike="noStrike" cap="none" normalizeH="0" baseline="0" dirty="0" err="1">
                <a:ln>
                  <a:noFill/>
                </a:ln>
                <a:solidFill>
                  <a:schemeClr val="tx1"/>
                </a:solidFill>
                <a:effectLst/>
                <a:latin typeface="Arial Unicode MS" panose="020B0604020202020204" pitchFamily="34" charset="-128"/>
              </a:rPr>
              <a:t>eabi</a:t>
            </a:r>
            <a:r>
              <a:rPr kumimoji="0" lang="en-US" altLang="en-US" sz="1400" b="0" i="0" u="none" strike="noStrike" cap="none" normalizeH="0" baseline="0" dirty="0">
                <a:ln>
                  <a:noFill/>
                </a:ln>
                <a:solidFill>
                  <a:schemeClr val="tx1"/>
                </a:solidFill>
                <a:effectLst/>
                <a:latin typeface="Arial Unicode MS" panose="020B0604020202020204" pitchFamily="34" charset="-128"/>
              </a:rPr>
              <a: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checks.cmake</a:t>
            </a:r>
            <a:r>
              <a:rPr kumimoji="0" lang="en-US" altLang="en-US" sz="1400" b="0" i="0" u="none" strike="noStrike" cap="none" normalizeH="0" baseline="0" dirty="0">
                <a:ln>
                  <a:noFill/>
                </a:ln>
                <a:solidFill>
                  <a:schemeClr val="tx1"/>
                </a:solidFill>
                <a:effectLst/>
                <a:latin typeface="Arial Unicode MS" panose="020B0604020202020204" pitchFamily="34" charset="-128"/>
              </a:rPr>
              <a:t> | grep "set(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arm_none_eabi_gcc_version</a:t>
            </a:r>
            <a:r>
              <a:rPr kumimoji="0" lang="en-US" altLang="en-US" sz="1400" b="0" i="0" u="none" strike="noStrike" cap="none" normalizeH="0" baseline="0" dirty="0">
                <a:ln>
                  <a:noFill/>
                </a:ln>
                <a:solidFill>
                  <a:schemeClr val="tx1"/>
                </a:solidFill>
                <a:effectLst/>
                <a:latin typeface="Arial Unicode MS" panose="020B0604020202020204" pitchFamily="34" charset="-128"/>
              </a:rPr>
              <a:t>" | cut -d\" -f2</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A3940E5-1A98-4399-AE2D-BE380557CDC2}"/>
              </a:ext>
            </a:extLst>
          </p:cNvPr>
          <p:cNvSpPr/>
          <p:nvPr/>
        </p:nvSpPr>
        <p:spPr>
          <a:xfrm>
            <a:off x="141383" y="61182"/>
            <a:ext cx="5425588" cy="369332"/>
          </a:xfrm>
          <a:prstGeom prst="rect">
            <a:avLst/>
          </a:prstGeom>
        </p:spPr>
        <p:txBody>
          <a:bodyPr wrap="none">
            <a:spAutoFit/>
          </a:bodyPr>
          <a:lstStyle/>
          <a:p>
            <a:r>
              <a:rPr lang="en-US" dirty="0"/>
              <a:t>To get the toolkit version you need for your INAV version</a:t>
            </a:r>
            <a:endParaRPr lang="en-PH" dirty="0"/>
          </a:p>
        </p:txBody>
      </p:sp>
      <p:sp>
        <p:nvSpPr>
          <p:cNvPr id="6" name="Rectangle 3">
            <a:extLst>
              <a:ext uri="{FF2B5EF4-FFF2-40B4-BE49-F238E27FC236}">
                <a16:creationId xmlns:a16="http://schemas.microsoft.com/office/drawing/2014/main" id="{96FDB496-6546-443E-AA39-345993A5A182}"/>
              </a:ext>
            </a:extLst>
          </p:cNvPr>
          <p:cNvSpPr>
            <a:spLocks noChangeArrowheads="1"/>
          </p:cNvSpPr>
          <p:nvPr/>
        </p:nvSpPr>
        <p:spPr bwMode="auto">
          <a:xfrm>
            <a:off x="2327711" y="444742"/>
            <a:ext cx="391485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for INAV version 5.0.0, 6.1.0 toolchain version needed is 10.2.1</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BCC2B05-A470-44B4-9539-2E077FBB36F2}"/>
              </a:ext>
            </a:extLst>
          </p:cNvPr>
          <p:cNvSpPr>
            <a:spLocks noChangeArrowheads="1"/>
          </p:cNvSpPr>
          <p:nvPr/>
        </p:nvSpPr>
        <p:spPr bwMode="auto">
          <a:xfrm>
            <a:off x="131631" y="2822048"/>
            <a:ext cx="1808508"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panose="020B0604020202020204" pitchFamily="34" charset="-128"/>
              </a:rPr>
              <a:t>cd /e/Workspace/</a:t>
            </a:r>
            <a:r>
              <a:rPr kumimoji="0" lang="en-US" altLang="en-US" sz="1200" b="0" i="0" u="none" strike="noStrike" cap="none" normalizeH="0" baseline="0" dirty="0" err="1">
                <a:ln>
                  <a:noFill/>
                </a:ln>
                <a:solidFill>
                  <a:schemeClr val="tx1"/>
                </a:solidFill>
                <a:effectLst/>
                <a:latin typeface="Arial Unicode MS" panose="020B0604020202020204" pitchFamily="34" charset="-128"/>
              </a:rPr>
              <a:t>xpack</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E8D6310-C68B-4E7D-AA20-2E273EC9AFBC}"/>
              </a:ext>
            </a:extLst>
          </p:cNvPr>
          <p:cNvPicPr>
            <a:picLocks noChangeAspect="1"/>
          </p:cNvPicPr>
          <p:nvPr/>
        </p:nvPicPr>
        <p:blipFill>
          <a:blip r:embed="rId2"/>
          <a:stretch>
            <a:fillRect/>
          </a:stretch>
        </p:blipFill>
        <p:spPr>
          <a:xfrm>
            <a:off x="2239305" y="1062605"/>
            <a:ext cx="6424919" cy="3518887"/>
          </a:xfrm>
          <a:prstGeom prst="rect">
            <a:avLst/>
          </a:prstGeom>
        </p:spPr>
      </p:pic>
      <p:sp>
        <p:nvSpPr>
          <p:cNvPr id="9" name="Rectangle 4">
            <a:extLst>
              <a:ext uri="{FF2B5EF4-FFF2-40B4-BE49-F238E27FC236}">
                <a16:creationId xmlns:a16="http://schemas.microsoft.com/office/drawing/2014/main" id="{4D9FC980-FC25-4A38-8E6B-71944B1A6458}"/>
              </a:ext>
            </a:extLst>
          </p:cNvPr>
          <p:cNvSpPr>
            <a:spLocks noChangeArrowheads="1"/>
          </p:cNvSpPr>
          <p:nvPr/>
        </p:nvSpPr>
        <p:spPr bwMode="auto">
          <a:xfrm>
            <a:off x="61919" y="2390286"/>
            <a:ext cx="1768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panose="020B0604020202020204" pitchFamily="34" charset="-128"/>
              </a:rPr>
              <a:t>Go to </a:t>
            </a:r>
            <a:r>
              <a:rPr kumimoji="0" lang="en-US" altLang="en-US" sz="1200" b="0" i="0" u="none" strike="noStrike" cap="none" normalizeH="0" baseline="0" dirty="0" err="1">
                <a:ln>
                  <a:noFill/>
                </a:ln>
                <a:solidFill>
                  <a:schemeClr val="tx1"/>
                </a:solidFill>
                <a:effectLst/>
                <a:latin typeface="Arial Unicode MS" panose="020B0604020202020204" pitchFamily="34" charset="-128"/>
              </a:rPr>
              <a:t>Xpack</a:t>
            </a:r>
            <a:r>
              <a:rPr kumimoji="0" lang="en-US" altLang="en-US" sz="1200" b="0" i="0" u="none" strike="noStrike" cap="none" normalizeH="0" baseline="0" dirty="0">
                <a:ln>
                  <a:noFill/>
                </a:ln>
                <a:solidFill>
                  <a:schemeClr val="tx1"/>
                </a:solidFill>
                <a:effectLst/>
                <a:latin typeface="Arial Unicode MS" panose="020B0604020202020204" pitchFamily="34" charset="-128"/>
              </a:rPr>
              <a:t> directory by typing</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2AFD0AB8-4F1F-4CCF-AC37-E469CF641166}"/>
              </a:ext>
            </a:extLst>
          </p:cNvPr>
          <p:cNvSpPr>
            <a:spLocks noChangeArrowheads="1"/>
          </p:cNvSpPr>
          <p:nvPr/>
        </p:nvSpPr>
        <p:spPr bwMode="auto">
          <a:xfrm>
            <a:off x="8869988" y="1922254"/>
            <a:ext cx="27804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Source the version number that needs to be downloaded</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D474EF4-D521-460B-83A1-6DAA945D478E}"/>
              </a:ext>
            </a:extLst>
          </p:cNvPr>
          <p:cNvSpPr>
            <a:spLocks noChangeArrowheads="1"/>
          </p:cNvSpPr>
          <p:nvPr/>
        </p:nvSpPr>
        <p:spPr bwMode="auto">
          <a:xfrm>
            <a:off x="910726" y="6066560"/>
            <a:ext cx="9629559" cy="3077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cat /e/Workspace/inav-6.0.0/</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cmake</a:t>
            </a:r>
            <a:r>
              <a:rPr kumimoji="0" lang="en-US" altLang="en-US" sz="1400" b="0" i="0" u="none" strike="noStrike" cap="none" normalizeH="0" baseline="0" dirty="0">
                <a:ln>
                  <a:noFill/>
                </a:ln>
                <a:solidFill>
                  <a:schemeClr val="tx1"/>
                </a:solidFill>
                <a:effectLst/>
                <a:latin typeface="Arial Unicode MS" panose="020B0604020202020204" pitchFamily="34" charset="-128"/>
              </a:rPr>
              <a:t>/arm-none-</a:t>
            </a:r>
            <a:r>
              <a:rPr kumimoji="0" lang="en-US" altLang="en-US" sz="1400" b="0" i="0" u="none" strike="noStrike" cap="none" normalizeH="0" baseline="0" dirty="0" err="1">
                <a:ln>
                  <a:noFill/>
                </a:ln>
                <a:solidFill>
                  <a:schemeClr val="tx1"/>
                </a:solidFill>
                <a:effectLst/>
                <a:latin typeface="Arial Unicode MS" panose="020B0604020202020204" pitchFamily="34" charset="-128"/>
              </a:rPr>
              <a:t>eabi</a:t>
            </a:r>
            <a:r>
              <a:rPr kumimoji="0" lang="en-US" altLang="en-US" sz="1400" b="0" i="0" u="none" strike="noStrike" cap="none" normalizeH="0" baseline="0" dirty="0">
                <a:ln>
                  <a:noFill/>
                </a:ln>
                <a:solidFill>
                  <a:schemeClr val="tx1"/>
                </a:solidFill>
                <a:effectLst/>
                <a:latin typeface="Arial Unicode MS" panose="020B0604020202020204" pitchFamily="34" charset="-128"/>
              </a:rPr>
              <a: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checks.cmake</a:t>
            </a:r>
            <a:r>
              <a:rPr kumimoji="0" lang="en-US" altLang="en-US" sz="1400" b="0" i="0" u="none" strike="noStrike" cap="none" normalizeH="0" baseline="0" dirty="0">
                <a:ln>
                  <a:noFill/>
                </a:ln>
                <a:solidFill>
                  <a:schemeClr val="tx1"/>
                </a:solidFill>
                <a:effectLst/>
                <a:latin typeface="Arial Unicode MS" panose="020B0604020202020204" pitchFamily="34" charset="-128"/>
              </a:rPr>
              <a:t> | grep "set(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arm_none_eabi_gcc_version</a:t>
            </a:r>
            <a:r>
              <a:rPr kumimoji="0" lang="en-US" altLang="en-US" sz="1400" b="0" i="0" u="none" strike="noStrike" cap="none" normalizeH="0" baseline="0" dirty="0">
                <a:ln>
                  <a:noFill/>
                </a:ln>
                <a:solidFill>
                  <a:schemeClr val="tx1"/>
                </a:solidFill>
                <a:effectLst/>
                <a:latin typeface="Arial Unicode MS" panose="020B0604020202020204" pitchFamily="34" charset="-128"/>
              </a:rPr>
              <a:t>" | cut -d\" -f2</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4419F23D-B1BB-4FEA-AA8B-942DD77BDC8D}"/>
              </a:ext>
            </a:extLst>
          </p:cNvPr>
          <p:cNvSpPr>
            <a:spLocks noChangeArrowheads="1"/>
          </p:cNvSpPr>
          <p:nvPr/>
        </p:nvSpPr>
        <p:spPr bwMode="auto">
          <a:xfrm>
            <a:off x="2327711" y="587127"/>
            <a:ext cx="38795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for INAV version 7.0.0 , 7.1.2 toolchain version needed is 10.3.1</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9861B46D-0734-4456-8C27-CD711312D6BB}"/>
              </a:ext>
            </a:extLst>
          </p:cNvPr>
          <p:cNvSpPr>
            <a:spLocks noChangeArrowheads="1"/>
          </p:cNvSpPr>
          <p:nvPr/>
        </p:nvSpPr>
        <p:spPr bwMode="auto">
          <a:xfrm>
            <a:off x="910726" y="5712121"/>
            <a:ext cx="9858789" cy="3077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Unicode MS" panose="020B0604020202020204" pitchFamily="34" charset="-128"/>
              </a:rPr>
              <a:t>cat /e/Workspace/</a:t>
            </a:r>
            <a:r>
              <a:rPr lang="en-US" altLang="en-US" sz="1400" dirty="0">
                <a:latin typeface="Arial Unicode MS" panose="020B0604020202020204" pitchFamily="34" charset="-128"/>
              </a:rPr>
              <a:t>inav-7.0.0/</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cmake</a:t>
            </a:r>
            <a:r>
              <a:rPr kumimoji="0" lang="en-US" altLang="en-US" sz="1400" b="0" i="0" u="none" strike="noStrike" cap="none" normalizeH="0" baseline="0" dirty="0">
                <a:ln>
                  <a:noFill/>
                </a:ln>
                <a:solidFill>
                  <a:schemeClr val="tx1"/>
                </a:solidFill>
                <a:effectLst/>
                <a:latin typeface="Arial Unicode MS" panose="020B0604020202020204" pitchFamily="34" charset="-128"/>
              </a:rPr>
              <a:t>/arm-none-</a:t>
            </a:r>
            <a:r>
              <a:rPr kumimoji="0" lang="en-US" altLang="en-US" sz="1400" b="0" i="0" u="none" strike="noStrike" cap="none" normalizeH="0" baseline="0" dirty="0" err="1">
                <a:ln>
                  <a:noFill/>
                </a:ln>
                <a:solidFill>
                  <a:schemeClr val="tx1"/>
                </a:solidFill>
                <a:effectLst/>
                <a:latin typeface="Arial Unicode MS" panose="020B0604020202020204" pitchFamily="34" charset="-128"/>
              </a:rPr>
              <a:t>eabi</a:t>
            </a:r>
            <a:r>
              <a:rPr kumimoji="0" lang="en-US" altLang="en-US" sz="1400" b="0" i="0" u="none" strike="noStrike" cap="none" normalizeH="0" baseline="0" dirty="0">
                <a:ln>
                  <a:noFill/>
                </a:ln>
                <a:solidFill>
                  <a:schemeClr val="tx1"/>
                </a:solidFill>
                <a:effectLst/>
                <a:latin typeface="Arial Unicode MS" panose="020B0604020202020204" pitchFamily="34" charset="-128"/>
              </a:rPr>
              <a: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checks.cmake</a:t>
            </a:r>
            <a:r>
              <a:rPr kumimoji="0" lang="en-US" altLang="en-US" sz="1400" b="0" i="0" u="none" strike="noStrike" cap="none" normalizeH="0" baseline="0" dirty="0">
                <a:ln>
                  <a:noFill/>
                </a:ln>
                <a:solidFill>
                  <a:schemeClr val="tx1"/>
                </a:solidFill>
                <a:effectLst/>
                <a:latin typeface="Arial Unicode MS" panose="020B0604020202020204" pitchFamily="34" charset="-128"/>
              </a:rPr>
              <a:t> | grep "set(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arm_none_eabi_gcc_version</a:t>
            </a:r>
            <a:r>
              <a:rPr kumimoji="0" lang="en-US" altLang="en-US" sz="1400" b="0" i="0" u="none" strike="noStrike" cap="none" normalizeH="0" baseline="0" dirty="0">
                <a:ln>
                  <a:noFill/>
                </a:ln>
                <a:solidFill>
                  <a:schemeClr val="tx1"/>
                </a:solidFill>
                <a:effectLst/>
                <a:latin typeface="Arial Unicode MS" panose="020B0604020202020204" pitchFamily="34" charset="-128"/>
              </a:rPr>
              <a:t>" | cut -d\" -f2</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89DF73B8-4CAB-49C8-BA36-75DB9ACF4DBC}"/>
              </a:ext>
            </a:extLst>
          </p:cNvPr>
          <p:cNvSpPr>
            <a:spLocks noChangeArrowheads="1"/>
          </p:cNvSpPr>
          <p:nvPr/>
        </p:nvSpPr>
        <p:spPr bwMode="auto">
          <a:xfrm>
            <a:off x="910725" y="5421204"/>
            <a:ext cx="9858789" cy="3077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Unicode MS" panose="020B0604020202020204" pitchFamily="34" charset="-128"/>
              </a:rPr>
              <a:t>cat /e/Workspace/</a:t>
            </a:r>
            <a:r>
              <a:rPr lang="en-US" altLang="en-US" sz="1400" dirty="0">
                <a:latin typeface="Arial Unicode MS" panose="020B0604020202020204" pitchFamily="34" charset="-128"/>
              </a:rPr>
              <a:t>inav-7.1.0/</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cmake</a:t>
            </a:r>
            <a:r>
              <a:rPr kumimoji="0" lang="en-US" altLang="en-US" sz="1400" b="0" i="0" u="none" strike="noStrike" cap="none" normalizeH="0" baseline="0" dirty="0">
                <a:ln>
                  <a:noFill/>
                </a:ln>
                <a:solidFill>
                  <a:schemeClr val="tx1"/>
                </a:solidFill>
                <a:effectLst/>
                <a:latin typeface="Arial Unicode MS" panose="020B0604020202020204" pitchFamily="34" charset="-128"/>
              </a:rPr>
              <a:t>/arm-none-</a:t>
            </a:r>
            <a:r>
              <a:rPr kumimoji="0" lang="en-US" altLang="en-US" sz="1400" b="0" i="0" u="none" strike="noStrike" cap="none" normalizeH="0" baseline="0" dirty="0" err="1">
                <a:ln>
                  <a:noFill/>
                </a:ln>
                <a:solidFill>
                  <a:schemeClr val="tx1"/>
                </a:solidFill>
                <a:effectLst/>
                <a:latin typeface="Arial Unicode MS" panose="020B0604020202020204" pitchFamily="34" charset="-128"/>
              </a:rPr>
              <a:t>eabi</a:t>
            </a:r>
            <a:r>
              <a:rPr kumimoji="0" lang="en-US" altLang="en-US" sz="1400" b="0" i="0" u="none" strike="noStrike" cap="none" normalizeH="0" baseline="0" dirty="0">
                <a:ln>
                  <a:noFill/>
                </a:ln>
                <a:solidFill>
                  <a:schemeClr val="tx1"/>
                </a:solidFill>
                <a:effectLst/>
                <a:latin typeface="Arial Unicode MS" panose="020B0604020202020204" pitchFamily="34" charset="-128"/>
              </a:rPr>
              <a: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checks.cmake</a:t>
            </a:r>
            <a:r>
              <a:rPr kumimoji="0" lang="en-US" altLang="en-US" sz="1400" b="0" i="0" u="none" strike="noStrike" cap="none" normalizeH="0" baseline="0" dirty="0">
                <a:ln>
                  <a:noFill/>
                </a:ln>
                <a:solidFill>
                  <a:schemeClr val="tx1"/>
                </a:solidFill>
                <a:effectLst/>
                <a:latin typeface="Arial Unicode MS" panose="020B0604020202020204" pitchFamily="34" charset="-128"/>
              </a:rPr>
              <a:t> | grep "set(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arm_none_eabi_gcc_version</a:t>
            </a:r>
            <a:r>
              <a:rPr kumimoji="0" lang="en-US" altLang="en-US" sz="1400" b="0" i="0" u="none" strike="noStrike" cap="none" normalizeH="0" baseline="0" dirty="0">
                <a:ln>
                  <a:noFill/>
                </a:ln>
                <a:solidFill>
                  <a:schemeClr val="tx1"/>
                </a:solidFill>
                <a:effectLst/>
                <a:latin typeface="Arial Unicode MS" panose="020B0604020202020204" pitchFamily="34" charset="-128"/>
              </a:rPr>
              <a:t>" | cut -d\" -f2</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5BF48D52-28FC-432D-84FF-EC63E8659E0A}"/>
              </a:ext>
            </a:extLst>
          </p:cNvPr>
          <p:cNvSpPr>
            <a:spLocks noChangeArrowheads="1"/>
          </p:cNvSpPr>
          <p:nvPr/>
        </p:nvSpPr>
        <p:spPr bwMode="auto">
          <a:xfrm>
            <a:off x="910725" y="5113427"/>
            <a:ext cx="9858789" cy="3077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Unicode MS" panose="020B0604020202020204" pitchFamily="34" charset="-128"/>
              </a:rPr>
              <a:t>cat /e/Workspace/</a:t>
            </a:r>
            <a:r>
              <a:rPr lang="en-US" altLang="en-US" sz="1400" dirty="0">
                <a:latin typeface="Arial Unicode MS" panose="020B0604020202020204" pitchFamily="34" charset="-128"/>
              </a:rPr>
              <a:t>inav-7.1.2/</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cmake</a:t>
            </a:r>
            <a:r>
              <a:rPr kumimoji="0" lang="en-US" altLang="en-US" sz="1400" b="0" i="0" u="none" strike="noStrike" cap="none" normalizeH="0" baseline="0" dirty="0">
                <a:ln>
                  <a:noFill/>
                </a:ln>
                <a:solidFill>
                  <a:schemeClr val="tx1"/>
                </a:solidFill>
                <a:effectLst/>
                <a:latin typeface="Arial Unicode MS" panose="020B0604020202020204" pitchFamily="34" charset="-128"/>
              </a:rPr>
              <a:t>/arm-none-</a:t>
            </a:r>
            <a:r>
              <a:rPr kumimoji="0" lang="en-US" altLang="en-US" sz="1400" b="0" i="0" u="none" strike="noStrike" cap="none" normalizeH="0" baseline="0" dirty="0" err="1">
                <a:ln>
                  <a:noFill/>
                </a:ln>
                <a:solidFill>
                  <a:schemeClr val="tx1"/>
                </a:solidFill>
                <a:effectLst/>
                <a:latin typeface="Arial Unicode MS" panose="020B0604020202020204" pitchFamily="34" charset="-128"/>
              </a:rPr>
              <a:t>eabi</a:t>
            </a:r>
            <a:r>
              <a:rPr kumimoji="0" lang="en-US" altLang="en-US" sz="1400" b="0" i="0" u="none" strike="noStrike" cap="none" normalizeH="0" baseline="0" dirty="0">
                <a:ln>
                  <a:noFill/>
                </a:ln>
                <a:solidFill>
                  <a:schemeClr val="tx1"/>
                </a:solidFill>
                <a:effectLst/>
                <a:latin typeface="Arial Unicode MS" panose="020B0604020202020204" pitchFamily="34" charset="-128"/>
              </a:rPr>
              <a: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checks.cmake</a:t>
            </a:r>
            <a:r>
              <a:rPr kumimoji="0" lang="en-US" altLang="en-US" sz="1400" b="0" i="0" u="none" strike="noStrike" cap="none" normalizeH="0" baseline="0" dirty="0">
                <a:ln>
                  <a:noFill/>
                </a:ln>
                <a:solidFill>
                  <a:schemeClr val="tx1"/>
                </a:solidFill>
                <a:effectLst/>
                <a:latin typeface="Arial Unicode MS" panose="020B0604020202020204" pitchFamily="34" charset="-128"/>
              </a:rPr>
              <a:t> | grep "set(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arm_none_eabi_gcc_version</a:t>
            </a:r>
            <a:r>
              <a:rPr kumimoji="0" lang="en-US" altLang="en-US" sz="1400" b="0" i="0" u="none" strike="noStrike" cap="none" normalizeH="0" baseline="0" dirty="0">
                <a:ln>
                  <a:noFill/>
                </a:ln>
                <a:solidFill>
                  <a:schemeClr val="tx1"/>
                </a:solidFill>
                <a:effectLst/>
                <a:latin typeface="Arial Unicode MS" panose="020B0604020202020204" pitchFamily="34" charset="-128"/>
              </a:rPr>
              <a:t>" | cut -d\" -f2</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06C4A806-BF1C-4AA5-B062-EAF8F6F70BF5}"/>
              </a:ext>
            </a:extLst>
          </p:cNvPr>
          <p:cNvSpPr>
            <a:spLocks noChangeArrowheads="1"/>
          </p:cNvSpPr>
          <p:nvPr/>
        </p:nvSpPr>
        <p:spPr bwMode="auto">
          <a:xfrm>
            <a:off x="910725" y="4799245"/>
            <a:ext cx="9629559" cy="3077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Unicode MS" panose="020B0604020202020204" pitchFamily="34" charset="-128"/>
              </a:rPr>
              <a:t>cat /e/Workspace/</a:t>
            </a:r>
            <a:r>
              <a:rPr lang="en-US" altLang="en-US" sz="1400" dirty="0">
                <a:latin typeface="Arial Unicode MS" panose="020B0604020202020204" pitchFamily="34" charset="-128"/>
              </a:rPr>
              <a:t>inav-8.0.0/</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cmake</a:t>
            </a:r>
            <a:r>
              <a:rPr kumimoji="0" lang="en-US" altLang="en-US" sz="1400" b="0" i="0" u="none" strike="noStrike" cap="none" normalizeH="0" baseline="0" dirty="0">
                <a:ln>
                  <a:noFill/>
                </a:ln>
                <a:solidFill>
                  <a:schemeClr val="tx1"/>
                </a:solidFill>
                <a:effectLst/>
                <a:latin typeface="Arial Unicode MS" panose="020B0604020202020204" pitchFamily="34" charset="-128"/>
              </a:rPr>
              <a:t>/arm-none-</a:t>
            </a:r>
            <a:r>
              <a:rPr kumimoji="0" lang="en-US" altLang="en-US" sz="1400" b="0" i="0" u="none" strike="noStrike" cap="none" normalizeH="0" baseline="0" dirty="0" err="1">
                <a:ln>
                  <a:noFill/>
                </a:ln>
                <a:solidFill>
                  <a:schemeClr val="tx1"/>
                </a:solidFill>
                <a:effectLst/>
                <a:latin typeface="Arial Unicode MS" panose="020B0604020202020204" pitchFamily="34" charset="-128"/>
              </a:rPr>
              <a:t>eabi</a:t>
            </a:r>
            <a:r>
              <a:rPr kumimoji="0" lang="en-US" altLang="en-US" sz="1400" b="0" i="0" u="none" strike="noStrike" cap="none" normalizeH="0" baseline="0" dirty="0">
                <a:ln>
                  <a:noFill/>
                </a:ln>
                <a:solidFill>
                  <a:schemeClr val="tx1"/>
                </a:solidFill>
                <a:effectLst/>
                <a:latin typeface="Arial Unicode MS" panose="020B0604020202020204" pitchFamily="34" charset="-128"/>
              </a:rPr>
              <a: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checks.cmake</a:t>
            </a:r>
            <a:r>
              <a:rPr kumimoji="0" lang="en-US" altLang="en-US" sz="1400" b="0" i="0" u="none" strike="noStrike" cap="none" normalizeH="0" baseline="0" dirty="0">
                <a:ln>
                  <a:noFill/>
                </a:ln>
                <a:solidFill>
                  <a:schemeClr val="tx1"/>
                </a:solidFill>
                <a:effectLst/>
                <a:latin typeface="Arial Unicode MS" panose="020B0604020202020204" pitchFamily="34" charset="-128"/>
              </a:rPr>
              <a:t> | grep "set(</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arm_none_eabi_gcc_version</a:t>
            </a:r>
            <a:r>
              <a:rPr kumimoji="0" lang="en-US" altLang="en-US" sz="1400" b="0" i="0" u="none" strike="noStrike" cap="none" normalizeH="0" baseline="0" dirty="0">
                <a:ln>
                  <a:noFill/>
                </a:ln>
                <a:solidFill>
                  <a:schemeClr val="tx1"/>
                </a:solidFill>
                <a:effectLst/>
                <a:latin typeface="Arial Unicode MS" panose="020B0604020202020204" pitchFamily="34" charset="-128"/>
              </a:rPr>
              <a:t>" | cut -d\" -f2</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4DC6846A-F46B-48AB-BBED-F603516287D2}"/>
              </a:ext>
            </a:extLst>
          </p:cNvPr>
          <p:cNvSpPr>
            <a:spLocks noChangeArrowheads="1"/>
          </p:cNvSpPr>
          <p:nvPr/>
        </p:nvSpPr>
        <p:spPr bwMode="auto">
          <a:xfrm>
            <a:off x="2327711" y="729808"/>
            <a:ext cx="38795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for INAV version 8.0.0 , 8.1.1 toolchain version needed is 13.2.1</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7545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217CB4-D64A-40C2-ABBC-F8B0A2D45191}"/>
              </a:ext>
            </a:extLst>
          </p:cNvPr>
          <p:cNvSpPr txBox="1"/>
          <p:nvPr/>
        </p:nvSpPr>
        <p:spPr>
          <a:xfrm>
            <a:off x="132610" y="2843729"/>
            <a:ext cx="6094520" cy="369332"/>
          </a:xfrm>
          <a:prstGeom prst="rect">
            <a:avLst/>
          </a:prstGeom>
          <a:noFill/>
        </p:spPr>
        <p:txBody>
          <a:bodyPr wrap="square">
            <a:spAutoFit/>
          </a:bodyPr>
          <a:lstStyle/>
          <a:p>
            <a:r>
              <a:rPr kumimoji="0" lang="en-US" altLang="en-US" sz="1800" b="0" i="0" u="none" strike="noStrike" cap="none" normalizeH="0" baseline="0" dirty="0">
                <a:ln>
                  <a:noFill/>
                </a:ln>
                <a:solidFill>
                  <a:schemeClr val="tx1"/>
                </a:solidFill>
                <a:effectLst/>
                <a:latin typeface="Arial Unicode MS" panose="020B0604020202020204" pitchFamily="34" charset="-128"/>
              </a:rPr>
              <a:t>cd /e/</a:t>
            </a:r>
            <a:r>
              <a:rPr lang="en-US" altLang="en-US" sz="1800" dirty="0">
                <a:latin typeface="Arial Unicode MS" panose="020B0604020202020204" pitchFamily="34" charset="-128"/>
              </a:rPr>
              <a:t>Workspace/</a:t>
            </a:r>
            <a:r>
              <a:rPr lang="en-US" altLang="en-US" sz="1800" dirty="0" err="1">
                <a:latin typeface="Arial Unicode MS" panose="020B0604020202020204" pitchFamily="34" charset="-128"/>
              </a:rPr>
              <a:t>xpack</a:t>
            </a:r>
            <a:endParaRPr lang="en-PH" dirty="0"/>
          </a:p>
        </p:txBody>
      </p:sp>
      <p:pic>
        <p:nvPicPr>
          <p:cNvPr id="7" name="Picture 6">
            <a:extLst>
              <a:ext uri="{FF2B5EF4-FFF2-40B4-BE49-F238E27FC236}">
                <a16:creationId xmlns:a16="http://schemas.microsoft.com/office/drawing/2014/main" id="{9B7CE033-63BC-46BB-9609-850BE9A39F48}"/>
              </a:ext>
            </a:extLst>
          </p:cNvPr>
          <p:cNvPicPr>
            <a:picLocks noChangeAspect="1"/>
          </p:cNvPicPr>
          <p:nvPr/>
        </p:nvPicPr>
        <p:blipFill>
          <a:blip r:embed="rId2"/>
          <a:stretch>
            <a:fillRect/>
          </a:stretch>
        </p:blipFill>
        <p:spPr>
          <a:xfrm>
            <a:off x="2867025" y="1047750"/>
            <a:ext cx="8820150" cy="4762500"/>
          </a:xfrm>
          <a:prstGeom prst="rect">
            <a:avLst/>
          </a:prstGeom>
        </p:spPr>
      </p:pic>
      <p:sp>
        <p:nvSpPr>
          <p:cNvPr id="8" name="Rectangle 4">
            <a:extLst>
              <a:ext uri="{FF2B5EF4-FFF2-40B4-BE49-F238E27FC236}">
                <a16:creationId xmlns:a16="http://schemas.microsoft.com/office/drawing/2014/main" id="{C392100F-9E19-44EA-A37B-4DC5EA62D260}"/>
              </a:ext>
            </a:extLst>
          </p:cNvPr>
          <p:cNvSpPr>
            <a:spLocks noChangeArrowheads="1"/>
          </p:cNvSpPr>
          <p:nvPr/>
        </p:nvSpPr>
        <p:spPr bwMode="auto">
          <a:xfrm>
            <a:off x="132610" y="2197398"/>
            <a:ext cx="24526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Go to </a:t>
            </a:r>
            <a:r>
              <a:rPr kumimoji="0" lang="en-US" altLang="en-US" b="0" i="0" u="none" strike="noStrike" cap="none" normalizeH="0" baseline="0" dirty="0" err="1">
                <a:ln>
                  <a:noFill/>
                </a:ln>
                <a:solidFill>
                  <a:schemeClr val="tx1"/>
                </a:solidFill>
                <a:effectLst/>
                <a:latin typeface="Arial Unicode MS" panose="020B0604020202020204" pitchFamily="34" charset="-128"/>
              </a:rPr>
              <a:t>Xpack</a:t>
            </a:r>
            <a:r>
              <a:rPr kumimoji="0" lang="en-US" altLang="en-US" b="0" i="0" u="none" strike="noStrike" cap="none" normalizeH="0" baseline="0" dirty="0">
                <a:ln>
                  <a:noFill/>
                </a:ln>
                <a:solidFill>
                  <a:schemeClr val="tx1"/>
                </a:solidFill>
                <a:effectLst/>
                <a:latin typeface="Arial Unicode MS" panose="020B0604020202020204" pitchFamily="34" charset="-128"/>
              </a:rPr>
              <a:t> directory by typing</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8652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72B859-8FCB-4D7A-A9FB-E23C57AD92FA}"/>
              </a:ext>
            </a:extLst>
          </p:cNvPr>
          <p:cNvPicPr>
            <a:picLocks noChangeAspect="1"/>
          </p:cNvPicPr>
          <p:nvPr/>
        </p:nvPicPr>
        <p:blipFill>
          <a:blip r:embed="rId2"/>
          <a:stretch>
            <a:fillRect/>
          </a:stretch>
        </p:blipFill>
        <p:spPr>
          <a:xfrm>
            <a:off x="3566788" y="1322095"/>
            <a:ext cx="7839075" cy="4213810"/>
          </a:xfrm>
          <a:prstGeom prst="rect">
            <a:avLst/>
          </a:prstGeom>
          <a:ln>
            <a:solidFill>
              <a:schemeClr val="tx1"/>
            </a:solidFill>
          </a:ln>
        </p:spPr>
      </p:pic>
      <p:sp>
        <p:nvSpPr>
          <p:cNvPr id="4" name="Rectangle 3">
            <a:extLst>
              <a:ext uri="{FF2B5EF4-FFF2-40B4-BE49-F238E27FC236}">
                <a16:creationId xmlns:a16="http://schemas.microsoft.com/office/drawing/2014/main" id="{F5E58970-F768-4272-92B7-D56677F7B66F}"/>
              </a:ext>
            </a:extLst>
          </p:cNvPr>
          <p:cNvSpPr>
            <a:spLocks noChangeArrowheads="1"/>
          </p:cNvSpPr>
          <p:nvPr/>
        </p:nvSpPr>
        <p:spPr bwMode="auto">
          <a:xfrm>
            <a:off x="400392" y="2151727"/>
            <a:ext cx="275654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Build Folder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E/Workspace/INAV-8.0.0/build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If you have an old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CMakeFiles</a:t>
            </a:r>
            <a:r>
              <a:rPr kumimoji="0" lang="en-US" altLang="en-US" sz="1600" b="0" i="0" u="none" strike="noStrike" cap="none" normalizeH="0" baseline="0" dirty="0">
                <a:ln>
                  <a:noFill/>
                </a:ln>
                <a:solidFill>
                  <a:schemeClr val="tx1"/>
                </a:solidFill>
                <a:effectLst/>
                <a:latin typeface="Arial Unicode MS" panose="020B0604020202020204" pitchFamily="34" charset="-128"/>
              </a:rPr>
              <a:t> folder of a different versions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Unicode MS" panose="020B0604020202020204" pitchFamily="34" charset="-128"/>
              </a:rPr>
              <a:t>Delete it before Exporting a new path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510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CD7303-637D-4DDA-94BA-DEFC3873BC71}"/>
              </a:ext>
            </a:extLst>
          </p:cNvPr>
          <p:cNvSpPr>
            <a:spLocks noChangeArrowheads="1"/>
          </p:cNvSpPr>
          <p:nvPr/>
        </p:nvSpPr>
        <p:spPr bwMode="auto">
          <a:xfrm>
            <a:off x="2078412" y="5744153"/>
            <a:ext cx="7797327" cy="3385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export PATH=/e/Workspace/</a:t>
            </a:r>
            <a:r>
              <a:rPr kumimoji="0" lang="en-US" altLang="en-US" sz="1600" b="0" i="0" u="none" strike="noStrike" cap="none" normalizeH="0" baseline="0" dirty="0" err="1">
                <a:ln>
                  <a:noFill/>
                </a:ln>
                <a:solidFill>
                  <a:schemeClr val="tx1"/>
                </a:solidFill>
                <a:effectLst/>
                <a:latin typeface="Arial Unicode MS" panose="020B0604020202020204" pitchFamily="34" charset="-128"/>
              </a:rPr>
              <a:t>xpack</a:t>
            </a:r>
            <a:r>
              <a:rPr kumimoji="0" lang="en-US" altLang="en-US" sz="1600" b="0" i="0" u="none" strike="noStrike" cap="none" normalizeH="0" baseline="0" dirty="0">
                <a:ln>
                  <a:noFill/>
                </a:ln>
                <a:solidFill>
                  <a:schemeClr val="tx1"/>
                </a:solidFill>
                <a:effectLst/>
                <a:latin typeface="Arial Unicode MS" panose="020B0604020202020204" pitchFamily="34" charset="-128"/>
              </a:rPr>
              <a:t>/xpack-arm-none-eabi-gcc-10.2.1-1.1/bin:$PATH</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281EFC72-6375-4554-A0CA-992A5C5E28BE}"/>
              </a:ext>
            </a:extLst>
          </p:cNvPr>
          <p:cNvPicPr>
            <a:picLocks noChangeAspect="1"/>
          </p:cNvPicPr>
          <p:nvPr/>
        </p:nvPicPr>
        <p:blipFill>
          <a:blip r:embed="rId2"/>
          <a:stretch>
            <a:fillRect/>
          </a:stretch>
        </p:blipFill>
        <p:spPr>
          <a:xfrm>
            <a:off x="1638301" y="775293"/>
            <a:ext cx="8677552" cy="4950655"/>
          </a:xfrm>
          <a:prstGeom prst="rect">
            <a:avLst/>
          </a:prstGeom>
        </p:spPr>
      </p:pic>
      <p:sp>
        <p:nvSpPr>
          <p:cNvPr id="4" name="Rectangle 3">
            <a:extLst>
              <a:ext uri="{FF2B5EF4-FFF2-40B4-BE49-F238E27FC236}">
                <a16:creationId xmlns:a16="http://schemas.microsoft.com/office/drawing/2014/main" id="{CDAF8265-1DC1-49FB-99AC-099561AA8B85}"/>
              </a:ext>
            </a:extLst>
          </p:cNvPr>
          <p:cNvSpPr>
            <a:spLocks noChangeArrowheads="1"/>
          </p:cNvSpPr>
          <p:nvPr/>
        </p:nvSpPr>
        <p:spPr bwMode="auto">
          <a:xfrm>
            <a:off x="0" y="152474"/>
            <a:ext cx="100719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Set a Path for the Exported GCC to the Environment Pls make sure </a:t>
            </a:r>
            <a:r>
              <a:rPr lang="en-US" altLang="en-US" sz="1600" dirty="0">
                <a:latin typeface="Arial Unicode MS" panose="020B0604020202020204" pitchFamily="34" charset="-128"/>
              </a:rPr>
              <a:t>the directory is same name as the folder </a:t>
            </a:r>
            <a:r>
              <a:rPr kumimoji="0" lang="en-US" altLang="en-US" sz="1600" b="0" i="0" u="none" strike="noStrike" cap="none" normalizeH="0" baseline="0" dirty="0">
                <a:ln>
                  <a:noFill/>
                </a:ln>
                <a:solidFill>
                  <a:schemeClr val="tx1"/>
                </a:solidFill>
                <a:effectLst/>
                <a:latin typeface="Arial Unicode MS" panose="020B0604020202020204" pitchFamily="34" charset="-128"/>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379D887-32F7-4F20-BCD4-4F159B6EDFAE}"/>
              </a:ext>
            </a:extLst>
          </p:cNvPr>
          <p:cNvSpPr>
            <a:spLocks noChangeArrowheads="1"/>
          </p:cNvSpPr>
          <p:nvPr/>
        </p:nvSpPr>
        <p:spPr bwMode="auto">
          <a:xfrm>
            <a:off x="2078412" y="6125389"/>
            <a:ext cx="7797327" cy="3385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export PATH=/e/Workspace/</a:t>
            </a:r>
            <a:r>
              <a:rPr kumimoji="0" lang="en-US" altLang="en-US" sz="1600" b="0" i="0" u="none" strike="noStrike" cap="none" normalizeH="0" baseline="0" dirty="0" err="1">
                <a:ln>
                  <a:noFill/>
                </a:ln>
                <a:solidFill>
                  <a:schemeClr val="tx1"/>
                </a:solidFill>
                <a:effectLst/>
                <a:latin typeface="Arial Unicode MS" panose="020B0604020202020204" pitchFamily="34" charset="-128"/>
              </a:rPr>
              <a:t>xpack</a:t>
            </a:r>
            <a:r>
              <a:rPr kumimoji="0" lang="en-US" altLang="en-US" sz="1600" b="0" i="0" u="none" strike="noStrike" cap="none" normalizeH="0" baseline="0" dirty="0">
                <a:ln>
                  <a:noFill/>
                </a:ln>
                <a:solidFill>
                  <a:schemeClr val="tx1"/>
                </a:solidFill>
                <a:effectLst/>
                <a:latin typeface="Arial Unicode MS" panose="020B0604020202020204" pitchFamily="34" charset="-128"/>
              </a:rPr>
              <a:t>/xpack-arm-none-eabi-gcc-10.3.1-2.2/bin:$PATH</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E8E4FE1-97A4-4B7F-8EC8-EAAB7EC38BB4}"/>
              </a:ext>
            </a:extLst>
          </p:cNvPr>
          <p:cNvSpPr>
            <a:spLocks noChangeArrowheads="1"/>
          </p:cNvSpPr>
          <p:nvPr/>
        </p:nvSpPr>
        <p:spPr bwMode="auto">
          <a:xfrm>
            <a:off x="226623" y="5756391"/>
            <a:ext cx="18517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INAV 5.1.0 – 6.1.0</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F6D2A812-DED2-4DC8-B635-A195BCA88CA8}"/>
              </a:ext>
            </a:extLst>
          </p:cNvPr>
          <p:cNvSpPr>
            <a:spLocks noChangeArrowheads="1"/>
          </p:cNvSpPr>
          <p:nvPr/>
        </p:nvSpPr>
        <p:spPr bwMode="auto">
          <a:xfrm>
            <a:off x="226622" y="6147353"/>
            <a:ext cx="18517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INAV 7.0.0 – 7.1.2</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3A8FBC4D-BCF7-4672-88B2-A1460EB03D66}"/>
              </a:ext>
            </a:extLst>
          </p:cNvPr>
          <p:cNvSpPr>
            <a:spLocks noChangeArrowheads="1"/>
          </p:cNvSpPr>
          <p:nvPr/>
        </p:nvSpPr>
        <p:spPr bwMode="auto">
          <a:xfrm>
            <a:off x="2078411" y="6494387"/>
            <a:ext cx="7797327" cy="3385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export PATH=/e/Workspace/</a:t>
            </a:r>
            <a:r>
              <a:rPr kumimoji="0" lang="en-US" altLang="en-US" sz="1600" b="0" i="0" u="none" strike="noStrike" cap="none" normalizeH="0" baseline="0" dirty="0" err="1">
                <a:ln>
                  <a:noFill/>
                </a:ln>
                <a:solidFill>
                  <a:schemeClr val="tx1"/>
                </a:solidFill>
                <a:effectLst/>
                <a:latin typeface="Arial Unicode MS" panose="020B0604020202020204" pitchFamily="34" charset="-128"/>
              </a:rPr>
              <a:t>xpack</a:t>
            </a:r>
            <a:r>
              <a:rPr kumimoji="0" lang="en-US" altLang="en-US" sz="1600" b="0" i="0" u="none" strike="noStrike" cap="none" normalizeH="0" baseline="0" dirty="0">
                <a:ln>
                  <a:noFill/>
                </a:ln>
                <a:solidFill>
                  <a:schemeClr val="tx1"/>
                </a:solidFill>
                <a:effectLst/>
                <a:latin typeface="Arial Unicode MS" panose="020B0604020202020204" pitchFamily="34" charset="-128"/>
              </a:rPr>
              <a:t>/xpack-arm-none-eabi-gcc-13.2.1-1.1/bin:$PATH</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3032719A-3D9F-45C2-928E-11BBECC3FD9C}"/>
              </a:ext>
            </a:extLst>
          </p:cNvPr>
          <p:cNvSpPr>
            <a:spLocks noChangeArrowheads="1"/>
          </p:cNvSpPr>
          <p:nvPr/>
        </p:nvSpPr>
        <p:spPr bwMode="auto">
          <a:xfrm>
            <a:off x="222554" y="6504468"/>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INAV 8.0.0</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781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376841-417A-4DBA-9C34-AB00BAEEFF47}"/>
              </a:ext>
            </a:extLst>
          </p:cNvPr>
          <p:cNvSpPr>
            <a:spLocks noChangeArrowheads="1"/>
          </p:cNvSpPr>
          <p:nvPr/>
        </p:nvSpPr>
        <p:spPr bwMode="auto">
          <a:xfrm>
            <a:off x="253356" y="446264"/>
            <a:ext cx="47724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Go to the build directory by entering this command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6E28242-F403-49EC-8094-44E0BFA20030}"/>
              </a:ext>
            </a:extLst>
          </p:cNvPr>
          <p:cNvSpPr>
            <a:spLocks noChangeArrowheads="1"/>
          </p:cNvSpPr>
          <p:nvPr/>
        </p:nvSpPr>
        <p:spPr bwMode="auto">
          <a:xfrm>
            <a:off x="7701949" y="988547"/>
            <a:ext cx="3959738" cy="4001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cd /e/Workspace/inav-5.1.0/build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77570E33-228A-47FE-AD58-6FAD277DBD47}"/>
              </a:ext>
            </a:extLst>
          </p:cNvPr>
          <p:cNvSpPr>
            <a:spLocks noChangeArrowheads="1"/>
          </p:cNvSpPr>
          <p:nvPr/>
        </p:nvSpPr>
        <p:spPr bwMode="auto">
          <a:xfrm>
            <a:off x="7701949" y="1441466"/>
            <a:ext cx="3959738" cy="4001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cd /e/Workspace/inav-6.1.0/build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2CC85B6B-4F37-441C-BFC6-520D941C3B48}"/>
              </a:ext>
            </a:extLst>
          </p:cNvPr>
          <p:cNvPicPr>
            <a:picLocks noChangeAspect="1"/>
          </p:cNvPicPr>
          <p:nvPr/>
        </p:nvPicPr>
        <p:blipFill>
          <a:blip r:embed="rId2"/>
          <a:stretch>
            <a:fillRect/>
          </a:stretch>
        </p:blipFill>
        <p:spPr>
          <a:xfrm>
            <a:off x="426490" y="988547"/>
            <a:ext cx="7092897" cy="3835247"/>
          </a:xfrm>
          <a:prstGeom prst="rect">
            <a:avLst/>
          </a:prstGeom>
        </p:spPr>
      </p:pic>
      <p:sp>
        <p:nvSpPr>
          <p:cNvPr id="8" name="Rectangle 1">
            <a:extLst>
              <a:ext uri="{FF2B5EF4-FFF2-40B4-BE49-F238E27FC236}">
                <a16:creationId xmlns:a16="http://schemas.microsoft.com/office/drawing/2014/main" id="{9D60C7FD-6985-453D-9FA3-5B688923F4D1}"/>
              </a:ext>
            </a:extLst>
          </p:cNvPr>
          <p:cNvSpPr>
            <a:spLocks noChangeArrowheads="1"/>
          </p:cNvSpPr>
          <p:nvPr/>
        </p:nvSpPr>
        <p:spPr bwMode="auto">
          <a:xfrm>
            <a:off x="7701949" y="1894385"/>
            <a:ext cx="4044697" cy="4001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Unicode MS" panose="020B0604020202020204" pitchFamily="34" charset="-128"/>
              </a:rPr>
              <a:t>cd /e/</a:t>
            </a:r>
            <a:r>
              <a:rPr lang="en-US" altLang="en-US" sz="2000" dirty="0">
                <a:latin typeface="Arial Unicode MS" panose="020B0604020202020204" pitchFamily="34" charset="-128"/>
              </a:rPr>
              <a:t>Workspace/inav-7.0.0/</a:t>
            </a:r>
            <a:r>
              <a:rPr kumimoji="0" lang="en-US" altLang="en-US" sz="2000" b="0" i="0" u="none" strike="noStrike" cap="none" normalizeH="0" baseline="0" dirty="0">
                <a:ln>
                  <a:noFill/>
                </a:ln>
                <a:solidFill>
                  <a:schemeClr val="tx1"/>
                </a:solidFill>
                <a:effectLst/>
                <a:latin typeface="Arial Unicode MS" panose="020B0604020202020204" pitchFamily="34" charset="-128"/>
              </a:rPr>
              <a:t>build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41DD64A-72A3-4122-9604-154D09013CCC}"/>
              </a:ext>
            </a:extLst>
          </p:cNvPr>
          <p:cNvSpPr>
            <a:spLocks noChangeArrowheads="1"/>
          </p:cNvSpPr>
          <p:nvPr/>
        </p:nvSpPr>
        <p:spPr bwMode="auto">
          <a:xfrm>
            <a:off x="7701949" y="2347304"/>
            <a:ext cx="4044697" cy="4001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Unicode MS" panose="020B0604020202020204" pitchFamily="34" charset="-128"/>
              </a:rPr>
              <a:t>cd /e/</a:t>
            </a:r>
            <a:r>
              <a:rPr lang="en-US" altLang="en-US" sz="2000" dirty="0">
                <a:latin typeface="Arial Unicode MS" panose="020B0604020202020204" pitchFamily="34" charset="-128"/>
              </a:rPr>
              <a:t>Workspace/inav-7.1.0/</a:t>
            </a:r>
            <a:r>
              <a:rPr kumimoji="0" lang="en-US" altLang="en-US" sz="2000" b="0" i="0" u="none" strike="noStrike" cap="none" normalizeH="0" baseline="0" dirty="0">
                <a:ln>
                  <a:noFill/>
                </a:ln>
                <a:solidFill>
                  <a:schemeClr val="tx1"/>
                </a:solidFill>
                <a:effectLst/>
                <a:latin typeface="Arial Unicode MS" panose="020B0604020202020204" pitchFamily="34" charset="-128"/>
              </a:rPr>
              <a:t>build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47CBA552-08B1-4951-9E9C-740144C0347E}"/>
              </a:ext>
            </a:extLst>
          </p:cNvPr>
          <p:cNvSpPr>
            <a:spLocks noChangeArrowheads="1"/>
          </p:cNvSpPr>
          <p:nvPr/>
        </p:nvSpPr>
        <p:spPr bwMode="auto">
          <a:xfrm>
            <a:off x="7701948" y="3670736"/>
            <a:ext cx="4044697" cy="4001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Unicode MS" panose="020B0604020202020204" pitchFamily="34" charset="-128"/>
              </a:rPr>
              <a:t>cd /e/</a:t>
            </a:r>
            <a:r>
              <a:rPr lang="en-US" altLang="en-US" sz="2000" dirty="0">
                <a:latin typeface="Arial Unicode MS" panose="020B0604020202020204" pitchFamily="34" charset="-128"/>
              </a:rPr>
              <a:t>Workspace/inav-8.0.0/</a:t>
            </a:r>
            <a:r>
              <a:rPr kumimoji="0" lang="en-US" altLang="en-US" sz="2000" b="0" i="0" u="none" strike="noStrike" cap="none" normalizeH="0" baseline="0" dirty="0">
                <a:ln>
                  <a:noFill/>
                </a:ln>
                <a:solidFill>
                  <a:schemeClr val="tx1"/>
                </a:solidFill>
                <a:effectLst/>
                <a:latin typeface="Arial Unicode MS" panose="020B0604020202020204" pitchFamily="34" charset="-128"/>
              </a:rPr>
              <a:t>build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0ACF4B32-3B2B-4973-9846-0DF9EA423E99}"/>
              </a:ext>
            </a:extLst>
          </p:cNvPr>
          <p:cNvSpPr>
            <a:spLocks noChangeArrowheads="1"/>
          </p:cNvSpPr>
          <p:nvPr/>
        </p:nvSpPr>
        <p:spPr bwMode="auto">
          <a:xfrm>
            <a:off x="7701949" y="2786658"/>
            <a:ext cx="4044697" cy="4001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Unicode MS" panose="020B0604020202020204" pitchFamily="34" charset="-128"/>
              </a:rPr>
              <a:t>cd /e/</a:t>
            </a:r>
            <a:r>
              <a:rPr lang="en-US" altLang="en-US" sz="2000" dirty="0">
                <a:latin typeface="Arial Unicode MS" panose="020B0604020202020204" pitchFamily="34" charset="-128"/>
              </a:rPr>
              <a:t>Workspace/inav-7.1.1/</a:t>
            </a:r>
            <a:r>
              <a:rPr kumimoji="0" lang="en-US" altLang="en-US" sz="2000" b="0" i="0" u="none" strike="noStrike" cap="none" normalizeH="0" baseline="0" dirty="0">
                <a:ln>
                  <a:noFill/>
                </a:ln>
                <a:solidFill>
                  <a:schemeClr val="tx1"/>
                </a:solidFill>
                <a:effectLst/>
                <a:latin typeface="Arial Unicode MS" panose="020B0604020202020204" pitchFamily="34" charset="-128"/>
              </a:rPr>
              <a:t>build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28090C80-467F-4B12-A95A-70F932289659}"/>
              </a:ext>
            </a:extLst>
          </p:cNvPr>
          <p:cNvSpPr>
            <a:spLocks noChangeArrowheads="1"/>
          </p:cNvSpPr>
          <p:nvPr/>
        </p:nvSpPr>
        <p:spPr bwMode="auto">
          <a:xfrm>
            <a:off x="7701947" y="3231158"/>
            <a:ext cx="4044697" cy="4001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Unicode MS" panose="020B0604020202020204" pitchFamily="34" charset="-128"/>
              </a:rPr>
              <a:t>cd /e/</a:t>
            </a:r>
            <a:r>
              <a:rPr lang="en-US" altLang="en-US" sz="2000" dirty="0">
                <a:latin typeface="Arial Unicode MS" panose="020B0604020202020204" pitchFamily="34" charset="-128"/>
              </a:rPr>
              <a:t>Workspace/inav-7.1.2/</a:t>
            </a:r>
            <a:r>
              <a:rPr kumimoji="0" lang="en-US" altLang="en-US" sz="2000" b="0" i="0" u="none" strike="noStrike" cap="none" normalizeH="0" baseline="0" dirty="0">
                <a:ln>
                  <a:noFill/>
                </a:ln>
                <a:solidFill>
                  <a:schemeClr val="tx1"/>
                </a:solidFill>
                <a:effectLst/>
                <a:latin typeface="Arial Unicode MS" panose="020B0604020202020204" pitchFamily="34" charset="-128"/>
              </a:rPr>
              <a:t>build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E987FF86-6A03-42FA-B158-19216218CE32}"/>
              </a:ext>
            </a:extLst>
          </p:cNvPr>
          <p:cNvSpPr>
            <a:spLocks noChangeArrowheads="1"/>
          </p:cNvSpPr>
          <p:nvPr/>
        </p:nvSpPr>
        <p:spPr bwMode="auto">
          <a:xfrm>
            <a:off x="7701946" y="4123431"/>
            <a:ext cx="4501553" cy="4001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Unicode MS" panose="020B0604020202020204" pitchFamily="34" charset="-128"/>
              </a:rPr>
              <a:t>cd /e/</a:t>
            </a:r>
            <a:r>
              <a:rPr lang="en-US" altLang="en-US" sz="2000" dirty="0">
                <a:latin typeface="Arial Unicode MS" panose="020B0604020202020204" pitchFamily="34" charset="-128"/>
              </a:rPr>
              <a:t>Workspace/inav-8.0.0-RC3/</a:t>
            </a:r>
            <a:r>
              <a:rPr kumimoji="0" lang="en-US" altLang="en-US" sz="2000" b="0" i="0" u="none" strike="noStrike" cap="none" normalizeH="0" baseline="0" dirty="0">
                <a:ln>
                  <a:noFill/>
                </a:ln>
                <a:solidFill>
                  <a:schemeClr val="tx1"/>
                </a:solidFill>
                <a:effectLst/>
                <a:latin typeface="Arial Unicode MS" panose="020B0604020202020204" pitchFamily="34" charset="-128"/>
              </a:rPr>
              <a:t>build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5123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ADC87C9-C863-48AF-AC4F-65C6A6D10F81}"/>
              </a:ext>
            </a:extLst>
          </p:cNvPr>
          <p:cNvSpPr>
            <a:spLocks noChangeArrowheads="1"/>
          </p:cNvSpPr>
          <p:nvPr/>
        </p:nvSpPr>
        <p:spPr bwMode="auto">
          <a:xfrm>
            <a:off x="1384732" y="6022946"/>
            <a:ext cx="1208985"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Unicode MS" panose="020B0604020202020204" pitchFamily="34" charset="-128"/>
              </a:rPr>
              <a:t>Cmake</a:t>
            </a:r>
            <a:r>
              <a:rPr kumimoji="0" lang="en-US" altLang="en-US" sz="2000" b="0" i="0" u="none" strike="noStrike" cap="none" normalizeH="0" baseline="0" dirty="0">
                <a:ln>
                  <a:noFill/>
                </a:ln>
                <a:solidFill>
                  <a:schemeClr val="tx1"/>
                </a:solidFill>
                <a:effectLst/>
                <a:latin typeface="Arial Unicode MS" panose="020B0604020202020204" pitchFamily="34" charset="-128"/>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DA02A0D0-D298-4B4F-A35A-9D1D6BDA64D2}"/>
              </a:ext>
            </a:extLst>
          </p:cNvPr>
          <p:cNvSpPr>
            <a:spLocks noChangeArrowheads="1"/>
          </p:cNvSpPr>
          <p:nvPr/>
        </p:nvSpPr>
        <p:spPr bwMode="auto">
          <a:xfrm>
            <a:off x="194741" y="327483"/>
            <a:ext cx="8403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This will extract the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Cmake</a:t>
            </a:r>
            <a:r>
              <a:rPr kumimoji="0" lang="en-US" altLang="en-US" sz="2000" b="0" i="0" u="none" strike="noStrike" cap="none" normalizeH="0" baseline="0" dirty="0">
                <a:ln>
                  <a:noFill/>
                </a:ln>
                <a:solidFill>
                  <a:schemeClr val="tx1"/>
                </a:solidFill>
                <a:effectLst/>
                <a:latin typeface="Arial Unicode MS" panose="020B0604020202020204" pitchFamily="34" charset="-128"/>
              </a:rPr>
              <a:t> into the build folder creating the Environment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F871CBD-1CA7-4D9A-A61B-8F67A872F17C}"/>
              </a:ext>
            </a:extLst>
          </p:cNvPr>
          <p:cNvSpPr/>
          <p:nvPr/>
        </p:nvSpPr>
        <p:spPr>
          <a:xfrm>
            <a:off x="4512815" y="6044587"/>
            <a:ext cx="6096000" cy="646331"/>
          </a:xfrm>
          <a:prstGeom prst="rect">
            <a:avLst/>
          </a:prstGeom>
        </p:spPr>
        <p:txBody>
          <a:bodyPr>
            <a:spAutoFit/>
          </a:bodyPr>
          <a:lstStyle/>
          <a:p>
            <a:r>
              <a:rPr lang="en-US" dirty="0"/>
              <a:t>You may need to run </a:t>
            </a:r>
            <a:r>
              <a:rPr lang="en-US" dirty="0">
                <a:solidFill>
                  <a:srgbClr val="00B050"/>
                </a:solidFill>
              </a:rPr>
              <a:t>rm -rf * </a:t>
            </a:r>
            <a:r>
              <a:rPr lang="en-US" dirty="0"/>
              <a:t>in build directory if you had any failed previous runs now run </a:t>
            </a:r>
            <a:r>
              <a:rPr lang="en-US" dirty="0" err="1"/>
              <a:t>cmake</a:t>
            </a:r>
            <a:endParaRPr lang="en-PH" dirty="0"/>
          </a:p>
        </p:txBody>
      </p:sp>
      <p:pic>
        <p:nvPicPr>
          <p:cNvPr id="6" name="Picture 5">
            <a:extLst>
              <a:ext uri="{FF2B5EF4-FFF2-40B4-BE49-F238E27FC236}">
                <a16:creationId xmlns:a16="http://schemas.microsoft.com/office/drawing/2014/main" id="{01FDC41E-63ED-471E-A423-492AE5473DEC}"/>
              </a:ext>
            </a:extLst>
          </p:cNvPr>
          <p:cNvPicPr>
            <a:picLocks noChangeAspect="1"/>
          </p:cNvPicPr>
          <p:nvPr/>
        </p:nvPicPr>
        <p:blipFill>
          <a:blip r:embed="rId2"/>
          <a:stretch>
            <a:fillRect/>
          </a:stretch>
        </p:blipFill>
        <p:spPr>
          <a:xfrm>
            <a:off x="1384732" y="951514"/>
            <a:ext cx="8801100" cy="4724400"/>
          </a:xfrm>
          <a:prstGeom prst="rect">
            <a:avLst/>
          </a:prstGeom>
        </p:spPr>
      </p:pic>
    </p:spTree>
    <p:extLst>
      <p:ext uri="{BB962C8B-B14F-4D97-AF65-F5344CB8AC3E}">
        <p14:creationId xmlns:p14="http://schemas.microsoft.com/office/powerpoint/2010/main" val="124916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DBA15F7-05AB-41CA-8898-87E377EB7919}"/>
              </a:ext>
            </a:extLst>
          </p:cNvPr>
          <p:cNvSpPr>
            <a:spLocks noChangeArrowheads="1"/>
          </p:cNvSpPr>
          <p:nvPr/>
        </p:nvSpPr>
        <p:spPr bwMode="auto">
          <a:xfrm>
            <a:off x="1687369" y="6033729"/>
            <a:ext cx="3623108"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Unicode MS" panose="020B0604020202020204" pitchFamily="34" charset="-128"/>
              </a:rPr>
              <a:t>make SYNERDUINOSTMSV</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C9DDA60-581E-4AE4-ABDE-B0DEB89C3B30}"/>
              </a:ext>
            </a:extLst>
          </p:cNvPr>
          <p:cNvSpPr>
            <a:spLocks noChangeArrowheads="1"/>
          </p:cNvSpPr>
          <p:nvPr/>
        </p:nvSpPr>
        <p:spPr bwMode="auto">
          <a:xfrm>
            <a:off x="369084" y="44831"/>
            <a:ext cx="1097127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This will build the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Hexfile</a:t>
            </a:r>
            <a:r>
              <a:rPr kumimoji="0" lang="en-US" altLang="en-US" sz="2000" b="0" i="0" u="none" strike="noStrike" cap="none" normalizeH="0" baseline="0" dirty="0">
                <a:ln>
                  <a:noFill/>
                </a:ln>
                <a:solidFill>
                  <a:schemeClr val="tx1"/>
                </a:solidFill>
                <a:effectLst/>
                <a:latin typeface="Arial Unicode MS" panose="020B0604020202020204" pitchFamily="34" charset="-128"/>
              </a:rPr>
              <a:t> Targeted the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Synerduino</a:t>
            </a:r>
            <a:r>
              <a:rPr kumimoji="0" lang="en-US" altLang="en-US" sz="2000" b="0" i="0" u="none" strike="noStrike" cap="none" normalizeH="0" baseline="0" dirty="0">
                <a:ln>
                  <a:noFill/>
                </a:ln>
                <a:solidFill>
                  <a:schemeClr val="tx1"/>
                </a:solidFill>
                <a:effectLst/>
                <a:latin typeface="Arial Unicode MS" panose="020B0604020202020204" pitchFamily="34" charset="-128"/>
              </a:rPr>
              <a:t> board and its settings to the Build Folder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Hexfile</a:t>
            </a:r>
            <a:r>
              <a:rPr kumimoji="0" lang="en-US" altLang="en-US" sz="2000" b="0" i="0" u="none" strike="noStrike" cap="none" normalizeH="0" baseline="0" dirty="0">
                <a:ln>
                  <a:noFill/>
                </a:ln>
                <a:solidFill>
                  <a:schemeClr val="tx1"/>
                </a:solidFill>
                <a:effectLst/>
                <a:latin typeface="Arial Unicode MS" panose="020B0604020202020204" pitchFamily="34" charset="-128"/>
              </a:rPr>
              <a:t> is use as Firmware when loading the configurator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17C17253-E571-4A5C-9232-558D0159ADE3}"/>
              </a:ext>
            </a:extLst>
          </p:cNvPr>
          <p:cNvSpPr/>
          <p:nvPr/>
        </p:nvSpPr>
        <p:spPr>
          <a:xfrm>
            <a:off x="1687369" y="5185407"/>
            <a:ext cx="3623108" cy="400110"/>
          </a:xfrm>
          <a:prstGeom prst="rect">
            <a:avLst/>
          </a:prstGeom>
          <a:ln w="12700">
            <a:solidFill>
              <a:schemeClr val="tx1"/>
            </a:solidFill>
          </a:ln>
        </p:spPr>
        <p:txBody>
          <a:bodyPr wrap="square">
            <a:spAutoFit/>
          </a:bodyPr>
          <a:lstStyle/>
          <a:p>
            <a:pPr lvl="0" eaLnBrk="0" fontAlgn="base" hangingPunct="0">
              <a:spcBef>
                <a:spcPct val="0"/>
              </a:spcBef>
              <a:spcAft>
                <a:spcPct val="0"/>
              </a:spcAft>
            </a:pPr>
            <a:r>
              <a:rPr lang="en-US" altLang="en-US" dirty="0">
                <a:latin typeface="Arial Unicode MS" panose="020B0604020202020204" pitchFamily="34" charset="-128"/>
              </a:rPr>
              <a:t>make </a:t>
            </a:r>
            <a:r>
              <a:rPr lang="en-US" altLang="en-US" sz="2000" dirty="0">
                <a:latin typeface="Arial Unicode MS" panose="020B0604020202020204" pitchFamily="34" charset="-128"/>
              </a:rPr>
              <a:t>SYNERDUINOSTM</a:t>
            </a:r>
          </a:p>
        </p:txBody>
      </p:sp>
      <p:pic>
        <p:nvPicPr>
          <p:cNvPr id="6" name="Picture 5">
            <a:extLst>
              <a:ext uri="{FF2B5EF4-FFF2-40B4-BE49-F238E27FC236}">
                <a16:creationId xmlns:a16="http://schemas.microsoft.com/office/drawing/2014/main" id="{C7FC6CC1-FA04-4532-B0C7-FB110492F29A}"/>
              </a:ext>
            </a:extLst>
          </p:cNvPr>
          <p:cNvPicPr>
            <a:picLocks noChangeAspect="1"/>
          </p:cNvPicPr>
          <p:nvPr/>
        </p:nvPicPr>
        <p:blipFill>
          <a:blip r:embed="rId2"/>
          <a:stretch>
            <a:fillRect/>
          </a:stretch>
        </p:blipFill>
        <p:spPr>
          <a:xfrm>
            <a:off x="1687369" y="955831"/>
            <a:ext cx="7722499" cy="4162779"/>
          </a:xfrm>
          <a:prstGeom prst="rect">
            <a:avLst/>
          </a:prstGeom>
        </p:spPr>
      </p:pic>
      <p:sp>
        <p:nvSpPr>
          <p:cNvPr id="7" name="Rectangle 1">
            <a:extLst>
              <a:ext uri="{FF2B5EF4-FFF2-40B4-BE49-F238E27FC236}">
                <a16:creationId xmlns:a16="http://schemas.microsoft.com/office/drawing/2014/main" id="{468BDDDD-95B0-48F0-8B61-7460F220A168}"/>
              </a:ext>
            </a:extLst>
          </p:cNvPr>
          <p:cNvSpPr>
            <a:spLocks noChangeArrowheads="1"/>
          </p:cNvSpPr>
          <p:nvPr/>
        </p:nvSpPr>
        <p:spPr bwMode="auto">
          <a:xfrm>
            <a:off x="1687369" y="6457890"/>
            <a:ext cx="3623108"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Unicode MS" panose="020B0604020202020204" pitchFamily="34" charset="-128"/>
              </a:rPr>
              <a:t>make SYNERDUINOSTMSV2</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2BEEE2B1-DCBB-4EEE-AD57-FAD52CC3DADE}"/>
              </a:ext>
            </a:extLst>
          </p:cNvPr>
          <p:cNvSpPr/>
          <p:nvPr/>
        </p:nvSpPr>
        <p:spPr>
          <a:xfrm>
            <a:off x="1687369" y="5609568"/>
            <a:ext cx="3623108" cy="400110"/>
          </a:xfrm>
          <a:prstGeom prst="rect">
            <a:avLst/>
          </a:prstGeom>
          <a:ln w="12700">
            <a:solidFill>
              <a:schemeClr val="tx1"/>
            </a:solidFill>
          </a:ln>
        </p:spPr>
        <p:txBody>
          <a:bodyPr wrap="square">
            <a:spAutoFit/>
          </a:bodyPr>
          <a:lstStyle/>
          <a:p>
            <a:pPr lvl="0" eaLnBrk="0" fontAlgn="base" hangingPunct="0">
              <a:spcBef>
                <a:spcPct val="0"/>
              </a:spcBef>
              <a:spcAft>
                <a:spcPct val="0"/>
              </a:spcAft>
            </a:pPr>
            <a:r>
              <a:rPr lang="en-US" altLang="en-US" dirty="0">
                <a:latin typeface="Arial Unicode MS" panose="020B0604020202020204" pitchFamily="34" charset="-128"/>
              </a:rPr>
              <a:t>make </a:t>
            </a:r>
            <a:r>
              <a:rPr lang="en-US" altLang="en-US" sz="2000" dirty="0">
                <a:latin typeface="Arial Unicode MS" panose="020B0604020202020204" pitchFamily="34" charset="-128"/>
              </a:rPr>
              <a:t>SYNERDUINOSTM2</a:t>
            </a:r>
          </a:p>
        </p:txBody>
      </p:sp>
      <p:sp>
        <p:nvSpPr>
          <p:cNvPr id="9" name="Rectangle 8">
            <a:extLst>
              <a:ext uri="{FF2B5EF4-FFF2-40B4-BE49-F238E27FC236}">
                <a16:creationId xmlns:a16="http://schemas.microsoft.com/office/drawing/2014/main" id="{6259CF37-A89A-49C5-835F-C8C393A57EED}"/>
              </a:ext>
            </a:extLst>
          </p:cNvPr>
          <p:cNvSpPr/>
          <p:nvPr/>
        </p:nvSpPr>
        <p:spPr>
          <a:xfrm>
            <a:off x="7327717" y="5176059"/>
            <a:ext cx="4164301" cy="400110"/>
          </a:xfrm>
          <a:prstGeom prst="rect">
            <a:avLst/>
          </a:prstGeom>
          <a:ln w="12700">
            <a:solidFill>
              <a:schemeClr val="tx1"/>
            </a:solidFill>
          </a:ln>
        </p:spPr>
        <p:txBody>
          <a:bodyPr wrap="square">
            <a:spAutoFit/>
          </a:bodyPr>
          <a:lstStyle/>
          <a:p>
            <a:pPr lvl="0" eaLnBrk="0" fontAlgn="base" hangingPunct="0">
              <a:spcBef>
                <a:spcPct val="0"/>
              </a:spcBef>
              <a:spcAft>
                <a:spcPct val="0"/>
              </a:spcAft>
            </a:pPr>
            <a:r>
              <a:rPr lang="en-US" altLang="en-US" dirty="0">
                <a:latin typeface="Arial Unicode MS" panose="020B0604020202020204" pitchFamily="34" charset="-128"/>
              </a:rPr>
              <a:t>make </a:t>
            </a:r>
            <a:r>
              <a:rPr lang="en-US" altLang="en-US" sz="2000" dirty="0">
                <a:latin typeface="Arial Unicode MS" panose="020B0604020202020204" pitchFamily="34" charset="-128"/>
              </a:rPr>
              <a:t>SYNERDUINOSTM_F411</a:t>
            </a:r>
          </a:p>
        </p:txBody>
      </p:sp>
      <p:sp>
        <p:nvSpPr>
          <p:cNvPr id="10" name="Rectangle 1">
            <a:extLst>
              <a:ext uri="{FF2B5EF4-FFF2-40B4-BE49-F238E27FC236}">
                <a16:creationId xmlns:a16="http://schemas.microsoft.com/office/drawing/2014/main" id="{7B6A6672-FA29-4AF9-86CF-43C2E5616605}"/>
              </a:ext>
            </a:extLst>
          </p:cNvPr>
          <p:cNvSpPr>
            <a:spLocks noChangeArrowheads="1"/>
          </p:cNvSpPr>
          <p:nvPr/>
        </p:nvSpPr>
        <p:spPr bwMode="auto">
          <a:xfrm>
            <a:off x="699982" y="5176059"/>
            <a:ext cx="926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INAV6</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15D2C3D2-70FF-4CAD-B1C8-FFFAF39AE503}"/>
              </a:ext>
            </a:extLst>
          </p:cNvPr>
          <p:cNvSpPr>
            <a:spLocks noChangeArrowheads="1"/>
          </p:cNvSpPr>
          <p:nvPr/>
        </p:nvSpPr>
        <p:spPr bwMode="auto">
          <a:xfrm>
            <a:off x="6400858" y="5184196"/>
            <a:ext cx="926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INAV7</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84FC9910-58FC-48B2-AD66-F77DDB90BB46}"/>
              </a:ext>
            </a:extLst>
          </p:cNvPr>
          <p:cNvSpPr/>
          <p:nvPr/>
        </p:nvSpPr>
        <p:spPr>
          <a:xfrm>
            <a:off x="7327716" y="5621593"/>
            <a:ext cx="4164301" cy="400110"/>
          </a:xfrm>
          <a:prstGeom prst="rect">
            <a:avLst/>
          </a:prstGeom>
          <a:ln w="12700">
            <a:solidFill>
              <a:schemeClr val="tx1"/>
            </a:solidFill>
          </a:ln>
        </p:spPr>
        <p:txBody>
          <a:bodyPr wrap="square">
            <a:spAutoFit/>
          </a:bodyPr>
          <a:lstStyle/>
          <a:p>
            <a:pPr lvl="0" eaLnBrk="0" fontAlgn="base" hangingPunct="0">
              <a:spcBef>
                <a:spcPct val="0"/>
              </a:spcBef>
              <a:spcAft>
                <a:spcPct val="0"/>
              </a:spcAft>
            </a:pPr>
            <a:r>
              <a:rPr lang="en-US" altLang="en-US" dirty="0">
                <a:latin typeface="Arial Unicode MS" panose="020B0604020202020204" pitchFamily="34" charset="-128"/>
              </a:rPr>
              <a:t>make </a:t>
            </a:r>
            <a:r>
              <a:rPr lang="en-US" altLang="en-US" sz="2000" dirty="0">
                <a:latin typeface="Arial Unicode MS" panose="020B0604020202020204" pitchFamily="34" charset="-128"/>
              </a:rPr>
              <a:t>SYNERDUINOSTM_F405</a:t>
            </a:r>
          </a:p>
        </p:txBody>
      </p:sp>
      <p:sp>
        <p:nvSpPr>
          <p:cNvPr id="13" name="Rectangle 12">
            <a:extLst>
              <a:ext uri="{FF2B5EF4-FFF2-40B4-BE49-F238E27FC236}">
                <a16:creationId xmlns:a16="http://schemas.microsoft.com/office/drawing/2014/main" id="{CED1417D-E0EA-4845-8609-73193F61E373}"/>
              </a:ext>
            </a:extLst>
          </p:cNvPr>
          <p:cNvSpPr/>
          <p:nvPr/>
        </p:nvSpPr>
        <p:spPr>
          <a:xfrm>
            <a:off x="7327716" y="6036356"/>
            <a:ext cx="4164301" cy="400110"/>
          </a:xfrm>
          <a:prstGeom prst="rect">
            <a:avLst/>
          </a:prstGeom>
          <a:ln w="12700">
            <a:solidFill>
              <a:schemeClr val="tx1"/>
            </a:solidFill>
          </a:ln>
        </p:spPr>
        <p:txBody>
          <a:bodyPr wrap="square">
            <a:spAutoFit/>
          </a:bodyPr>
          <a:lstStyle/>
          <a:p>
            <a:pPr lvl="0" eaLnBrk="0" fontAlgn="base" hangingPunct="0">
              <a:spcBef>
                <a:spcPct val="0"/>
              </a:spcBef>
              <a:spcAft>
                <a:spcPct val="0"/>
              </a:spcAft>
            </a:pPr>
            <a:r>
              <a:rPr lang="en-US" altLang="en-US" dirty="0">
                <a:latin typeface="Arial Unicode MS" panose="020B0604020202020204" pitchFamily="34" charset="-128"/>
              </a:rPr>
              <a:t>make </a:t>
            </a:r>
            <a:r>
              <a:rPr lang="en-US" altLang="en-US" sz="2000" dirty="0">
                <a:latin typeface="Arial Unicode MS" panose="020B0604020202020204" pitchFamily="34" charset="-128"/>
              </a:rPr>
              <a:t>SYNERDUINOSTM_H743</a:t>
            </a:r>
          </a:p>
        </p:txBody>
      </p:sp>
      <p:sp>
        <p:nvSpPr>
          <p:cNvPr id="14" name="Rectangle 1">
            <a:extLst>
              <a:ext uri="{FF2B5EF4-FFF2-40B4-BE49-F238E27FC236}">
                <a16:creationId xmlns:a16="http://schemas.microsoft.com/office/drawing/2014/main" id="{8B26DFA2-DF53-409E-8900-08750740F1A4}"/>
              </a:ext>
            </a:extLst>
          </p:cNvPr>
          <p:cNvSpPr>
            <a:spLocks noChangeArrowheads="1"/>
          </p:cNvSpPr>
          <p:nvPr/>
        </p:nvSpPr>
        <p:spPr bwMode="auto">
          <a:xfrm>
            <a:off x="6400857" y="5592443"/>
            <a:ext cx="926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INAV8</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BC87F2F7-CDA7-46CB-8223-DEFC3038EADE}"/>
              </a:ext>
            </a:extLst>
          </p:cNvPr>
          <p:cNvSpPr/>
          <p:nvPr/>
        </p:nvSpPr>
        <p:spPr>
          <a:xfrm>
            <a:off x="7327714" y="6466386"/>
            <a:ext cx="4164301" cy="400110"/>
          </a:xfrm>
          <a:prstGeom prst="rect">
            <a:avLst/>
          </a:prstGeom>
          <a:ln w="12700">
            <a:solidFill>
              <a:schemeClr val="tx1"/>
            </a:solidFill>
          </a:ln>
        </p:spPr>
        <p:txBody>
          <a:bodyPr wrap="square">
            <a:spAutoFit/>
          </a:bodyPr>
          <a:lstStyle/>
          <a:p>
            <a:pPr lvl="0" eaLnBrk="0" fontAlgn="base" hangingPunct="0">
              <a:spcBef>
                <a:spcPct val="0"/>
              </a:spcBef>
              <a:spcAft>
                <a:spcPct val="0"/>
              </a:spcAft>
            </a:pPr>
            <a:r>
              <a:rPr lang="en-US" altLang="en-US" dirty="0">
                <a:latin typeface="Arial Unicode MS" panose="020B0604020202020204" pitchFamily="34" charset="-128"/>
              </a:rPr>
              <a:t>make </a:t>
            </a:r>
            <a:r>
              <a:rPr lang="en-US" altLang="en-US" sz="2000" dirty="0">
                <a:latin typeface="Arial Unicode MS" panose="020B0604020202020204" pitchFamily="34" charset="-128"/>
              </a:rPr>
              <a:t>SYNERDUINOSTM_H743A</a:t>
            </a:r>
          </a:p>
        </p:txBody>
      </p:sp>
    </p:spTree>
    <p:extLst>
      <p:ext uri="{BB962C8B-B14F-4D97-AF65-F5344CB8AC3E}">
        <p14:creationId xmlns:p14="http://schemas.microsoft.com/office/powerpoint/2010/main" val="341181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D63A10-B6F7-42D6-A294-8E28BAC9919D}"/>
              </a:ext>
            </a:extLst>
          </p:cNvPr>
          <p:cNvSpPr/>
          <p:nvPr/>
        </p:nvSpPr>
        <p:spPr>
          <a:xfrm>
            <a:off x="2428832" y="599553"/>
            <a:ext cx="7605106" cy="523220"/>
          </a:xfrm>
          <a:prstGeom prst="rect">
            <a:avLst/>
          </a:prstGeom>
        </p:spPr>
        <p:txBody>
          <a:bodyPr wrap="square">
            <a:spAutoFit/>
          </a:bodyPr>
          <a:lstStyle/>
          <a:p>
            <a:pPr algn="ctr"/>
            <a:r>
              <a:rPr lang="en-PH" sz="2800" dirty="0"/>
              <a:t>Prepare to Build the Hex File</a:t>
            </a:r>
          </a:p>
        </p:txBody>
      </p:sp>
      <p:pic>
        <p:nvPicPr>
          <p:cNvPr id="3" name="Picture 2">
            <a:extLst>
              <a:ext uri="{FF2B5EF4-FFF2-40B4-BE49-F238E27FC236}">
                <a16:creationId xmlns:a16="http://schemas.microsoft.com/office/drawing/2014/main" id="{3F5A894F-EC1D-4064-9E56-ADA6919245E3}"/>
              </a:ext>
            </a:extLst>
          </p:cNvPr>
          <p:cNvPicPr>
            <a:picLocks noChangeAspect="1"/>
          </p:cNvPicPr>
          <p:nvPr/>
        </p:nvPicPr>
        <p:blipFill>
          <a:blip r:embed="rId2"/>
          <a:stretch>
            <a:fillRect/>
          </a:stretch>
        </p:blipFill>
        <p:spPr>
          <a:xfrm>
            <a:off x="3435505" y="1148317"/>
            <a:ext cx="8136932" cy="4577024"/>
          </a:xfrm>
          <a:prstGeom prst="rect">
            <a:avLst/>
          </a:prstGeom>
          <a:ln w="12700">
            <a:solidFill>
              <a:schemeClr val="tx1"/>
            </a:solidFill>
          </a:ln>
        </p:spPr>
      </p:pic>
      <p:sp>
        <p:nvSpPr>
          <p:cNvPr id="4" name="Rectangle 3">
            <a:extLst>
              <a:ext uri="{FF2B5EF4-FFF2-40B4-BE49-F238E27FC236}">
                <a16:creationId xmlns:a16="http://schemas.microsoft.com/office/drawing/2014/main" id="{C4745997-7777-4A49-BCA9-AA081CEE3B8D}"/>
              </a:ext>
            </a:extLst>
          </p:cNvPr>
          <p:cNvSpPr/>
          <p:nvPr/>
        </p:nvSpPr>
        <p:spPr>
          <a:xfrm>
            <a:off x="0" y="682453"/>
            <a:ext cx="3271296" cy="3108543"/>
          </a:xfrm>
          <a:prstGeom prst="rect">
            <a:avLst/>
          </a:prstGeom>
          <a:ln w="12700">
            <a:solidFill>
              <a:schemeClr val="tx1"/>
            </a:solidFill>
          </a:ln>
        </p:spPr>
        <p:txBody>
          <a:bodyPr wrap="square">
            <a:spAutoFit/>
          </a:bodyPr>
          <a:lstStyle/>
          <a:p>
            <a:pPr algn="ctr"/>
            <a:r>
              <a:rPr lang="en-PH" sz="2800" dirty="0"/>
              <a:t>Download the INAV Release 5.1.0</a:t>
            </a:r>
          </a:p>
          <a:p>
            <a:pPr algn="ctr"/>
            <a:r>
              <a:rPr lang="en-PH" sz="2800" dirty="0"/>
              <a:t>Release 6.0.0</a:t>
            </a:r>
          </a:p>
          <a:p>
            <a:pPr algn="ctr"/>
            <a:r>
              <a:rPr lang="en-PH" sz="2800" dirty="0"/>
              <a:t>Release 7.0.0</a:t>
            </a:r>
          </a:p>
          <a:p>
            <a:pPr algn="ctr"/>
            <a:r>
              <a:rPr lang="en-PH" sz="2800" dirty="0"/>
              <a:t>Release 8.0.0</a:t>
            </a:r>
          </a:p>
          <a:p>
            <a:pPr algn="ctr"/>
            <a:endParaRPr lang="en-PH" sz="2800" dirty="0"/>
          </a:p>
          <a:p>
            <a:pPr algn="ctr"/>
            <a:endParaRPr lang="en-PH" sz="2800" dirty="0"/>
          </a:p>
        </p:txBody>
      </p:sp>
      <p:sp>
        <p:nvSpPr>
          <p:cNvPr id="5" name="Rectangle 4">
            <a:extLst>
              <a:ext uri="{FF2B5EF4-FFF2-40B4-BE49-F238E27FC236}">
                <a16:creationId xmlns:a16="http://schemas.microsoft.com/office/drawing/2014/main" id="{81328F94-A904-42C6-BB77-7A8FE05AAD92}"/>
              </a:ext>
            </a:extLst>
          </p:cNvPr>
          <p:cNvSpPr/>
          <p:nvPr/>
        </p:nvSpPr>
        <p:spPr>
          <a:xfrm>
            <a:off x="63803" y="5889115"/>
            <a:ext cx="5285999" cy="369332"/>
          </a:xfrm>
          <a:prstGeom prst="rect">
            <a:avLst/>
          </a:prstGeom>
        </p:spPr>
        <p:txBody>
          <a:bodyPr wrap="none">
            <a:spAutoFit/>
          </a:bodyPr>
          <a:lstStyle/>
          <a:p>
            <a:r>
              <a:rPr lang="en-PH" dirty="0">
                <a:hlinkClick r:id="rId3"/>
              </a:rPr>
              <a:t>https://github.com/iNavFlight/inav/tree/release_5.1.0</a:t>
            </a:r>
            <a:endParaRPr lang="en-PH" dirty="0"/>
          </a:p>
        </p:txBody>
      </p:sp>
      <p:sp>
        <p:nvSpPr>
          <p:cNvPr id="6" name="Rectangle 5">
            <a:extLst>
              <a:ext uri="{FF2B5EF4-FFF2-40B4-BE49-F238E27FC236}">
                <a16:creationId xmlns:a16="http://schemas.microsoft.com/office/drawing/2014/main" id="{B560C57D-6260-46C7-A212-4825B27FB1C8}"/>
              </a:ext>
            </a:extLst>
          </p:cNvPr>
          <p:cNvSpPr/>
          <p:nvPr/>
        </p:nvSpPr>
        <p:spPr>
          <a:xfrm>
            <a:off x="63803" y="6175547"/>
            <a:ext cx="4610942" cy="369332"/>
          </a:xfrm>
          <a:prstGeom prst="rect">
            <a:avLst/>
          </a:prstGeom>
        </p:spPr>
        <p:txBody>
          <a:bodyPr wrap="none">
            <a:spAutoFit/>
          </a:bodyPr>
          <a:lstStyle/>
          <a:p>
            <a:r>
              <a:rPr lang="en-PH" dirty="0">
                <a:hlinkClick r:id="rId4"/>
              </a:rPr>
              <a:t>https://github.com/iNavFlight/inav/tree/6.0.0</a:t>
            </a:r>
            <a:endParaRPr lang="en-PH" dirty="0"/>
          </a:p>
        </p:txBody>
      </p:sp>
      <p:sp>
        <p:nvSpPr>
          <p:cNvPr id="7" name="Rectangle 6">
            <a:extLst>
              <a:ext uri="{FF2B5EF4-FFF2-40B4-BE49-F238E27FC236}">
                <a16:creationId xmlns:a16="http://schemas.microsoft.com/office/drawing/2014/main" id="{FA010237-B994-40EB-BF0A-ACA4445B472B}"/>
              </a:ext>
            </a:extLst>
          </p:cNvPr>
          <p:cNvSpPr/>
          <p:nvPr/>
        </p:nvSpPr>
        <p:spPr>
          <a:xfrm>
            <a:off x="164209" y="3031510"/>
            <a:ext cx="3107087" cy="2246769"/>
          </a:xfrm>
          <a:prstGeom prst="rect">
            <a:avLst/>
          </a:prstGeom>
        </p:spPr>
        <p:txBody>
          <a:bodyPr wrap="square">
            <a:spAutoFit/>
          </a:bodyPr>
          <a:lstStyle/>
          <a:p>
            <a:pPr algn="ctr"/>
            <a:r>
              <a:rPr lang="en-PH" sz="2000" dirty="0"/>
              <a:t>First you need to download the INAV release version </a:t>
            </a:r>
          </a:p>
          <a:p>
            <a:pPr algn="ctr"/>
            <a:endParaRPr lang="en-PH" sz="2800" dirty="0"/>
          </a:p>
          <a:p>
            <a:pPr algn="ctr"/>
            <a:r>
              <a:rPr lang="en-PH" dirty="0"/>
              <a:t>These are available in the official </a:t>
            </a:r>
            <a:r>
              <a:rPr lang="en-PH" dirty="0" err="1"/>
              <a:t>github</a:t>
            </a:r>
            <a:r>
              <a:rPr lang="en-PH" dirty="0"/>
              <a:t> page or </a:t>
            </a:r>
            <a:r>
              <a:rPr lang="en-PH" dirty="0" err="1"/>
              <a:t>Synerflight</a:t>
            </a:r>
            <a:r>
              <a:rPr lang="en-PH" dirty="0"/>
              <a:t> </a:t>
            </a:r>
            <a:r>
              <a:rPr lang="en-PH" dirty="0" err="1"/>
              <a:t>SynerduinoSTM</a:t>
            </a:r>
            <a:r>
              <a:rPr lang="en-PH" dirty="0"/>
              <a:t> in download tab </a:t>
            </a:r>
          </a:p>
        </p:txBody>
      </p:sp>
      <p:sp>
        <p:nvSpPr>
          <p:cNvPr id="8" name="Rectangle 7">
            <a:extLst>
              <a:ext uri="{FF2B5EF4-FFF2-40B4-BE49-F238E27FC236}">
                <a16:creationId xmlns:a16="http://schemas.microsoft.com/office/drawing/2014/main" id="{719F6E1D-BE96-407B-84F9-FF6A6108F258}"/>
              </a:ext>
            </a:extLst>
          </p:cNvPr>
          <p:cNvSpPr/>
          <p:nvPr/>
        </p:nvSpPr>
        <p:spPr>
          <a:xfrm>
            <a:off x="63803" y="6461979"/>
            <a:ext cx="4493923" cy="369332"/>
          </a:xfrm>
          <a:prstGeom prst="rect">
            <a:avLst/>
          </a:prstGeom>
        </p:spPr>
        <p:txBody>
          <a:bodyPr wrap="none">
            <a:spAutoFit/>
          </a:bodyPr>
          <a:lstStyle/>
          <a:p>
            <a:r>
              <a:rPr lang="en-PH" dirty="0">
                <a:hlinkClick r:id="rId5"/>
              </a:rPr>
              <a:t>https://github.com/iNavFlight/inav/tree/7.0.0</a:t>
            </a:r>
            <a:endParaRPr lang="en-PH" dirty="0"/>
          </a:p>
        </p:txBody>
      </p:sp>
    </p:spTree>
    <p:extLst>
      <p:ext uri="{BB962C8B-B14F-4D97-AF65-F5344CB8AC3E}">
        <p14:creationId xmlns:p14="http://schemas.microsoft.com/office/powerpoint/2010/main" val="2592685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92DCB9-0E37-46EE-9790-0C45BAC652D5}"/>
              </a:ext>
            </a:extLst>
          </p:cNvPr>
          <p:cNvPicPr>
            <a:picLocks noChangeAspect="1"/>
          </p:cNvPicPr>
          <p:nvPr/>
        </p:nvPicPr>
        <p:blipFill>
          <a:blip r:embed="rId2"/>
          <a:stretch>
            <a:fillRect/>
          </a:stretch>
        </p:blipFill>
        <p:spPr>
          <a:xfrm>
            <a:off x="1642831" y="982138"/>
            <a:ext cx="8782050" cy="4733925"/>
          </a:xfrm>
          <a:prstGeom prst="rect">
            <a:avLst/>
          </a:prstGeom>
        </p:spPr>
      </p:pic>
      <p:sp>
        <p:nvSpPr>
          <p:cNvPr id="4" name="Rectangle 1">
            <a:extLst>
              <a:ext uri="{FF2B5EF4-FFF2-40B4-BE49-F238E27FC236}">
                <a16:creationId xmlns:a16="http://schemas.microsoft.com/office/drawing/2014/main" id="{11780491-2B98-4178-96DB-DA6C23E5205E}"/>
              </a:ext>
            </a:extLst>
          </p:cNvPr>
          <p:cNvSpPr>
            <a:spLocks noChangeArrowheads="1"/>
          </p:cNvSpPr>
          <p:nvPr/>
        </p:nvSpPr>
        <p:spPr bwMode="auto">
          <a:xfrm>
            <a:off x="369084" y="198719"/>
            <a:ext cx="7021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Once completed the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Hexfile</a:t>
            </a:r>
            <a:r>
              <a:rPr kumimoji="0" lang="en-US" altLang="en-US" sz="2000" b="0" i="0" u="none" strike="noStrike" cap="none" normalizeH="0" baseline="0" dirty="0">
                <a:ln>
                  <a:noFill/>
                </a:ln>
                <a:solidFill>
                  <a:schemeClr val="tx1"/>
                </a:solidFill>
                <a:effectLst/>
                <a:latin typeface="Arial Unicode MS" panose="020B0604020202020204" pitchFamily="34" charset="-128"/>
              </a:rPr>
              <a:t> can be found on the Build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814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B69C4EF-080D-4F31-8892-C9DA22CEB9F4}"/>
              </a:ext>
            </a:extLst>
          </p:cNvPr>
          <p:cNvSpPr>
            <a:spLocks noChangeArrowheads="1"/>
          </p:cNvSpPr>
          <p:nvPr/>
        </p:nvSpPr>
        <p:spPr bwMode="auto">
          <a:xfrm>
            <a:off x="7501933" y="399959"/>
            <a:ext cx="20201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Unicode MS" panose="020B0604020202020204" pitchFamily="34" charset="-128"/>
              </a:rPr>
              <a:t>And… its here . </a:t>
            </a:r>
            <a:endParaRPr lang="en-US" altLang="en-US" sz="2000" dirty="0">
              <a:latin typeface="Arial Unicode MS" panose="020B0604020202020204" pitchFamily="34" charset="-128"/>
            </a:endParaRPr>
          </a:p>
        </p:txBody>
      </p:sp>
      <p:sp>
        <p:nvSpPr>
          <p:cNvPr id="4" name="Rectangle 1">
            <a:extLst>
              <a:ext uri="{FF2B5EF4-FFF2-40B4-BE49-F238E27FC236}">
                <a16:creationId xmlns:a16="http://schemas.microsoft.com/office/drawing/2014/main" id="{97993351-E1C7-4A6F-83FE-51379B8A6E60}"/>
              </a:ext>
            </a:extLst>
          </p:cNvPr>
          <p:cNvSpPr>
            <a:spLocks noChangeArrowheads="1"/>
          </p:cNvSpPr>
          <p:nvPr/>
        </p:nvSpPr>
        <p:spPr bwMode="auto">
          <a:xfrm>
            <a:off x="7818820" y="3958425"/>
            <a:ext cx="3959738"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cd /e/Workspace/inav-5.1.0/build</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C39D4FE-0AC8-49AB-908D-1BD78A29DEC5}"/>
              </a:ext>
            </a:extLst>
          </p:cNvPr>
          <p:cNvSpPr>
            <a:spLocks noChangeArrowheads="1"/>
          </p:cNvSpPr>
          <p:nvPr/>
        </p:nvSpPr>
        <p:spPr bwMode="auto">
          <a:xfrm>
            <a:off x="7828306" y="4376282"/>
            <a:ext cx="3959738"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cd /e/Workspace/inav-6.0.0/build</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923324A-0B33-401E-81EE-34A66C3959A6}"/>
              </a:ext>
            </a:extLst>
          </p:cNvPr>
          <p:cNvPicPr>
            <a:picLocks noChangeAspect="1"/>
          </p:cNvPicPr>
          <p:nvPr/>
        </p:nvPicPr>
        <p:blipFill>
          <a:blip r:embed="rId2"/>
          <a:stretch>
            <a:fillRect/>
          </a:stretch>
        </p:blipFill>
        <p:spPr>
          <a:xfrm>
            <a:off x="457172" y="899010"/>
            <a:ext cx="6734175" cy="4381500"/>
          </a:xfrm>
          <a:prstGeom prst="rect">
            <a:avLst/>
          </a:prstGeom>
          <a:ln w="12700">
            <a:solidFill>
              <a:schemeClr val="tx1"/>
            </a:solidFill>
          </a:ln>
        </p:spPr>
      </p:pic>
      <p:sp>
        <p:nvSpPr>
          <p:cNvPr id="7" name="Rectangle 6">
            <a:extLst>
              <a:ext uri="{FF2B5EF4-FFF2-40B4-BE49-F238E27FC236}">
                <a16:creationId xmlns:a16="http://schemas.microsoft.com/office/drawing/2014/main" id="{6B26C957-C8CA-4905-A928-C1CC8C6CD446}"/>
              </a:ext>
            </a:extLst>
          </p:cNvPr>
          <p:cNvSpPr/>
          <p:nvPr/>
        </p:nvSpPr>
        <p:spPr>
          <a:xfrm>
            <a:off x="7550987" y="1604898"/>
            <a:ext cx="4237057" cy="369332"/>
          </a:xfrm>
          <a:prstGeom prst="rect">
            <a:avLst/>
          </a:prstGeom>
        </p:spPr>
        <p:txBody>
          <a:bodyPr wrap="none">
            <a:spAutoFit/>
          </a:bodyPr>
          <a:lstStyle/>
          <a:p>
            <a:r>
              <a:rPr lang="en-US" altLang="en-US" dirty="0">
                <a:latin typeface="Arial Unicode MS" panose="020B0604020202020204" pitchFamily="34" charset="-128"/>
              </a:rPr>
              <a:t>INAV_6.0.0_SYNERDUINOSTMSV.hex</a:t>
            </a:r>
            <a:endParaRPr lang="en-PH" dirty="0"/>
          </a:p>
        </p:txBody>
      </p:sp>
      <p:sp>
        <p:nvSpPr>
          <p:cNvPr id="8" name="Rectangle 7">
            <a:extLst>
              <a:ext uri="{FF2B5EF4-FFF2-40B4-BE49-F238E27FC236}">
                <a16:creationId xmlns:a16="http://schemas.microsoft.com/office/drawing/2014/main" id="{D7847B27-FB06-4102-AC40-3F9CC72A0736}"/>
              </a:ext>
            </a:extLst>
          </p:cNvPr>
          <p:cNvSpPr/>
          <p:nvPr/>
        </p:nvSpPr>
        <p:spPr>
          <a:xfrm>
            <a:off x="7738361" y="2595500"/>
            <a:ext cx="3875131" cy="1200329"/>
          </a:xfrm>
          <a:prstGeom prst="rect">
            <a:avLst/>
          </a:prstGeom>
        </p:spPr>
        <p:txBody>
          <a:bodyPr wrap="square">
            <a:spAutoFit/>
          </a:bodyPr>
          <a:lstStyle/>
          <a:p>
            <a:pPr lvl="0" eaLnBrk="0" fontAlgn="base" hangingPunct="0">
              <a:spcBef>
                <a:spcPct val="0"/>
              </a:spcBef>
              <a:spcAft>
                <a:spcPct val="0"/>
              </a:spcAft>
            </a:pPr>
            <a:r>
              <a:rPr lang="en-US" altLang="en-US" dirty="0">
                <a:latin typeface="Arial Unicode MS" panose="020B0604020202020204" pitchFamily="34" charset="-128"/>
              </a:rPr>
              <a:t>Open this file in the Configurator as this is the firmware</a:t>
            </a:r>
          </a:p>
          <a:p>
            <a:pPr lvl="0" eaLnBrk="0" fontAlgn="base" hangingPunct="0">
              <a:spcBef>
                <a:spcPct val="0"/>
              </a:spcBef>
              <a:spcAft>
                <a:spcPct val="0"/>
              </a:spcAft>
            </a:pPr>
            <a:r>
              <a:rPr lang="en-US" altLang="en-US" dirty="0">
                <a:latin typeface="Arial Unicode MS" panose="020B0604020202020204" pitchFamily="34" charset="-128"/>
              </a:rPr>
              <a:t>Find it in the Build folder of the INAV directory</a:t>
            </a:r>
            <a:endParaRPr lang="en-US" altLang="en-US" dirty="0">
              <a:latin typeface="Arial" panose="020B0604020202020204" pitchFamily="34" charset="0"/>
            </a:endParaRPr>
          </a:p>
        </p:txBody>
      </p:sp>
      <p:sp>
        <p:nvSpPr>
          <p:cNvPr id="9" name="Rectangle 8">
            <a:extLst>
              <a:ext uri="{FF2B5EF4-FFF2-40B4-BE49-F238E27FC236}">
                <a16:creationId xmlns:a16="http://schemas.microsoft.com/office/drawing/2014/main" id="{6863EA36-266F-488C-AF18-5B711B921D85}"/>
              </a:ext>
            </a:extLst>
          </p:cNvPr>
          <p:cNvSpPr/>
          <p:nvPr/>
        </p:nvSpPr>
        <p:spPr>
          <a:xfrm>
            <a:off x="7550987" y="1124312"/>
            <a:ext cx="4249881" cy="369332"/>
          </a:xfrm>
          <a:prstGeom prst="rect">
            <a:avLst/>
          </a:prstGeom>
        </p:spPr>
        <p:txBody>
          <a:bodyPr wrap="none">
            <a:spAutoFit/>
          </a:bodyPr>
          <a:lstStyle/>
          <a:p>
            <a:r>
              <a:rPr lang="en-US" altLang="en-US" dirty="0">
                <a:latin typeface="Arial Unicode MS" panose="020B0604020202020204" pitchFamily="34" charset="-128"/>
              </a:rPr>
              <a:t>INAV_5.1.0 </a:t>
            </a:r>
            <a:r>
              <a:rPr lang="en-US" altLang="en-US" dirty="0" err="1">
                <a:latin typeface="Arial Unicode MS" panose="020B0604020202020204" pitchFamily="34" charset="-128"/>
              </a:rPr>
              <a:t>SYNERDUINOSTMSV.hex</a:t>
            </a:r>
            <a:r>
              <a:rPr lang="en-US" altLang="en-US" dirty="0">
                <a:latin typeface="Arial Unicode MS" panose="020B0604020202020204" pitchFamily="34" charset="-128"/>
              </a:rPr>
              <a:t> </a:t>
            </a:r>
            <a:endParaRPr lang="en-PH" dirty="0"/>
          </a:p>
        </p:txBody>
      </p:sp>
      <p:sp>
        <p:nvSpPr>
          <p:cNvPr id="10" name="Rectangle 1">
            <a:extLst>
              <a:ext uri="{FF2B5EF4-FFF2-40B4-BE49-F238E27FC236}">
                <a16:creationId xmlns:a16="http://schemas.microsoft.com/office/drawing/2014/main" id="{C75BE647-CABE-48D4-8196-251A8A50EFA1}"/>
              </a:ext>
            </a:extLst>
          </p:cNvPr>
          <p:cNvSpPr>
            <a:spLocks noChangeArrowheads="1"/>
          </p:cNvSpPr>
          <p:nvPr/>
        </p:nvSpPr>
        <p:spPr bwMode="auto">
          <a:xfrm>
            <a:off x="7828306" y="4804505"/>
            <a:ext cx="3959738"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cd /e/Workspace/inav-7.0.0/build</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62673E7A-85C3-4990-B757-E62AED73AD77}"/>
              </a:ext>
            </a:extLst>
          </p:cNvPr>
          <p:cNvSpPr/>
          <p:nvPr/>
        </p:nvSpPr>
        <p:spPr>
          <a:xfrm>
            <a:off x="7557398" y="1369783"/>
            <a:ext cx="3929281" cy="369332"/>
          </a:xfrm>
          <a:prstGeom prst="rect">
            <a:avLst/>
          </a:prstGeom>
        </p:spPr>
        <p:txBody>
          <a:bodyPr wrap="none">
            <a:spAutoFit/>
          </a:bodyPr>
          <a:lstStyle/>
          <a:p>
            <a:r>
              <a:rPr lang="en-US" altLang="en-US" dirty="0">
                <a:latin typeface="Arial Unicode MS" panose="020B0604020202020204" pitchFamily="34" charset="-128"/>
              </a:rPr>
              <a:t>INAV_6.0.0_SYNERDUINOSTM.hex</a:t>
            </a:r>
            <a:endParaRPr lang="en-PH" dirty="0"/>
          </a:p>
        </p:txBody>
      </p:sp>
      <p:sp>
        <p:nvSpPr>
          <p:cNvPr id="11" name="Rectangle 10">
            <a:extLst>
              <a:ext uri="{FF2B5EF4-FFF2-40B4-BE49-F238E27FC236}">
                <a16:creationId xmlns:a16="http://schemas.microsoft.com/office/drawing/2014/main" id="{F49ACBEB-B5C2-4A0C-9E3C-54F94A1E96E0}"/>
              </a:ext>
            </a:extLst>
          </p:cNvPr>
          <p:cNvSpPr/>
          <p:nvPr/>
        </p:nvSpPr>
        <p:spPr>
          <a:xfrm>
            <a:off x="7557398" y="1817887"/>
            <a:ext cx="4634602" cy="369332"/>
          </a:xfrm>
          <a:prstGeom prst="rect">
            <a:avLst/>
          </a:prstGeom>
        </p:spPr>
        <p:txBody>
          <a:bodyPr wrap="none">
            <a:spAutoFit/>
          </a:bodyPr>
          <a:lstStyle/>
          <a:p>
            <a:r>
              <a:rPr lang="en-US" altLang="en-US" dirty="0">
                <a:latin typeface="Arial Unicode MS" panose="020B0604020202020204" pitchFamily="34" charset="-128"/>
              </a:rPr>
              <a:t>INAV_7.0.0_ SYNERDUINOSTM_F411.hex</a:t>
            </a:r>
            <a:endParaRPr lang="en-PH" dirty="0"/>
          </a:p>
        </p:txBody>
      </p:sp>
      <p:sp>
        <p:nvSpPr>
          <p:cNvPr id="12" name="Rectangle 11">
            <a:extLst>
              <a:ext uri="{FF2B5EF4-FFF2-40B4-BE49-F238E27FC236}">
                <a16:creationId xmlns:a16="http://schemas.microsoft.com/office/drawing/2014/main" id="{522EF254-99FE-4EA8-9418-1214CEE59686}"/>
              </a:ext>
            </a:extLst>
          </p:cNvPr>
          <p:cNvSpPr/>
          <p:nvPr/>
        </p:nvSpPr>
        <p:spPr>
          <a:xfrm>
            <a:off x="7550987" y="878841"/>
            <a:ext cx="3942105" cy="369332"/>
          </a:xfrm>
          <a:prstGeom prst="rect">
            <a:avLst/>
          </a:prstGeom>
        </p:spPr>
        <p:txBody>
          <a:bodyPr wrap="none">
            <a:spAutoFit/>
          </a:bodyPr>
          <a:lstStyle/>
          <a:p>
            <a:r>
              <a:rPr lang="en-US" altLang="en-US" dirty="0">
                <a:latin typeface="Arial Unicode MS" panose="020B0604020202020204" pitchFamily="34" charset="-128"/>
              </a:rPr>
              <a:t>INAV_5.1.0 </a:t>
            </a:r>
            <a:r>
              <a:rPr lang="en-US" altLang="en-US" dirty="0" err="1">
                <a:latin typeface="Arial Unicode MS" panose="020B0604020202020204" pitchFamily="34" charset="-128"/>
              </a:rPr>
              <a:t>SYNERDUINOSTM.hex</a:t>
            </a:r>
            <a:r>
              <a:rPr lang="en-US" altLang="en-US" dirty="0">
                <a:latin typeface="Arial Unicode MS" panose="020B0604020202020204" pitchFamily="34" charset="-128"/>
              </a:rPr>
              <a:t> </a:t>
            </a:r>
            <a:endParaRPr lang="en-PH" dirty="0"/>
          </a:p>
        </p:txBody>
      </p:sp>
      <p:sp>
        <p:nvSpPr>
          <p:cNvPr id="13" name="Rectangle 1">
            <a:extLst>
              <a:ext uri="{FF2B5EF4-FFF2-40B4-BE49-F238E27FC236}">
                <a16:creationId xmlns:a16="http://schemas.microsoft.com/office/drawing/2014/main" id="{8878D250-4EC6-4C94-A121-2DEA868BC314}"/>
              </a:ext>
            </a:extLst>
          </p:cNvPr>
          <p:cNvSpPr>
            <a:spLocks noChangeArrowheads="1"/>
          </p:cNvSpPr>
          <p:nvPr/>
        </p:nvSpPr>
        <p:spPr bwMode="auto">
          <a:xfrm>
            <a:off x="7818820" y="5232728"/>
            <a:ext cx="3959738"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cd /e/Workspace/inav-7.1.0/build</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CF441F73-FCB1-4247-98D0-55A3A66065FA}"/>
              </a:ext>
            </a:extLst>
          </p:cNvPr>
          <p:cNvSpPr/>
          <p:nvPr/>
        </p:nvSpPr>
        <p:spPr>
          <a:xfrm>
            <a:off x="7557398" y="2063572"/>
            <a:ext cx="4634602" cy="369332"/>
          </a:xfrm>
          <a:prstGeom prst="rect">
            <a:avLst/>
          </a:prstGeom>
        </p:spPr>
        <p:txBody>
          <a:bodyPr wrap="none">
            <a:spAutoFit/>
          </a:bodyPr>
          <a:lstStyle/>
          <a:p>
            <a:r>
              <a:rPr lang="en-US" altLang="en-US" dirty="0">
                <a:latin typeface="Arial Unicode MS" panose="020B0604020202020204" pitchFamily="34" charset="-128"/>
              </a:rPr>
              <a:t>INAV_8.0.0_ SYNERDUINOSTM_F405.hex</a:t>
            </a:r>
            <a:endParaRPr lang="en-PH" dirty="0"/>
          </a:p>
        </p:txBody>
      </p:sp>
      <p:sp>
        <p:nvSpPr>
          <p:cNvPr id="15" name="Rectangle 1">
            <a:extLst>
              <a:ext uri="{FF2B5EF4-FFF2-40B4-BE49-F238E27FC236}">
                <a16:creationId xmlns:a16="http://schemas.microsoft.com/office/drawing/2014/main" id="{E48A296F-BB86-4E2F-A1AF-39A07D0FF400}"/>
              </a:ext>
            </a:extLst>
          </p:cNvPr>
          <p:cNvSpPr>
            <a:spLocks noChangeArrowheads="1"/>
          </p:cNvSpPr>
          <p:nvPr/>
        </p:nvSpPr>
        <p:spPr bwMode="auto">
          <a:xfrm>
            <a:off x="7818820" y="5650585"/>
            <a:ext cx="3959738"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cd /e/Workspace/inav-7.1.1/build</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Rectangle 1">
            <a:extLst>
              <a:ext uri="{FF2B5EF4-FFF2-40B4-BE49-F238E27FC236}">
                <a16:creationId xmlns:a16="http://schemas.microsoft.com/office/drawing/2014/main" id="{0CF456E7-A77A-4BE2-8E15-7E9770404906}"/>
              </a:ext>
            </a:extLst>
          </p:cNvPr>
          <p:cNvSpPr>
            <a:spLocks noChangeArrowheads="1"/>
          </p:cNvSpPr>
          <p:nvPr/>
        </p:nvSpPr>
        <p:spPr bwMode="auto">
          <a:xfrm>
            <a:off x="7818820" y="6068442"/>
            <a:ext cx="3959738"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cd /e/Workspace/inav-8.0.0/build</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786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24C9DC-A571-4E4A-903B-F663D6EFF7C7}"/>
              </a:ext>
            </a:extLst>
          </p:cNvPr>
          <p:cNvSpPr/>
          <p:nvPr/>
        </p:nvSpPr>
        <p:spPr>
          <a:xfrm>
            <a:off x="209599" y="5341879"/>
            <a:ext cx="9046346" cy="369332"/>
          </a:xfrm>
          <a:prstGeom prst="rect">
            <a:avLst/>
          </a:prstGeom>
        </p:spPr>
        <p:txBody>
          <a:bodyPr wrap="square">
            <a:spAutoFit/>
          </a:bodyPr>
          <a:lstStyle/>
          <a:p>
            <a:r>
              <a:rPr lang="en-PH" dirty="0"/>
              <a:t>https://github.com/xpack-dev-tools/arm-none-eabi-gcc-xpack/releases/</a:t>
            </a:r>
          </a:p>
        </p:txBody>
      </p:sp>
      <p:pic>
        <p:nvPicPr>
          <p:cNvPr id="3" name="Picture 2">
            <a:extLst>
              <a:ext uri="{FF2B5EF4-FFF2-40B4-BE49-F238E27FC236}">
                <a16:creationId xmlns:a16="http://schemas.microsoft.com/office/drawing/2014/main" id="{985DD9A4-7D41-4969-96F6-A647F971B08E}"/>
              </a:ext>
            </a:extLst>
          </p:cNvPr>
          <p:cNvPicPr>
            <a:picLocks noChangeAspect="1"/>
          </p:cNvPicPr>
          <p:nvPr/>
        </p:nvPicPr>
        <p:blipFill>
          <a:blip r:embed="rId2"/>
          <a:stretch>
            <a:fillRect/>
          </a:stretch>
        </p:blipFill>
        <p:spPr>
          <a:xfrm>
            <a:off x="3164344" y="290586"/>
            <a:ext cx="8522993" cy="4794184"/>
          </a:xfrm>
          <a:prstGeom prst="rect">
            <a:avLst/>
          </a:prstGeom>
          <a:ln w="12700">
            <a:solidFill>
              <a:schemeClr val="tx1"/>
            </a:solidFill>
          </a:ln>
        </p:spPr>
      </p:pic>
      <p:sp>
        <p:nvSpPr>
          <p:cNvPr id="4" name="Rectangle 3">
            <a:extLst>
              <a:ext uri="{FF2B5EF4-FFF2-40B4-BE49-F238E27FC236}">
                <a16:creationId xmlns:a16="http://schemas.microsoft.com/office/drawing/2014/main" id="{F5F96DD3-E3AA-4250-A3AC-46F6FAE3C566}"/>
              </a:ext>
            </a:extLst>
          </p:cNvPr>
          <p:cNvSpPr/>
          <p:nvPr/>
        </p:nvSpPr>
        <p:spPr>
          <a:xfrm>
            <a:off x="0" y="81029"/>
            <a:ext cx="2902998" cy="1323439"/>
          </a:xfrm>
          <a:prstGeom prst="rect">
            <a:avLst/>
          </a:prstGeom>
          <a:ln w="19050">
            <a:solidFill>
              <a:schemeClr val="tx1"/>
            </a:solidFill>
          </a:ln>
        </p:spPr>
        <p:txBody>
          <a:bodyPr wrap="square">
            <a:spAutoFit/>
          </a:bodyPr>
          <a:lstStyle/>
          <a:p>
            <a:pPr algn="ctr"/>
            <a:r>
              <a:rPr lang="en-PH" sz="2000" dirty="0"/>
              <a:t>INAV–5.1.0 / INAV-6.0.0</a:t>
            </a:r>
          </a:p>
          <a:p>
            <a:pPr algn="ctr"/>
            <a:r>
              <a:rPr lang="en-PH" sz="2000" dirty="0">
                <a:solidFill>
                  <a:schemeClr val="accent1">
                    <a:lumMod val="50000"/>
                  </a:schemeClr>
                </a:solidFill>
              </a:rPr>
              <a:t>Download the </a:t>
            </a:r>
            <a:r>
              <a:rPr lang="en-PH" sz="2000" dirty="0" err="1">
                <a:solidFill>
                  <a:schemeClr val="accent1">
                    <a:lumMod val="50000"/>
                  </a:schemeClr>
                </a:solidFill>
              </a:rPr>
              <a:t>Xpack</a:t>
            </a:r>
            <a:r>
              <a:rPr lang="en-PH" sz="2000" dirty="0">
                <a:solidFill>
                  <a:schemeClr val="accent1">
                    <a:lumMod val="50000"/>
                  </a:schemeClr>
                </a:solidFill>
              </a:rPr>
              <a:t> Release 10.2.1-1.1-Win32-x64</a:t>
            </a:r>
          </a:p>
        </p:txBody>
      </p:sp>
      <p:sp>
        <p:nvSpPr>
          <p:cNvPr id="5" name="Rectangle 1">
            <a:extLst>
              <a:ext uri="{FF2B5EF4-FFF2-40B4-BE49-F238E27FC236}">
                <a16:creationId xmlns:a16="http://schemas.microsoft.com/office/drawing/2014/main" id="{0E5BBD47-2CDE-424B-BB32-8EBC5311AC83}"/>
              </a:ext>
            </a:extLst>
          </p:cNvPr>
          <p:cNvSpPr>
            <a:spLocks noChangeArrowheads="1"/>
          </p:cNvSpPr>
          <p:nvPr/>
        </p:nvSpPr>
        <p:spPr bwMode="auto">
          <a:xfrm>
            <a:off x="209599" y="5769829"/>
            <a:ext cx="113608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hlinkClick r:id="rId3"/>
              </a:rPr>
              <a:t>https://github.com/xpack-dev-tools/arm-none-eabi-gcc-xpack/releases/download/v9.2.1-1.1/xpack-arm-none-eabi-gcc-9.2.1-1.1-win32-x64.zip</a:t>
            </a:r>
            <a:endParaRPr kumimoji="0" lang="en-US" altLang="en-US" sz="14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B7344A7E-7D9C-4191-B26B-B41FCD0C5D5E}"/>
              </a:ext>
            </a:extLst>
          </p:cNvPr>
          <p:cNvSpPr>
            <a:spLocks noChangeArrowheads="1"/>
          </p:cNvSpPr>
          <p:nvPr/>
        </p:nvSpPr>
        <p:spPr bwMode="auto">
          <a:xfrm>
            <a:off x="209599" y="5999150"/>
            <a:ext cx="11559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hlinkClick r:id="rId4"/>
              </a:rPr>
              <a:t>https://github.com/xpack-dev-tools/arm-none-eabi-gcc-xpack/releases/download/v10.2.1-1.1/xpack-arm-none-eabi-gcc-10.2.1-1.1-win32-x64.zip</a:t>
            </a:r>
            <a:endParaRPr kumimoji="0" lang="en-US" altLang="en-US" sz="14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EAA42079-238B-4341-A735-E6E71B199D24}"/>
              </a:ext>
            </a:extLst>
          </p:cNvPr>
          <p:cNvSpPr/>
          <p:nvPr/>
        </p:nvSpPr>
        <p:spPr>
          <a:xfrm>
            <a:off x="-73416" y="3790887"/>
            <a:ext cx="3107087" cy="1631216"/>
          </a:xfrm>
          <a:prstGeom prst="rect">
            <a:avLst/>
          </a:prstGeom>
        </p:spPr>
        <p:txBody>
          <a:bodyPr wrap="square">
            <a:spAutoFit/>
          </a:bodyPr>
          <a:lstStyle/>
          <a:p>
            <a:pPr algn="ctr"/>
            <a:endParaRPr lang="en-PH" sz="2800" dirty="0"/>
          </a:p>
          <a:p>
            <a:pPr algn="ctr"/>
            <a:r>
              <a:rPr lang="en-PH" dirty="0"/>
              <a:t>These are available in the official </a:t>
            </a:r>
            <a:r>
              <a:rPr lang="en-PH" dirty="0" err="1"/>
              <a:t>github</a:t>
            </a:r>
            <a:r>
              <a:rPr lang="en-PH" dirty="0"/>
              <a:t> page or </a:t>
            </a:r>
            <a:r>
              <a:rPr lang="en-PH" dirty="0" err="1"/>
              <a:t>Synerflight</a:t>
            </a:r>
            <a:r>
              <a:rPr lang="en-PH" dirty="0"/>
              <a:t> </a:t>
            </a:r>
            <a:r>
              <a:rPr lang="en-PH" dirty="0" err="1"/>
              <a:t>SynerduinoSTM</a:t>
            </a:r>
            <a:r>
              <a:rPr lang="en-PH" dirty="0"/>
              <a:t> in download tab </a:t>
            </a:r>
          </a:p>
        </p:txBody>
      </p:sp>
      <p:sp>
        <p:nvSpPr>
          <p:cNvPr id="11" name="Rectangle 3">
            <a:extLst>
              <a:ext uri="{FF2B5EF4-FFF2-40B4-BE49-F238E27FC236}">
                <a16:creationId xmlns:a16="http://schemas.microsoft.com/office/drawing/2014/main" id="{A1C7FF77-A4D8-4EFB-8688-5945B33A4CAB}"/>
              </a:ext>
            </a:extLst>
          </p:cNvPr>
          <p:cNvSpPr>
            <a:spLocks noChangeArrowheads="1"/>
          </p:cNvSpPr>
          <p:nvPr/>
        </p:nvSpPr>
        <p:spPr bwMode="auto">
          <a:xfrm>
            <a:off x="215175" y="6225482"/>
            <a:ext cx="11559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hlinkClick r:id="rId5"/>
              </a:rPr>
              <a:t>https://github.com/xpack-dev-tools/arm-none-eabi-gcc-xpack/releases/download/v10.3.1-2.2/xpack-arm-none-eabi-gcc-10.3.1-2.2-win32-x64.zip</a:t>
            </a:r>
            <a:endParaRPr kumimoji="0" lang="en-US" altLang="en-US" sz="14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AC287FB7-54BF-4012-9079-43D8847D47D7}"/>
              </a:ext>
            </a:extLst>
          </p:cNvPr>
          <p:cNvSpPr/>
          <p:nvPr/>
        </p:nvSpPr>
        <p:spPr>
          <a:xfrm>
            <a:off x="0" y="1446088"/>
            <a:ext cx="2902998" cy="1323439"/>
          </a:xfrm>
          <a:prstGeom prst="rect">
            <a:avLst/>
          </a:prstGeom>
          <a:ln w="19050">
            <a:solidFill>
              <a:schemeClr val="tx1"/>
            </a:solidFill>
          </a:ln>
        </p:spPr>
        <p:txBody>
          <a:bodyPr wrap="square">
            <a:spAutoFit/>
          </a:bodyPr>
          <a:lstStyle/>
          <a:p>
            <a:pPr algn="ctr"/>
            <a:r>
              <a:rPr lang="en-PH" sz="2000" dirty="0"/>
              <a:t>INAV–7.0.0</a:t>
            </a:r>
          </a:p>
          <a:p>
            <a:pPr algn="ctr"/>
            <a:r>
              <a:rPr lang="en-PH" sz="2000" dirty="0">
                <a:solidFill>
                  <a:schemeClr val="accent1">
                    <a:lumMod val="50000"/>
                  </a:schemeClr>
                </a:solidFill>
              </a:rPr>
              <a:t>Download the </a:t>
            </a:r>
            <a:r>
              <a:rPr lang="en-PH" sz="2000" dirty="0" err="1">
                <a:solidFill>
                  <a:schemeClr val="accent1">
                    <a:lumMod val="50000"/>
                  </a:schemeClr>
                </a:solidFill>
              </a:rPr>
              <a:t>Xpack</a:t>
            </a:r>
            <a:r>
              <a:rPr lang="en-PH" sz="2000" dirty="0">
                <a:solidFill>
                  <a:schemeClr val="accent1">
                    <a:lumMod val="50000"/>
                  </a:schemeClr>
                </a:solidFill>
              </a:rPr>
              <a:t> Release 10.3.1-2.2-Win32-x64</a:t>
            </a:r>
          </a:p>
        </p:txBody>
      </p:sp>
      <p:sp>
        <p:nvSpPr>
          <p:cNvPr id="12" name="Rectangle 11">
            <a:extLst>
              <a:ext uri="{FF2B5EF4-FFF2-40B4-BE49-F238E27FC236}">
                <a16:creationId xmlns:a16="http://schemas.microsoft.com/office/drawing/2014/main" id="{2F09C5E2-CE35-4AA2-AB79-05E77C4C6421}"/>
              </a:ext>
            </a:extLst>
          </p:cNvPr>
          <p:cNvSpPr/>
          <p:nvPr/>
        </p:nvSpPr>
        <p:spPr>
          <a:xfrm>
            <a:off x="0" y="2810161"/>
            <a:ext cx="2902998" cy="1323439"/>
          </a:xfrm>
          <a:prstGeom prst="rect">
            <a:avLst/>
          </a:prstGeom>
          <a:ln w="19050">
            <a:solidFill>
              <a:schemeClr val="tx1"/>
            </a:solidFill>
          </a:ln>
        </p:spPr>
        <p:txBody>
          <a:bodyPr wrap="square">
            <a:spAutoFit/>
          </a:bodyPr>
          <a:lstStyle/>
          <a:p>
            <a:pPr algn="ctr"/>
            <a:r>
              <a:rPr lang="en-PH" sz="2000" dirty="0"/>
              <a:t>INAV–8.0.0</a:t>
            </a:r>
          </a:p>
          <a:p>
            <a:pPr algn="ctr"/>
            <a:r>
              <a:rPr lang="en-PH" sz="2000" dirty="0">
                <a:solidFill>
                  <a:schemeClr val="accent1">
                    <a:lumMod val="50000"/>
                  </a:schemeClr>
                </a:solidFill>
              </a:rPr>
              <a:t>Download the </a:t>
            </a:r>
            <a:r>
              <a:rPr lang="en-PH" sz="2000" dirty="0" err="1">
                <a:solidFill>
                  <a:schemeClr val="accent1">
                    <a:lumMod val="50000"/>
                  </a:schemeClr>
                </a:solidFill>
              </a:rPr>
              <a:t>Xpack</a:t>
            </a:r>
            <a:r>
              <a:rPr lang="en-PH" sz="2000" dirty="0">
                <a:solidFill>
                  <a:schemeClr val="accent1">
                    <a:lumMod val="50000"/>
                  </a:schemeClr>
                </a:solidFill>
              </a:rPr>
              <a:t> Release 12.2.1-1.1-Win32-x64</a:t>
            </a:r>
          </a:p>
        </p:txBody>
      </p:sp>
      <p:sp>
        <p:nvSpPr>
          <p:cNvPr id="13" name="TextBox 12">
            <a:hlinkClick r:id="rId6"/>
            <a:extLst>
              <a:ext uri="{FF2B5EF4-FFF2-40B4-BE49-F238E27FC236}">
                <a16:creationId xmlns:a16="http://schemas.microsoft.com/office/drawing/2014/main" id="{BBA94C13-2892-4E76-9D8B-BA4F1C659366}"/>
              </a:ext>
            </a:extLst>
          </p:cNvPr>
          <p:cNvSpPr txBox="1"/>
          <p:nvPr/>
        </p:nvSpPr>
        <p:spPr>
          <a:xfrm>
            <a:off x="209599" y="6469194"/>
            <a:ext cx="13494058" cy="307777"/>
          </a:xfrm>
          <a:prstGeom prst="rect">
            <a:avLst/>
          </a:prstGeom>
          <a:noFill/>
        </p:spPr>
        <p:txBody>
          <a:bodyPr wrap="square">
            <a:spAutoFit/>
          </a:bodyPr>
          <a:lstStyle/>
          <a:p>
            <a:r>
              <a:rPr lang="en-PH" sz="1400" dirty="0">
                <a:latin typeface="Arial Unicode MS" panose="020B0604020202020204" pitchFamily="34" charset="-128"/>
                <a:ea typeface="Arial Unicode MS" panose="020B0604020202020204" pitchFamily="34" charset="-128"/>
                <a:cs typeface="Arial Unicode MS" panose="020B0604020202020204" pitchFamily="34" charset="-128"/>
                <a:hlinkClick r:id="rId6"/>
              </a:rPr>
              <a:t>https://github.com/xpack-dev-tools/arm-none-eabi-gcc-xpack/releases/download/v13.2.1-1.1/xpack-arm-none-eabi-gcc-13.2.1-1.1-win32-x64.zip</a:t>
            </a:r>
            <a:endParaRPr lang="en-PH" sz="1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67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83F9D9-BC85-4F66-89CE-DD6788233C82}"/>
              </a:ext>
            </a:extLst>
          </p:cNvPr>
          <p:cNvSpPr>
            <a:spLocks noChangeArrowheads="1"/>
          </p:cNvSpPr>
          <p:nvPr/>
        </p:nvSpPr>
        <p:spPr bwMode="auto">
          <a:xfrm>
            <a:off x="150662" y="344367"/>
            <a:ext cx="1184707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After installation Go Create a Workspace folder in your local Drive in my case Drive E , and extract and place the following directories  </a:t>
            </a:r>
            <a:r>
              <a:rPr lang="en-US" altLang="en-US" dirty="0">
                <a:solidFill>
                  <a:srgbClr val="00B0F0"/>
                </a:solidFill>
                <a:latin typeface="Arial Unicode MS" panose="020B0604020202020204" pitchFamily="34" charset="-128"/>
              </a:rPr>
              <a:t>INAV-5.1.0 / INAV-6.0.0 / INAV-7.0.0 /INAV8.0.0 Folder , </a:t>
            </a:r>
            <a:r>
              <a:rPr lang="en-US" altLang="en-US" dirty="0" err="1">
                <a:solidFill>
                  <a:srgbClr val="00B0F0"/>
                </a:solidFill>
                <a:latin typeface="Arial Unicode MS" panose="020B0604020202020204" pitchFamily="34" charset="-128"/>
              </a:rPr>
              <a:t>Xpack</a:t>
            </a:r>
            <a:r>
              <a:rPr lang="en-US" altLang="en-US" dirty="0">
                <a:solidFill>
                  <a:srgbClr val="00B0F0"/>
                </a:solidFill>
                <a:latin typeface="Arial Unicode MS" panose="020B0604020202020204" pitchFamily="34" charset="-128"/>
              </a:rPr>
              <a:t> folder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BE82CD0-3C55-40AE-A17F-F6C510ED4781}"/>
              </a:ext>
            </a:extLst>
          </p:cNvPr>
          <p:cNvSpPr>
            <a:spLocks noChangeArrowheads="1"/>
          </p:cNvSpPr>
          <p:nvPr/>
        </p:nvSpPr>
        <p:spPr bwMode="auto">
          <a:xfrm>
            <a:off x="423641" y="6080479"/>
            <a:ext cx="104182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Note: I place my Workspace Folder on Drive E: as I was using SSD on my Drive C so not to fill it up</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4F8B229-7E1F-4F28-8E78-A012289DCF6A}"/>
              </a:ext>
            </a:extLst>
          </p:cNvPr>
          <p:cNvPicPr>
            <a:picLocks noChangeAspect="1"/>
          </p:cNvPicPr>
          <p:nvPr/>
        </p:nvPicPr>
        <p:blipFill>
          <a:blip r:embed="rId2"/>
          <a:stretch>
            <a:fillRect/>
          </a:stretch>
        </p:blipFill>
        <p:spPr>
          <a:xfrm>
            <a:off x="1289620" y="1081087"/>
            <a:ext cx="8334375" cy="4695825"/>
          </a:xfrm>
          <a:prstGeom prst="rect">
            <a:avLst/>
          </a:prstGeom>
        </p:spPr>
      </p:pic>
    </p:spTree>
    <p:extLst>
      <p:ext uri="{BB962C8B-B14F-4D97-AF65-F5344CB8AC3E}">
        <p14:creationId xmlns:p14="http://schemas.microsoft.com/office/powerpoint/2010/main" val="207240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9FB584-3A7B-4DD5-B5B4-19E4DB363BDD}"/>
              </a:ext>
            </a:extLst>
          </p:cNvPr>
          <p:cNvSpPr>
            <a:spLocks noChangeArrowheads="1"/>
          </p:cNvSpPr>
          <p:nvPr/>
        </p:nvSpPr>
        <p:spPr bwMode="auto">
          <a:xfrm>
            <a:off x="136954" y="1582340"/>
            <a:ext cx="263287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Create new folder inside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INAV 5.1.0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INAV 6.0.0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INAV 7.0.0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INAV 8.0.0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Directory and Name it </a:t>
            </a:r>
            <a:r>
              <a:rPr lang="en-US" altLang="en-US" b="1" dirty="0">
                <a:latin typeface="Arial Unicode MS" panose="020B0604020202020204" pitchFamily="34" charset="-128"/>
              </a:rPr>
              <a:t>build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024C57F1-811E-4711-A8A0-FFD05DCF6511}"/>
              </a:ext>
            </a:extLst>
          </p:cNvPr>
          <p:cNvPicPr>
            <a:picLocks noChangeAspect="1"/>
          </p:cNvPicPr>
          <p:nvPr/>
        </p:nvPicPr>
        <p:blipFill>
          <a:blip r:embed="rId2"/>
          <a:stretch>
            <a:fillRect/>
          </a:stretch>
        </p:blipFill>
        <p:spPr>
          <a:xfrm>
            <a:off x="3018020" y="791628"/>
            <a:ext cx="7837474" cy="5751759"/>
          </a:xfrm>
          <a:prstGeom prst="rect">
            <a:avLst/>
          </a:prstGeom>
        </p:spPr>
      </p:pic>
    </p:spTree>
    <p:extLst>
      <p:ext uri="{BB962C8B-B14F-4D97-AF65-F5344CB8AC3E}">
        <p14:creationId xmlns:p14="http://schemas.microsoft.com/office/powerpoint/2010/main" val="160342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3C6731-1B35-4730-AEED-BEB6940A6537}"/>
              </a:ext>
            </a:extLst>
          </p:cNvPr>
          <p:cNvPicPr>
            <a:picLocks noChangeAspect="1"/>
          </p:cNvPicPr>
          <p:nvPr/>
        </p:nvPicPr>
        <p:blipFill>
          <a:blip r:embed="rId2"/>
          <a:stretch>
            <a:fillRect/>
          </a:stretch>
        </p:blipFill>
        <p:spPr>
          <a:xfrm>
            <a:off x="2894674" y="326692"/>
            <a:ext cx="8693091" cy="5164015"/>
          </a:xfrm>
          <a:prstGeom prst="rect">
            <a:avLst/>
          </a:prstGeom>
          <a:ln w="12700">
            <a:solidFill>
              <a:schemeClr val="tx1"/>
            </a:solidFill>
          </a:ln>
        </p:spPr>
      </p:pic>
      <p:sp>
        <p:nvSpPr>
          <p:cNvPr id="3" name="Rectangle 2">
            <a:extLst>
              <a:ext uri="{FF2B5EF4-FFF2-40B4-BE49-F238E27FC236}">
                <a16:creationId xmlns:a16="http://schemas.microsoft.com/office/drawing/2014/main" id="{C40AB74A-C1CE-4C0C-A3B9-B85C7C83DF38}"/>
              </a:ext>
            </a:extLst>
          </p:cNvPr>
          <p:cNvSpPr/>
          <p:nvPr/>
        </p:nvSpPr>
        <p:spPr>
          <a:xfrm>
            <a:off x="4788911" y="5810457"/>
            <a:ext cx="6544549" cy="369332"/>
          </a:xfrm>
          <a:prstGeom prst="rect">
            <a:avLst/>
          </a:prstGeom>
        </p:spPr>
        <p:txBody>
          <a:bodyPr wrap="none">
            <a:spAutoFit/>
          </a:bodyPr>
          <a:lstStyle/>
          <a:p>
            <a:r>
              <a:rPr lang="en-PH" dirty="0"/>
              <a:t>xpack-arm-none-eabi-gcc-10.2.1-1.1 is extracted to the </a:t>
            </a:r>
            <a:r>
              <a:rPr lang="en-PH" dirty="0" err="1"/>
              <a:t>Xpack</a:t>
            </a:r>
            <a:r>
              <a:rPr lang="en-PH" dirty="0"/>
              <a:t> folder</a:t>
            </a:r>
          </a:p>
        </p:txBody>
      </p:sp>
      <p:sp>
        <p:nvSpPr>
          <p:cNvPr id="4" name="Rectangle 3">
            <a:extLst>
              <a:ext uri="{FF2B5EF4-FFF2-40B4-BE49-F238E27FC236}">
                <a16:creationId xmlns:a16="http://schemas.microsoft.com/office/drawing/2014/main" id="{4A281602-A034-49E0-BBCA-6AD35BD72880}"/>
              </a:ext>
            </a:extLst>
          </p:cNvPr>
          <p:cNvSpPr/>
          <p:nvPr/>
        </p:nvSpPr>
        <p:spPr>
          <a:xfrm>
            <a:off x="1749454" y="5867668"/>
            <a:ext cx="4057095" cy="338554"/>
          </a:xfrm>
          <a:prstGeom prst="rect">
            <a:avLst/>
          </a:prstGeom>
        </p:spPr>
        <p:txBody>
          <a:bodyPr wrap="square">
            <a:spAutoFit/>
          </a:bodyPr>
          <a:lstStyle/>
          <a:p>
            <a:pPr algn="ctr"/>
            <a:r>
              <a:rPr lang="en-PH" sz="1600" dirty="0"/>
              <a:t>INAV 5.1.0 INAV 6.0.0</a:t>
            </a:r>
          </a:p>
        </p:txBody>
      </p:sp>
      <p:sp>
        <p:nvSpPr>
          <p:cNvPr id="5" name="Rectangle 4">
            <a:extLst>
              <a:ext uri="{FF2B5EF4-FFF2-40B4-BE49-F238E27FC236}">
                <a16:creationId xmlns:a16="http://schemas.microsoft.com/office/drawing/2014/main" id="{713F2D57-6C09-4E4B-B76B-F3A4F36426FD}"/>
              </a:ext>
            </a:extLst>
          </p:cNvPr>
          <p:cNvSpPr/>
          <p:nvPr/>
        </p:nvSpPr>
        <p:spPr>
          <a:xfrm>
            <a:off x="1971876" y="159335"/>
            <a:ext cx="6987297" cy="369332"/>
          </a:xfrm>
          <a:prstGeom prst="rect">
            <a:avLst/>
          </a:prstGeom>
        </p:spPr>
        <p:txBody>
          <a:bodyPr wrap="none">
            <a:spAutoFit/>
          </a:bodyPr>
          <a:lstStyle/>
          <a:p>
            <a:r>
              <a:rPr lang="en-PH" dirty="0"/>
              <a:t>Inside the </a:t>
            </a:r>
            <a:r>
              <a:rPr lang="en-PH" dirty="0" err="1"/>
              <a:t>Xpack</a:t>
            </a:r>
            <a:r>
              <a:rPr lang="en-PH" dirty="0"/>
              <a:t> Folder Extract the </a:t>
            </a:r>
            <a:r>
              <a:rPr lang="en-PH" dirty="0" err="1"/>
              <a:t>xpack</a:t>
            </a:r>
            <a:r>
              <a:rPr lang="en-PH" dirty="0"/>
              <a:t>-arm-none-</a:t>
            </a:r>
            <a:r>
              <a:rPr lang="en-PH" dirty="0" err="1"/>
              <a:t>eabi</a:t>
            </a:r>
            <a:r>
              <a:rPr lang="en-PH" dirty="0"/>
              <a:t>-</a:t>
            </a:r>
            <a:r>
              <a:rPr lang="en-PH" dirty="0" err="1"/>
              <a:t>gcc</a:t>
            </a:r>
            <a:r>
              <a:rPr lang="en-PH" dirty="0"/>
              <a:t> -10.2.1-1.1 </a:t>
            </a:r>
          </a:p>
        </p:txBody>
      </p:sp>
      <p:sp>
        <p:nvSpPr>
          <p:cNvPr id="7" name="Rectangle 6">
            <a:extLst>
              <a:ext uri="{FF2B5EF4-FFF2-40B4-BE49-F238E27FC236}">
                <a16:creationId xmlns:a16="http://schemas.microsoft.com/office/drawing/2014/main" id="{3224A0A5-C6D4-4410-8529-033257677448}"/>
              </a:ext>
            </a:extLst>
          </p:cNvPr>
          <p:cNvSpPr/>
          <p:nvPr/>
        </p:nvSpPr>
        <p:spPr>
          <a:xfrm>
            <a:off x="4788910" y="6130207"/>
            <a:ext cx="6544549" cy="369332"/>
          </a:xfrm>
          <a:prstGeom prst="rect">
            <a:avLst/>
          </a:prstGeom>
        </p:spPr>
        <p:txBody>
          <a:bodyPr wrap="none">
            <a:spAutoFit/>
          </a:bodyPr>
          <a:lstStyle/>
          <a:p>
            <a:r>
              <a:rPr lang="en-PH" dirty="0"/>
              <a:t>xpack-arm-none-eabi-gcc-10.3.1-2.2 is extracted to the </a:t>
            </a:r>
            <a:r>
              <a:rPr lang="en-PH" dirty="0" err="1"/>
              <a:t>Xpack</a:t>
            </a:r>
            <a:r>
              <a:rPr lang="en-PH" dirty="0"/>
              <a:t> folder</a:t>
            </a:r>
          </a:p>
        </p:txBody>
      </p:sp>
      <p:sp>
        <p:nvSpPr>
          <p:cNvPr id="8" name="Rectangle 7">
            <a:extLst>
              <a:ext uri="{FF2B5EF4-FFF2-40B4-BE49-F238E27FC236}">
                <a16:creationId xmlns:a16="http://schemas.microsoft.com/office/drawing/2014/main" id="{DCF4BB47-39B5-4B2A-9911-E3016A30208B}"/>
              </a:ext>
            </a:extLst>
          </p:cNvPr>
          <p:cNvSpPr/>
          <p:nvPr/>
        </p:nvSpPr>
        <p:spPr>
          <a:xfrm>
            <a:off x="1749454" y="6172029"/>
            <a:ext cx="4057095" cy="338554"/>
          </a:xfrm>
          <a:prstGeom prst="rect">
            <a:avLst/>
          </a:prstGeom>
        </p:spPr>
        <p:txBody>
          <a:bodyPr wrap="square">
            <a:spAutoFit/>
          </a:bodyPr>
          <a:lstStyle/>
          <a:p>
            <a:pPr algn="ctr"/>
            <a:r>
              <a:rPr lang="en-PH" sz="1600"/>
              <a:t>INAV 7.0.0</a:t>
            </a:r>
            <a:endParaRPr lang="en-PH" sz="1600" dirty="0"/>
          </a:p>
        </p:txBody>
      </p:sp>
      <p:sp>
        <p:nvSpPr>
          <p:cNvPr id="9" name="Rectangle 8">
            <a:extLst>
              <a:ext uri="{FF2B5EF4-FFF2-40B4-BE49-F238E27FC236}">
                <a16:creationId xmlns:a16="http://schemas.microsoft.com/office/drawing/2014/main" id="{79656DEC-D2C6-42BB-B203-2E6DFF6EB89E}"/>
              </a:ext>
            </a:extLst>
          </p:cNvPr>
          <p:cNvSpPr/>
          <p:nvPr/>
        </p:nvSpPr>
        <p:spPr>
          <a:xfrm>
            <a:off x="266330" y="5867668"/>
            <a:ext cx="2121763" cy="830997"/>
          </a:xfrm>
          <a:prstGeom prst="rect">
            <a:avLst/>
          </a:prstGeom>
        </p:spPr>
        <p:txBody>
          <a:bodyPr wrap="square">
            <a:spAutoFit/>
          </a:bodyPr>
          <a:lstStyle/>
          <a:p>
            <a:pPr algn="ctr"/>
            <a:r>
              <a:rPr lang="en-PH" sz="1600" dirty="0"/>
              <a:t>Create an </a:t>
            </a:r>
            <a:r>
              <a:rPr lang="en-PH" sz="1600" dirty="0" err="1"/>
              <a:t>xplack</a:t>
            </a:r>
            <a:r>
              <a:rPr lang="en-PH" sz="1600" dirty="0"/>
              <a:t> folder in Workspace folder and place it in there</a:t>
            </a:r>
          </a:p>
        </p:txBody>
      </p:sp>
      <p:sp>
        <p:nvSpPr>
          <p:cNvPr id="10" name="Rectangle 9">
            <a:extLst>
              <a:ext uri="{FF2B5EF4-FFF2-40B4-BE49-F238E27FC236}">
                <a16:creationId xmlns:a16="http://schemas.microsoft.com/office/drawing/2014/main" id="{857A0427-6BDF-4450-9D73-5FFA8EC02D49}"/>
              </a:ext>
            </a:extLst>
          </p:cNvPr>
          <p:cNvSpPr/>
          <p:nvPr/>
        </p:nvSpPr>
        <p:spPr>
          <a:xfrm>
            <a:off x="4788910" y="6448863"/>
            <a:ext cx="6544549" cy="369332"/>
          </a:xfrm>
          <a:prstGeom prst="rect">
            <a:avLst/>
          </a:prstGeom>
        </p:spPr>
        <p:txBody>
          <a:bodyPr wrap="none">
            <a:spAutoFit/>
          </a:bodyPr>
          <a:lstStyle/>
          <a:p>
            <a:r>
              <a:rPr lang="en-PH" dirty="0"/>
              <a:t>xpack-arm-none-eabi-gcc-13.2.1-1.1 is extracted to the </a:t>
            </a:r>
            <a:r>
              <a:rPr lang="en-PH" dirty="0" err="1"/>
              <a:t>Xpack</a:t>
            </a:r>
            <a:r>
              <a:rPr lang="en-PH" dirty="0"/>
              <a:t> folder</a:t>
            </a:r>
          </a:p>
        </p:txBody>
      </p:sp>
      <p:sp>
        <p:nvSpPr>
          <p:cNvPr id="11" name="TextBox 10">
            <a:extLst>
              <a:ext uri="{FF2B5EF4-FFF2-40B4-BE49-F238E27FC236}">
                <a16:creationId xmlns:a16="http://schemas.microsoft.com/office/drawing/2014/main" id="{E09F941A-D5B6-4FCB-99D0-6385E118C4E8}"/>
              </a:ext>
            </a:extLst>
          </p:cNvPr>
          <p:cNvSpPr txBox="1"/>
          <p:nvPr/>
        </p:nvSpPr>
        <p:spPr>
          <a:xfrm>
            <a:off x="3260324" y="6442328"/>
            <a:ext cx="6094520" cy="338554"/>
          </a:xfrm>
          <a:prstGeom prst="rect">
            <a:avLst/>
          </a:prstGeom>
          <a:noFill/>
        </p:spPr>
        <p:txBody>
          <a:bodyPr wrap="square">
            <a:spAutoFit/>
          </a:bodyPr>
          <a:lstStyle/>
          <a:p>
            <a:r>
              <a:rPr lang="en-PH" sz="1600" dirty="0"/>
              <a:t>INAV 8.0.0</a:t>
            </a:r>
          </a:p>
        </p:txBody>
      </p:sp>
    </p:spTree>
    <p:extLst>
      <p:ext uri="{BB962C8B-B14F-4D97-AF65-F5344CB8AC3E}">
        <p14:creationId xmlns:p14="http://schemas.microsoft.com/office/powerpoint/2010/main" val="13281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19E481-31EC-4D32-A5B6-B982B78F3449}"/>
              </a:ext>
            </a:extLst>
          </p:cNvPr>
          <p:cNvSpPr/>
          <p:nvPr/>
        </p:nvSpPr>
        <p:spPr>
          <a:xfrm>
            <a:off x="194274" y="1854970"/>
            <a:ext cx="4810664" cy="3693319"/>
          </a:xfrm>
          <a:prstGeom prst="rect">
            <a:avLst/>
          </a:prstGeom>
        </p:spPr>
        <p:txBody>
          <a:bodyPr wrap="square">
            <a:spAutoFit/>
          </a:bodyPr>
          <a:lstStyle/>
          <a:p>
            <a:r>
              <a:rPr lang="en-PH" dirty="0"/>
              <a:t>Download the </a:t>
            </a:r>
            <a:r>
              <a:rPr lang="en-PH" dirty="0" err="1"/>
              <a:t>Synerduino</a:t>
            </a:r>
            <a:r>
              <a:rPr lang="en-PH" dirty="0"/>
              <a:t> Target Folder and Extract to Local drive and place it in the following </a:t>
            </a:r>
          </a:p>
          <a:p>
            <a:r>
              <a:rPr lang="en-PH" dirty="0"/>
              <a:t>(E/Workspace/inav-5.1.0/</a:t>
            </a:r>
            <a:r>
              <a:rPr lang="en-PH" dirty="0" err="1"/>
              <a:t>scr</a:t>
            </a:r>
            <a:r>
              <a:rPr lang="en-PH" dirty="0"/>
              <a:t>/main/target) </a:t>
            </a:r>
          </a:p>
          <a:p>
            <a:r>
              <a:rPr lang="en-PH" dirty="0"/>
              <a:t>(E/Workspace/inav-6.0.0/</a:t>
            </a:r>
            <a:r>
              <a:rPr lang="en-PH" dirty="0" err="1"/>
              <a:t>scr</a:t>
            </a:r>
            <a:r>
              <a:rPr lang="en-PH" dirty="0"/>
              <a:t>/main/target)</a:t>
            </a:r>
          </a:p>
          <a:p>
            <a:r>
              <a:rPr lang="en-PH" dirty="0"/>
              <a:t>(E/Workspace/inav-7.0.0/</a:t>
            </a:r>
            <a:r>
              <a:rPr lang="en-PH" dirty="0" err="1"/>
              <a:t>scr</a:t>
            </a:r>
            <a:r>
              <a:rPr lang="en-PH" dirty="0"/>
              <a:t>/main/target)</a:t>
            </a:r>
          </a:p>
          <a:p>
            <a:r>
              <a:rPr lang="en-PH" dirty="0"/>
              <a:t>(E/Workspace/inav-8.0.0/</a:t>
            </a:r>
            <a:r>
              <a:rPr lang="en-PH" dirty="0" err="1"/>
              <a:t>scr</a:t>
            </a:r>
            <a:r>
              <a:rPr lang="en-PH" dirty="0"/>
              <a:t>/main/target)</a:t>
            </a:r>
          </a:p>
          <a:p>
            <a:endParaRPr lang="en-PH" dirty="0"/>
          </a:p>
          <a:p>
            <a:r>
              <a:rPr lang="en-PH" dirty="0"/>
              <a:t>Readme file is also available in the download</a:t>
            </a:r>
          </a:p>
          <a:p>
            <a:r>
              <a:rPr lang="en-PH" dirty="0"/>
              <a:t>System_stm32f4xx.c – is modify to suit the </a:t>
            </a:r>
            <a:r>
              <a:rPr lang="en-PH" dirty="0" err="1"/>
              <a:t>Synerduino</a:t>
            </a:r>
            <a:r>
              <a:rPr lang="en-PH" dirty="0"/>
              <a:t> STM </a:t>
            </a:r>
          </a:p>
          <a:p>
            <a:r>
              <a:rPr lang="en-PH" dirty="0"/>
              <a:t>INAV 7.0.0 when F411 BP became official)</a:t>
            </a:r>
          </a:p>
          <a:p>
            <a:r>
              <a:rPr lang="en-PH" dirty="0">
                <a:solidFill>
                  <a:srgbClr val="FF0000"/>
                </a:solidFill>
              </a:rPr>
              <a:t>INAV 8.0.0 F411 discontinued due to size limitation</a:t>
            </a:r>
          </a:p>
        </p:txBody>
      </p:sp>
      <p:pic>
        <p:nvPicPr>
          <p:cNvPr id="4" name="Picture 3">
            <a:extLst>
              <a:ext uri="{FF2B5EF4-FFF2-40B4-BE49-F238E27FC236}">
                <a16:creationId xmlns:a16="http://schemas.microsoft.com/office/drawing/2014/main" id="{5835A037-B5CB-4DFF-A1D7-837A14EF5F66}"/>
              </a:ext>
            </a:extLst>
          </p:cNvPr>
          <p:cNvPicPr>
            <a:picLocks noChangeAspect="1"/>
          </p:cNvPicPr>
          <p:nvPr/>
        </p:nvPicPr>
        <p:blipFill>
          <a:blip r:embed="rId2"/>
          <a:stretch>
            <a:fillRect/>
          </a:stretch>
        </p:blipFill>
        <p:spPr>
          <a:xfrm>
            <a:off x="4962618" y="1591040"/>
            <a:ext cx="7035108" cy="3957249"/>
          </a:xfrm>
          <a:prstGeom prst="rect">
            <a:avLst/>
          </a:prstGeom>
          <a:ln w="12700">
            <a:solidFill>
              <a:schemeClr val="tx1"/>
            </a:solidFill>
          </a:ln>
        </p:spPr>
      </p:pic>
    </p:spTree>
    <p:extLst>
      <p:ext uri="{BB962C8B-B14F-4D97-AF65-F5344CB8AC3E}">
        <p14:creationId xmlns:p14="http://schemas.microsoft.com/office/powerpoint/2010/main" val="2375980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6B0AE6-3E53-44D2-8EF9-BB02957D76D3}"/>
              </a:ext>
            </a:extLst>
          </p:cNvPr>
          <p:cNvPicPr>
            <a:picLocks noChangeAspect="1"/>
          </p:cNvPicPr>
          <p:nvPr/>
        </p:nvPicPr>
        <p:blipFill>
          <a:blip r:embed="rId2"/>
          <a:stretch>
            <a:fillRect/>
          </a:stretch>
        </p:blipFill>
        <p:spPr>
          <a:xfrm>
            <a:off x="2424119" y="2744658"/>
            <a:ext cx="7617041" cy="3817399"/>
          </a:xfrm>
          <a:prstGeom prst="rect">
            <a:avLst/>
          </a:prstGeom>
          <a:ln w="12700">
            <a:solidFill>
              <a:schemeClr val="tx1"/>
            </a:solidFill>
          </a:ln>
        </p:spPr>
      </p:pic>
      <p:sp>
        <p:nvSpPr>
          <p:cNvPr id="3" name="Rectangle 2">
            <a:extLst>
              <a:ext uri="{FF2B5EF4-FFF2-40B4-BE49-F238E27FC236}">
                <a16:creationId xmlns:a16="http://schemas.microsoft.com/office/drawing/2014/main" id="{EAF358F4-37F7-4BFD-AA61-7F827DB98BA2}"/>
              </a:ext>
            </a:extLst>
          </p:cNvPr>
          <p:cNvSpPr/>
          <p:nvPr/>
        </p:nvSpPr>
        <p:spPr>
          <a:xfrm>
            <a:off x="560326" y="159335"/>
            <a:ext cx="11344629" cy="2585323"/>
          </a:xfrm>
          <a:prstGeom prst="rect">
            <a:avLst/>
          </a:prstGeom>
        </p:spPr>
        <p:txBody>
          <a:bodyPr wrap="square">
            <a:spAutoFit/>
          </a:bodyPr>
          <a:lstStyle/>
          <a:p>
            <a:r>
              <a:rPr lang="en-PH" dirty="0"/>
              <a:t>Other Download of the </a:t>
            </a:r>
            <a:r>
              <a:rPr lang="en-PH" dirty="0" err="1"/>
              <a:t>Synerduino</a:t>
            </a:r>
            <a:r>
              <a:rPr lang="en-PH" dirty="0"/>
              <a:t> Target Folder is the sensor driver this is also Extract to Local drive and place it in the following </a:t>
            </a:r>
          </a:p>
          <a:p>
            <a:r>
              <a:rPr lang="en-PH" dirty="0"/>
              <a:t>(E/Workspace/inav-5.1.0/</a:t>
            </a:r>
            <a:r>
              <a:rPr lang="en-PH" dirty="0" err="1"/>
              <a:t>scr</a:t>
            </a:r>
            <a:r>
              <a:rPr lang="en-PH" dirty="0"/>
              <a:t>/main/drivers/</a:t>
            </a:r>
            <a:r>
              <a:rPr lang="en-PH" dirty="0" err="1"/>
              <a:t>accgyro</a:t>
            </a:r>
            <a:r>
              <a:rPr lang="en-PH" dirty="0"/>
              <a:t>) , </a:t>
            </a:r>
          </a:p>
          <a:p>
            <a:r>
              <a:rPr lang="en-PH" dirty="0"/>
              <a:t>(E/Workspace/inav-6.0.0/</a:t>
            </a:r>
            <a:r>
              <a:rPr lang="en-PH" dirty="0" err="1"/>
              <a:t>scr</a:t>
            </a:r>
            <a:r>
              <a:rPr lang="en-PH" dirty="0"/>
              <a:t>/main/drivers/</a:t>
            </a:r>
            <a:r>
              <a:rPr lang="en-PH" dirty="0" err="1"/>
              <a:t>accgyro</a:t>
            </a:r>
            <a:r>
              <a:rPr lang="en-PH" dirty="0"/>
              <a:t>) , </a:t>
            </a:r>
          </a:p>
          <a:p>
            <a:r>
              <a:rPr lang="en-PH" dirty="0"/>
              <a:t>(E/Workspace/inav-7.0.0/</a:t>
            </a:r>
            <a:r>
              <a:rPr lang="en-PH" dirty="0" err="1"/>
              <a:t>scr</a:t>
            </a:r>
            <a:r>
              <a:rPr lang="en-PH" dirty="0"/>
              <a:t>/main/drivers/</a:t>
            </a:r>
            <a:r>
              <a:rPr lang="en-PH" dirty="0" err="1"/>
              <a:t>accgyro</a:t>
            </a:r>
            <a:r>
              <a:rPr lang="en-PH" dirty="0"/>
              <a:t>)</a:t>
            </a:r>
          </a:p>
          <a:p>
            <a:r>
              <a:rPr lang="en-PH" dirty="0"/>
              <a:t>(E/Workspace/inav-7.1.0/</a:t>
            </a:r>
            <a:r>
              <a:rPr lang="en-PH" dirty="0" err="1"/>
              <a:t>scr</a:t>
            </a:r>
            <a:r>
              <a:rPr lang="en-PH" dirty="0"/>
              <a:t>/main/drivers/</a:t>
            </a:r>
            <a:r>
              <a:rPr lang="en-PH" dirty="0" err="1"/>
              <a:t>accgyro</a:t>
            </a:r>
            <a:r>
              <a:rPr lang="en-PH" dirty="0"/>
              <a:t>)</a:t>
            </a:r>
          </a:p>
          <a:p>
            <a:r>
              <a:rPr lang="en-PH" dirty="0"/>
              <a:t>(E/Workspace/inav-8.0.0/</a:t>
            </a:r>
            <a:r>
              <a:rPr lang="en-PH" dirty="0" err="1"/>
              <a:t>scr</a:t>
            </a:r>
            <a:r>
              <a:rPr lang="en-PH" dirty="0"/>
              <a:t>/main/drivers/</a:t>
            </a:r>
            <a:r>
              <a:rPr lang="en-PH" dirty="0" err="1"/>
              <a:t>accgyro</a:t>
            </a:r>
            <a:r>
              <a:rPr lang="en-PH" dirty="0"/>
              <a:t>)</a:t>
            </a:r>
          </a:p>
          <a:p>
            <a:endParaRPr lang="en-PH" dirty="0"/>
          </a:p>
          <a:p>
            <a:r>
              <a:rPr lang="en-PH" dirty="0"/>
              <a:t>Readme file is also available in the download (accgyro_BMI160) is also modify to use with the </a:t>
            </a:r>
            <a:r>
              <a:rPr lang="en-PH" dirty="0" err="1"/>
              <a:t>SynerduinoSTM</a:t>
            </a:r>
            <a:r>
              <a:rPr lang="en-PH" dirty="0"/>
              <a:t> shield</a:t>
            </a:r>
          </a:p>
        </p:txBody>
      </p:sp>
    </p:spTree>
    <p:extLst>
      <p:ext uri="{BB962C8B-B14F-4D97-AF65-F5344CB8AC3E}">
        <p14:creationId xmlns:p14="http://schemas.microsoft.com/office/powerpoint/2010/main" val="77970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F5F4B5-52C0-442F-A046-8FC6F45A8ACA}"/>
              </a:ext>
            </a:extLst>
          </p:cNvPr>
          <p:cNvSpPr/>
          <p:nvPr/>
        </p:nvSpPr>
        <p:spPr>
          <a:xfrm>
            <a:off x="739177" y="4595506"/>
            <a:ext cx="4783361" cy="646331"/>
          </a:xfrm>
          <a:prstGeom prst="rect">
            <a:avLst/>
          </a:prstGeom>
        </p:spPr>
        <p:txBody>
          <a:bodyPr wrap="none">
            <a:spAutoFit/>
          </a:bodyPr>
          <a:lstStyle/>
          <a:p>
            <a:r>
              <a:rPr lang="en-PH" dirty="0">
                <a:hlinkClick r:id="rId2"/>
              </a:rPr>
              <a:t>https://www.msys2.org/wiki/MSYS2-installation/</a:t>
            </a:r>
            <a:endParaRPr lang="en-PH" dirty="0"/>
          </a:p>
          <a:p>
            <a:endParaRPr lang="en-PH" dirty="0"/>
          </a:p>
        </p:txBody>
      </p:sp>
      <p:sp>
        <p:nvSpPr>
          <p:cNvPr id="3" name="Rectangle 2">
            <a:extLst>
              <a:ext uri="{FF2B5EF4-FFF2-40B4-BE49-F238E27FC236}">
                <a16:creationId xmlns:a16="http://schemas.microsoft.com/office/drawing/2014/main" id="{9C98F047-CE81-4998-B778-B3C2A07507B6}"/>
              </a:ext>
            </a:extLst>
          </p:cNvPr>
          <p:cNvSpPr/>
          <p:nvPr/>
        </p:nvSpPr>
        <p:spPr>
          <a:xfrm>
            <a:off x="739177" y="2887430"/>
            <a:ext cx="4285212" cy="369332"/>
          </a:xfrm>
          <a:prstGeom prst="rect">
            <a:avLst/>
          </a:prstGeom>
        </p:spPr>
        <p:txBody>
          <a:bodyPr wrap="none">
            <a:spAutoFit/>
          </a:bodyPr>
          <a:lstStyle/>
          <a:p>
            <a:r>
              <a:rPr lang="en-PH" dirty="0">
                <a:hlinkClick r:id="rId3"/>
              </a:rPr>
              <a:t>https://xpack.github.io/arm-none-eabi-gcc/</a:t>
            </a:r>
            <a:endParaRPr lang="en-PH" dirty="0"/>
          </a:p>
        </p:txBody>
      </p:sp>
      <p:sp>
        <p:nvSpPr>
          <p:cNvPr id="4" name="Rectangle 3">
            <a:extLst>
              <a:ext uri="{FF2B5EF4-FFF2-40B4-BE49-F238E27FC236}">
                <a16:creationId xmlns:a16="http://schemas.microsoft.com/office/drawing/2014/main" id="{42E9501B-8121-48A1-A12D-946251D9766D}"/>
              </a:ext>
            </a:extLst>
          </p:cNvPr>
          <p:cNvSpPr/>
          <p:nvPr/>
        </p:nvSpPr>
        <p:spPr>
          <a:xfrm>
            <a:off x="611808" y="133593"/>
            <a:ext cx="1362745" cy="369332"/>
          </a:xfrm>
          <a:prstGeom prst="rect">
            <a:avLst/>
          </a:prstGeom>
        </p:spPr>
        <p:txBody>
          <a:bodyPr wrap="none">
            <a:spAutoFit/>
          </a:bodyPr>
          <a:lstStyle/>
          <a:p>
            <a:r>
              <a:rPr lang="en-PH" b="1" dirty="0"/>
              <a:t>General Info</a:t>
            </a:r>
          </a:p>
        </p:txBody>
      </p:sp>
      <p:sp>
        <p:nvSpPr>
          <p:cNvPr id="5" name="Rectangle 4">
            <a:extLst>
              <a:ext uri="{FF2B5EF4-FFF2-40B4-BE49-F238E27FC236}">
                <a16:creationId xmlns:a16="http://schemas.microsoft.com/office/drawing/2014/main" id="{99D38C42-AAFD-48F3-9748-3016DEF05D89}"/>
              </a:ext>
            </a:extLst>
          </p:cNvPr>
          <p:cNvSpPr/>
          <p:nvPr/>
        </p:nvSpPr>
        <p:spPr>
          <a:xfrm>
            <a:off x="611807" y="810023"/>
            <a:ext cx="11364169" cy="1477328"/>
          </a:xfrm>
          <a:prstGeom prst="rect">
            <a:avLst/>
          </a:prstGeom>
        </p:spPr>
        <p:txBody>
          <a:bodyPr wrap="square">
            <a:spAutoFit/>
          </a:bodyPr>
          <a:lstStyle/>
          <a:p>
            <a:r>
              <a:rPr lang="en-US" dirty="0"/>
              <a:t>This is a guide on how to use Windows MSYS2 distribution and building platform to build </a:t>
            </a:r>
            <a:r>
              <a:rPr lang="en-US" dirty="0" err="1"/>
              <a:t>iNav</a:t>
            </a:r>
            <a:r>
              <a:rPr lang="en-US" dirty="0"/>
              <a:t> firmware. This environment is very simple to manage and does not require installing docker for Windows which may get in the way of VMWare or any other virtualization software you already have running for other reasons. Another benefit of this approach is that the compiler runs natively on Windows, so performance is much better than compiling in a virtual environment or a container. </a:t>
            </a:r>
            <a:endParaRPr lang="en-PH" dirty="0"/>
          </a:p>
        </p:txBody>
      </p:sp>
      <p:sp>
        <p:nvSpPr>
          <p:cNvPr id="6" name="Rectangle 5">
            <a:extLst>
              <a:ext uri="{FF2B5EF4-FFF2-40B4-BE49-F238E27FC236}">
                <a16:creationId xmlns:a16="http://schemas.microsoft.com/office/drawing/2014/main" id="{D283D81C-8246-4160-AA7F-533BBF476EAB}"/>
              </a:ext>
            </a:extLst>
          </p:cNvPr>
          <p:cNvSpPr/>
          <p:nvPr/>
        </p:nvSpPr>
        <p:spPr>
          <a:xfrm>
            <a:off x="611807" y="2518098"/>
            <a:ext cx="5965607" cy="369332"/>
          </a:xfrm>
          <a:prstGeom prst="rect">
            <a:avLst/>
          </a:prstGeom>
        </p:spPr>
        <p:txBody>
          <a:bodyPr wrap="none">
            <a:spAutoFit/>
          </a:bodyPr>
          <a:lstStyle/>
          <a:p>
            <a:r>
              <a:rPr lang="en-US" dirty="0"/>
              <a:t>Download Arm Embedded GCC toolkit from The </a:t>
            </a:r>
            <a:r>
              <a:rPr lang="en-US" dirty="0" err="1"/>
              <a:t>xPack</a:t>
            </a:r>
            <a:r>
              <a:rPr lang="en-US" dirty="0"/>
              <a:t> Project</a:t>
            </a:r>
            <a:endParaRPr lang="en-PH" dirty="0"/>
          </a:p>
        </p:txBody>
      </p:sp>
      <p:sp>
        <p:nvSpPr>
          <p:cNvPr id="7" name="Rectangle 6">
            <a:extLst>
              <a:ext uri="{FF2B5EF4-FFF2-40B4-BE49-F238E27FC236}">
                <a16:creationId xmlns:a16="http://schemas.microsoft.com/office/drawing/2014/main" id="{1CA1AB93-0FC4-430B-8DE3-3FA56B14B4F6}"/>
              </a:ext>
            </a:extLst>
          </p:cNvPr>
          <p:cNvSpPr/>
          <p:nvPr/>
        </p:nvSpPr>
        <p:spPr>
          <a:xfrm>
            <a:off x="611807" y="4201318"/>
            <a:ext cx="5620962" cy="369332"/>
          </a:xfrm>
          <a:prstGeom prst="rect">
            <a:avLst/>
          </a:prstGeom>
        </p:spPr>
        <p:txBody>
          <a:bodyPr wrap="none">
            <a:spAutoFit/>
          </a:bodyPr>
          <a:lstStyle/>
          <a:p>
            <a:r>
              <a:rPr lang="en-US" dirty="0"/>
              <a:t>Download MSYS2 for your architecture (most likely 64-bit)</a:t>
            </a:r>
            <a:endParaRPr lang="en-PH" dirty="0"/>
          </a:p>
        </p:txBody>
      </p:sp>
      <p:sp>
        <p:nvSpPr>
          <p:cNvPr id="8" name="Rectangle 7">
            <a:extLst>
              <a:ext uri="{FF2B5EF4-FFF2-40B4-BE49-F238E27FC236}">
                <a16:creationId xmlns:a16="http://schemas.microsoft.com/office/drawing/2014/main" id="{2CBBBF2E-784D-4D43-97C1-4D5B8C6F344B}"/>
              </a:ext>
            </a:extLst>
          </p:cNvPr>
          <p:cNvSpPr/>
          <p:nvPr/>
        </p:nvSpPr>
        <p:spPr>
          <a:xfrm>
            <a:off x="739177" y="5145874"/>
            <a:ext cx="2606355" cy="369332"/>
          </a:xfrm>
          <a:prstGeom prst="rect">
            <a:avLst/>
          </a:prstGeom>
        </p:spPr>
        <p:txBody>
          <a:bodyPr wrap="none">
            <a:spAutoFit/>
          </a:bodyPr>
          <a:lstStyle/>
          <a:p>
            <a:r>
              <a:rPr lang="en-PH" dirty="0"/>
              <a:t>Install and Run msys2-x86</a:t>
            </a:r>
          </a:p>
        </p:txBody>
      </p:sp>
      <p:pic>
        <p:nvPicPr>
          <p:cNvPr id="9" name="Picture 8">
            <a:extLst>
              <a:ext uri="{FF2B5EF4-FFF2-40B4-BE49-F238E27FC236}">
                <a16:creationId xmlns:a16="http://schemas.microsoft.com/office/drawing/2014/main" id="{0F5292D8-1B66-4EF9-A8A9-C64986ACD4D2}"/>
              </a:ext>
            </a:extLst>
          </p:cNvPr>
          <p:cNvPicPr>
            <a:picLocks noChangeAspect="1"/>
          </p:cNvPicPr>
          <p:nvPr/>
        </p:nvPicPr>
        <p:blipFill>
          <a:blip r:embed="rId4"/>
          <a:stretch>
            <a:fillRect/>
          </a:stretch>
        </p:blipFill>
        <p:spPr>
          <a:xfrm>
            <a:off x="7389263" y="2957968"/>
            <a:ext cx="1959054" cy="2557238"/>
          </a:xfrm>
          <a:prstGeom prst="rect">
            <a:avLst/>
          </a:prstGeom>
        </p:spPr>
      </p:pic>
    </p:spTree>
    <p:extLst>
      <p:ext uri="{BB962C8B-B14F-4D97-AF65-F5344CB8AC3E}">
        <p14:creationId xmlns:p14="http://schemas.microsoft.com/office/powerpoint/2010/main" val="2365429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1750</TotalTime>
  <Words>1465</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 Unicode MS</vt:lpstr>
      <vt:lpstr>Arial</vt:lpstr>
      <vt:lpstr>Calibri</vt:lpstr>
      <vt:lpstr>Calibri Light</vt:lpstr>
      <vt:lpstr>Office Theme</vt:lpstr>
      <vt:lpstr>Synerduino STM Target Compilation into Hexfile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Synerduino STM Target</dc:title>
  <dc:creator>Kevin  N. Cobankiat</dc:creator>
  <cp:lastModifiedBy>Kevin  N. Cobankiat</cp:lastModifiedBy>
  <cp:revision>59</cp:revision>
  <dcterms:created xsi:type="dcterms:W3CDTF">2022-10-16T05:13:14Z</dcterms:created>
  <dcterms:modified xsi:type="dcterms:W3CDTF">2024-12-16T13:19:30Z</dcterms:modified>
</cp:coreProperties>
</file>