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4" autoAdjust="0"/>
    <p:restoredTop sz="94660"/>
  </p:normalViewPr>
  <p:slideViewPr>
    <p:cSldViewPr snapToGrid="0">
      <p:cViewPr>
        <p:scale>
          <a:sx n="66" d="100"/>
          <a:sy n="66" d="100"/>
        </p:scale>
        <p:origin x="-3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2AF2-D687-4F24-9386-86E74DC9EB1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7DE6-DE4F-4CD1-8FFD-810C37F3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3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2AF2-D687-4F24-9386-86E74DC9EB1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7DE6-DE4F-4CD1-8FFD-810C37F3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3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2AF2-D687-4F24-9386-86E74DC9EB1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7DE6-DE4F-4CD1-8FFD-810C37F3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8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2AF2-D687-4F24-9386-86E74DC9EB1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7DE6-DE4F-4CD1-8FFD-810C37F3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0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2AF2-D687-4F24-9386-86E74DC9EB1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7DE6-DE4F-4CD1-8FFD-810C37F3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7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2AF2-D687-4F24-9386-86E74DC9EB1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7DE6-DE4F-4CD1-8FFD-810C37F3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9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2AF2-D687-4F24-9386-86E74DC9EB1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7DE6-DE4F-4CD1-8FFD-810C37F3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4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2AF2-D687-4F24-9386-86E74DC9EB1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7DE6-DE4F-4CD1-8FFD-810C37F3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3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2AF2-D687-4F24-9386-86E74DC9EB1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7DE6-DE4F-4CD1-8FFD-810C37F3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2AF2-D687-4F24-9386-86E74DC9EB1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7DE6-DE4F-4CD1-8FFD-810C37F3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1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2AF2-D687-4F24-9386-86E74DC9EB1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7DE6-DE4F-4CD1-8FFD-810C37F3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0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2AF2-D687-4F24-9386-86E74DC9EB1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A7DE6-DE4F-4CD1-8FFD-810C37F3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7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43202" y="2169994"/>
            <a:ext cx="66191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Tensorflow</a:t>
            </a:r>
            <a:r>
              <a:rPr lang="zh-CN" altLang="en-US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学习汇报</a:t>
            </a:r>
            <a:endParaRPr lang="en-US" altLang="zh-CN" sz="4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r"/>
            <a:endParaRPr lang="en-US" altLang="zh-CN" sz="4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--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韩峰</a:t>
            </a:r>
            <a:endParaRPr lang="en-US" altLang="zh-CN" sz="32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2018.5.12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29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472440"/>
            <a:ext cx="729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TFRecord</a:t>
            </a:r>
            <a:r>
              <a:rPr lang="zh-CN" altLang="en-US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操作示例</a:t>
            </a:r>
            <a:endParaRPr lang="zh-CN" altLang="en-US" sz="4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1520" y="252984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tutorial_cifar10_tfrecord.py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tfrecord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数据格式转换，数据读取代码：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utorial.tfrecord.py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3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960" y="472440"/>
            <a:ext cx="9311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VGG</a:t>
            </a:r>
            <a:r>
              <a:rPr lang="zh-CN" altLang="en-US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网络 </a:t>
            </a:r>
            <a:r>
              <a:rPr lang="en-US" altLang="zh-CN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--Visual Geometry Group</a:t>
            </a:r>
            <a:endParaRPr lang="zh-CN" altLang="en-US" sz="4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320" y="1630680"/>
            <a:ext cx="1097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VGGNet</a:t>
            </a:r>
            <a:r>
              <a:rPr lang="zh-CN" altLang="en-US" sz="2800" dirty="0" smtClean="0"/>
              <a:t>网络配置情况</a:t>
            </a:r>
            <a:endParaRPr lang="en-US" altLang="zh-CN" sz="2800" dirty="0" smtClean="0"/>
          </a:p>
          <a:p>
            <a:r>
              <a:rPr lang="zh-CN" altLang="en-US" sz="2800" b="1" dirty="0" smtClean="0"/>
              <a:t>输入</a:t>
            </a:r>
            <a:r>
              <a:rPr lang="zh-CN" altLang="en-US" sz="2800" dirty="0" smtClean="0"/>
              <a:t>是大小为</a:t>
            </a:r>
            <a:r>
              <a:rPr lang="en-US" altLang="zh-CN" sz="2800" dirty="0" smtClean="0"/>
              <a:t>224*224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RGB</a:t>
            </a:r>
            <a:r>
              <a:rPr lang="zh-CN" altLang="en-US" sz="2800" dirty="0" smtClean="0"/>
              <a:t>图像，</a:t>
            </a:r>
            <a:r>
              <a:rPr lang="zh-CN" altLang="en-US" sz="2800" b="1" dirty="0" smtClean="0"/>
              <a:t>*预处理</a:t>
            </a:r>
            <a:r>
              <a:rPr lang="zh-CN" altLang="en-US" sz="2800" dirty="0" smtClean="0"/>
              <a:t>只有在训练集中的每个像素上减去</a:t>
            </a:r>
            <a:r>
              <a:rPr lang="en-US" altLang="zh-CN" sz="2800" dirty="0" smtClean="0"/>
              <a:t>RGB</a:t>
            </a:r>
            <a:r>
              <a:rPr lang="zh-CN" altLang="en-US" sz="2800" dirty="0" smtClean="0"/>
              <a:t>的均值。</a:t>
            </a:r>
            <a:endParaRPr lang="en-US" altLang="zh-CN" sz="2800" dirty="0"/>
          </a:p>
          <a:p>
            <a:r>
              <a:rPr lang="zh-CN" altLang="en-US" sz="2800" dirty="0" smtClean="0"/>
              <a:t>所有卷积层有相同的</a:t>
            </a:r>
            <a:r>
              <a:rPr lang="zh-CN" altLang="en-US" sz="2800" dirty="0"/>
              <a:t>较小</a:t>
            </a:r>
            <a:r>
              <a:rPr lang="zh-CN" altLang="en-US" sz="2800" dirty="0" smtClean="0"/>
              <a:t>的感受野，即</a:t>
            </a:r>
            <a:r>
              <a:rPr lang="zh-CN" altLang="en-US" sz="2800" b="1" dirty="0" smtClean="0"/>
              <a:t>卷积核</a:t>
            </a:r>
            <a:r>
              <a:rPr lang="zh-CN" altLang="en-US" sz="2800" dirty="0" smtClean="0"/>
              <a:t>大小为</a:t>
            </a:r>
            <a:r>
              <a:rPr lang="en-US" altLang="zh-CN" sz="2800" dirty="0" smtClean="0"/>
              <a:t>3x3</a:t>
            </a:r>
            <a:r>
              <a:rPr lang="zh-CN" altLang="en-US" sz="2800" dirty="0" smtClean="0"/>
              <a:t>，</a:t>
            </a:r>
            <a:r>
              <a:rPr lang="zh-CN" altLang="en-US" sz="2800" b="1" dirty="0" smtClean="0"/>
              <a:t>步长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</a:t>
            </a:r>
            <a:r>
              <a:rPr lang="zh-CN" altLang="en-US" sz="2800" b="1" dirty="0" smtClean="0"/>
              <a:t>填充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；共有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</a:t>
            </a:r>
            <a:r>
              <a:rPr lang="zh-CN" altLang="en-US" sz="2800" b="1" dirty="0" smtClean="0"/>
              <a:t>最大池化层</a:t>
            </a:r>
            <a:r>
              <a:rPr lang="zh-CN" altLang="en-US" sz="2800" dirty="0" smtClean="0"/>
              <a:t>，大小都为</a:t>
            </a:r>
            <a:r>
              <a:rPr lang="en-US" altLang="zh-CN" sz="2800" dirty="0" smtClean="0"/>
              <a:t>2x2</a:t>
            </a:r>
            <a:r>
              <a:rPr lang="zh-CN" altLang="en-US" sz="2800" dirty="0" smtClean="0"/>
              <a:t>，步长为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；共有三个</a:t>
            </a:r>
            <a:r>
              <a:rPr lang="zh-CN" altLang="en-US" sz="2800" b="1" dirty="0" smtClean="0"/>
              <a:t>全连接层</a:t>
            </a:r>
            <a:r>
              <a:rPr lang="zh-CN" altLang="en-US" sz="2800" dirty="0" smtClean="0"/>
              <a:t>，前两层都有</a:t>
            </a:r>
            <a:r>
              <a:rPr lang="en-US" altLang="zh-CN" sz="2800" dirty="0" smtClean="0"/>
              <a:t>4096</a:t>
            </a:r>
            <a:r>
              <a:rPr lang="zh-CN" altLang="en-US" sz="2800" b="1" dirty="0" smtClean="0"/>
              <a:t>通道</a:t>
            </a:r>
            <a:r>
              <a:rPr lang="zh-CN" altLang="en-US" sz="2800" dirty="0" smtClean="0"/>
              <a:t>，第三层共</a:t>
            </a:r>
            <a:r>
              <a:rPr lang="en-US" altLang="zh-CN" sz="2800" dirty="0" smtClean="0"/>
              <a:t>1000</a:t>
            </a:r>
            <a:r>
              <a:rPr lang="zh-CN" altLang="en-US" sz="2800" dirty="0" smtClean="0"/>
              <a:t>路及代表</a:t>
            </a:r>
            <a:r>
              <a:rPr lang="en-US" altLang="zh-CN" sz="2800" dirty="0" smtClean="0"/>
              <a:t>1000</a:t>
            </a:r>
            <a:r>
              <a:rPr lang="zh-CN" altLang="en-US" sz="2800" dirty="0" smtClean="0"/>
              <a:t>个标签类别；最后一层为</a:t>
            </a:r>
            <a:r>
              <a:rPr lang="en-US" altLang="zh-CN" sz="2800" b="1" dirty="0" err="1" smtClean="0"/>
              <a:t>softmax</a:t>
            </a:r>
            <a:r>
              <a:rPr lang="zh-CN" altLang="en-US" sz="2800" b="1" dirty="0" smtClean="0"/>
              <a:t>层</a:t>
            </a:r>
            <a:r>
              <a:rPr lang="zh-CN" altLang="en-US" sz="2800" dirty="0" smtClean="0"/>
              <a:t>；所有隐藏层后都带有</a:t>
            </a:r>
            <a:r>
              <a:rPr lang="en-US" altLang="zh-CN" sz="2800" b="1" dirty="0" err="1" smtClean="0"/>
              <a:t>ReLU</a:t>
            </a:r>
            <a:r>
              <a:rPr lang="zh-CN" altLang="en-US" sz="2800" b="1" dirty="0" smtClean="0"/>
              <a:t>非线性激活函数</a:t>
            </a:r>
            <a:r>
              <a:rPr lang="zh-CN" altLang="en-US" sz="2800" dirty="0" smtClean="0"/>
              <a:t>；经过实验证明，</a:t>
            </a:r>
            <a:r>
              <a:rPr lang="en-US" altLang="zh-CN" sz="2800" dirty="0" err="1" smtClean="0"/>
              <a:t>AlexNet</a:t>
            </a:r>
            <a:r>
              <a:rPr lang="zh-CN" altLang="en-US" sz="2800" dirty="0" smtClean="0"/>
              <a:t>中提出的局部响应归一化（</a:t>
            </a:r>
            <a:r>
              <a:rPr lang="en-US" altLang="zh-CN" sz="2800" dirty="0" smtClean="0"/>
              <a:t>LRN</a:t>
            </a:r>
            <a:r>
              <a:rPr lang="zh-CN" altLang="en-US" sz="2800" dirty="0" smtClean="0"/>
              <a:t>）对性能提升并没有什么帮助，而且还浪费了内存的计算的损耗。 </a:t>
            </a:r>
            <a:endParaRPr lang="en-US" altLang="zh-CN" sz="2800" dirty="0" smtClean="0"/>
          </a:p>
          <a:p>
            <a:r>
              <a:rPr lang="zh-CN" altLang="en-US" sz="2800" dirty="0" smtClean="0"/>
              <a:t>（摘自</a:t>
            </a:r>
            <a:r>
              <a:rPr lang="en-US" altLang="zh-CN" sz="2800" dirty="0" err="1" smtClean="0"/>
              <a:t>vgg</a:t>
            </a:r>
            <a:r>
              <a:rPr lang="zh-CN" altLang="en-US" sz="2800" dirty="0" smtClean="0"/>
              <a:t>论文：</a:t>
            </a:r>
            <a:r>
              <a:rPr lang="en-US" altLang="zh-CN" sz="2800" dirty="0" smtClean="0"/>
              <a:t>Very Deep Convolutional Networks </a:t>
            </a:r>
            <a:r>
              <a:rPr lang="en-US" altLang="zh-CN" sz="2800" dirty="0" err="1" smtClean="0"/>
              <a:t>forLarge</a:t>
            </a:r>
            <a:r>
              <a:rPr lang="en-US" altLang="zh-CN" sz="2800" dirty="0" smtClean="0"/>
              <a:t>-Scale Image Recognition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52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35198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25640" y="289679"/>
            <a:ext cx="49072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(11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层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个卷积层和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个全连接层，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网络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(19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层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个卷积层和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个全连接层。卷积层宽度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通道数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512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，每经过一次池化操作扩大一倍。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从左至右每一列代表着深度增加的不同的模型，从上至下代表模型的深度，其中：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conv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&lt;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滤波器大小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&gt;-&lt;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通道数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至于为什么用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3x3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的滤波器尺寸，是因为这是能捕捉到各个方向的最小尺寸了，一个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5x5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可以用两个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3x3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来近似代替，一个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7x7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可以用三个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3x3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的卷积核来代替，不仅提升了判别函数的识别能力，而且还减少了参数；如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3x3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的卷积核，通道数为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，则参数为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3x(3x3xCxC)=27C^2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，而一个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7x7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的卷积核，通道数也为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，则参数为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(7x7xCxC)=49C^2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 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1*1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卷积层主要是为了增加决策函数的非线性，而不影响卷积层的感受野。虽然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1*1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的卷积操作是线性的，但是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增加了非线性。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8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720" y="563880"/>
            <a:ext cx="842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VGG</a:t>
            </a:r>
            <a:r>
              <a:rPr lang="zh-CN" altLang="en-US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训练</a:t>
            </a:r>
            <a:endParaRPr lang="en-US" altLang="zh-CN" sz="4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040" y="1630680"/>
            <a:ext cx="10607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除了从多尺度的训练图像上采样输入图像外，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VGGNet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的训练过程与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AlexNet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类似。</a:t>
            </a:r>
          </a:p>
          <a:p>
            <a:endParaRPr lang="zh-CN" altLang="en-US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优化方法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(optimizer)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是含有动量的随机梯度下降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SGD+momentum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(0.9)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--100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倍速率于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SGD</a:t>
            </a:r>
            <a:endParaRPr lang="zh-CN" altLang="en-US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批尺寸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(batch size)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256.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正则化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(regularization):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采用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L2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正则化，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weight decay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5e-4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dropout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在前两个全连接层后，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p=0.5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尽管相比于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AlexNet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网络更深，参数更多，但是我们推测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VGGNet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在更少的周期内就能收敛，原因有二：一，更大的深度和更小的卷积带来隐式的正则化；二，一些层的预训练。</a:t>
            </a:r>
          </a:p>
          <a:p>
            <a:endParaRPr lang="zh-CN" altLang="en-US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参数初始化：对于较浅的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网络，参数进行随机初始化，权重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N(0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0.01)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中采样，偏差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bias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初始化为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。然后，对于较深的网络，先用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网络的参数初始化前四个卷积层和三个全连接层。但是后来发现，不用预训练的参数而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直接随机初始化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也可以。</a:t>
            </a:r>
          </a:p>
          <a:p>
            <a:endParaRPr lang="zh-CN" altLang="en-US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为了获得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224*224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的输入图像，要在每个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sgd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迭代中对每张重新缩放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(rescale)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的图像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随机裁剪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。为了增强数据集，裁剪的图像还要随机水平翻转和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RGB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色彩偏移。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32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vgg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测试、评估、与其他网络的对比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……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7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120" y="411480"/>
            <a:ext cx="880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VGG</a:t>
            </a:r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的实现</a:t>
            </a:r>
            <a:r>
              <a:rPr lang="en-US" altLang="zh-CN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</a:t>
            </a:r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看看代码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0120" y="2286000"/>
            <a:ext cx="9966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tutorial_vgg16.py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tutorial_vgg19.py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vgg.py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vgg_test.py</a:t>
            </a:r>
          </a:p>
        </p:txBody>
      </p:sp>
    </p:spTree>
    <p:extLst>
      <p:ext uri="{BB962C8B-B14F-4D97-AF65-F5344CB8AC3E}">
        <p14:creationId xmlns:p14="http://schemas.microsoft.com/office/powerpoint/2010/main" val="30474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1040" y="563880"/>
            <a:ext cx="10195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GoogLeNet</a:t>
            </a:r>
            <a:r>
              <a:rPr lang="zh-CN" altLang="en-US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网</a:t>
            </a:r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络 </a:t>
            </a:r>
            <a:r>
              <a:rPr lang="en-US" altLang="zh-CN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Inception_v1(2,3,4)</a:t>
            </a:r>
            <a:endParaRPr lang="zh-CN" altLang="en-US" sz="4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040" y="1394877"/>
            <a:ext cx="11033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介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绍：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GoogLeNet, 2014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ILSVRC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挑战赛冠军，将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Top5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的错误率降低到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6.67%.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一个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22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层的深度网络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  <a:p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背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景：高质量模型最保险的做法就是增加模型的深度（层数）或者是其宽度（层核或者神经元数），但是这里一般设计思路的情况下会出现两个缺陷（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参数太多，容易过拟合，若训练数据集有限；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网络越大计算复杂度越大，难以应用；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网络越深，梯度越往后穿越容易消失，难以优化模型）。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Inception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结果的主要思路是用密集成分来近似最优的局部稀疏结构。如下图的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图所示，卷积核大小不同，感受野的大小也不同，最后的拼接意味着不同尺度性的融合。卷积核大小为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，是为了对齐方便，比如在卷积步长为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时，只要分别设定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pad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，则卷积后就可以得到相同维度的特征。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googlenet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的主要思想就是围绕这两个思路去做的：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深度，层数更深，文章采用了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22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层，为了避免上述提到的梯度消失问题，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googlenet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巧妙的在不同深度处增加了两个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loss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来保证梯度回传消失的现象。</a:t>
            </a:r>
          </a:p>
          <a:p>
            <a:endParaRPr lang="zh-CN" altLang="en-US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宽度，增加了多种核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1x1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3x3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5x5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，还有直接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max pooling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的，但是如果简单的将这些应用到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feature map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上的话，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concat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起来的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feature map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厚度将会很大，所以在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googlenet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中为了避免这一现象提出的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inception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具有如下结构，在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3x3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前，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5x5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前，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max pooling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后分别加上了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1x1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的卷积核起到了降低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feature map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厚度的作用。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5*5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的卷积核会带来巨大的计算量，所以采用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 * 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的卷积核进行降维。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2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65" y="474345"/>
            <a:ext cx="7427595" cy="40722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2903" y="4546558"/>
            <a:ext cx="11608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1 .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采用不同大小的卷积核意味着不同大小的感受野，最后拼接意味着不同尺度特征的融合；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2 .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之所以卷积核大小采用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1*1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3*3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5*5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，主要是为了方便对齐。设定卷积步长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stride=1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之后，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只要分别设定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padding =0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，采用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same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卷积可以得到相同维度的特征，然后这些特征直接拼接在一起；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3 .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文章说很多地方都表明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pooling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挺有效，所以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Inception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里面也嵌入了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pooling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4 .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网络越到后面特征越抽象，且每个特征涉及的感受野也更大，随着层数的增加，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3x3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5x5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卷积的比例也要增加。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Naive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版的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inception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网络缺陷：计算成本。使用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5x5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的卷积核仍然会带来巨大的计算量，约需要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1.2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亿次的计算量。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1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10" y="1460332"/>
            <a:ext cx="8988028" cy="50319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64920" y="213360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最终</a:t>
            </a:r>
            <a:r>
              <a:rPr lang="zh-CN" altLang="en-US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版本的</a:t>
            </a:r>
            <a:r>
              <a:rPr lang="en-US" altLang="zh-CN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inception</a:t>
            </a:r>
            <a:r>
              <a:rPr lang="zh-CN" altLang="en-US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网络</a:t>
            </a:r>
            <a:endParaRPr lang="zh-CN" altLang="en-US" sz="4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8680" y="594360"/>
            <a:ext cx="827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GoogLeNet</a:t>
            </a:r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0600" y="1676400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Inception V1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  <a:r>
              <a:rPr lang="zh-CN" altLang="en-US" dirty="0" smtClean="0"/>
              <a:t>深度，层数更深，文章采用了</a:t>
            </a:r>
            <a:r>
              <a:rPr lang="en-US" altLang="zh-CN" dirty="0" smtClean="0"/>
              <a:t>22</a:t>
            </a:r>
            <a:r>
              <a:rPr lang="zh-CN" altLang="en-US" dirty="0" smtClean="0"/>
              <a:t>层，为了避免上述提到的梯度消失问题，</a:t>
            </a:r>
          </a:p>
          <a:p>
            <a:r>
              <a:rPr lang="en-US" altLang="zh-CN" dirty="0" err="1" smtClean="0"/>
              <a:t>googlenet</a:t>
            </a:r>
            <a:r>
              <a:rPr lang="zh-CN" altLang="en-US" dirty="0" smtClean="0"/>
              <a:t>巧妙的在不同深度处增加了两个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来保证梯度回传消失的现象。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  <a:r>
              <a:rPr lang="zh-CN" altLang="en-US" dirty="0" smtClean="0"/>
              <a:t>宽度，增加了多种核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1x1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3x3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5x5</a:t>
            </a:r>
            <a:r>
              <a:rPr lang="zh-CN" altLang="en-US" dirty="0" smtClean="0"/>
              <a:t>，还有直接</a:t>
            </a:r>
            <a:r>
              <a:rPr lang="en-US" altLang="zh-CN" dirty="0" smtClean="0"/>
              <a:t>max pooling</a:t>
            </a:r>
            <a:r>
              <a:rPr lang="zh-CN" altLang="en-US" dirty="0" smtClean="0"/>
              <a:t>的，</a:t>
            </a:r>
          </a:p>
          <a:p>
            <a:r>
              <a:rPr lang="zh-CN" altLang="en-US" dirty="0" smtClean="0"/>
              <a:t>但是如果简单的将这些应用到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上的话，</a:t>
            </a:r>
            <a:r>
              <a:rPr lang="en-US" altLang="zh-CN" dirty="0" err="1" smtClean="0"/>
              <a:t>concat</a:t>
            </a:r>
            <a:r>
              <a:rPr lang="zh-CN" altLang="en-US" dirty="0" smtClean="0"/>
              <a:t>起来的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厚度将会很大，</a:t>
            </a:r>
          </a:p>
          <a:p>
            <a:r>
              <a:rPr lang="zh-CN" altLang="en-US" dirty="0" smtClean="0"/>
              <a:t>所以在</a:t>
            </a:r>
            <a:r>
              <a:rPr lang="en-US" altLang="zh-CN" dirty="0" err="1" smtClean="0"/>
              <a:t>googlenet</a:t>
            </a:r>
            <a:r>
              <a:rPr lang="zh-CN" altLang="en-US" dirty="0" smtClean="0"/>
              <a:t>中为了避免这一现象提出的</a:t>
            </a:r>
            <a:r>
              <a:rPr lang="en-US" altLang="zh-CN" dirty="0" smtClean="0"/>
              <a:t>inception</a:t>
            </a:r>
            <a:r>
              <a:rPr lang="zh-CN" altLang="en-US" dirty="0" smtClean="0"/>
              <a:t>具有如下结构，在</a:t>
            </a:r>
            <a:r>
              <a:rPr lang="en-US" altLang="zh-CN" dirty="0" smtClean="0"/>
              <a:t>3x3</a:t>
            </a:r>
            <a:r>
              <a:rPr lang="zh-CN" altLang="en-US" dirty="0" smtClean="0"/>
              <a:t>前，</a:t>
            </a:r>
            <a:r>
              <a:rPr lang="en-US" altLang="zh-CN" dirty="0" smtClean="0"/>
              <a:t>5x5</a:t>
            </a:r>
            <a:r>
              <a:rPr lang="zh-CN" altLang="en-US" dirty="0" smtClean="0"/>
              <a:t>前，</a:t>
            </a:r>
          </a:p>
          <a:p>
            <a:r>
              <a:rPr lang="en-US" altLang="zh-CN" dirty="0" smtClean="0"/>
              <a:t>max pooling</a:t>
            </a:r>
            <a:r>
              <a:rPr lang="zh-CN" altLang="en-US" dirty="0" smtClean="0"/>
              <a:t>后分别加上了</a:t>
            </a:r>
            <a:r>
              <a:rPr lang="en-US" altLang="zh-CN" dirty="0" smtClean="0"/>
              <a:t>1x1</a:t>
            </a:r>
            <a:r>
              <a:rPr lang="zh-CN" altLang="en-US" dirty="0" smtClean="0"/>
              <a:t>的卷积核起到了降低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厚度的作用。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36" y="0"/>
            <a:ext cx="1786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143" y="1654629"/>
            <a:ext cx="10987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）显然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GoogLeNet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采用了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Inception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模块化（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个）的结构，共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层，方便增添和修改；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）网络最后采用了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average pooling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来代替全连接层，想法来自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NIN,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参数量仅为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AlexNet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1/12,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性能优于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AlexNet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事实证明可以将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TOP1 accuracy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提高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0.6%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。但是，实际在最后还是加了一个全连接层，主要是为了方便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finetune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；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）虽然移除了全连接，但是网络中依然使用了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Dropout ;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）为了避免梯度消失，网络额外增加了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个辅助的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用于向前传导梯度。文章中说这两个辅助的分类器的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loss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应该加一个衰减系数，但看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caffe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model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也没有加任何衰减。此外，实际测试的时候，这两个额外的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会被去掉。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）上述的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GoogLeNet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的版本成它使用的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Inception V1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结构。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1828" y="537029"/>
            <a:ext cx="891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GoogLeNet </a:t>
            </a:r>
            <a:r>
              <a:rPr lang="en-US" altLang="zh-CN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Inception V1</a:t>
            </a:r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219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1966" y="505888"/>
            <a:ext cx="967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TFRecord</a:t>
            </a:r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1966" y="1685109"/>
            <a:ext cx="10097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smtClean="0"/>
              <a:t>Tensorflow</a:t>
            </a:r>
            <a:r>
              <a:rPr lang="zh-CN" altLang="en-US" sz="2400" dirty="0" smtClean="0"/>
              <a:t>孙连神经网络，需要选择一种数据读取的方式。一般来说有三种方式：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）对于小型数据，可以直接将数据读进去内存中，使用数据时每次取出一个</a:t>
            </a:r>
            <a:r>
              <a:rPr lang="en-US" altLang="zh-CN" sz="2400" dirty="0" smtClean="0"/>
              <a:t>batch</a:t>
            </a:r>
            <a:endParaRPr lang="en-US" altLang="zh-CN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）数据较多时，可以从硬盘中读取数据，但是这样的执行效率比较的低。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Tensorflow</a:t>
            </a:r>
            <a:r>
              <a:rPr lang="zh-CN" altLang="en-US" sz="2400" dirty="0" smtClean="0"/>
              <a:t>官方提供了一种高效的数据读取方式</a:t>
            </a:r>
            <a:r>
              <a:rPr lang="en-US" altLang="zh-CN" sz="2400" dirty="0" smtClean="0"/>
              <a:t>TFRecord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tfrecord</a:t>
            </a:r>
            <a:r>
              <a:rPr lang="zh-CN" altLang="en-US" sz="2400" dirty="0" smtClean="0"/>
              <a:t>其实是一种数据存储形式。使用</a:t>
            </a:r>
            <a:r>
              <a:rPr lang="en-US" altLang="zh-CN" sz="2400" dirty="0" smtClean="0"/>
              <a:t>tfrecord</a:t>
            </a:r>
            <a:r>
              <a:rPr lang="zh-CN" altLang="en-US" sz="2400" dirty="0" smtClean="0"/>
              <a:t>时，实际上是先读取原生数据，然后转换成</a:t>
            </a:r>
            <a:r>
              <a:rPr lang="en-US" altLang="zh-CN" sz="2400" dirty="0" smtClean="0"/>
              <a:t>tfrecord</a:t>
            </a:r>
            <a:r>
              <a:rPr lang="zh-CN" altLang="en-US" sz="2400" dirty="0" smtClean="0"/>
              <a:t>格式，再存储在硬盘上。而使用时，再把数据从相应的</a:t>
            </a:r>
            <a:r>
              <a:rPr lang="en-US" altLang="zh-CN" sz="2400" dirty="0" smtClean="0"/>
              <a:t>tfrecord</a:t>
            </a:r>
            <a:r>
              <a:rPr lang="zh-CN" altLang="en-US" sz="2400" dirty="0" smtClean="0"/>
              <a:t>文件中解码读取出来。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2071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0079" y="602734"/>
            <a:ext cx="64621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GoogLeNet Inception </a:t>
            </a:r>
            <a:r>
              <a:rPr lang="en-US" altLang="zh-CN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V2</a:t>
            </a:r>
            <a:endParaRPr lang="zh-CN" altLang="en-US" sz="4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6629" y="1433731"/>
            <a:ext cx="10203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V2</a:t>
            </a:r>
            <a:r>
              <a:rPr lang="zh-CN" altLang="en-US" dirty="0"/>
              <a:t>学</a:t>
            </a:r>
            <a:r>
              <a:rPr lang="zh-CN" altLang="en-US" dirty="0" smtClean="0"/>
              <a:t>习了</a:t>
            </a:r>
            <a:r>
              <a:rPr lang="en-US" altLang="zh-CN" dirty="0" err="1" smtClean="0"/>
              <a:t>VGGNet</a:t>
            </a:r>
            <a:r>
              <a:rPr lang="zh-CN" altLang="en-US" dirty="0" smtClean="0"/>
              <a:t>，用两个</a:t>
            </a:r>
            <a:r>
              <a:rPr lang="en-US" altLang="zh-CN" dirty="0" smtClean="0"/>
              <a:t>3×3</a:t>
            </a:r>
            <a:r>
              <a:rPr lang="zh-CN" altLang="en-US" dirty="0" smtClean="0"/>
              <a:t>的卷积代替</a:t>
            </a:r>
            <a:r>
              <a:rPr lang="en-US" altLang="zh-CN" dirty="0" smtClean="0"/>
              <a:t>5×5</a:t>
            </a:r>
            <a:r>
              <a:rPr lang="zh-CN" altLang="en-US" dirty="0" smtClean="0"/>
              <a:t>的卷积（用以降低参数量并减轻过拟合），还提出</a:t>
            </a:r>
            <a:r>
              <a:rPr lang="en-US" altLang="zh-CN" dirty="0" smtClean="0"/>
              <a:t>BN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batch normalization</a:t>
            </a:r>
            <a:r>
              <a:rPr lang="zh-CN" altLang="en-US" dirty="0" smtClean="0"/>
              <a:t>）方法，</a:t>
            </a:r>
            <a:r>
              <a:rPr lang="en-US" altLang="zh-CN" dirty="0" smtClean="0"/>
              <a:t>BN</a:t>
            </a:r>
            <a:r>
              <a:rPr lang="zh-CN" altLang="en-US" dirty="0" smtClean="0"/>
              <a:t>方法是有效的正则化方法，加快大型卷积网络的训练速度，收敛后的准确率也得到大幅度的提高。</a:t>
            </a:r>
            <a:r>
              <a:rPr lang="en-US" altLang="zh-CN" dirty="0" smtClean="0"/>
              <a:t>B</a:t>
            </a:r>
            <a:r>
              <a:rPr lang="en-US" altLang="zh-CN" dirty="0"/>
              <a:t>N</a:t>
            </a:r>
            <a:r>
              <a:rPr lang="zh-CN" altLang="en-US" dirty="0" smtClean="0"/>
              <a:t>方法用于神经网络某层的时候，会对每一个</a:t>
            </a:r>
            <a:r>
              <a:rPr lang="en-US" altLang="zh-CN" dirty="0" smtClean="0"/>
              <a:t>mini-batch</a:t>
            </a:r>
            <a:r>
              <a:rPr lang="zh-CN" altLang="en-US" dirty="0"/>
              <a:t>数</a:t>
            </a:r>
            <a:r>
              <a:rPr lang="zh-CN" altLang="en-US" dirty="0" smtClean="0"/>
              <a:t>据的内部进行标准化处理，使得输出规范化到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0,1</a:t>
            </a:r>
            <a:r>
              <a:rPr lang="zh-CN" altLang="en-US" dirty="0" smtClean="0"/>
              <a:t>）</a:t>
            </a:r>
            <a:r>
              <a:rPr lang="zh-CN" altLang="en-US" dirty="0"/>
              <a:t>正态分</a:t>
            </a:r>
            <a:r>
              <a:rPr lang="zh-CN" altLang="en-US" dirty="0" smtClean="0"/>
              <a:t>布，减少了</a:t>
            </a:r>
            <a:r>
              <a:rPr lang="en-US" altLang="zh-CN" dirty="0" smtClean="0"/>
              <a:t>Internal Covariate Shift</a:t>
            </a:r>
            <a:r>
              <a:rPr lang="zh-CN" altLang="en-US" dirty="0" smtClean="0"/>
              <a:t>（内部神经元分布的改变），</a:t>
            </a:r>
            <a:r>
              <a:rPr lang="en-US" altLang="zh-CN" dirty="0" smtClean="0"/>
              <a:t>BN</a:t>
            </a:r>
            <a:r>
              <a:rPr lang="zh-CN" altLang="en-US" dirty="0" smtClean="0"/>
              <a:t>论文指出，传统的深度神经网络在训练的时候，每一层的输入的分布在变化，导致训练变得困难，只能使用一个很小的学习速率结局这个问题，使用</a:t>
            </a:r>
            <a:r>
              <a:rPr lang="en-US" altLang="zh-CN" dirty="0" smtClean="0"/>
              <a:t>BN</a:t>
            </a:r>
            <a:r>
              <a:rPr lang="zh-CN" altLang="en-US" dirty="0"/>
              <a:t>方</a:t>
            </a:r>
            <a:r>
              <a:rPr lang="zh-CN" altLang="en-US" dirty="0" smtClean="0"/>
              <a:t>法后，可以有效的解决这个问题，学习速率可以增大很多倍。</a:t>
            </a:r>
            <a:endParaRPr lang="en-US" altLang="zh-CN" dirty="0" smtClean="0"/>
          </a:p>
          <a:p>
            <a:r>
              <a:rPr lang="en-US" altLang="zh-CN" dirty="0" smtClean="0"/>
              <a:t>BN</a:t>
            </a:r>
            <a:r>
              <a:rPr lang="zh-CN" altLang="en-US" dirty="0" smtClean="0"/>
              <a:t>还起到了正则化的作用，所以可以减少或者取消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，简化网络。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32" y="3742056"/>
            <a:ext cx="3828112" cy="2708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47" y="3742055"/>
            <a:ext cx="2466749" cy="266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6094" y="232371"/>
            <a:ext cx="46347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Inception V3</a:t>
            </a:r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6094" y="1063368"/>
            <a:ext cx="10066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一方面引入</a:t>
            </a:r>
            <a:r>
              <a:rPr lang="en-US" altLang="zh-CN" dirty="0" smtClean="0"/>
              <a:t>Factorization into small convolutions</a:t>
            </a:r>
            <a:r>
              <a:rPr lang="zh-CN" altLang="en-US" dirty="0" smtClean="0"/>
              <a:t>的思想，讲一个较大的二维卷积拆成两个较小的一维卷积（比如讲</a:t>
            </a:r>
            <a:r>
              <a:rPr lang="en-US" altLang="zh-CN" dirty="0" smtClean="0"/>
              <a:t>7×7</a:t>
            </a:r>
            <a:r>
              <a:rPr lang="zh-CN" altLang="en-US" dirty="0" smtClean="0"/>
              <a:t>卷积拆成</a:t>
            </a:r>
            <a:r>
              <a:rPr lang="en-US" altLang="zh-CN" dirty="0" smtClean="0"/>
              <a:t>1×7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7×1</a:t>
            </a:r>
            <a:r>
              <a:rPr lang="zh-CN" altLang="en-US" dirty="0" smtClean="0"/>
              <a:t>的卷积，或者将</a:t>
            </a:r>
            <a:r>
              <a:rPr lang="en-US" altLang="zh-CN" dirty="0" smtClean="0"/>
              <a:t>3×3</a:t>
            </a:r>
            <a:r>
              <a:rPr lang="zh-CN" altLang="en-US" dirty="0" smtClean="0"/>
              <a:t>卷积拆成</a:t>
            </a:r>
            <a:r>
              <a:rPr lang="en-US" altLang="zh-CN" dirty="0" smtClean="0"/>
              <a:t>1×3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3×1</a:t>
            </a:r>
            <a:r>
              <a:rPr lang="zh-CN" altLang="en-US" dirty="0" smtClean="0"/>
              <a:t>的卷积），节约了参数，加速运算；同时优化了</a:t>
            </a:r>
            <a:r>
              <a:rPr lang="en-US" altLang="zh-CN" dirty="0" smtClean="0"/>
              <a:t>Inception Module</a:t>
            </a:r>
            <a:r>
              <a:rPr lang="zh-CN" altLang="en-US" dirty="0" smtClean="0"/>
              <a:t>的结构，优化出了</a:t>
            </a:r>
            <a:r>
              <a:rPr lang="en-US" altLang="zh-CN" dirty="0" smtClean="0"/>
              <a:t>35×35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17× 17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三种不同的结构，这些</a:t>
            </a:r>
            <a:r>
              <a:rPr lang="en-US" altLang="zh-CN" dirty="0" smtClean="0"/>
              <a:t>Inception Module</a:t>
            </a:r>
            <a:r>
              <a:rPr lang="zh-CN" altLang="en-US" dirty="0" smtClean="0"/>
              <a:t>只在网络的后部出现，前部还是普通的卷积。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89" y="2263697"/>
            <a:ext cx="9535886" cy="43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08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971" y="261257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看看</a:t>
            </a:r>
            <a:r>
              <a:rPr lang="en-US" altLang="zh-CN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Inception</a:t>
            </a:r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网</a:t>
            </a:r>
            <a:r>
              <a:rPr lang="zh-CN" altLang="en-US" sz="4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络的实现代</a:t>
            </a:r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1200" y="1320800"/>
            <a:ext cx="105809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（还没有花时间看看这些代码，理解的还不够）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Inception_v1.py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Inception_v2.py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Inception_v3.py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Inception_v4.py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4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4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1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0778" y="1959454"/>
            <a:ext cx="10025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Tensorflow</a:t>
            </a:r>
            <a:r>
              <a:rPr lang="zh-CN" altLang="en-US" sz="2400" dirty="0" smtClean="0"/>
              <a:t>有和</a:t>
            </a:r>
            <a:r>
              <a:rPr lang="en-US" altLang="zh-CN" sz="2400" dirty="0" smtClean="0"/>
              <a:t>tfrecord</a:t>
            </a:r>
            <a:r>
              <a:rPr lang="zh-CN" altLang="en-US" sz="2400" dirty="0" smtClean="0"/>
              <a:t>配套的一些函数，可以加快数据的处理。实际读取</a:t>
            </a:r>
            <a:r>
              <a:rPr lang="en-US" altLang="zh-CN" sz="2400" dirty="0" smtClean="0"/>
              <a:t>tfrecord</a:t>
            </a:r>
            <a:r>
              <a:rPr lang="zh-CN" altLang="en-US" sz="2400" dirty="0" smtClean="0"/>
              <a:t>数据时，先以相应的</a:t>
            </a:r>
            <a:r>
              <a:rPr lang="en-US" altLang="zh-CN" sz="2400" dirty="0" smtClean="0"/>
              <a:t>tfrecord</a:t>
            </a:r>
            <a:r>
              <a:rPr lang="zh-CN" altLang="en-US" sz="2400" dirty="0" smtClean="0"/>
              <a:t>文件为参数，创建一个输入队列，这个队列有一定的容量（视具体硬件限制，用户可以设置不同的值），在一部分数据出队列时，</a:t>
            </a:r>
            <a:r>
              <a:rPr lang="en-US" altLang="zh-CN" sz="2400" dirty="0" smtClean="0"/>
              <a:t>tfrecord</a:t>
            </a:r>
            <a:r>
              <a:rPr lang="zh-CN" altLang="en-US" sz="2400" dirty="0" smtClean="0"/>
              <a:t>中的其他数据就可以通过预取进入队列，并且这个过程和网络的计算是独立进行的。也就是说，网络每一个</a:t>
            </a:r>
            <a:r>
              <a:rPr lang="en-US" altLang="zh-CN" sz="2400" dirty="0" smtClean="0"/>
              <a:t>iteration</a:t>
            </a:r>
            <a:r>
              <a:rPr lang="zh-CN" altLang="en-US" sz="2400" dirty="0" smtClean="0"/>
              <a:t>的训练不必等待数据队列准备好再开始，队列中的数据始终是充足的，而往队列中填充数据时，也可以使用多线程加速。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30778" y="681644"/>
            <a:ext cx="806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TFRecord</a:t>
            </a:r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读取数据的优势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48" y="4637110"/>
            <a:ext cx="6385807" cy="15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4277" y="631767"/>
            <a:ext cx="841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TFRecord</a:t>
            </a:r>
            <a:r>
              <a:rPr lang="zh-CN" altLang="en-US" sz="4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数据文件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3782" y="1745673"/>
            <a:ext cx="51871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tfrecord</a:t>
            </a:r>
            <a:r>
              <a:rPr lang="zh-CN" altLang="en-US" sz="2400" dirty="0" smtClean="0"/>
              <a:t>数据文件是一种将图像数据和标签统一存储的二进制文件，能更好的利用内存，在</a:t>
            </a:r>
            <a:r>
              <a:rPr lang="en-US" altLang="zh-CN" sz="2400" dirty="0" smtClean="0"/>
              <a:t>tensorflow</a:t>
            </a:r>
            <a:r>
              <a:rPr lang="zh-CN" altLang="en-US" sz="2400" dirty="0" smtClean="0"/>
              <a:t>中快速的复制，移动，读取，存储等。</a:t>
            </a:r>
          </a:p>
          <a:p>
            <a:r>
              <a:rPr lang="en-US" altLang="zh-CN" sz="2400" dirty="0" smtClean="0"/>
              <a:t>tfrecord</a:t>
            </a:r>
            <a:r>
              <a:rPr lang="zh-CN" altLang="en-US" sz="2400" dirty="0" smtClean="0"/>
              <a:t>文件包含了</a:t>
            </a:r>
            <a:r>
              <a:rPr lang="en-US" altLang="zh-CN" sz="2400" dirty="0" smtClean="0"/>
              <a:t>tf.train.Example </a:t>
            </a:r>
            <a:r>
              <a:rPr lang="zh-CN" altLang="en-US" sz="2400" dirty="0" smtClean="0"/>
              <a:t>协议缓冲区</a:t>
            </a:r>
            <a:r>
              <a:rPr lang="en-US" altLang="zh-CN" sz="2400" dirty="0" smtClean="0"/>
              <a:t>(protocol buffer</a:t>
            </a:r>
            <a:r>
              <a:rPr lang="zh-CN" altLang="en-US" sz="2400" dirty="0" smtClean="0"/>
              <a:t>，协议缓冲区包含了特征 </a:t>
            </a:r>
            <a:r>
              <a:rPr lang="en-US" altLang="zh-CN" sz="2400" dirty="0" smtClean="0"/>
              <a:t>Features)</a:t>
            </a:r>
            <a:r>
              <a:rPr lang="zh-CN" altLang="en-US" sz="2400" dirty="0" smtClean="0"/>
              <a:t>。你可以写一段代码获取你的数据， 将数据填入到</a:t>
            </a:r>
            <a:r>
              <a:rPr lang="en-US" altLang="zh-CN" sz="2400" dirty="0" smtClean="0"/>
              <a:t>Example</a:t>
            </a:r>
            <a:r>
              <a:rPr lang="zh-CN" altLang="en-US" sz="2400" dirty="0" smtClean="0"/>
              <a:t>协议缓冲区</a:t>
            </a:r>
            <a:r>
              <a:rPr lang="en-US" altLang="zh-CN" sz="2400" dirty="0" smtClean="0"/>
              <a:t>(protocol buffer)</a:t>
            </a:r>
            <a:r>
              <a:rPr lang="zh-CN" altLang="en-US" sz="2400" dirty="0" smtClean="0"/>
              <a:t>，将协议缓冲区序列化为一个字符串， 并且通过</a:t>
            </a:r>
            <a:r>
              <a:rPr lang="en-US" altLang="zh-CN" sz="2400" dirty="0" smtClean="0"/>
              <a:t>tf.python_io.TFRecordWriter class</a:t>
            </a:r>
            <a:r>
              <a:rPr lang="zh-CN" altLang="en-US" sz="2400" dirty="0" smtClean="0"/>
              <a:t>写入到</a:t>
            </a:r>
            <a:r>
              <a:rPr lang="en-US" altLang="zh-CN" sz="2400" dirty="0" smtClean="0"/>
              <a:t>TFRecords</a:t>
            </a:r>
            <a:r>
              <a:rPr lang="zh-CN" altLang="en-US" sz="2400" dirty="0" smtClean="0"/>
              <a:t>文件。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320741" y="1191674"/>
            <a:ext cx="48712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Example {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Features{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map&lt;string,Feature&gt; featrue = 1;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Feature{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oneof kind{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BytesList bytes_list = 1;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FloatList float_list = 2;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Int64List int64_list = 3;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10307782" y="1745673"/>
            <a:ext cx="1512916" cy="631767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属性名：取值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9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396" y="681644"/>
            <a:ext cx="1017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读取的数据格式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396" y="1778923"/>
            <a:ext cx="107234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tfrecord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支持整型、浮点数和二进制三种格式，分别是：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tf.train.Feature(int64_list = tf.train.Int64List(value=[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int_scalar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]))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tf.train.Feature(bytes_list = tf.train.BytesList(value=[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array_string_or_byte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]))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tf.train.Feature(bytes_list =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tf.train.FloatList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(value=[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float_scalar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]))</a:t>
            </a: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例如图片等数组形式（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array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）的数据，可以保存为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numpy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array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的格式，转换为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string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，然后保存到二进制格式的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feature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中。对于单个的数值（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scalar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），可以直接赋值。这里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value=[×]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[]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非常重要，也就是说输入的必须是列表（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list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）。当然，对于输入数据是向量形式的，可以根据数据类型（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float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还是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）分别保存。并且在保存的时候还可以指定数据的维数。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1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8764" y="29925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讲讲代码实现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756" y="1130255"/>
            <a:ext cx="1195924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#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首先给出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tfrecord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文件的名称同时创建文件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tfrecords_filename = './tfrecords/train.tfrecords'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writer = tf.python_io.TFRecordWriter(tfrecords_filename) #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.tfrecord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文件，准备写入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#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创建一个循环来依次写入数据：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for i in range(100):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#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7*30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，取值在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0-255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之间随机数组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  img_raw = np.random.random_integers(0,255,size=(7,30))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img_raw = img_raw.tostring()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  example = (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feature={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tf.train.Example(features=tf.train.Features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#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通过字典实现赋值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'label': tf.train.Feature(int64_list = tf.train.Int64List(value=[i])),    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'img_raw':tf.train.Feature(bytes_list = tf.train.BytesList(value=[img_raw]))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}))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writer.write(example.SerializeToString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())    #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写入文件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writer.close()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96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9037" y="386680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讲讲代码实现</a:t>
            </a:r>
            <a:endParaRPr lang="zh-CN" altLang="en-US" sz="4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9037" y="1512916"/>
            <a:ext cx="10623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</a:t>
            </a:r>
            <a:r>
              <a:rPr lang="en-US" altLang="zh-CN" dirty="0" smtClean="0"/>
              <a:t>tfrecord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TFRecords</a:t>
            </a:r>
            <a:r>
              <a:rPr lang="zh-CN" altLang="en-US" dirty="0" smtClean="0"/>
              <a:t>文件中读取数据， 首先需要用</a:t>
            </a:r>
            <a:r>
              <a:rPr lang="en-US" altLang="zh-CN" dirty="0" smtClean="0"/>
              <a:t>tf.train.string_input_producer</a:t>
            </a:r>
            <a:r>
              <a:rPr lang="zh-CN" altLang="en-US" dirty="0" smtClean="0"/>
              <a:t>生成一个解析队列。之后调用</a:t>
            </a:r>
            <a:r>
              <a:rPr lang="en-US" altLang="zh-CN" dirty="0" smtClean="0"/>
              <a:t>tf.TFRecordReader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tf.parse_single_example</a:t>
            </a:r>
            <a:r>
              <a:rPr lang="zh-CN" altLang="en-US" dirty="0" smtClean="0"/>
              <a:t>解析器。解析器首先读取解析队列，返回</a:t>
            </a:r>
            <a:r>
              <a:rPr lang="en-US" altLang="zh-CN" dirty="0" smtClean="0"/>
              <a:t>serialized_example</a:t>
            </a:r>
            <a:r>
              <a:rPr lang="zh-CN" altLang="en-US" dirty="0" smtClean="0"/>
              <a:t>对象，之后调用</a:t>
            </a:r>
            <a:r>
              <a:rPr lang="en-US" altLang="zh-CN" dirty="0" smtClean="0"/>
              <a:t>tf.parse_single_example</a:t>
            </a:r>
            <a:r>
              <a:rPr lang="zh-CN" altLang="en-US" dirty="0" smtClean="0"/>
              <a:t>操作将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协议缓冲区</a:t>
            </a:r>
            <a:r>
              <a:rPr lang="en-US" altLang="zh-CN" dirty="0" smtClean="0"/>
              <a:t>(protocol buffer)</a:t>
            </a:r>
            <a:r>
              <a:rPr lang="zh-CN" altLang="en-US" dirty="0" smtClean="0"/>
              <a:t>解析为张量。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" y="2731485"/>
            <a:ext cx="11804073" cy="29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279" y="187175"/>
            <a:ext cx="800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讲讲代码实</a:t>
            </a:r>
            <a:r>
              <a:rPr lang="zh-CN" altLang="en-US" sz="4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en-US" altLang="zh-CN" sz="4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3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TFRecord</a:t>
            </a:r>
            <a:r>
              <a:rPr lang="zh-CN" altLang="en-US" sz="3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018172"/>
            <a:ext cx="71156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__name__==’__main__’:</a:t>
            </a:r>
          </a:p>
          <a:p>
            <a:r>
              <a:rPr lang="en-US" altLang="zh-CN" dirty="0" smtClean="0"/>
              <a:t>    tfrecords_filename = "train.tfrecords"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test_write_to_tfrecords</a:t>
            </a:r>
            <a:r>
              <a:rPr lang="en-US" altLang="zh-CN" dirty="0" smtClean="0"/>
              <a:t>(tfrecords_filename)</a:t>
            </a:r>
          </a:p>
          <a:p>
            <a:r>
              <a:rPr lang="en-US" altLang="zh-CN" dirty="0" smtClean="0"/>
              <a:t>    filename_queue =</a:t>
            </a:r>
            <a:r>
              <a:rPr lang="en-US" altLang="zh-CN" dirty="0"/>
              <a:t>\</a:t>
            </a:r>
            <a:r>
              <a:rPr lang="en-US" altLang="zh-CN" dirty="0" smtClean="0"/>
              <a:t>          tf.train.string_input_producer([tfrecords_filename],) #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读入流中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reader = tf.TFRecordReader()</a:t>
            </a:r>
          </a:p>
          <a:p>
            <a:r>
              <a:rPr lang="en-US" altLang="zh-CN" dirty="0" smtClean="0"/>
              <a:t>    _, serialized_example = reader.read(</a:t>
            </a:r>
            <a:r>
              <a:rPr lang="en-US" altLang="zh-CN" dirty="0" err="1" smtClean="0"/>
              <a:t>filename_queue</a:t>
            </a:r>
            <a:r>
              <a:rPr lang="en-US" altLang="zh-CN" dirty="0" smtClean="0"/>
              <a:t>)   #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返回文件名和文件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features = tf.parse_single_example(serialized_example,</a:t>
            </a:r>
          </a:p>
          <a:p>
            <a:r>
              <a:rPr lang="en-US" altLang="zh-CN" dirty="0" smtClean="0"/>
              <a:t>                                       features={</a:t>
            </a:r>
          </a:p>
          <a:p>
            <a:r>
              <a:rPr lang="en-US" altLang="zh-CN" dirty="0" smtClean="0"/>
              <a:t>                                           'label': tf.FixedLenFeature([], tf.int64),</a:t>
            </a:r>
          </a:p>
          <a:p>
            <a:r>
              <a:rPr lang="en-US" altLang="zh-CN" dirty="0" smtClean="0"/>
              <a:t>                                           'img_raw' : tf.FixedLenFeature([], tf.string),</a:t>
            </a:r>
          </a:p>
          <a:p>
            <a:r>
              <a:rPr lang="en-US" altLang="zh-CN" dirty="0" smtClean="0"/>
              <a:t>                                       })  #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取出包含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label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对象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image = tf.decode_raw(features['img_raw'],tf.int64)</a:t>
            </a:r>
          </a:p>
          <a:p>
            <a:r>
              <a:rPr lang="en-US" altLang="zh-CN" dirty="0" smtClean="0"/>
              <a:t>    image = tf.reshape(image, [7,30])</a:t>
            </a:r>
          </a:p>
          <a:p>
            <a:r>
              <a:rPr lang="en-US" altLang="zh-CN" dirty="0" smtClean="0"/>
              <a:t>    label = tf.cast(features['label'], tf.int64)</a:t>
            </a:r>
          </a:p>
          <a:p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36079" y="1018172"/>
            <a:ext cx="545592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 </a:t>
            </a:r>
            <a:r>
              <a:rPr lang="en-US" altLang="zh-CN" dirty="0" err="1" smtClean="0"/>
              <a:t>tf.Session</a:t>
            </a:r>
            <a:r>
              <a:rPr lang="en-US" altLang="zh-CN" dirty="0" smtClean="0"/>
              <a:t>() as </a:t>
            </a:r>
            <a:r>
              <a:rPr lang="en-US" altLang="zh-CN" dirty="0" err="1" smtClean="0"/>
              <a:t>sess</a:t>
            </a:r>
            <a:r>
              <a:rPr lang="en-US" altLang="zh-CN" dirty="0" smtClean="0"/>
              <a:t>: #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开始一个会话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init_op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tf.initialize_all_variables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sess.run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init_op</a:t>
            </a:r>
            <a:r>
              <a:rPr lang="en-US" altLang="zh-CN" dirty="0" smtClean="0"/>
              <a:t>)</a:t>
            </a:r>
          </a:p>
          <a:p>
            <a:r>
              <a:rPr lang="en-US" altLang="zh-CN" sz="1200" dirty="0" smtClean="0"/>
              <a:t>            #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创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建一个协调器，管理线程</a:t>
            </a:r>
            <a:endParaRPr lang="en-US" altLang="zh-CN" sz="1200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tf.train.Coordinator</a:t>
            </a:r>
            <a:r>
              <a:rPr lang="en-US" altLang="zh-CN" dirty="0" smtClean="0"/>
              <a:t>()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 smtClean="0"/>
              <a:t>           #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启动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QueueRunner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此时文件名队列已经进队</a:t>
            </a:r>
            <a:endParaRPr lang="en-US" altLang="zh-CN" dirty="0" smtClean="0"/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#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该函数启动输入管道的线程，填充样本到队列中，以便出队操作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         </a:t>
            </a:r>
            <a:r>
              <a:rPr lang="en-US" altLang="zh-CN" dirty="0" smtClean="0"/>
              <a:t>threads=\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tf.train.start_queue_runners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for i in range(20):</a:t>
            </a:r>
          </a:p>
          <a:p>
            <a:r>
              <a:rPr lang="en-US" altLang="zh-CN" dirty="0" smtClean="0"/>
              <a:t>            example, l = </a:t>
            </a:r>
            <a:r>
              <a:rPr lang="en-US" altLang="zh-CN" dirty="0" err="1" smtClean="0"/>
              <a:t>sess.run</a:t>
            </a:r>
            <a:r>
              <a:rPr lang="en-US" altLang="zh-CN" dirty="0" smtClean="0"/>
              <a:t>([</a:t>
            </a:r>
            <a:r>
              <a:rPr lang="en-US" altLang="zh-CN" dirty="0" err="1" smtClean="0"/>
              <a:t>image,label</a:t>
            </a:r>
            <a:r>
              <a:rPr lang="en-US" altLang="zh-CN" dirty="0" smtClean="0"/>
              <a:t>]) </a:t>
            </a:r>
            <a:r>
              <a:rPr lang="en-US" altLang="zh-CN" sz="1200" dirty="0" smtClean="0"/>
              <a:t>#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在会话中取出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label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Image.fromarray</a:t>
            </a:r>
            <a:r>
              <a:rPr lang="en-US" altLang="zh-CN" dirty="0" smtClean="0"/>
              <a:t>(example, 'RGB') </a:t>
            </a:r>
            <a:r>
              <a:rPr lang="en-US" altLang="zh-CN" sz="1200" dirty="0" smtClean="0"/>
              <a:t>#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这里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是之前提到的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err="1" smtClean="0"/>
              <a:t>img.save</a:t>
            </a:r>
            <a:r>
              <a:rPr lang="en-US" altLang="zh-CN" dirty="0" smtClean="0"/>
              <a:t>('./'+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(i)+'_''Label_'+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(l)+'.jpg') </a:t>
            </a:r>
            <a:r>
              <a:rPr lang="en-US" altLang="zh-CN" sz="1200" dirty="0" smtClean="0"/>
              <a:t>#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存下图片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print(example, 1)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try..except ..finally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结构来处理队列已经到达了最大实际的最大迭代数错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误</a:t>
            </a:r>
            <a:endParaRPr lang="en-US" altLang="zh-CN" sz="1200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coord.request_stop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coord.join</a:t>
            </a:r>
            <a:r>
              <a:rPr lang="en-US" altLang="zh-CN" dirty="0" smtClean="0"/>
              <a:t>(threads)</a:t>
            </a:r>
          </a:p>
        </p:txBody>
      </p:sp>
    </p:spTree>
    <p:extLst>
      <p:ext uri="{BB962C8B-B14F-4D97-AF65-F5344CB8AC3E}">
        <p14:creationId xmlns:p14="http://schemas.microsoft.com/office/powerpoint/2010/main" val="39313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0080" y="335280"/>
            <a:ext cx="882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量读取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0080" y="1166277"/>
            <a:ext cx="111861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一般是采取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batch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的方式去读入数据。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tensorflow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提供了两种方式，一种是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shuffle_batch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tf.train.shuffle_batch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），这种主要是用在训练中，随机选取样本组成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batch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。另外一种就是按照数据在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tfrecord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中的先后顺序生成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batch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tf.train.batch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这里采用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tf.train.shuffle_batch()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，函数输入参数：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tensor_list: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进入队列的张量列表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batch_size: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从数据队列中抽取一个批次所包含的数据条数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capacity: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队列中最大的数据条数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min_after_dequeue: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提出队列后，队列中剩余的最小数据条数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num_threads: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进行队列操作的线程数目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seed: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队列中进行随机排列的随机数发生器，似乎不常用到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enqueue_many: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张量列表中的每个张量是否是一个单独的例子，似乎不常用到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shapes: (Optional) The shapes for each example. Defaults to the inferred shapes for tensor_list.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name: (Optional) A name for the operations.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7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4065</Words>
  <Application>Microsoft Office PowerPoint</Application>
  <PresentationFormat>宽屏</PresentationFormat>
  <Paragraphs>201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峰</dc:creator>
  <cp:lastModifiedBy>韩 峰</cp:lastModifiedBy>
  <cp:revision>20</cp:revision>
  <dcterms:created xsi:type="dcterms:W3CDTF">2018-05-11T07:11:41Z</dcterms:created>
  <dcterms:modified xsi:type="dcterms:W3CDTF">2018-05-11T14:52:27Z</dcterms:modified>
</cp:coreProperties>
</file>