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8554B-49D3-4B1E-BE68-D5A34FC5B1FF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12951-ACB0-4E5F-A878-ACCF0B13D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9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A497-FCF0-4FFA-BC94-478697B17D00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4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12B-1F1F-43C5-9021-6D83A46EF6EE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8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7744-82CE-4BF0-950C-E5D97806B1D1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6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FDAF-2C6A-4D3D-8CCD-FA9CD8CB15C3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3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34B8-AD50-4234-9D6C-211FF93B2CD5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3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B0A3-44CC-430A-85AB-733EEB2ED532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1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573-6722-4474-A6EF-EB7F1ECD1C67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970E-88AF-4A3F-A4EF-264052D649A5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3F75-4DB9-41CE-A68C-C266C1F7BF93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D5F96-94D6-4996-BEF1-CE40DAC752BB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028F-77BE-49FA-84F9-A870584CE30C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B701-477F-4D05-BF0C-F56830290A2E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9191-FC56-45BC-88C9-57806B908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</a:t>
            </a:r>
            <a:r>
              <a:rPr lang="zh-CN" altLang="en-US" dirty="0" smtClean="0"/>
              <a:t>习组会报告（一）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00538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--</a:t>
            </a:r>
            <a:r>
              <a:rPr lang="zh-CN" altLang="en-US" dirty="0" smtClean="0"/>
              <a:t>韩峰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46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误差反向传播算法（</a:t>
            </a:r>
            <a:r>
              <a:rPr lang="en-US" altLang="zh-CN" dirty="0" smtClean="0"/>
              <a:t>BP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792" y="1597025"/>
            <a:ext cx="5557415" cy="4351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6000" y="1970832"/>
            <a:ext cx="5956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/>
              <a:t>　其中，输入数据  </a:t>
            </a:r>
            <a:r>
              <a:rPr lang="en-US" altLang="zh-CN" dirty="0"/>
              <a:t>i1=0.05</a:t>
            </a:r>
            <a:r>
              <a:rPr lang="zh-CN" altLang="en-US" dirty="0"/>
              <a:t>，</a:t>
            </a:r>
            <a:r>
              <a:rPr lang="en-US" altLang="zh-CN" dirty="0"/>
              <a:t>i2=0.10;</a:t>
            </a:r>
          </a:p>
          <a:p>
            <a:pPr latinLnBrk="1"/>
            <a:r>
              <a:rPr lang="zh-CN" altLang="en-US" dirty="0"/>
              <a:t>　　　　　输出数据 </a:t>
            </a:r>
            <a:r>
              <a:rPr lang="en-US" altLang="zh-CN" dirty="0"/>
              <a:t>o1=0.01,o2=0.99;</a:t>
            </a:r>
          </a:p>
          <a:p>
            <a:pPr latinLnBrk="1"/>
            <a:r>
              <a:rPr lang="zh-CN" altLang="en-US" dirty="0"/>
              <a:t>　　　　　初始权重  </a:t>
            </a:r>
            <a:r>
              <a:rPr lang="en-US" altLang="zh-CN" dirty="0"/>
              <a:t>w1=0.15,w2=0.20,w3=0.25,w4=0.30;</a:t>
            </a:r>
          </a:p>
          <a:p>
            <a:pPr latinLnBrk="1"/>
            <a:r>
              <a:rPr lang="zh-CN" altLang="en-US" dirty="0"/>
              <a:t>　　　　　　　　　  </a:t>
            </a:r>
            <a:r>
              <a:rPr lang="en-US" altLang="zh-CN" dirty="0"/>
              <a:t>w5=0.40,w6=0.45,w7=0.50,w8=0.55</a:t>
            </a:r>
          </a:p>
          <a:p>
            <a:pPr latinLnBrk="1"/>
            <a:r>
              <a:rPr lang="en-US" altLang="zh-CN" dirty="0"/>
              <a:t> </a:t>
            </a:r>
          </a:p>
          <a:p>
            <a:pPr latinLnBrk="1"/>
            <a:r>
              <a:rPr lang="zh-CN" altLang="en-US" dirty="0"/>
              <a:t>　　目标：给出输入数据</a:t>
            </a:r>
            <a:r>
              <a:rPr lang="en-US" altLang="zh-CN" dirty="0"/>
              <a:t>i1,i2(0.05</a:t>
            </a:r>
            <a:r>
              <a:rPr lang="zh-CN" altLang="en-US" dirty="0"/>
              <a:t>和</a:t>
            </a:r>
            <a:r>
              <a:rPr lang="en-US" altLang="zh-CN" dirty="0"/>
              <a:t>0.10)</a:t>
            </a:r>
            <a:r>
              <a:rPr lang="zh-CN" altLang="en-US" dirty="0"/>
              <a:t>，使输出尽可能与原始输出</a:t>
            </a:r>
            <a:r>
              <a:rPr lang="en-US" altLang="zh-CN" dirty="0"/>
              <a:t>o1,o2(0.01</a:t>
            </a:r>
            <a:r>
              <a:rPr lang="zh-CN" altLang="en-US" dirty="0"/>
              <a:t>和</a:t>
            </a:r>
            <a:r>
              <a:rPr lang="en-US" altLang="zh-CN" dirty="0"/>
              <a:t>0.99)</a:t>
            </a:r>
            <a:r>
              <a:rPr lang="zh-CN" altLang="en-US" dirty="0"/>
              <a:t>接近。</a:t>
            </a:r>
          </a:p>
          <a:p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8E00-DB41-4154-A954-216B5BF1FB2B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7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Step 1 </a:t>
            </a:r>
            <a:r>
              <a:rPr lang="zh-CN" altLang="en-US" b="1" dirty="0"/>
              <a:t>前向传播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输入层</a:t>
            </a:r>
            <a:r>
              <a:rPr lang="en-US" altLang="zh-CN" dirty="0"/>
              <a:t>—-&gt;</a:t>
            </a:r>
            <a:r>
              <a:rPr lang="zh-CN" altLang="en-US" dirty="0"/>
              <a:t>隐含层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计</a:t>
            </a:r>
            <a:r>
              <a:rPr lang="zh-CN" altLang="en-US" dirty="0"/>
              <a:t>算神</a:t>
            </a:r>
            <a:r>
              <a:rPr lang="zh-CN" altLang="en-US" dirty="0" smtClean="0"/>
              <a:t>经元</a:t>
            </a:r>
            <a:r>
              <a:rPr lang="en-US" altLang="zh-CN" dirty="0" smtClean="0"/>
              <a:t>h1</a:t>
            </a:r>
            <a:r>
              <a:rPr lang="zh-CN" altLang="en-US" dirty="0"/>
              <a:t>的输入加权</a:t>
            </a:r>
            <a:r>
              <a:rPr lang="zh-CN" altLang="en-US" dirty="0" smtClean="0"/>
              <a:t>和；</a:t>
            </a:r>
            <a:endParaRPr lang="en-US" altLang="zh-CN" dirty="0" smtClean="0"/>
          </a:p>
          <a:p>
            <a:r>
              <a:rPr lang="zh-CN" altLang="en-US" dirty="0"/>
              <a:t>神经元</a:t>
            </a:r>
            <a:r>
              <a:rPr lang="en-US" altLang="zh-CN" dirty="0"/>
              <a:t>h1</a:t>
            </a:r>
            <a:r>
              <a:rPr lang="zh-CN" altLang="en-US" dirty="0"/>
              <a:t>的输出</a:t>
            </a:r>
            <a:r>
              <a:rPr lang="en-US" altLang="zh-CN" dirty="0"/>
              <a:t>o1:(</a:t>
            </a:r>
            <a:r>
              <a:rPr lang="zh-CN" altLang="en-US" dirty="0"/>
              <a:t>此处用到激活函数为</a:t>
            </a:r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计算出神经元</a:t>
            </a:r>
            <a:r>
              <a:rPr lang="en-US" altLang="zh-CN" dirty="0"/>
              <a:t>h2</a:t>
            </a:r>
            <a:r>
              <a:rPr lang="zh-CN" altLang="en-US" dirty="0"/>
              <a:t>的输出</a:t>
            </a:r>
            <a:r>
              <a:rPr lang="en-US" altLang="zh-CN" dirty="0" smtClean="0"/>
              <a:t>o2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隐含层</a:t>
            </a:r>
            <a:r>
              <a:rPr lang="en-US" altLang="zh-CN" dirty="0"/>
              <a:t>—-&gt;</a:t>
            </a:r>
            <a:r>
              <a:rPr lang="zh-CN" altLang="en-US" dirty="0"/>
              <a:t>输出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/>
              <a:t>计算输出层神经元</a:t>
            </a:r>
            <a:r>
              <a:rPr lang="en-US" altLang="zh-CN" dirty="0"/>
              <a:t>o1</a:t>
            </a:r>
            <a:r>
              <a:rPr lang="zh-CN" altLang="en-US" dirty="0"/>
              <a:t>和</a:t>
            </a:r>
            <a:r>
              <a:rPr lang="en-US" altLang="zh-CN" dirty="0"/>
              <a:t>o2</a:t>
            </a:r>
            <a:r>
              <a:rPr lang="zh-CN" altLang="en-US" dirty="0"/>
              <a:t>的值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第一</a:t>
            </a:r>
            <a:r>
              <a:rPr lang="zh-CN" altLang="en-US" dirty="0"/>
              <a:t>次</a:t>
            </a:r>
            <a:r>
              <a:rPr lang="zh-CN" altLang="en-US" dirty="0" smtClean="0"/>
              <a:t>前向传播的过程结束，得到输出值为</a:t>
            </a:r>
            <a:r>
              <a:rPr lang="en-US" altLang="zh-CN" dirty="0" smtClean="0"/>
              <a:t>[0.75136079 , 0.772928465]</a:t>
            </a:r>
            <a:r>
              <a:rPr lang="zh-CN" altLang="en-US" dirty="0" smtClean="0"/>
              <a:t>，与实际值</a:t>
            </a:r>
            <a:r>
              <a:rPr lang="en-US" altLang="zh-CN" dirty="0" smtClean="0"/>
              <a:t>[0.01 , 0.99]</a:t>
            </a:r>
            <a:r>
              <a:rPr lang="zh-CN" altLang="en-US" dirty="0" smtClean="0"/>
              <a:t>相差还很远，下面对误差进行反向传播，更新权值，重新计算输出。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C2B1-ADEE-489D-8D1D-317DBACFDE23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8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Step 2 </a:t>
            </a:r>
            <a:r>
              <a:rPr lang="zh-CN" altLang="en-US" b="1" dirty="0"/>
              <a:t>反向传播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计算总误</a:t>
            </a:r>
            <a:r>
              <a:rPr lang="zh-CN" altLang="en-US" dirty="0" smtClean="0"/>
              <a:t>差：为两个输出之和</a:t>
            </a:r>
            <a:endParaRPr lang="en-US" altLang="zh-CN" dirty="0" smtClean="0"/>
          </a:p>
          <a:p>
            <a:r>
              <a:rPr lang="en-US" altLang="zh-CN" dirty="0"/>
              <a:t>2.</a:t>
            </a:r>
            <a:r>
              <a:rPr lang="zh-CN" altLang="en-US" dirty="0"/>
              <a:t>隐含层</a:t>
            </a:r>
            <a:r>
              <a:rPr lang="en-US" altLang="zh-CN" dirty="0"/>
              <a:t>—-&gt;</a:t>
            </a:r>
            <a:r>
              <a:rPr lang="zh-CN" altLang="en-US" dirty="0"/>
              <a:t>输出层的权值更</a:t>
            </a:r>
            <a:r>
              <a:rPr lang="zh-CN" altLang="en-US" dirty="0" smtClean="0"/>
              <a:t>新，就是链式求导。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0" y="1572674"/>
            <a:ext cx="3625850" cy="76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25" y="2833148"/>
            <a:ext cx="7147749" cy="347875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DB75-86B5-4C1E-89AF-B465768D760C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8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更新权重</a:t>
            </a:r>
            <a:r>
              <a:rPr lang="en-US" altLang="zh-CN" dirty="0" smtClean="0"/>
              <a:t>w5</a:t>
            </a:r>
            <a:r>
              <a:rPr lang="zh-CN" altLang="en-US" dirty="0" smtClean="0"/>
              <a:t>，同理</a:t>
            </a:r>
            <a:r>
              <a:rPr lang="en-US" altLang="zh-CN" dirty="0" smtClean="0"/>
              <a:t>w6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w8…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2480469"/>
            <a:ext cx="8248650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3736975"/>
            <a:ext cx="6324600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70260"/>
          <a:stretch/>
        </p:blipFill>
        <p:spPr>
          <a:xfrm>
            <a:off x="3975100" y="5075237"/>
            <a:ext cx="3048000" cy="819150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3C03-B456-4970-A17A-4D1402217188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7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</a:t>
            </a:r>
            <a:r>
              <a:rPr lang="zh-CN" altLang="en-US" dirty="0" smtClean="0"/>
              <a:t>他的</a:t>
            </a:r>
            <a:r>
              <a:rPr lang="zh-CN" altLang="en-US" dirty="0"/>
              <a:t>分类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支持向量机</a:t>
            </a:r>
            <a:endParaRPr lang="en-US" altLang="zh-CN" dirty="0" smtClean="0"/>
          </a:p>
          <a:p>
            <a:r>
              <a:rPr lang="zh-CN" altLang="en-US" dirty="0" smtClean="0"/>
              <a:t>    间隔和支持向量</a:t>
            </a:r>
          </a:p>
          <a:p>
            <a:r>
              <a:rPr lang="zh-CN" altLang="en-US" dirty="0" smtClean="0"/>
              <a:t>    对偶问题 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SMO</a:t>
            </a:r>
            <a:r>
              <a:rPr lang="zh-CN" altLang="en-US" dirty="0" smtClean="0"/>
              <a:t>二次规划算法</a:t>
            </a:r>
          </a:p>
          <a:p>
            <a:r>
              <a:rPr lang="zh-CN" altLang="en-US" dirty="0" smtClean="0"/>
              <a:t>    核函数</a:t>
            </a:r>
            <a:endParaRPr lang="en-US" altLang="zh-CN" dirty="0" smtClean="0"/>
          </a:p>
          <a:p>
            <a:r>
              <a:rPr lang="zh-CN" altLang="en-US" dirty="0" smtClean="0"/>
              <a:t>贝叶斯分类器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集</a:t>
            </a:r>
            <a:r>
              <a:rPr lang="zh-CN" altLang="en-US" dirty="0" smtClean="0"/>
              <a:t>成学习（</a:t>
            </a:r>
            <a:r>
              <a:rPr lang="en-US" altLang="zh-CN" dirty="0" smtClean="0"/>
              <a:t>Boosting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Bagging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Random Forest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87ED-54E3-4EF8-99D2-50CEE492C316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9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一些小收获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shape</a:t>
            </a:r>
            <a:r>
              <a:rPr lang="zh-CN" altLang="en-US" dirty="0" smtClean="0"/>
              <a:t>函数返回矩阵的行列 </a:t>
            </a:r>
          </a:p>
          <a:p>
            <a:r>
              <a:rPr lang="en-US" altLang="zh-CN" dirty="0" smtClean="0"/>
              <a:t>sum</a:t>
            </a:r>
            <a:r>
              <a:rPr lang="zh-CN" altLang="en-US" dirty="0" smtClean="0"/>
              <a:t>函数中加入参数 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axis=0</a:t>
            </a:r>
            <a:r>
              <a:rPr lang="zh-CN" altLang="en-US" dirty="0" smtClean="0"/>
              <a:t>）或者是</a:t>
            </a:r>
            <a:r>
              <a:rPr lang="en-US" altLang="zh-CN" dirty="0" smtClean="0"/>
              <a:t>.sum(axis=1) </a:t>
            </a:r>
          </a:p>
          <a:p>
            <a:r>
              <a:rPr lang="en-US" altLang="zh-CN" dirty="0" smtClean="0"/>
              <a:t>axis=0 </a:t>
            </a:r>
            <a:r>
              <a:rPr lang="zh-CN" altLang="en-US" dirty="0" smtClean="0"/>
              <a:t>就是普通的相加 ；加入</a:t>
            </a:r>
            <a:r>
              <a:rPr lang="en-US" altLang="zh-CN" dirty="0" smtClean="0"/>
              <a:t>axis=1</a:t>
            </a:r>
            <a:r>
              <a:rPr lang="zh-CN" altLang="en-US" dirty="0" smtClean="0"/>
              <a:t>以后就是将一个矩阵的每一行向量相加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as np</a:t>
            </a:r>
          </a:p>
          <a:p>
            <a:r>
              <a:rPr lang="en-US" altLang="zh-CN" dirty="0" err="1" smtClean="0"/>
              <a:t>np.sum</a:t>
            </a:r>
            <a:r>
              <a:rPr lang="en-US" altLang="zh-CN" dirty="0" smtClean="0"/>
              <a:t>([[1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3],[2,,3,4],axis=1)</a:t>
            </a:r>
            <a:r>
              <a:rPr lang="zh-CN" altLang="en-US" dirty="0" smtClean="0"/>
              <a:t>的结果就是：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[6,9]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7318-9F48-42BC-8B99-9F71EA11924C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一些小收获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title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）函数（重复某个数组）</a:t>
            </a:r>
          </a:p>
          <a:p>
            <a:r>
              <a:rPr lang="en-US" altLang="zh-CN" dirty="0" smtClean="0"/>
              <a:t>&gt;&gt;&gt; tile(3,2)                                       </a:t>
            </a:r>
          </a:p>
          <a:p>
            <a:r>
              <a:rPr lang="en-US" altLang="zh-CN" dirty="0" smtClean="0"/>
              <a:t>array([ 3,  3])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&gt;&gt;&gt; tile((1,2,3),2)</a:t>
            </a:r>
          </a:p>
          <a:p>
            <a:r>
              <a:rPr lang="en-US" altLang="zh-CN" dirty="0" smtClean="0"/>
              <a:t>array([1, 2, 3, 1, 2, 3])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&gt;&gt;&gt; a=[[1,2,3],[4,5,5]]</a:t>
            </a:r>
          </a:p>
          <a:p>
            <a:r>
              <a:rPr lang="en-US" altLang="zh-CN" dirty="0" smtClean="0"/>
              <a:t>&gt;&gt;&gt; tile(a,2)</a:t>
            </a:r>
          </a:p>
          <a:p>
            <a:r>
              <a:rPr lang="en-US" altLang="zh-CN" dirty="0" smtClean="0"/>
              <a:t>array([[1, 2, 3, 1, 2, 3],</a:t>
            </a:r>
          </a:p>
          <a:p>
            <a:r>
              <a:rPr lang="en-US" altLang="zh-CN" dirty="0" smtClean="0"/>
              <a:t>       [4, 5, 5, 4, 5, 5]])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&gt;&gt;&gt; tile(a,[2,1])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&gt;&gt;&gt; a=[[1,2,3],[1,2,3],[4,5,5],[4,5,5]]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EDA3-A5FE-4F54-B723-C88924E4E5D2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2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一些小收获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中用不同的优化算法梯度下降，随机梯度下降和改进的随机梯度下降跑了</a:t>
            </a:r>
            <a:r>
              <a:rPr lang="en-US" altLang="zh-CN" dirty="0" smtClean="0"/>
              <a:t>LR</a:t>
            </a:r>
            <a:r>
              <a:rPr lang="zh-CN" altLang="en-US" dirty="0" smtClean="0"/>
              <a:t>分类器 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个样本，发现并不是训练次数越多，分类准确度越高。 </a:t>
            </a:r>
          </a:p>
          <a:p>
            <a:r>
              <a:rPr lang="en-US" altLang="zh-CN" dirty="0" smtClean="0"/>
              <a:t>logistic</a:t>
            </a:r>
            <a:r>
              <a:rPr lang="zh-CN" altLang="en-US" dirty="0" smtClean="0"/>
              <a:t>回归在多分类问题上的推广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回归模型，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回归的代价函数，其中有个示性函数，考虑到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函数的参数化特点，会造成参数冗余，所以加入一个权重衰减来修改代价函数，这样代价函数就能保证严格的凸函数，得到唯一解，海塞矩阵变为可逆矩阵，</a:t>
            </a:r>
            <a:r>
              <a:rPr lang="en-US" altLang="zh-CN" dirty="0" smtClean="0"/>
              <a:t>J(theta)</a:t>
            </a:r>
            <a:r>
              <a:rPr lang="zh-CN" altLang="en-US" dirty="0" smtClean="0"/>
              <a:t>凸函数，采用梯度下降法可得到全局最优解。再迭代更新</a:t>
            </a:r>
            <a:r>
              <a:rPr lang="en-US" altLang="zh-CN" dirty="0" smtClean="0"/>
              <a:t>theta j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然后讨论了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回归和</a:t>
            </a:r>
            <a:r>
              <a:rPr lang="en-US" altLang="zh-CN" dirty="0" err="1" smtClean="0"/>
              <a:t>logictic</a:t>
            </a:r>
            <a:r>
              <a:rPr lang="zh-CN" altLang="en-US" dirty="0" smtClean="0"/>
              <a:t>回归的关系以及应用中怎样选择采用类别数为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回归或者是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个二元分类器。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1859-D11C-4D03-86C4-A8C7A63C7B58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6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0" y="1190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python import </a:t>
            </a:r>
            <a:r>
              <a:rPr lang="en-US" altLang="zh-CN" dirty="0" err="1" smtClean="0"/>
              <a:t>cPickle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时提示没有这个模块，怎么解决？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，改名为 </a:t>
            </a:r>
            <a:r>
              <a:rPr lang="en-US" altLang="zh-CN" dirty="0" smtClean="0"/>
              <a:t>pickle </a:t>
            </a:r>
            <a:r>
              <a:rPr lang="zh-CN" altLang="en-US" dirty="0" smtClean="0"/>
              <a:t>了</a:t>
            </a:r>
          </a:p>
          <a:p>
            <a:r>
              <a:rPr lang="en-US" altLang="zh-CN" dirty="0" smtClean="0"/>
              <a:t>mnist</a:t>
            </a:r>
            <a:r>
              <a:rPr lang="zh-CN" altLang="en-US" dirty="0" smtClean="0"/>
              <a:t>库加载出错</a:t>
            </a:r>
          </a:p>
          <a:p>
            <a:r>
              <a:rPr lang="en-US" altLang="zh-CN" dirty="0" err="1" smtClean="0"/>
              <a:t>UnicodeDecodeError</a:t>
            </a:r>
            <a:r>
              <a:rPr lang="en-US" altLang="zh-CN" dirty="0" smtClean="0"/>
              <a:t>: '</a:t>
            </a:r>
            <a:r>
              <a:rPr lang="en-US" altLang="zh-CN" dirty="0" err="1" smtClean="0"/>
              <a:t>ascii</a:t>
            </a:r>
            <a:r>
              <a:rPr lang="en-US" altLang="zh-CN" dirty="0" smtClean="0"/>
              <a:t>' codec can't decode byte 0x90 in position 614: ordinal not in range(128)</a:t>
            </a:r>
          </a:p>
          <a:p>
            <a:r>
              <a:rPr lang="en-US" altLang="zh-CN" dirty="0" smtClean="0"/>
              <a:t>#</a:t>
            </a:r>
          </a:p>
          <a:p>
            <a:r>
              <a:rPr lang="en-US" altLang="zh-CN" dirty="0" smtClean="0"/>
              <a:t>dataset='mnist.pkl.gz'</a:t>
            </a:r>
          </a:p>
          <a:p>
            <a:r>
              <a:rPr lang="en-US" altLang="zh-CN" dirty="0" smtClean="0"/>
              <a:t>f = </a:t>
            </a:r>
            <a:r>
              <a:rPr lang="en-US" altLang="zh-CN" dirty="0" err="1" smtClean="0"/>
              <a:t>gzip.open</a:t>
            </a:r>
            <a:r>
              <a:rPr lang="en-US" altLang="zh-CN" dirty="0" smtClean="0"/>
              <a:t>(dataset, '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')</a:t>
            </a:r>
          </a:p>
          <a:p>
            <a:r>
              <a:rPr lang="en-US" altLang="zh-CN" dirty="0" err="1" smtClean="0"/>
              <a:t>train_set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valid_set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test_set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pickle.load</a:t>
            </a:r>
            <a:r>
              <a:rPr lang="en-US" altLang="zh-CN" dirty="0" smtClean="0"/>
              <a:t>(f)</a:t>
            </a:r>
          </a:p>
          <a:p>
            <a:r>
              <a:rPr lang="en-US" altLang="zh-CN" dirty="0" smtClean="0"/>
              <a:t>#</a:t>
            </a:r>
          </a:p>
          <a:p>
            <a:r>
              <a:rPr lang="zh-CN" altLang="en-US" dirty="0" smtClean="0"/>
              <a:t>改成这样既可</a:t>
            </a:r>
          </a:p>
          <a:p>
            <a:r>
              <a:rPr lang="en-US" altLang="zh-CN" dirty="0" err="1" smtClean="0"/>
              <a:t>train_set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valid_set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test_set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pickle.load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f,encoding</a:t>
            </a:r>
            <a:r>
              <a:rPr lang="en-US" altLang="zh-CN" dirty="0" smtClean="0"/>
              <a:t>='bytes')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7BB-05E6-49F2-A749-34F2DCF1D97B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9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/>
          <a:lstStyle/>
          <a:p>
            <a:r>
              <a:rPr lang="zh-CN" altLang="en-US" dirty="0" smtClean="0"/>
              <a:t>一些小收获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5600"/>
            <a:ext cx="10414000" cy="49577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+mn-ea"/>
              </a:rPr>
              <a:t>mnist</a:t>
            </a:r>
            <a:r>
              <a:rPr lang="zh-CN" altLang="en-US" dirty="0" smtClean="0">
                <a:latin typeface="+mn-ea"/>
              </a:rPr>
              <a:t>库手写数字识别，加载训练集时出错，之前是</a:t>
            </a:r>
            <a:r>
              <a:rPr lang="en-US" altLang="zh-CN" dirty="0" smtClean="0">
                <a:latin typeface="+mn-ea"/>
              </a:rPr>
              <a:t>pickle.load(f)</a:t>
            </a:r>
            <a:r>
              <a:rPr lang="zh-CN" altLang="en-US" dirty="0" smtClean="0">
                <a:latin typeface="+mn-ea"/>
              </a:rPr>
              <a:t>，改成</a:t>
            </a:r>
            <a:r>
              <a:rPr lang="en-US" altLang="zh-CN" dirty="0" smtClean="0">
                <a:latin typeface="+mn-ea"/>
              </a:rPr>
              <a:t>pickle.load(</a:t>
            </a:r>
            <a:r>
              <a:rPr lang="en-US" altLang="zh-CN" dirty="0" err="1" smtClean="0">
                <a:latin typeface="+mn-ea"/>
              </a:rPr>
              <a:t>f,encoding</a:t>
            </a:r>
            <a:r>
              <a:rPr lang="en-US" altLang="zh-CN" dirty="0" smtClean="0">
                <a:latin typeface="+mn-ea"/>
              </a:rPr>
              <a:t>='bytes')</a:t>
            </a:r>
            <a:r>
              <a:rPr lang="zh-CN" altLang="en-US" dirty="0" smtClean="0">
                <a:latin typeface="+mn-ea"/>
              </a:rPr>
              <a:t>后，还是提示加载出错，网上查到的该提示出错是加上</a:t>
            </a:r>
            <a:r>
              <a:rPr lang="en-US" altLang="zh-CN" dirty="0" smtClean="0">
                <a:latin typeface="+mn-ea"/>
              </a:rPr>
              <a:t>encoding='bytes'</a:t>
            </a:r>
            <a:r>
              <a:rPr lang="zh-CN" altLang="en-US" dirty="0" smtClean="0">
                <a:latin typeface="+mn-ea"/>
              </a:rPr>
              <a:t>就可以了。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/>
              <a:t>####</a:t>
            </a:r>
          </a:p>
          <a:p>
            <a:r>
              <a:rPr lang="en-US" altLang="zh-CN" dirty="0" smtClean="0"/>
              <a:t>    dataset='C:\\Users\\HanFeng\\Desktop\\DL\\neural-networks-and-deep-learning-master\\src\\mnist.pkl.gz'</a:t>
            </a:r>
          </a:p>
          <a:p>
            <a:r>
              <a:rPr lang="en-US" altLang="zh-CN" dirty="0" smtClean="0"/>
              <a:t>    f = gzip.open(dataset, '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')</a:t>
            </a:r>
          </a:p>
          <a:p>
            <a:r>
              <a:rPr lang="en-US" altLang="zh-CN" dirty="0" smtClean="0"/>
              <a:t>    training_data, validation_data, test_data = pickle.load(</a:t>
            </a:r>
            <a:r>
              <a:rPr lang="en-US" altLang="zh-CN" dirty="0" err="1" smtClean="0"/>
              <a:t>f,encoding</a:t>
            </a:r>
            <a:r>
              <a:rPr lang="en-US" altLang="zh-CN" dirty="0" smtClean="0"/>
              <a:t>='bytes')</a:t>
            </a:r>
          </a:p>
          <a:p>
            <a:r>
              <a:rPr lang="en-US" altLang="zh-CN" dirty="0" smtClean="0"/>
              <a:t>    f.close()</a:t>
            </a:r>
          </a:p>
          <a:p>
            <a:r>
              <a:rPr lang="en-US" altLang="zh-CN" dirty="0" smtClean="0"/>
              <a:t>    return (training_data, validation_data, test_data)</a:t>
            </a:r>
          </a:p>
          <a:p>
            <a:r>
              <a:rPr lang="en-US" altLang="zh-CN" dirty="0" smtClean="0"/>
              <a:t>####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B10-BE1B-41C9-86D9-FCE3EB6B837B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回归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Logistic Regression</a:t>
            </a:r>
            <a:r>
              <a:rPr lang="zh-CN" altLang="en-US" b="1" dirty="0" smtClean="0"/>
              <a:t>）求解算法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846388"/>
            <a:ext cx="6961100" cy="30202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6000" y="1690688"/>
            <a:ext cx="880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线性回</a:t>
            </a:r>
            <a:r>
              <a:rPr lang="zh-CN" altLang="en-US" dirty="0" smtClean="0"/>
              <a:t>归和逻辑回归的区别：</a:t>
            </a:r>
            <a:r>
              <a:rPr lang="zh-CN" altLang="en-US" dirty="0" smtClean="0">
                <a:effectLst/>
              </a:rPr>
              <a:t>为了将线性回归输出的很大范围的数，例如从负无穷到正无穷，压缩到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之间；可以消除特别冒尖的变量的影响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方法：在输出加一个</a:t>
            </a:r>
            <a:r>
              <a:rPr lang="en-US" altLang="zh-CN" dirty="0" smtClean="0">
                <a:effectLst/>
              </a:rPr>
              <a:t>logistic</a:t>
            </a:r>
            <a:r>
              <a:rPr lang="zh-CN" altLang="en-US" dirty="0" smtClean="0">
                <a:effectLst/>
              </a:rPr>
              <a:t>函数做归一化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77100" y="2846388"/>
            <a:ext cx="391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分类器：</a:t>
            </a:r>
          </a:p>
          <a:p>
            <a:r>
              <a:rPr lang="en-US" altLang="zh-CN" dirty="0" smtClean="0"/>
              <a:t>logistic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构造假设函数</a:t>
            </a:r>
            <a:r>
              <a:rPr lang="en-US" altLang="zh-CN" dirty="0" smtClean="0"/>
              <a:t>h()-》</a:t>
            </a:r>
            <a:r>
              <a:rPr lang="zh-CN" altLang="en-US" dirty="0" smtClean="0"/>
              <a:t>梯度下降算法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梯度上升法求解最大似然函数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最佳参数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不断迭代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到收敛</a:t>
            </a:r>
            <a:r>
              <a:rPr lang="en-US" altLang="zh-CN" dirty="0" smtClean="0"/>
              <a:t>--</a:t>
            </a:r>
            <a:r>
              <a:rPr lang="zh-CN" altLang="en-US" dirty="0" smtClean="0"/>
              <a:t>向量化矩阵方法取代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C394-846F-4E34-ADD9-3CF75FC9B6A0}" type="datetime1">
              <a:rPr lang="zh-CN" altLang="en-US" smtClean="0"/>
              <a:t>2018/5/4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学习小组汇报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02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2160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偏差和方差的区别和理解</a:t>
            </a:r>
            <a:endParaRPr lang="en-US" altLang="zh-CN" dirty="0" smtClean="0"/>
          </a:p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//sigmoid,tanh,elu,softplus,softsign,relu,relu6,crelu,relu_x,dropout</a:t>
            </a:r>
          </a:p>
          <a:p>
            <a:r>
              <a:rPr lang="zh-CN" altLang="en-US" dirty="0" smtClean="0"/>
              <a:t>函数软饱和性，硬饱和性，梯度消失，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pop()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函数</a:t>
            </a:r>
          </a:p>
          <a:p>
            <a:r>
              <a:rPr lang="en-US" altLang="zh-CN" dirty="0" smtClean="0"/>
              <a:t>pop()</a:t>
            </a:r>
            <a:r>
              <a:rPr lang="zh-CN" altLang="en-US" dirty="0" smtClean="0"/>
              <a:t>函数用于移除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中的一个元素（默认是最后一个元素），并且返回该元素的值。</a:t>
            </a:r>
          </a:p>
          <a:p>
            <a:r>
              <a:rPr lang="en-US" altLang="zh-CN" dirty="0" err="1" smtClean="0"/>
              <a:t>list.pop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=list[-1])</a:t>
            </a:r>
          </a:p>
          <a:p>
            <a:r>
              <a:rPr lang="en-US" altLang="zh-CN" dirty="0" err="1" smtClean="0"/>
              <a:t>obj</a:t>
            </a:r>
            <a:r>
              <a:rPr lang="zh-CN" altLang="en-US" dirty="0" smtClean="0"/>
              <a:t>是要移除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元素的对象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47D5-F4B4-4CB9-AFDB-DC3F7997C19D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96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700" y="12287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Gate mechanism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GLU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GTU </a:t>
            </a:r>
            <a:r>
              <a:rPr lang="zh-CN" altLang="en-US" dirty="0" smtClean="0"/>
              <a:t>单元，</a:t>
            </a:r>
            <a:r>
              <a:rPr lang="en-US" altLang="zh-CN" dirty="0" smtClean="0"/>
              <a:t>GLU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GTU</a:t>
            </a:r>
            <a:r>
              <a:rPr lang="zh-CN" altLang="en-US" dirty="0" smtClean="0"/>
              <a:t>的对比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gate mechanism</a:t>
            </a:r>
            <a:r>
              <a:rPr lang="zh-CN" altLang="en-US" dirty="0" smtClean="0"/>
              <a:t>实现的，两个比较新颖的激活函数</a:t>
            </a:r>
            <a:r>
              <a:rPr lang="en-US" altLang="zh-CN" dirty="0" smtClean="0"/>
              <a:t>GTU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GLU</a:t>
            </a:r>
            <a:r>
              <a:rPr lang="zh-CN" altLang="en-US" dirty="0"/>
              <a:t>：</a:t>
            </a:r>
            <a:endParaRPr lang="zh-CN" altLang="en-US" dirty="0" smtClean="0"/>
          </a:p>
          <a:p>
            <a:r>
              <a:rPr lang="en-US" altLang="zh-CN" dirty="0" smtClean="0"/>
              <a:t>GTU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Gated 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 Unit</a:t>
            </a:r>
            <a:r>
              <a:rPr lang="zh-CN" altLang="en-US" dirty="0" smtClean="0"/>
              <a:t>）的表达式为：</a:t>
            </a:r>
          </a:p>
          <a:p>
            <a:r>
              <a:rPr lang="en-US" altLang="zh-CN" dirty="0" smtClean="0"/>
              <a:t>f(X) = 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(X*</a:t>
            </a:r>
            <a:r>
              <a:rPr lang="en-US" altLang="zh-CN" dirty="0" err="1" smtClean="0"/>
              <a:t>W+b</a:t>
            </a:r>
            <a:r>
              <a:rPr lang="en-US" altLang="zh-CN" dirty="0" smtClean="0"/>
              <a:t>) * O(X*</a:t>
            </a:r>
            <a:r>
              <a:rPr lang="en-US" altLang="zh-CN" dirty="0" err="1" smtClean="0"/>
              <a:t>V+c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GLU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Gated Liner Unit</a:t>
            </a:r>
            <a:r>
              <a:rPr lang="zh-CN" altLang="en-US" dirty="0" smtClean="0"/>
              <a:t>）的表达式为：</a:t>
            </a:r>
          </a:p>
          <a:p>
            <a:r>
              <a:rPr lang="en-US" altLang="zh-CN" dirty="0" smtClean="0"/>
              <a:t>f(X) = (X * W + b) * O(X * V + c)</a:t>
            </a:r>
          </a:p>
          <a:p>
            <a:r>
              <a:rPr lang="en-US" altLang="zh-CN" dirty="0" err="1" smtClean="0"/>
              <a:t>Tanh</a:t>
            </a:r>
            <a:r>
              <a:rPr lang="zh-CN" altLang="en-US" dirty="0" smtClean="0"/>
              <a:t>激活单元：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(X*</a:t>
            </a:r>
            <a:r>
              <a:rPr lang="en-US" altLang="zh-CN" dirty="0" err="1" smtClean="0"/>
              <a:t>W+b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，加上一个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激活单元：</a:t>
            </a:r>
            <a:r>
              <a:rPr lang="en-US" altLang="zh-CN" dirty="0" smtClean="0"/>
              <a:t>O(X*</a:t>
            </a:r>
            <a:r>
              <a:rPr lang="en-US" altLang="zh-CN" dirty="0" err="1" smtClean="0"/>
              <a:t>V+c</a:t>
            </a:r>
            <a:r>
              <a:rPr lang="en-US" altLang="zh-CN" dirty="0" smtClean="0"/>
              <a:t>)</a:t>
            </a:r>
            <a:r>
              <a:rPr lang="zh-CN" altLang="en-US" dirty="0" smtClean="0"/>
              <a:t>构成的</a:t>
            </a:r>
            <a:r>
              <a:rPr lang="en-US" altLang="zh-CN" dirty="0" smtClean="0"/>
              <a:t>gate unit</a:t>
            </a:r>
            <a:r>
              <a:rPr lang="zh-CN" altLang="en-US" dirty="0" smtClean="0"/>
              <a:t>，就构成了</a:t>
            </a:r>
            <a:r>
              <a:rPr lang="en-US" altLang="zh-CN" dirty="0" smtClean="0"/>
              <a:t>GTU</a:t>
            </a:r>
            <a:r>
              <a:rPr lang="zh-CN" altLang="en-US" dirty="0" smtClean="0"/>
              <a:t>单元。</a:t>
            </a:r>
          </a:p>
          <a:p>
            <a:r>
              <a:rPr lang="en-US" altLang="zh-CN" dirty="0" err="1" smtClean="0"/>
              <a:t>Relu</a:t>
            </a:r>
            <a:r>
              <a:rPr lang="zh-CN" altLang="en-US" dirty="0" smtClean="0"/>
              <a:t>激活单元：</a:t>
            </a:r>
            <a:r>
              <a:rPr lang="en-US" altLang="zh-CN" dirty="0" smtClean="0"/>
              <a:t>(X * W + b)</a:t>
            </a:r>
            <a:r>
              <a:rPr lang="zh-CN" altLang="en-US" dirty="0" smtClean="0"/>
              <a:t>，加上一个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激活单元：</a:t>
            </a:r>
            <a:r>
              <a:rPr lang="en-US" altLang="zh-CN" dirty="0" smtClean="0"/>
              <a:t>O(X * V + c)</a:t>
            </a:r>
            <a:r>
              <a:rPr lang="zh-CN" altLang="en-US" dirty="0" smtClean="0"/>
              <a:t>构成的</a:t>
            </a:r>
            <a:r>
              <a:rPr lang="en-US" altLang="zh-CN" dirty="0" smtClean="0"/>
              <a:t>gate unit</a:t>
            </a:r>
            <a:r>
              <a:rPr lang="zh-CN" altLang="en-US" dirty="0" smtClean="0"/>
              <a:t>，就构成了</a:t>
            </a:r>
            <a:r>
              <a:rPr lang="en-US" altLang="zh-CN" dirty="0" smtClean="0"/>
              <a:t>GLU</a:t>
            </a:r>
            <a:r>
              <a:rPr lang="zh-CN" altLang="en-US" dirty="0" smtClean="0"/>
              <a:t>单元。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65B-FB96-4F36-92F1-4600868AEE85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5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环境中安装</a:t>
            </a:r>
            <a:r>
              <a:rPr lang="en-US" altLang="zh-CN" dirty="0" smtClean="0"/>
              <a:t>opencv3.4.1</a:t>
            </a:r>
            <a:r>
              <a:rPr lang="zh-CN" altLang="en-US" dirty="0" smtClean="0"/>
              <a:t>时遇到</a:t>
            </a:r>
            <a:r>
              <a:rPr lang="en-US" altLang="zh-CN" dirty="0" smtClean="0"/>
              <a:t>fatal error in </a:t>
            </a:r>
            <a:r>
              <a:rPr lang="en-US" altLang="zh-CN" dirty="0" err="1" smtClean="0"/>
              <a:t>launcher:unable</a:t>
            </a:r>
            <a:r>
              <a:rPr lang="en-US" altLang="zh-CN" dirty="0" smtClean="0"/>
              <a:t> to create process using ‘”’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纠结了一晚上终于安装上了，</a:t>
            </a:r>
          </a:p>
          <a:p>
            <a:r>
              <a:rPr lang="en-US" altLang="zh-CN" dirty="0" smtClean="0"/>
              <a:t>&gt;&gt;1.</a:t>
            </a:r>
            <a:r>
              <a:rPr lang="zh-CN" altLang="en-US" dirty="0" smtClean="0"/>
              <a:t>首先在</a:t>
            </a:r>
          </a:p>
          <a:p>
            <a:r>
              <a:rPr lang="en-US" altLang="zh-CN" dirty="0" smtClean="0"/>
              <a:t>https://www.lfd.uci.edu/~gohlke/pythonlibs/#opencv</a:t>
            </a:r>
          </a:p>
          <a:p>
            <a:r>
              <a:rPr lang="en-US" altLang="zh-CN" dirty="0" smtClean="0"/>
              <a:t>&gt;&gt;2.64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python3.6+</a:t>
            </a:r>
            <a:r>
              <a:rPr lang="zh-CN" altLang="en-US" dirty="0" smtClean="0"/>
              <a:t>版本，下载</a:t>
            </a:r>
            <a:r>
              <a:rPr lang="en-US" altLang="zh-CN" dirty="0" smtClean="0"/>
              <a:t>opencv_python‑3.4.1‑cp36‑cp36m‑win_amd64.whl</a:t>
            </a:r>
          </a:p>
          <a:p>
            <a:r>
              <a:rPr lang="en-US" altLang="zh-CN" dirty="0" smtClean="0"/>
              <a:t>&gt;&gt;3.</a:t>
            </a:r>
            <a:r>
              <a:rPr lang="zh-CN" altLang="en-US" dirty="0" smtClean="0"/>
              <a:t>命令行窗口打开，</a:t>
            </a:r>
            <a:r>
              <a:rPr lang="en-US" altLang="zh-CN" dirty="0" smtClean="0"/>
              <a:t>cd</a:t>
            </a:r>
            <a:r>
              <a:rPr lang="zh-CN" altLang="en-US" dirty="0" smtClean="0"/>
              <a:t>到下载文件目录，我的是</a:t>
            </a:r>
            <a:r>
              <a:rPr lang="en-US" altLang="zh-CN" dirty="0" smtClean="0"/>
              <a:t>H:\Anaconda3\Anaconda3\Lib\site-packages</a:t>
            </a:r>
          </a:p>
          <a:p>
            <a:r>
              <a:rPr lang="en-US" altLang="zh-CN" dirty="0" smtClean="0"/>
              <a:t>&gt;&gt;4.python -m pip install opencv_python-3.4.1-cp36-cp36m-win_amd64.whl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D3FD-6323-4AD9-AA0F-DA7C4470ECBE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190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了解了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tf.variable</a:t>
            </a:r>
            <a:r>
              <a:rPr lang="zh-CN" altLang="en-US" dirty="0" smtClean="0"/>
              <a:t>类创建变量，初始化</a:t>
            </a:r>
          </a:p>
          <a:p>
            <a:r>
              <a:rPr lang="en-US" altLang="zh-CN" dirty="0" smtClean="0"/>
              <a:t># Create two variables.</a:t>
            </a:r>
          </a:p>
          <a:p>
            <a:r>
              <a:rPr lang="en-US" altLang="zh-CN" dirty="0" smtClean="0"/>
              <a:t>weights = </a:t>
            </a:r>
            <a:r>
              <a:rPr lang="en-US" altLang="zh-CN" dirty="0" err="1" smtClean="0"/>
              <a:t>tf.Variable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tf.random_normal</a:t>
            </a:r>
            <a:r>
              <a:rPr lang="en-US" altLang="zh-CN" dirty="0" smtClean="0"/>
              <a:t>([784, 200], </a:t>
            </a:r>
            <a:r>
              <a:rPr lang="en-US" altLang="zh-CN" dirty="0" err="1" smtClean="0"/>
              <a:t>stddev</a:t>
            </a:r>
            <a:r>
              <a:rPr lang="en-US" altLang="zh-CN" dirty="0" smtClean="0"/>
              <a:t>=0.35),</a:t>
            </a:r>
          </a:p>
          <a:p>
            <a:r>
              <a:rPr lang="en-US" altLang="zh-CN" dirty="0" smtClean="0"/>
              <a:t>                      name="weights")</a:t>
            </a:r>
          </a:p>
          <a:p>
            <a:r>
              <a:rPr lang="en-US" altLang="zh-CN" dirty="0" smtClean="0"/>
              <a:t>biases = </a:t>
            </a:r>
            <a:r>
              <a:rPr lang="en-US" altLang="zh-CN" dirty="0" err="1" smtClean="0"/>
              <a:t>tf.Variable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tf.zeros</a:t>
            </a:r>
            <a:r>
              <a:rPr lang="en-US" altLang="zh-CN" dirty="0" smtClean="0"/>
              <a:t>([200]), name="biases")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7982-AE56-4EDE-B5AA-44BE20230BAD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809625"/>
            <a:ext cx="10515600" cy="25431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tf.initialize_all_variables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添加一个操作对变量做初始化。记得在完全构建好模型并加载之后再运行那个操作。</a:t>
            </a:r>
          </a:p>
          <a:p>
            <a:r>
              <a:rPr lang="zh-CN" altLang="en-US" dirty="0" smtClean="0"/>
              <a:t>用其它变量的值初始化一个新的变量时，使用其它变量的</a:t>
            </a:r>
            <a:r>
              <a:rPr lang="en-US" altLang="zh-CN" dirty="0" err="1" smtClean="0"/>
              <a:t>initialized_value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属性。可以直接把已初始化的值作为新变量的初始值，或者把它当做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计算得到一个值赋予新变量。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3600" y="3352800"/>
            <a:ext cx="1023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 Create a variable with a random value.</a:t>
            </a:r>
          </a:p>
          <a:p>
            <a:r>
              <a:rPr lang="en-US" altLang="zh-CN" sz="2400" dirty="0" smtClean="0"/>
              <a:t>weights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tf.random_normal</a:t>
            </a:r>
            <a:r>
              <a:rPr lang="en-US" altLang="zh-CN" sz="2400" dirty="0" smtClean="0"/>
              <a:t>([784, 200], </a:t>
            </a:r>
            <a:r>
              <a:rPr lang="en-US" altLang="zh-CN" sz="2400" dirty="0" err="1" smtClean="0"/>
              <a:t>stddev</a:t>
            </a:r>
            <a:r>
              <a:rPr lang="en-US" altLang="zh-CN" sz="2400" dirty="0" smtClean="0"/>
              <a:t>=0.35),</a:t>
            </a:r>
          </a:p>
          <a:p>
            <a:r>
              <a:rPr lang="en-US" altLang="zh-CN" sz="2400" dirty="0" smtClean="0"/>
              <a:t>                      name="weights")</a:t>
            </a:r>
          </a:p>
          <a:p>
            <a:r>
              <a:rPr lang="en-US" altLang="zh-CN" sz="2400" dirty="0" smtClean="0"/>
              <a:t># Create another variable with the same value as 'weights'.</a:t>
            </a:r>
          </a:p>
          <a:p>
            <a:r>
              <a:rPr lang="en-US" altLang="zh-CN" sz="2400" dirty="0" smtClean="0"/>
              <a:t>w2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weights.initialized_value</a:t>
            </a:r>
            <a:r>
              <a:rPr lang="en-US" altLang="zh-CN" sz="2400" dirty="0" smtClean="0"/>
              <a:t>(), name="w2")</a:t>
            </a:r>
          </a:p>
          <a:p>
            <a:r>
              <a:rPr lang="en-US" altLang="zh-CN" sz="2400" dirty="0" smtClean="0"/>
              <a:t># Create another variable with twice the value of 'weights'</a:t>
            </a:r>
          </a:p>
          <a:p>
            <a:r>
              <a:rPr lang="en-US" altLang="zh-CN" sz="2400" dirty="0" err="1" smtClean="0"/>
              <a:t>w_twice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weights.initialized_value</a:t>
            </a:r>
            <a:r>
              <a:rPr lang="en-US" altLang="zh-CN" sz="2400" dirty="0" smtClean="0"/>
              <a:t>() * 0.2, name="</a:t>
            </a:r>
            <a:r>
              <a:rPr lang="en-US" altLang="zh-CN" sz="2400" dirty="0" err="1" smtClean="0"/>
              <a:t>w_twice</a:t>
            </a:r>
            <a:r>
              <a:rPr lang="en-US" altLang="zh-CN" sz="2400" dirty="0" smtClean="0"/>
              <a:t>")</a:t>
            </a:r>
            <a:endParaRPr lang="en-US" altLang="zh-CN" sz="24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88E7-7766-4577-A24D-83A76586DFC0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2414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函数 </a:t>
            </a:r>
            <a:r>
              <a:rPr lang="en-US" altLang="zh-CN" dirty="0" err="1" smtClean="0"/>
              <a:t>tf.truncated_normal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的用法</a:t>
            </a:r>
          </a:p>
          <a:p>
            <a:r>
              <a:rPr lang="en-US" altLang="zh-CN" dirty="0" err="1" smtClean="0"/>
              <a:t>tf.truncated_normal</a:t>
            </a:r>
            <a:r>
              <a:rPr lang="en-US" altLang="zh-CN" dirty="0" smtClean="0"/>
              <a:t>(shape, mean, </a:t>
            </a:r>
            <a:r>
              <a:rPr lang="en-US" altLang="zh-CN" dirty="0" err="1" smtClean="0"/>
              <a:t>stddev</a:t>
            </a:r>
            <a:r>
              <a:rPr lang="en-US" altLang="zh-CN" dirty="0" smtClean="0"/>
              <a:t>) :shape</a:t>
            </a:r>
            <a:r>
              <a:rPr lang="zh-CN" altLang="en-US" dirty="0" smtClean="0"/>
              <a:t>表示生成张量的维度，</a:t>
            </a:r>
            <a:r>
              <a:rPr lang="en-US" altLang="zh-CN" dirty="0" smtClean="0"/>
              <a:t>mean</a:t>
            </a:r>
            <a:r>
              <a:rPr lang="zh-CN" altLang="en-US" dirty="0" smtClean="0"/>
              <a:t>是均值，</a:t>
            </a:r>
            <a:r>
              <a:rPr lang="en-US" altLang="zh-CN" dirty="0" err="1" smtClean="0"/>
              <a:t>stddev</a:t>
            </a:r>
            <a:r>
              <a:rPr lang="zh-CN" altLang="en-US" dirty="0" smtClean="0"/>
              <a:t>是标准差。这个函数产生正态分布，均值和标准差自己设定。这是一个截断的产生正态分布的函数，就是说产生正态分布的值如果与均值的差值大于两倍的标准差，那就重新生成。和一般的正态分布的产生随机数据比起来，这个函数产生的随机数与均值的差距不会超过两倍的标准差，但是一般的别的函数是可能的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2274-3D88-44A7-8F80-5A8E508424AC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3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2033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理解</a:t>
            </a:r>
            <a:r>
              <a:rPr lang="en-US" altLang="zh-CN" dirty="0" smtClean="0"/>
              <a:t>tf.nn.conv2d</a:t>
            </a:r>
            <a:r>
              <a:rPr lang="zh-CN" altLang="en-US" dirty="0" smtClean="0"/>
              <a:t>函数</a:t>
            </a:r>
          </a:p>
          <a:p>
            <a:r>
              <a:rPr lang="en-US" altLang="zh-CN" dirty="0" smtClean="0"/>
              <a:t>tf.nn.conv2d(input, filter, strides, padding, </a:t>
            </a:r>
            <a:r>
              <a:rPr lang="en-US" altLang="zh-CN" dirty="0" err="1" smtClean="0"/>
              <a:t>use_cudnn_on_gpu</a:t>
            </a:r>
            <a:r>
              <a:rPr lang="en-US" altLang="zh-CN" dirty="0" smtClean="0"/>
              <a:t>=None, </a:t>
            </a:r>
            <a:r>
              <a:rPr lang="en-US" altLang="zh-CN" dirty="0" err="1" smtClean="0"/>
              <a:t>data_format</a:t>
            </a:r>
            <a:r>
              <a:rPr lang="en-US" altLang="zh-CN" dirty="0" smtClean="0"/>
              <a:t>=None, name=None)</a:t>
            </a:r>
          </a:p>
          <a:p>
            <a:r>
              <a:rPr lang="en-US" altLang="zh-CN" dirty="0" smtClean="0"/>
              <a:t>    》</a:t>
            </a:r>
            <a:r>
              <a:rPr lang="zh-CN" altLang="en-US" dirty="0" smtClean="0"/>
              <a:t>展平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为一个形状为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filter_height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filter_width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in_channels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output_channels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的二维矩阵。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从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中按照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大小提取图片子集形成一个大小为</a:t>
            </a:r>
            <a:r>
              <a:rPr lang="en-US" altLang="zh-CN" dirty="0" smtClean="0"/>
              <a:t>[batch, </a:t>
            </a:r>
            <a:r>
              <a:rPr lang="en-US" altLang="zh-CN" dirty="0" err="1" smtClean="0"/>
              <a:t>out_height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out_width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filter_height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filter_width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in_channels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的虚拟张量。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循环每个图片子集，右乘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矩阵。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80D4-50EF-49C3-9F2A-FB85BA6DA343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530225"/>
            <a:ext cx="4432300" cy="4351338"/>
          </a:xfrm>
        </p:spPr>
        <p:txBody>
          <a:bodyPr/>
          <a:lstStyle/>
          <a:p>
            <a:r>
              <a:rPr lang="zh-CN" altLang="en-US" dirty="0" smtClean="0"/>
              <a:t>函数 </a:t>
            </a:r>
            <a:r>
              <a:rPr lang="en-US" altLang="zh-CN" dirty="0" err="1" smtClean="0"/>
              <a:t>tf.constant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用法笔记</a:t>
            </a:r>
          </a:p>
          <a:p>
            <a:r>
              <a:rPr lang="en-US" altLang="zh-CN" dirty="0" smtClean="0"/>
              <a:t>constant(</a:t>
            </a:r>
          </a:p>
          <a:p>
            <a:r>
              <a:rPr lang="en-US" altLang="zh-CN" dirty="0" smtClean="0"/>
              <a:t>    value,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dtype</a:t>
            </a:r>
            <a:r>
              <a:rPr lang="en-US" altLang="zh-CN" dirty="0" smtClean="0"/>
              <a:t>=None,</a:t>
            </a:r>
          </a:p>
          <a:p>
            <a:r>
              <a:rPr lang="en-US" altLang="zh-CN" dirty="0" smtClean="0"/>
              <a:t>    shape=None,</a:t>
            </a:r>
          </a:p>
          <a:p>
            <a:r>
              <a:rPr lang="en-US" altLang="zh-CN" dirty="0" smtClean="0"/>
              <a:t>    name='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verify_shape</a:t>
            </a:r>
            <a:r>
              <a:rPr lang="en-US" altLang="zh-CN" dirty="0" smtClean="0"/>
              <a:t>=False</a:t>
            </a:r>
          </a:p>
          <a:p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29200" y="0"/>
            <a:ext cx="100203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tf</a:t>
            </a:r>
            <a:endParaRPr lang="en-US" altLang="zh-CN" dirty="0" smtClean="0"/>
          </a:p>
          <a:p>
            <a:r>
              <a:rPr lang="en-US" altLang="zh-CN" dirty="0" smtClean="0"/>
              <a:t>tensor=</a:t>
            </a:r>
            <a:r>
              <a:rPr lang="en-US" altLang="zh-CN" dirty="0" err="1" smtClean="0"/>
              <a:t>tf.constant</a:t>
            </a:r>
            <a:r>
              <a:rPr lang="en-US" altLang="zh-CN" dirty="0" smtClean="0"/>
              <a:t>([1,2,3,4,5,6,7,8,9])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tensor.shape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tf.shape</a:t>
            </a:r>
            <a:r>
              <a:rPr lang="en-US" altLang="zh-CN" dirty="0" smtClean="0"/>
              <a:t>(tensor))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tensor.get_shape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tensor=</a:t>
            </a:r>
            <a:r>
              <a:rPr lang="en-US" altLang="zh-CN" dirty="0" err="1" smtClean="0"/>
              <a:t>tf.constant</a:t>
            </a:r>
            <a:r>
              <a:rPr lang="en-US" altLang="zh-CN" dirty="0" smtClean="0"/>
              <a:t>([[1,2,3],[4,5,6],[7,8,9]])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tensor.shape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tf.shape</a:t>
            </a:r>
            <a:r>
              <a:rPr lang="en-US" altLang="zh-CN" dirty="0" smtClean="0"/>
              <a:t>(tensor))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tensor.get_shape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tensor=</a:t>
            </a:r>
            <a:r>
              <a:rPr lang="en-US" altLang="zh-CN" dirty="0" err="1" smtClean="0"/>
              <a:t>tf.constant</a:t>
            </a:r>
            <a:r>
              <a:rPr lang="en-US" altLang="zh-CN" dirty="0" smtClean="0"/>
              <a:t>([[[1,1,1],[2,2,3],[3,3,3]],[[4,4,4],[5,5,5],[6,6,6]]])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tensor.shape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tf.shape</a:t>
            </a:r>
            <a:r>
              <a:rPr lang="en-US" altLang="zh-CN" dirty="0" smtClean="0"/>
              <a:t>(tensor))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tensor.get_shape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##</a:t>
            </a:r>
          </a:p>
          <a:p>
            <a:r>
              <a:rPr lang="en-US" altLang="zh-CN" dirty="0" smtClean="0"/>
              <a:t>/PycharmProjects/pythonproject/tensorflowlearning/constantlearn.py</a:t>
            </a:r>
          </a:p>
          <a:p>
            <a:r>
              <a:rPr lang="en-US" altLang="zh-CN" dirty="0" smtClean="0"/>
              <a:t>(9,)</a:t>
            </a:r>
          </a:p>
          <a:p>
            <a:r>
              <a:rPr lang="en-US" altLang="zh-CN" dirty="0" smtClean="0"/>
              <a:t>Tensor("Shape:0", shape=(1,), </a:t>
            </a:r>
            <a:r>
              <a:rPr lang="en-US" altLang="zh-CN" dirty="0" err="1" smtClean="0"/>
              <a:t>dtype</a:t>
            </a:r>
            <a:r>
              <a:rPr lang="en-US" altLang="zh-CN" dirty="0" smtClean="0"/>
              <a:t>=int32)</a:t>
            </a:r>
          </a:p>
          <a:p>
            <a:r>
              <a:rPr lang="en-US" altLang="zh-CN" dirty="0" smtClean="0"/>
              <a:t>(9,)</a:t>
            </a:r>
          </a:p>
          <a:p>
            <a:r>
              <a:rPr lang="en-US" altLang="zh-CN" dirty="0" smtClean="0"/>
              <a:t>(3, 3)</a:t>
            </a:r>
          </a:p>
          <a:p>
            <a:r>
              <a:rPr lang="en-US" altLang="zh-CN" dirty="0" smtClean="0"/>
              <a:t>Tensor("Shape_1:0", shape=(2,), </a:t>
            </a:r>
            <a:r>
              <a:rPr lang="en-US" altLang="zh-CN" dirty="0" err="1" smtClean="0"/>
              <a:t>dtype</a:t>
            </a:r>
            <a:r>
              <a:rPr lang="en-US" altLang="zh-CN" dirty="0" smtClean="0"/>
              <a:t>=int32)</a:t>
            </a:r>
          </a:p>
          <a:p>
            <a:r>
              <a:rPr lang="en-US" altLang="zh-CN" dirty="0" smtClean="0"/>
              <a:t>(3, 3)</a:t>
            </a:r>
          </a:p>
          <a:p>
            <a:r>
              <a:rPr lang="en-US" altLang="zh-CN" dirty="0" smtClean="0"/>
              <a:t>(2, 3, 3)</a:t>
            </a:r>
          </a:p>
          <a:p>
            <a:r>
              <a:rPr lang="en-US" altLang="zh-CN" dirty="0" smtClean="0"/>
              <a:t>Tensor("Shape_2:0", shape=(3,), </a:t>
            </a:r>
            <a:r>
              <a:rPr lang="en-US" altLang="zh-CN" dirty="0" err="1" smtClean="0"/>
              <a:t>dtype</a:t>
            </a:r>
            <a:r>
              <a:rPr lang="en-US" altLang="zh-CN" dirty="0" smtClean="0"/>
              <a:t>=int32)</a:t>
            </a:r>
          </a:p>
          <a:p>
            <a:r>
              <a:rPr lang="en-US" altLang="zh-CN" dirty="0" smtClean="0"/>
              <a:t>(2, 3, 3)</a:t>
            </a:r>
          </a:p>
          <a:p>
            <a:r>
              <a:rPr lang="en-US" altLang="zh-CN" dirty="0" smtClean="0"/>
              <a:t>Process finished with exit code 0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AE4C-1561-4BBF-8BA0-8F4F90029B36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1779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w1 = </a:t>
            </a:r>
            <a:r>
              <a:rPr lang="en-US" altLang="zh-CN" dirty="0" err="1" smtClean="0"/>
              <a:t>tf.Variable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tf.random_normal</a:t>
            </a:r>
            <a:r>
              <a:rPr lang="en-US" altLang="zh-CN" dirty="0" smtClean="0"/>
              <a:t>([2,3], </a:t>
            </a:r>
            <a:r>
              <a:rPr lang="en-US" altLang="zh-CN" dirty="0" err="1" smtClean="0"/>
              <a:t>stddev</a:t>
            </a:r>
            <a:r>
              <a:rPr lang="en-US" altLang="zh-CN" dirty="0" smtClean="0"/>
              <a:t>=1, seed=1))</a:t>
            </a:r>
          </a:p>
          <a:p>
            <a:r>
              <a:rPr lang="en-US" altLang="zh-CN" dirty="0" smtClean="0"/>
              <a:t>w2 = </a:t>
            </a:r>
            <a:r>
              <a:rPr lang="en-US" altLang="zh-CN" dirty="0" err="1" smtClean="0"/>
              <a:t>tf.Variable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tf.random_normal</a:t>
            </a:r>
            <a:r>
              <a:rPr lang="en-US" altLang="zh-CN" dirty="0" smtClean="0"/>
              <a:t>([3,1], </a:t>
            </a:r>
            <a:r>
              <a:rPr lang="en-US" altLang="zh-CN" dirty="0" err="1" smtClean="0"/>
              <a:t>stddev</a:t>
            </a:r>
            <a:r>
              <a:rPr lang="en-US" altLang="zh-CN" dirty="0" smtClean="0"/>
              <a:t>=1, seed=1)) </a:t>
            </a:r>
          </a:p>
          <a:p>
            <a:r>
              <a:rPr lang="en-US" altLang="zh-CN" dirty="0" smtClean="0"/>
              <a:t>x = </a:t>
            </a:r>
            <a:r>
              <a:rPr lang="en-US" altLang="zh-CN" dirty="0" err="1" smtClean="0"/>
              <a:t>tf.constant</a:t>
            </a:r>
            <a:r>
              <a:rPr lang="en-US" altLang="zh-CN" dirty="0" smtClean="0"/>
              <a:t>([[0.7, 0.9]])</a:t>
            </a:r>
            <a:r>
              <a:rPr lang="zh-CN" altLang="en-US" dirty="0" smtClean="0"/>
              <a:t>若写成</a:t>
            </a:r>
            <a:r>
              <a:rPr lang="en-US" altLang="zh-CN" dirty="0" smtClean="0"/>
              <a:t>x = </a:t>
            </a:r>
            <a:r>
              <a:rPr lang="en-US" altLang="zh-CN" dirty="0" err="1" smtClean="0"/>
              <a:t>tf.constant</a:t>
            </a:r>
            <a:r>
              <a:rPr lang="en-US" altLang="zh-CN" dirty="0" smtClean="0"/>
              <a:t>([0.7, 0.9])</a:t>
            </a:r>
            <a:r>
              <a:rPr lang="zh-CN" altLang="en-US" dirty="0" smtClean="0"/>
              <a:t>，运行时总是出错</a:t>
            </a:r>
          </a:p>
          <a:p>
            <a:r>
              <a:rPr lang="en-US" altLang="zh-CN" dirty="0" err="1" smtClean="0"/>
              <a:t>tf.nn.bias_add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函数的作用是将偏差项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加到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上面，该函数可以看成是</a:t>
            </a:r>
            <a:r>
              <a:rPr lang="en-US" altLang="zh-CN" dirty="0" err="1" smtClean="0"/>
              <a:t>tf.add</a:t>
            </a:r>
            <a:r>
              <a:rPr lang="zh-CN" altLang="en-US" dirty="0" smtClean="0"/>
              <a:t>的一个特例，其中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是必须是一维的，该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支持广播形式，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可以是任意维度；但是</a:t>
            </a:r>
            <a:r>
              <a:rPr lang="en-US" altLang="zh-CN" dirty="0" err="1" smtClean="0"/>
              <a:t>tf.add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可以让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的维度与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的最后一维不同，直接往上面加就可以了。</a:t>
            </a:r>
            <a:endParaRPr lang="en-US" altLang="zh-CN" dirty="0" smtClean="0"/>
          </a:p>
          <a:p>
            <a:r>
              <a:rPr lang="en-US" altLang="zh-CN" dirty="0" err="1" smtClean="0"/>
              <a:t>tf.nn.rel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features,name</a:t>
            </a:r>
            <a:r>
              <a:rPr lang="en-US" altLang="zh-CN" dirty="0" smtClean="0"/>
              <a:t>=None):</a:t>
            </a:r>
          </a:p>
          <a:p>
            <a:r>
              <a:rPr lang="en-US" altLang="zh-CN" dirty="0" smtClean="0"/>
              <a:t>Computes rectified linear: max(features, 0)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8E5-1305-4623-B60F-922748E2A147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最邻近分类方法（</a:t>
            </a:r>
            <a:r>
              <a:rPr lang="en-US" altLang="zh-CN" dirty="0" smtClean="0"/>
              <a:t>KNN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）计算已知类别数据集中的点与当前点之间的距离；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）按照距离递增次序排序；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）选取与当前点距离最小的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个点；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）确定前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个点所在类别的出现频率；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）返回前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个点出现频率最高的类别作为当前点的预测分类。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53B4-0C0B-4D92-9691-1ED0A512F7EC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1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--</a:t>
            </a:r>
            <a:r>
              <a:rPr lang="zh-CN" altLang="en-US" dirty="0" smtClean="0"/>
              <a:t>原理推导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1.</a:t>
            </a:r>
            <a:r>
              <a:rPr lang="zh-CN" altLang="en-US" dirty="0" smtClean="0">
                <a:effectLst/>
              </a:rPr>
              <a:t>有</a:t>
            </a:r>
            <a:r>
              <a:rPr lang="en-US" altLang="zh-CN" dirty="0" smtClean="0">
                <a:effectLst/>
              </a:rPr>
              <a:t>n</a:t>
            </a:r>
            <a:r>
              <a:rPr lang="zh-CN" altLang="en-US" dirty="0" smtClean="0">
                <a:effectLst/>
              </a:rPr>
              <a:t>个独立的训练样本</a:t>
            </a:r>
            <a:r>
              <a:rPr lang="en-US" altLang="zh-CN" dirty="0" smtClean="0">
                <a:effectLst/>
              </a:rPr>
              <a:t>{(</a:t>
            </a:r>
            <a:r>
              <a:rPr lang="en-US" altLang="zh-CN" b="1" dirty="0" smtClean="0">
                <a:effectLst/>
              </a:rPr>
              <a:t>x</a:t>
            </a:r>
            <a:r>
              <a:rPr lang="en-US" altLang="zh-CN" b="1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 y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) ,(</a:t>
            </a:r>
            <a:r>
              <a:rPr lang="en-US" altLang="zh-CN" b="1" dirty="0" smtClean="0">
                <a:effectLst/>
              </a:rPr>
              <a:t>x</a:t>
            </a:r>
            <a:r>
              <a:rPr lang="en-US" altLang="zh-CN" b="1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, y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),…, (</a:t>
            </a:r>
            <a:r>
              <a:rPr lang="en-US" altLang="zh-CN" b="1" dirty="0" err="1" smtClean="0">
                <a:effectLst/>
              </a:rPr>
              <a:t>x</a:t>
            </a:r>
            <a:r>
              <a:rPr lang="en-US" altLang="zh-CN" b="1" baseline="-25000" dirty="0" err="1" smtClean="0">
                <a:effectLst/>
              </a:rPr>
              <a:t>n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dirty="0" err="1" smtClean="0">
                <a:effectLst/>
              </a:rPr>
              <a:t>y</a:t>
            </a:r>
            <a:r>
              <a:rPr lang="en-US" altLang="zh-CN" baseline="-25000" dirty="0" err="1" smtClean="0">
                <a:effectLst/>
              </a:rPr>
              <a:t>n</a:t>
            </a:r>
            <a:r>
              <a:rPr lang="en-US" altLang="zh-CN" dirty="0" smtClean="0">
                <a:effectLst/>
              </a:rPr>
              <a:t>)}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y={0, 1}</a:t>
            </a:r>
            <a:r>
              <a:rPr lang="zh-CN" altLang="en-US" dirty="0" smtClean="0">
                <a:effectLst/>
              </a:rPr>
              <a:t>。那每一个观察到的样本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b="1" dirty="0" smtClean="0">
                <a:effectLst/>
              </a:rPr>
              <a:t>x</a:t>
            </a:r>
            <a:r>
              <a:rPr lang="en-US" altLang="zh-CN" b="1" baseline="-25000" dirty="0" smtClean="0">
                <a:effectLst/>
              </a:rPr>
              <a:t>i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dirty="0" err="1" smtClean="0">
                <a:effectLst/>
              </a:rPr>
              <a:t>y</a:t>
            </a:r>
            <a:r>
              <a:rPr lang="en-US" altLang="zh-CN" baseline="-25000" dirty="0" err="1" smtClean="0">
                <a:effectLst/>
              </a:rPr>
              <a:t>i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出现的概率是：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2.</a:t>
            </a:r>
            <a:r>
              <a:rPr lang="zh-CN" altLang="en-US" dirty="0" smtClean="0">
                <a:effectLst/>
              </a:rPr>
              <a:t>整个样本集，也就是</a:t>
            </a:r>
            <a:r>
              <a:rPr lang="en-US" altLang="zh-CN" dirty="0" smtClean="0">
                <a:effectLst/>
              </a:rPr>
              <a:t>n</a:t>
            </a:r>
            <a:r>
              <a:rPr lang="zh-CN" altLang="en-US" dirty="0" smtClean="0">
                <a:effectLst/>
              </a:rPr>
              <a:t>个独立的样本出现的似然函数为（因为每个样本都是独立的，所以</a:t>
            </a:r>
            <a:r>
              <a:rPr lang="en-US" altLang="zh-CN" dirty="0" smtClean="0">
                <a:effectLst/>
              </a:rPr>
              <a:t>n</a:t>
            </a:r>
            <a:r>
              <a:rPr lang="zh-CN" altLang="en-US" dirty="0" smtClean="0">
                <a:effectLst/>
              </a:rPr>
              <a:t>个样本出现的概率就是他们各自出现的概率相乘）：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最大似然法就是求模型中使得似然函数最大的系数取值，即代价函数（</a:t>
            </a:r>
            <a:r>
              <a:rPr lang="en-US" altLang="zh-CN" dirty="0" smtClean="0"/>
              <a:t>cost function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40" y="2567018"/>
            <a:ext cx="5860718" cy="6841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82" y="4392628"/>
            <a:ext cx="5038033" cy="642905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C8CF-8B06-497B-888B-98B4F1F625E5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8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Argparse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88100" cy="4351338"/>
          </a:xfrm>
        </p:spPr>
        <p:txBody>
          <a:bodyPr/>
          <a:lstStyle/>
          <a:p>
            <a:r>
              <a:rPr lang="en-US" altLang="zh-CN" dirty="0" smtClean="0"/>
              <a:t>##</a:t>
            </a:r>
          </a:p>
          <a:p>
            <a:r>
              <a:rPr lang="en-US" altLang="zh-CN" dirty="0" smtClean="0"/>
              <a:t>1 import </a:t>
            </a:r>
            <a:r>
              <a:rPr lang="en-US" altLang="zh-CN" dirty="0" err="1" smtClean="0"/>
              <a:t>argparse</a:t>
            </a:r>
            <a:endParaRPr lang="en-US" altLang="zh-CN" dirty="0" smtClean="0"/>
          </a:p>
          <a:p>
            <a:r>
              <a:rPr lang="en-US" altLang="zh-CN" dirty="0" smtClean="0"/>
              <a:t>2 parser = </a:t>
            </a:r>
            <a:r>
              <a:rPr lang="en-US" altLang="zh-CN" dirty="0" err="1" smtClean="0"/>
              <a:t>argparse.ArgumentParser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3 </a:t>
            </a:r>
            <a:r>
              <a:rPr lang="en-US" altLang="zh-CN" dirty="0" err="1" smtClean="0"/>
              <a:t>parser.add_argument</a:t>
            </a:r>
            <a:r>
              <a:rPr lang="en-US" altLang="zh-CN" dirty="0" smtClean="0"/>
              <a:t>("echo")</a:t>
            </a:r>
          </a:p>
          <a:p>
            <a:r>
              <a:rPr lang="en-US" altLang="zh-CN" dirty="0" smtClean="0"/>
              <a:t>4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parser.parse_args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5 print(</a:t>
            </a:r>
            <a:r>
              <a:rPr lang="en-US" altLang="zh-CN" dirty="0" err="1" smtClean="0"/>
              <a:t>args.echo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##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0" y="1690688"/>
            <a:ext cx="3898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Argparse</a:t>
            </a:r>
            <a:r>
              <a:rPr lang="zh-CN" altLang="en-US" dirty="0" smtClean="0"/>
              <a:t>的作用就是为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文件封装好可以选择的参数，使他们更加灵活，丰富。</a:t>
            </a:r>
            <a:endParaRPr lang="en-US" altLang="zh-CN" dirty="0" smtClean="0"/>
          </a:p>
          <a:p>
            <a:r>
              <a:rPr lang="zh-CN" altLang="en-US" dirty="0" smtClean="0"/>
              <a:t>添加了</a:t>
            </a:r>
            <a:r>
              <a:rPr lang="en-US" altLang="zh-CN" dirty="0" err="1" smtClean="0"/>
              <a:t>add_argument</a:t>
            </a:r>
            <a:r>
              <a:rPr lang="zh-CN" altLang="en-US" dirty="0" smtClean="0"/>
              <a:t>（）后，这是我们用来指定程序可以接受的命令行选项。 此时我已经命名 </a:t>
            </a:r>
            <a:r>
              <a:rPr lang="en-US" altLang="zh-CN" dirty="0" smtClean="0"/>
              <a:t>echo (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中的输出命令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，所以当调用时，要求我们指定一个选项。</a:t>
            </a:r>
            <a:r>
              <a:rPr lang="en-US" altLang="zh-CN" dirty="0" err="1" smtClean="0"/>
              <a:t>parse_args</a:t>
            </a:r>
            <a:r>
              <a:rPr lang="zh-CN" altLang="en-US" dirty="0" smtClean="0"/>
              <a:t>（）方法实际上从指定的选项中返回一些数据，此时是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argparse</a:t>
            </a:r>
            <a:r>
              <a:rPr lang="zh-CN" altLang="en-US" dirty="0" smtClean="0"/>
              <a:t>可以直接执行（即不需要指定哪个存储后的变量）。 它的名字和指定的字符串参数 </a:t>
            </a:r>
            <a:r>
              <a:rPr lang="en-US" altLang="zh-CN" dirty="0" smtClean="0"/>
              <a:t>echo </a:t>
            </a:r>
            <a:r>
              <a:rPr lang="zh-CN" altLang="en-US" dirty="0" smtClean="0"/>
              <a:t>相匹配。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0123-2B1A-448B-9412-449D457C6124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09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700" y="11652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Tensorlayer</a:t>
            </a:r>
            <a:r>
              <a:rPr lang="zh-CN" altLang="en-US" dirty="0" smtClean="0"/>
              <a:t>实现</a:t>
            </a:r>
            <a:r>
              <a:rPr lang="zh-CN" altLang="en-US" dirty="0"/>
              <a:t>官</a:t>
            </a:r>
            <a:r>
              <a:rPr lang="zh-CN" altLang="en-US" dirty="0" smtClean="0"/>
              <a:t>方提供的</a:t>
            </a:r>
            <a:r>
              <a:rPr lang="en-US" altLang="zh-CN" dirty="0" smtClean="0"/>
              <a:t>MNIST</a:t>
            </a:r>
            <a:r>
              <a:rPr lang="zh-CN" altLang="en-US" dirty="0" smtClean="0"/>
              <a:t>例子，</a:t>
            </a:r>
            <a:r>
              <a:rPr lang="en-US" altLang="zh-CN" dirty="0" smtClean="0"/>
              <a:t>tutorial_mnist_simple.py</a:t>
            </a:r>
          </a:p>
          <a:p>
            <a:endParaRPr lang="en-US" altLang="zh-CN" dirty="0" smtClean="0"/>
          </a:p>
          <a:p>
            <a:r>
              <a:rPr lang="zh-CN" altLang="en-US" dirty="0"/>
              <a:t>实现一</a:t>
            </a:r>
            <a:r>
              <a:rPr lang="zh-CN" altLang="en-US" dirty="0" smtClean="0"/>
              <a:t>个神经网络人脸识别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Tensorflow,opencv,dlib,cnn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迁移学习中的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-slim</a:t>
            </a:r>
          </a:p>
          <a:p>
            <a:r>
              <a:rPr lang="en-US" altLang="zh-CN" dirty="0" smtClean="0"/>
              <a:t>slim</a:t>
            </a:r>
            <a:r>
              <a:rPr lang="zh-CN" altLang="en-US" dirty="0" smtClean="0"/>
              <a:t>是一个使构建，训练，评估神经网络变得简单的库。它可以消除原生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里面很多重复的模板性的代码，让代码更紧凑，更具备可读性。另外</a:t>
            </a:r>
            <a:r>
              <a:rPr lang="en-US" altLang="zh-CN" dirty="0" smtClean="0"/>
              <a:t>slim</a:t>
            </a:r>
            <a:r>
              <a:rPr lang="zh-CN" altLang="en-US" dirty="0" smtClean="0"/>
              <a:t>提供了很多计算机视觉方面的著名模型（</a:t>
            </a:r>
            <a:r>
              <a:rPr lang="en-US" altLang="zh-CN" dirty="0" smtClean="0"/>
              <a:t>VGG, </a:t>
            </a:r>
            <a:r>
              <a:rPr lang="en-US" altLang="zh-CN" dirty="0" err="1" smtClean="0"/>
              <a:t>AlexNet</a:t>
            </a:r>
            <a:r>
              <a:rPr lang="zh-CN" altLang="en-US" dirty="0" smtClean="0"/>
              <a:t>等），我们不仅可以直接使用，甚至能以各种方式进行扩展。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398D-5154-40C2-B057-B35C2FAC8F91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58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8800" y="698500"/>
            <a:ext cx="111379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tensorflow</a:t>
            </a:r>
            <a:r>
              <a:rPr lang="zh-CN" altLang="en-US" sz="2400" dirty="0" smtClean="0"/>
              <a:t>怎么实现一个层，例如卷积层：</a:t>
            </a:r>
          </a:p>
          <a:p>
            <a:r>
              <a:rPr lang="en-US" altLang="zh-CN" sz="2400" dirty="0" smtClean="0"/>
              <a:t>##</a:t>
            </a:r>
          </a:p>
          <a:p>
            <a:r>
              <a:rPr lang="en-US" altLang="zh-CN" sz="2400" dirty="0" smtClean="0"/>
              <a:t>    input = ...  </a:t>
            </a:r>
          </a:p>
          <a:p>
            <a:r>
              <a:rPr lang="en-US" altLang="zh-CN" sz="2400" dirty="0" smtClean="0"/>
              <a:t>    with </a:t>
            </a:r>
            <a:r>
              <a:rPr lang="en-US" altLang="zh-CN" sz="2400" dirty="0" err="1" smtClean="0"/>
              <a:t>tf.name_scope</a:t>
            </a:r>
            <a:r>
              <a:rPr lang="en-US" altLang="zh-CN" sz="2400" dirty="0" smtClean="0"/>
              <a:t>('conv1_1') as scope:  </a:t>
            </a:r>
          </a:p>
          <a:p>
            <a:r>
              <a:rPr lang="en-US" altLang="zh-CN" sz="2400" dirty="0" smtClean="0"/>
              <a:t>      kernel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tf.truncated_normal</a:t>
            </a:r>
            <a:r>
              <a:rPr lang="en-US" altLang="zh-CN" sz="2400" dirty="0" smtClean="0"/>
              <a:t>([3, 3, 64, 128], </a:t>
            </a:r>
            <a:r>
              <a:rPr lang="en-US" altLang="zh-CN" sz="2400" dirty="0" err="1" smtClean="0"/>
              <a:t>dtype</a:t>
            </a:r>
            <a:r>
              <a:rPr lang="en-US" altLang="zh-CN" sz="2400" dirty="0" smtClean="0"/>
              <a:t>=tf.float32,  </a:t>
            </a:r>
          </a:p>
          <a:p>
            <a:r>
              <a:rPr lang="en-US" altLang="zh-CN" sz="2400" dirty="0" smtClean="0"/>
              <a:t>                                               </a:t>
            </a:r>
            <a:r>
              <a:rPr lang="en-US" altLang="zh-CN" sz="2400" dirty="0" err="1" smtClean="0"/>
              <a:t>stddev</a:t>
            </a:r>
            <a:r>
              <a:rPr lang="en-US" altLang="zh-CN" sz="2400" dirty="0" smtClean="0"/>
              <a:t>=1e-1), name='weights')  </a:t>
            </a:r>
          </a:p>
          <a:p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conv</a:t>
            </a:r>
            <a:r>
              <a:rPr lang="en-US" altLang="zh-CN" sz="2400" dirty="0" smtClean="0"/>
              <a:t> = tf.nn.conv2d(input, kernel, [1, 1, 1, 1], padding='SAME')  </a:t>
            </a:r>
          </a:p>
          <a:p>
            <a:r>
              <a:rPr lang="en-US" altLang="zh-CN" sz="2400" dirty="0" smtClean="0"/>
              <a:t>      biases = </a:t>
            </a:r>
            <a:r>
              <a:rPr lang="en-US" altLang="zh-CN" sz="2400" dirty="0" err="1" smtClean="0"/>
              <a:t>tf.Variable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tf.constant</a:t>
            </a:r>
            <a:r>
              <a:rPr lang="en-US" altLang="zh-CN" sz="2400" dirty="0" smtClean="0"/>
              <a:t>(0.0, shape=[128], </a:t>
            </a:r>
            <a:r>
              <a:rPr lang="en-US" altLang="zh-CN" sz="2400" dirty="0" err="1" smtClean="0"/>
              <a:t>dtype</a:t>
            </a:r>
            <a:r>
              <a:rPr lang="en-US" altLang="zh-CN" sz="2400" dirty="0" smtClean="0"/>
              <a:t>=tf.float32),  </a:t>
            </a:r>
          </a:p>
          <a:p>
            <a:r>
              <a:rPr lang="en-US" altLang="zh-CN" sz="2400" dirty="0" smtClean="0"/>
              <a:t>                           trainable=True, name='biases')  </a:t>
            </a:r>
          </a:p>
          <a:p>
            <a:r>
              <a:rPr lang="en-US" altLang="zh-CN" sz="2400" dirty="0" smtClean="0"/>
              <a:t>      bias = </a:t>
            </a:r>
            <a:r>
              <a:rPr lang="en-US" altLang="zh-CN" sz="2400" dirty="0" err="1" smtClean="0"/>
              <a:t>tf.nn.bias_add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conv</a:t>
            </a:r>
            <a:r>
              <a:rPr lang="en-US" altLang="zh-CN" sz="2400" dirty="0" smtClean="0"/>
              <a:t>, biases)  </a:t>
            </a:r>
          </a:p>
          <a:p>
            <a:r>
              <a:rPr lang="en-US" altLang="zh-CN" sz="2400" dirty="0" smtClean="0"/>
              <a:t>      conv1 = </a:t>
            </a:r>
            <a:r>
              <a:rPr lang="en-US" altLang="zh-CN" sz="2400" dirty="0" err="1" smtClean="0"/>
              <a:t>tf.nn.relu</a:t>
            </a:r>
            <a:r>
              <a:rPr lang="en-US" altLang="zh-CN" sz="2400" dirty="0" smtClean="0"/>
              <a:t>(bias, name=scope)  </a:t>
            </a:r>
          </a:p>
          <a:p>
            <a:r>
              <a:rPr lang="en-US" altLang="zh-CN" sz="2400" dirty="0" smtClean="0"/>
              <a:t>##slim</a:t>
            </a:r>
            <a:r>
              <a:rPr lang="zh-CN" altLang="en-US" sz="2400" dirty="0" smtClean="0"/>
              <a:t>的实现</a:t>
            </a:r>
          </a:p>
          <a:p>
            <a:r>
              <a:rPr lang="zh-CN" altLang="en-US" sz="2400" dirty="0" smtClean="0"/>
              <a:t>    </a:t>
            </a:r>
            <a:r>
              <a:rPr lang="en-US" altLang="zh-CN" sz="2400" dirty="0" smtClean="0"/>
              <a:t>input = ...  </a:t>
            </a:r>
          </a:p>
          <a:p>
            <a:r>
              <a:rPr lang="en-US" altLang="zh-CN" sz="2400" dirty="0" smtClean="0"/>
              <a:t>    net = slim.conv2d(input, 128, [3, 3], scope='conv1_1')  </a:t>
            </a:r>
          </a:p>
          <a:p>
            <a:r>
              <a:rPr lang="en-US" altLang="zh-CN" sz="2400" dirty="0" smtClean="0"/>
              <a:t>##</a:t>
            </a:r>
          </a:p>
          <a:p>
            <a:endParaRPr lang="zh-CN" altLang="en-US" sz="24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E6C-63FB-491B-AAD3-E5E92238CE87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90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FDAF-2C6A-4D3D-8CCD-FA9CD8CB15C3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9300" y="1219200"/>
            <a:ext cx="1076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更吸引人的是</a:t>
            </a:r>
            <a:r>
              <a:rPr lang="en-US" altLang="zh-CN" dirty="0" smtClean="0"/>
              <a:t>slim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操作： 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net = </a:t>
            </a:r>
            <a:r>
              <a:rPr lang="en-US" altLang="zh-CN" dirty="0" err="1" smtClean="0"/>
              <a:t>slim.repeat</a:t>
            </a:r>
            <a:r>
              <a:rPr lang="en-US" altLang="zh-CN" dirty="0" smtClean="0"/>
              <a:t>(net, 3, slim.conv2d, 256, [3, 3], scope='conv3') 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slim.stack</a:t>
            </a:r>
            <a:r>
              <a:rPr lang="en-US" altLang="zh-CN" dirty="0" smtClean="0"/>
              <a:t>(x, </a:t>
            </a:r>
            <a:r>
              <a:rPr lang="en-US" altLang="zh-CN" dirty="0" err="1" smtClean="0"/>
              <a:t>slim.fully_connected</a:t>
            </a:r>
            <a:r>
              <a:rPr lang="en-US" altLang="zh-CN" dirty="0" smtClean="0"/>
              <a:t>, [32, 64, 128], scope='fc')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以及：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# </a:t>
            </a:r>
            <a:r>
              <a:rPr lang="zh-CN" altLang="en-US" dirty="0" smtClean="0"/>
              <a:t>普通方法</a:t>
            </a:r>
            <a:r>
              <a:rPr lang="en-US" altLang="zh-CN" dirty="0" smtClean="0"/>
              <a:t>:  </a:t>
            </a:r>
          </a:p>
          <a:p>
            <a:r>
              <a:rPr lang="en-US" altLang="zh-CN" dirty="0" smtClean="0"/>
              <a:t>    x = slim.conv2d(x, 32, [3, 3], scope='core/core_1')  </a:t>
            </a:r>
          </a:p>
          <a:p>
            <a:r>
              <a:rPr lang="en-US" altLang="zh-CN" dirty="0" smtClean="0"/>
              <a:t>    x = slim.conv2d(x, 32, [1, 1], scope='core/core_2')  </a:t>
            </a:r>
          </a:p>
          <a:p>
            <a:r>
              <a:rPr lang="en-US" altLang="zh-CN" dirty="0" smtClean="0"/>
              <a:t>    x = slim.conv2d(x, 64, [3, 3], scope='core/core_3')  </a:t>
            </a:r>
          </a:p>
          <a:p>
            <a:r>
              <a:rPr lang="en-US" altLang="zh-CN" dirty="0" smtClean="0"/>
              <a:t>    x = slim.conv2d(x, 64, [1, 1], scope='core/core_4')  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# </a:t>
            </a:r>
            <a:r>
              <a:rPr lang="zh-CN" altLang="en-US" dirty="0" smtClean="0"/>
              <a:t>简便方法</a:t>
            </a:r>
            <a:r>
              <a:rPr lang="en-US" altLang="zh-CN" dirty="0" smtClean="0"/>
              <a:t>: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slim.stack</a:t>
            </a:r>
            <a:r>
              <a:rPr lang="en-US" altLang="zh-CN" dirty="0" smtClean="0"/>
              <a:t>(x, slim.conv2d, [(32, [3, 3]), (32, [1, 1]), (64, [3, 3]), (64, [1, 1])], scope='core')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121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454024"/>
            <a:ext cx="10515600" cy="4956175"/>
          </a:xfrm>
        </p:spPr>
        <p:txBody>
          <a:bodyPr/>
          <a:lstStyle/>
          <a:p>
            <a:r>
              <a:rPr lang="zh-CN" altLang="en-US" dirty="0" smtClean="0"/>
              <a:t>以上是一周多时间里每天记下来的没有条理性的小收获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最后是对</a:t>
            </a:r>
            <a:r>
              <a:rPr lang="en-US" altLang="zh-CN" dirty="0" smtClean="0"/>
              <a:t>VGG </a:t>
            </a:r>
            <a:r>
              <a:rPr lang="en-US" altLang="zh-CN" dirty="0" err="1" smtClean="0"/>
              <a:t>GoogleNet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框架的学习、理解和注释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懂的地方有很多，不过作为一门比较热门的方向，网上资料非常多，很多问题都能找到解决办法，我目前遇到的主要问题是：</a:t>
            </a:r>
            <a:endParaRPr lang="en-US" altLang="zh-CN" dirty="0" smtClean="0"/>
          </a:p>
          <a:p>
            <a:r>
              <a:rPr lang="en-US" altLang="zh-CN" dirty="0" smtClean="0"/>
              <a:t>1.python</a:t>
            </a:r>
            <a:r>
              <a:rPr lang="zh-CN" altLang="en-US" dirty="0" smtClean="0"/>
              <a:t>中的深度学习句法，有很多不懂的，但大都能找到解答，也有些解答不是很清楚。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有些算法虽然去了解了，但在理解上是有些不清楚的地方，或者是理解的不深入，如对贝叶斯分类器的理解，</a:t>
            </a:r>
            <a:r>
              <a:rPr lang="zh-CN" altLang="en-US" dirty="0" smtClean="0"/>
              <a:t>理论的知识不足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实</a:t>
            </a:r>
            <a:r>
              <a:rPr lang="zh-CN" altLang="en-US" dirty="0" smtClean="0"/>
              <a:t>践上需要更多的加强。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FDAF-2C6A-4D3D-8CCD-FA9CD8CB15C3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562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下周的计划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搞清楚计算机视觉框架 并深入理解实现原理，</a:t>
            </a:r>
            <a:r>
              <a:rPr lang="en-US" altLang="zh-CN" dirty="0" smtClean="0"/>
              <a:t>VGG </a:t>
            </a:r>
            <a:r>
              <a:rPr lang="en-US" altLang="zh-CN" dirty="0" err="1" smtClean="0"/>
              <a:t>GoogLeNet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ResNet</a:t>
            </a:r>
            <a:r>
              <a:rPr lang="en-US" altLang="zh-CN" dirty="0"/>
              <a:t> 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tf</a:t>
            </a:r>
            <a:r>
              <a:rPr lang="zh-CN" altLang="en-US" dirty="0" smtClean="0"/>
              <a:t>上跑框架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机器</a:t>
            </a:r>
            <a:r>
              <a:rPr lang="zh-CN" altLang="en-US" dirty="0" smtClean="0"/>
              <a:t>学习理论算法方面的深入理解，以周志华老师的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机器学习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为蓝本 集成学习，聚类算法，降维与度量学习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接触迁移学习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TensorBoard</a:t>
            </a:r>
            <a:r>
              <a:rPr lang="zh-CN" altLang="en-US" dirty="0"/>
              <a:t>数据可视化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FDAF-2C6A-4D3D-8CCD-FA9CD8CB15C3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6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--</a:t>
            </a:r>
            <a:r>
              <a:rPr lang="zh-CN" altLang="en-US" dirty="0" smtClean="0"/>
              <a:t>原理推导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了</a:t>
            </a:r>
            <a:r>
              <a:rPr lang="en-US" altLang="zh-CN" dirty="0" smtClean="0"/>
              <a:t>cost function</a:t>
            </a:r>
            <a:r>
              <a:rPr lang="zh-CN" altLang="en-US" dirty="0" smtClean="0"/>
              <a:t>，对其做优化求解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求导后：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09" y="2227480"/>
            <a:ext cx="5152381" cy="31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09" y="5360813"/>
            <a:ext cx="4609524" cy="657143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76E6-EF5C-4D8F-9DCD-8906271D61AF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梯度下降法的原理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式求导后，令导数为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，无法求解，只能进行迭代。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 梯度下降迭代公式：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90" y="2390914"/>
            <a:ext cx="5647619" cy="22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24" y="5488072"/>
            <a:ext cx="4180952" cy="67619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314E-CA90-429A-8CF1-FE1758A11617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4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伪代码实现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初始化回归系数为</a:t>
            </a:r>
            <a:r>
              <a:rPr lang="en-US" altLang="zh-CN" dirty="0" smtClean="0">
                <a:effectLst/>
              </a:rPr>
              <a:t>1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重复下面步骤直到收敛</a:t>
            </a:r>
            <a:r>
              <a:rPr lang="en-US" altLang="zh-CN" dirty="0" smtClean="0">
                <a:effectLst/>
              </a:rPr>
              <a:t>{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       计算整个数据集的梯度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       使用</a:t>
            </a:r>
            <a:r>
              <a:rPr lang="en-US" altLang="zh-CN" dirty="0" smtClean="0">
                <a:effectLst/>
              </a:rPr>
              <a:t>alpha x gradient</a:t>
            </a:r>
            <a:r>
              <a:rPr lang="zh-CN" altLang="en-US" dirty="0" smtClean="0">
                <a:effectLst/>
              </a:rPr>
              <a:t>来更新回归系数</a:t>
            </a:r>
            <a:endParaRPr lang="zh-CN" altLang="en-US" dirty="0" smtClean="0"/>
          </a:p>
          <a:p>
            <a:r>
              <a:rPr lang="en-US" altLang="zh-CN" dirty="0" smtClean="0">
                <a:effectLst/>
              </a:rPr>
              <a:t>}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返回回归系数值</a:t>
            </a:r>
            <a:r>
              <a:rPr lang="en-US" altLang="zh-CN" dirty="0" smtClean="0">
                <a:effectLst/>
              </a:rPr>
              <a:t>theta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B45C-33FD-47FD-A16B-9240C212BD7C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8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随机梯度下降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effectLst/>
              </a:rPr>
              <a:t>stochastic gradient descent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ffectLst/>
              </a:rPr>
              <a:t>##</a:t>
            </a:r>
          </a:p>
          <a:p>
            <a:r>
              <a:rPr lang="zh-CN" altLang="en-US" dirty="0" smtClean="0">
                <a:effectLst/>
              </a:rPr>
              <a:t>初始化回归系数为</a:t>
            </a:r>
            <a:r>
              <a:rPr lang="en-US" altLang="zh-CN" dirty="0" smtClean="0">
                <a:effectLst/>
              </a:rPr>
              <a:t>1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重复下面步骤直到收敛</a:t>
            </a:r>
            <a:r>
              <a:rPr lang="en-US" altLang="zh-CN" dirty="0" smtClean="0">
                <a:effectLst/>
              </a:rPr>
              <a:t>{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       对数据集中每个样本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              计算该样本的梯度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               使用</a:t>
            </a:r>
            <a:r>
              <a:rPr lang="en-US" altLang="zh-CN" dirty="0" smtClean="0">
                <a:effectLst/>
              </a:rPr>
              <a:t>alpha </a:t>
            </a:r>
            <a:r>
              <a:rPr lang="en-US" altLang="zh-CN" dirty="0" err="1" smtClean="0">
                <a:effectLst/>
              </a:rPr>
              <a:t>xgradient</a:t>
            </a:r>
            <a:r>
              <a:rPr lang="zh-CN" altLang="en-US" dirty="0" smtClean="0">
                <a:effectLst/>
              </a:rPr>
              <a:t>来更新回归系数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</a:t>
            </a:r>
            <a:r>
              <a:rPr lang="en-US" altLang="zh-CN" dirty="0" smtClean="0">
                <a:effectLst/>
              </a:rPr>
              <a:t>}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返回回归系数值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##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48400" y="1738312"/>
            <a:ext cx="5105400" cy="122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梯度下降算法在每次更新回归系数的时候都需要遍历整个数据集（计算整个数据集的回归误差），计算复杂度太高，改进的方法是一次仅用一个样本点（的回归误差）来更新回归系数。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DB7C-0D82-4FA5-AABF-0EAD13264C40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3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以及</a:t>
            </a:r>
            <a:r>
              <a:rPr lang="zh-CN" altLang="en-US" dirty="0" smtClean="0"/>
              <a:t>改进的</a:t>
            </a:r>
            <a:r>
              <a:rPr lang="en-US" altLang="zh-CN" dirty="0" smtClean="0"/>
              <a:t>SGD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ffectLst/>
              </a:rPr>
              <a:t>##</a:t>
            </a:r>
          </a:p>
          <a:p>
            <a:r>
              <a:rPr lang="zh-CN" altLang="en-US" dirty="0" smtClean="0">
                <a:effectLst/>
              </a:rPr>
              <a:t>初始化回归系数为</a:t>
            </a:r>
            <a:r>
              <a:rPr lang="en-US" altLang="zh-CN" dirty="0" smtClean="0">
                <a:effectLst/>
              </a:rPr>
              <a:t>1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重复下面步骤直到收敛</a:t>
            </a:r>
            <a:r>
              <a:rPr lang="en-US" altLang="zh-CN" dirty="0" smtClean="0">
                <a:effectLst/>
              </a:rPr>
              <a:t>{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      对随机遍历的数据集中的每个样本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             随着迭代的逐渐进行，减小</a:t>
            </a:r>
            <a:r>
              <a:rPr lang="en-US" altLang="zh-CN" dirty="0" smtClean="0">
                <a:effectLst/>
              </a:rPr>
              <a:t>alpha</a:t>
            </a:r>
            <a:r>
              <a:rPr lang="zh-CN" altLang="en-US" dirty="0" smtClean="0">
                <a:effectLst/>
              </a:rPr>
              <a:t>的值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             计算该样本的梯度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             使用</a:t>
            </a:r>
            <a:r>
              <a:rPr lang="en-US" altLang="zh-CN" dirty="0" smtClean="0">
                <a:effectLst/>
              </a:rPr>
              <a:t>alpha x gradient</a:t>
            </a:r>
            <a:r>
              <a:rPr lang="zh-CN" altLang="en-US" dirty="0" smtClean="0">
                <a:effectLst/>
              </a:rPr>
              <a:t>来更新回归系数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    </a:t>
            </a:r>
            <a:r>
              <a:rPr lang="en-US" altLang="zh-CN" dirty="0" smtClean="0">
                <a:effectLst/>
              </a:rPr>
              <a:t>}</a:t>
            </a:r>
            <a:endParaRPr lang="zh-CN" altLang="en-US" dirty="0" smtClean="0"/>
          </a:p>
          <a:p>
            <a:r>
              <a:rPr lang="zh-CN" altLang="en-US" dirty="0" smtClean="0">
                <a:effectLst/>
              </a:rPr>
              <a:t>返回回归系数值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##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0" y="1320800"/>
            <a:ext cx="463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ffectLst/>
              </a:rPr>
              <a:t>--1.</a:t>
            </a:r>
            <a:r>
              <a:rPr lang="zh-CN" altLang="en-US" dirty="0" smtClean="0">
                <a:effectLst/>
              </a:rPr>
              <a:t>在每次迭代时，调整更新步长</a:t>
            </a:r>
            <a:r>
              <a:rPr lang="en-US" altLang="zh-CN" dirty="0" smtClean="0">
                <a:effectLst/>
              </a:rPr>
              <a:t>alpha</a:t>
            </a:r>
            <a:r>
              <a:rPr lang="zh-CN" altLang="en-US" dirty="0" smtClean="0">
                <a:effectLst/>
              </a:rPr>
              <a:t>的值。随着迭代的进行，</a:t>
            </a:r>
            <a:r>
              <a:rPr lang="en-US" altLang="zh-CN" dirty="0" smtClean="0">
                <a:effectLst/>
              </a:rPr>
              <a:t>alpha</a:t>
            </a:r>
            <a:r>
              <a:rPr lang="zh-CN" altLang="en-US" dirty="0" smtClean="0">
                <a:effectLst/>
              </a:rPr>
              <a:t>越来越小，这会缓解系数的高频波动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--2.</a:t>
            </a:r>
            <a:r>
              <a:rPr lang="zh-CN" altLang="en-US" dirty="0" smtClean="0">
                <a:effectLst/>
              </a:rPr>
              <a:t>每次迭代，改变样本的优化顺序。也就是随机选择样本来更新回归系数。这样做可以减少周期性的波动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3FB-3266-46F4-8552-FFBE08972E8C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8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神经网络及实现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感知机</a:t>
            </a:r>
            <a:r>
              <a:rPr lang="en-US" altLang="zh-CN" dirty="0" smtClean="0"/>
              <a:t>perceptron</a:t>
            </a:r>
            <a:r>
              <a:rPr lang="zh-CN" altLang="en-US" dirty="0" smtClean="0"/>
              <a:t>：两层神经元，逻辑与、或、非运算，线性可分问题。</a:t>
            </a:r>
            <a:endParaRPr lang="en-US" altLang="zh-CN" dirty="0" smtClean="0"/>
          </a:p>
          <a:p>
            <a:r>
              <a:rPr lang="zh-CN" altLang="en-US" dirty="0"/>
              <a:t>非线</a:t>
            </a:r>
            <a:r>
              <a:rPr lang="zh-CN" altLang="en-US" dirty="0" smtClean="0"/>
              <a:t>性可分问题：多层神经元，输入层，隐层，输出层，权重和神经元的阈值。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9" y="3302078"/>
            <a:ext cx="3821662" cy="287488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8316-F91E-4ECE-8F68-1F20318488BE}" type="datetime1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AI</a:t>
            </a:r>
            <a:r>
              <a:rPr lang="zh-CN" altLang="en-US" smtClean="0"/>
              <a:t>学习小组汇报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9191-FC56-45BC-88C9-57806B908E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4186</Words>
  <Application>Microsoft Office PowerPoint</Application>
  <PresentationFormat>宽屏</PresentationFormat>
  <Paragraphs>396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深度学习组会报告（一）</vt:lpstr>
      <vt:lpstr>逻辑回归（Logistic Regression）求解算法</vt:lpstr>
      <vt:lpstr>LR分类--原理推导</vt:lpstr>
      <vt:lpstr>LR分类--原理推导</vt:lpstr>
      <vt:lpstr>LR分类——梯度下降法的原理</vt:lpstr>
      <vt:lpstr>梯度下降法--伪代码实现</vt:lpstr>
      <vt:lpstr>随机梯度下降(stochastic gradient descent)</vt:lpstr>
      <vt:lpstr>以及改进的SGD算法</vt:lpstr>
      <vt:lpstr>神经网络及实现</vt:lpstr>
      <vt:lpstr>误差反向传播算法（BP算法）</vt:lpstr>
      <vt:lpstr>Step 1 前向传播</vt:lpstr>
      <vt:lpstr>Step 2 反向传播</vt:lpstr>
      <vt:lpstr>更新权重w5，同理w6，w7，w8…</vt:lpstr>
      <vt:lpstr>其他的分类算法</vt:lpstr>
      <vt:lpstr>一些小收获</vt:lpstr>
      <vt:lpstr>一些小收获</vt:lpstr>
      <vt:lpstr>一些小收获</vt:lpstr>
      <vt:lpstr>PowerPoint 演示文稿</vt:lpstr>
      <vt:lpstr>一些小收获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Python的Argparse模块</vt:lpstr>
      <vt:lpstr>PowerPoint 演示文稿</vt:lpstr>
      <vt:lpstr>PowerPoint 演示文稿</vt:lpstr>
      <vt:lpstr>PowerPoint 演示文稿</vt:lpstr>
      <vt:lpstr>PowerPoint 演示文稿</vt:lpstr>
      <vt:lpstr>下周的计划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深度学习组会报告（一）</dc:title>
  <dc:creator>韩 峰</dc:creator>
  <cp:lastModifiedBy>韩 峰</cp:lastModifiedBy>
  <cp:revision>19</cp:revision>
  <dcterms:created xsi:type="dcterms:W3CDTF">2018-05-04T12:07:25Z</dcterms:created>
  <dcterms:modified xsi:type="dcterms:W3CDTF">2018-05-04T14:59:10Z</dcterms:modified>
</cp:coreProperties>
</file>