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2" r:id="rId4"/>
    <p:sldId id="270" r:id="rId5"/>
    <p:sldId id="279" r:id="rId6"/>
    <p:sldId id="271" r:id="rId7"/>
    <p:sldId id="280" r:id="rId8"/>
    <p:sldId id="281" r:id="rId9"/>
    <p:sldId id="258" r:id="rId10"/>
    <p:sldId id="268" r:id="rId11"/>
    <p:sldId id="269" r:id="rId12"/>
    <p:sldId id="264" r:id="rId13"/>
    <p:sldId id="265" r:id="rId14"/>
    <p:sldId id="266" r:id="rId15"/>
    <p:sldId id="274" r:id="rId16"/>
    <p:sldId id="282" r:id="rId17"/>
    <p:sldId id="278" r:id="rId18"/>
    <p:sldId id="284" r:id="rId19"/>
    <p:sldId id="283" r:id="rId20"/>
    <p:sldId id="285" r:id="rId21"/>
    <p:sldId id="286" r:id="rId22"/>
    <p:sldId id="273" r:id="rId23"/>
    <p:sldId id="287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C4D5-3D81-41EE-9BAC-F7524609EB27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70702-26E6-4040-B57E-1401B59B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5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F2FE-6022-4292-9ED6-05790478348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0F03-D11A-4C75-86D5-C9ED64204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9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45B-6130-479B-BF11-1BF81AB662C1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81F-FA9A-410E-B18B-5AF11393B9D5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84C7-8747-43EE-9193-FB743566546F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750-EDFC-492E-A6B1-524190BEAF7B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F96F-1396-4C18-8B3A-169BA4F74943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2406-0834-46B6-AFE3-B79D20103DED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2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6FB6-F89B-4FA3-B197-2C95C5BBD063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A960-EBB2-4C44-B410-BDBB92F7ACF0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1EB-D68E-4BF9-8FF8-9818981A286C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ECD-6DB1-4A74-9695-7F3B7CB6C247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FA0-DC75-4397-955F-E40BB171373F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B184-00DB-4F61-B11B-2DAEC5466DC0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ì¡°ììì´ì¤ì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28" y="3854289"/>
            <a:ext cx="2844758" cy="11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0149" y="1674674"/>
            <a:ext cx="10251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라이브러리 성능 비교 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600" b="1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RegexBench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매뉴얼</a:t>
            </a:r>
            <a:endParaRPr lang="ko-KR" altLang="en-US" sz="3600" b="1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5217" y="6165908"/>
            <a:ext cx="255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lang="en-US" altLang="ko-KR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김영우 매니저</a:t>
            </a:r>
            <a:endParaRPr lang="ko-KR" altLang="en-US" sz="16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1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488FF"/>
                </a:solidFill>
                <a:latin typeface="+mj-ea"/>
                <a:ea typeface="+mj-ea"/>
              </a:rPr>
              <a:t>생성 데이터 설정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370456" y="112174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13" y="860179"/>
            <a:ext cx="6011087" cy="54961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19" y="4610291"/>
            <a:ext cx="1438476" cy="1009791"/>
          </a:xfrm>
          <a:prstGeom prst="rect">
            <a:avLst/>
          </a:prstGeom>
        </p:spPr>
      </p:pic>
      <p:sp>
        <p:nvSpPr>
          <p:cNvPr id="18" name="모서리가 둥근 사각형 설명선 17"/>
          <p:cNvSpPr/>
          <p:nvPr/>
        </p:nvSpPr>
        <p:spPr>
          <a:xfrm>
            <a:off x="1105207" y="4857592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도움말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사용 가능한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플레이스</a:t>
            </a:r>
            <a:r>
              <a:rPr lang="ko-KR" altLang="en-US" sz="1000" dirty="0" smtClean="0">
                <a:solidFill>
                  <a:schemeClr val="tx1"/>
                </a:solidFill>
              </a:rPr>
              <a:t> 홀더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76326" y="45801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3512" y="411567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83512" y="565502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96022" y="600568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392950" y="45801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01775" y="457411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21535" y="590886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08882" y="59062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812990" y="1495005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리스트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현재 적용중인 형식 리스트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802765" y="4257708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사용자 설정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26140" y="6204474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형식 데이터를 랜덤으로 생성 줄 수 만큼의 데이터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733787" y="4158315"/>
            <a:ext cx="1479002" cy="515190"/>
          </a:xfrm>
          <a:prstGeom prst="wedgeRoundRectCallout">
            <a:avLst>
              <a:gd name="adj1" fmla="val -61587"/>
              <a:gd name="adj2" fmla="val 4943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현재 커서의 리스트 컨트롤 데이터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608715" y="3937754"/>
            <a:ext cx="1210031" cy="577549"/>
          </a:xfrm>
          <a:prstGeom prst="wedgeRoundRectCallout">
            <a:avLst>
              <a:gd name="adj1" fmla="val -33290"/>
              <a:gd name="adj2" fmla="val 7015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입력된 데이터를 리스트 컨트롤에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605056" y="6284481"/>
            <a:ext cx="1069533" cy="508864"/>
          </a:xfrm>
          <a:prstGeom prst="wedgeRoundRectCallout">
            <a:avLst>
              <a:gd name="adj1" fmla="val 66688"/>
              <a:gd name="adj2" fmla="val -39513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형식리스트의 변경사항 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814091" y="6008234"/>
            <a:ext cx="1069533" cy="508864"/>
          </a:xfrm>
          <a:prstGeom prst="wedgeRoundRectCallout">
            <a:avLst>
              <a:gd name="adj1" fmla="val -63516"/>
              <a:gd name="adj2" fmla="val -1478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변경사항 확인후 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2488FF"/>
                </a:solidFill>
                <a:latin typeface="+mj-ea"/>
                <a:ea typeface="+mj-ea"/>
              </a:rPr>
              <a:t>패턴 설정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96" y="732950"/>
            <a:ext cx="4571198" cy="540469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252713" y="133461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33913" y="112137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33912" y="376881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8174" y="42566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28174" y="485383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68431" y="483527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76820" y="565455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949290" y="1533397"/>
            <a:ext cx="1229836" cy="421238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체크 박스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선택한 패턴 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8012435" y="1176409"/>
            <a:ext cx="1479002" cy="515190"/>
          </a:xfrm>
          <a:prstGeom prst="wedgeRoundRectCallout">
            <a:avLst>
              <a:gd name="adj1" fmla="val -58751"/>
              <a:gd name="adj2" fmla="val -17332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리스트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체크 박스 외 추가된 패턴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012435" y="3690268"/>
            <a:ext cx="1357906" cy="402804"/>
          </a:xfrm>
          <a:prstGeom prst="wedgeRoundRectCallout">
            <a:avLst>
              <a:gd name="adj1" fmla="val -58094"/>
              <a:gd name="adj2" fmla="val -593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 추가 정규식 표현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012435" y="4248927"/>
            <a:ext cx="1357906" cy="281810"/>
          </a:xfrm>
          <a:prstGeom prst="wedgeRoundRectCallout">
            <a:avLst>
              <a:gd name="adj1" fmla="val -59947"/>
              <a:gd name="adj2" fmla="val -430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대체할 문자열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039676" y="4804476"/>
            <a:ext cx="1330665" cy="397238"/>
          </a:xfrm>
          <a:prstGeom prst="wedgeRoundRectCallout">
            <a:avLst>
              <a:gd name="adj1" fmla="val -59947"/>
              <a:gd name="adj2" fmla="val -430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커서의 리스트 컨트롤 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 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3843567" y="5052623"/>
            <a:ext cx="1330665" cy="397238"/>
          </a:xfrm>
          <a:prstGeom prst="wedgeRoundRectCallout">
            <a:avLst>
              <a:gd name="adj1" fmla="val 64249"/>
              <a:gd name="adj2" fmla="val -33871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입력된 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패턴을 </a:t>
            </a:r>
            <a:r>
              <a:rPr lang="ko-KR" altLang="en-US" sz="1000" dirty="0">
                <a:solidFill>
                  <a:schemeClr val="tx1"/>
                </a:solidFill>
              </a:rPr>
              <a:t>리스트 컨트롤에 추가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039677" y="5654719"/>
            <a:ext cx="1330665" cy="397238"/>
          </a:xfrm>
          <a:prstGeom prst="wedgeRoundRectCallout">
            <a:avLst>
              <a:gd name="adj1" fmla="val -59947"/>
              <a:gd name="adj2" fmla="val -2120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변경사항 저장 후 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1" y="760428"/>
            <a:ext cx="9740310" cy="5259296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488FF"/>
                </a:solidFill>
                <a:latin typeface="+mj-ea"/>
                <a:ea typeface="+mj-ea"/>
              </a:rPr>
              <a:t>단일 파일 비교 그래프 탭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93592" y="128051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547" y="552910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14510" y="530876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82584" y="530398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01475" y="578042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90367" y="579661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79465" y="542971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36158" y="542971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684968" y="55617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42268" y="5995398"/>
            <a:ext cx="983350" cy="360952"/>
          </a:xfrm>
          <a:prstGeom prst="wedgeRoundRectCallout">
            <a:avLst>
              <a:gd name="adj1" fmla="val 23742"/>
              <a:gd name="adj2" fmla="val -8774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파일 업로드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후 바로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576296" y="5995398"/>
            <a:ext cx="1083014" cy="360952"/>
          </a:xfrm>
          <a:prstGeom prst="wedgeRoundRectCallout">
            <a:avLst>
              <a:gd name="adj1" fmla="val -18654"/>
              <a:gd name="adj2" fmla="val -9371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크기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909988" y="5995398"/>
            <a:ext cx="1086360" cy="360952"/>
          </a:xfrm>
          <a:prstGeom prst="wedgeRoundRectCallout">
            <a:avLst>
              <a:gd name="adj1" fmla="val -21743"/>
              <a:gd name="adj2" fmla="val -9371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1609357" y="4664493"/>
            <a:ext cx="1086360" cy="360952"/>
          </a:xfrm>
          <a:prstGeom prst="wedgeRoundRectCallout">
            <a:avLst>
              <a:gd name="adj1" fmla="val -30237"/>
              <a:gd name="adj2" fmla="val 15031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갱신 시간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sz="1000" dirty="0" smtClean="0">
                <a:solidFill>
                  <a:schemeClr val="tx1"/>
                </a:solidFill>
              </a:rPr>
              <a:t> 컨트롤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098349" y="4638470"/>
            <a:ext cx="1086360" cy="360952"/>
          </a:xfrm>
          <a:prstGeom prst="wedgeRoundRectCallout">
            <a:avLst>
              <a:gd name="adj1" fmla="val -30237"/>
              <a:gd name="adj2" fmla="val 15031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표시할 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sz="1000" dirty="0" smtClean="0">
                <a:solidFill>
                  <a:schemeClr val="tx1"/>
                </a:solidFill>
              </a:rPr>
              <a:t> 컨트롤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895230" y="5995398"/>
            <a:ext cx="1086360" cy="360952"/>
          </a:xfrm>
          <a:prstGeom prst="wedgeRoundRectCallout">
            <a:avLst>
              <a:gd name="adj1" fmla="val -20970"/>
              <a:gd name="adj2" fmla="val -9372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완료까지 걸린 </a:t>
            </a:r>
            <a:r>
              <a:rPr lang="en-US" altLang="ko-KR" sz="1000" dirty="0" smtClean="0">
                <a:solidFill>
                  <a:schemeClr val="tx1"/>
                </a:solidFill>
              </a:rPr>
              <a:t>RE2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451923" y="5995398"/>
            <a:ext cx="1233045" cy="360952"/>
          </a:xfrm>
          <a:prstGeom prst="wedgeRoundRectCallout">
            <a:avLst>
              <a:gd name="adj1" fmla="val -20970"/>
              <a:gd name="adj2" fmla="val -9372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완료까지 걸린 </a:t>
            </a:r>
            <a:r>
              <a:rPr lang="en-US" altLang="ko-KR" sz="1000" dirty="0" smtClean="0">
                <a:solidFill>
                  <a:schemeClr val="tx1"/>
                </a:solidFill>
              </a:rPr>
              <a:t>PCRE2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0631042" y="5403378"/>
            <a:ext cx="1311963" cy="619433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치환된 패턴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개수 등을 보고서 형식으로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342267" y="1182848"/>
            <a:ext cx="943409" cy="508465"/>
          </a:xfrm>
          <a:prstGeom prst="wedgeRoundRectCallout">
            <a:avLst>
              <a:gd name="adj1" fmla="val 64746"/>
              <a:gd name="adj2" fmla="val 34108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실시간으로 갱신되는 동적 그래프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0584262" y="1399514"/>
            <a:ext cx="1514303" cy="520931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그래프의 데이터를 실시간으로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76346" y="1125532"/>
            <a:ext cx="244784" cy="2144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ko-KR" altLang="en-US" sz="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42" y="3015624"/>
            <a:ext cx="1478248" cy="22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0" y="721921"/>
            <a:ext cx="9735470" cy="527690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2488FF"/>
                </a:solidFill>
                <a:latin typeface="+mj-ea"/>
              </a:rPr>
              <a:t>멀티쓰레딩</a:t>
            </a:r>
            <a:r>
              <a:rPr lang="ko-KR" altLang="en-US" sz="1600" b="1" dirty="0" smtClean="0">
                <a:solidFill>
                  <a:srgbClr val="2488FF"/>
                </a:solidFill>
                <a:latin typeface="+mj-ea"/>
              </a:rPr>
              <a:t> 비교 그래프 탭</a:t>
            </a:r>
            <a:endParaRPr lang="ko-KR" altLang="en-US" sz="1600" b="1" dirty="0">
              <a:solidFill>
                <a:srgbClr val="2488FF"/>
              </a:solidFill>
              <a:latin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24547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24546" y="551357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22230" y="547965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53597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44521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64821" y="580004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766435" y="5434979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0" y="721922"/>
            <a:ext cx="1115736" cy="602242"/>
          </a:xfrm>
          <a:prstGeom prst="wedgeRoundRectCallout">
            <a:avLst>
              <a:gd name="adj1" fmla="val 39098"/>
              <a:gd name="adj2" fmla="val 6335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수 별 처리시간을 그린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막대 그래프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4545" y="138496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535894" y="112537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0" y="4647501"/>
            <a:ext cx="1115736" cy="507826"/>
          </a:xfrm>
          <a:prstGeom prst="wedgeRoundRectCallout">
            <a:avLst>
              <a:gd name="adj1" fmla="val 36090"/>
              <a:gd name="adj2" fmla="val 8312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사용자의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쓰레드수를</a:t>
            </a:r>
            <a:r>
              <a:rPr lang="ko-KR" altLang="en-US" sz="1000" dirty="0" smtClean="0">
                <a:solidFill>
                  <a:schemeClr val="tx1"/>
                </a:solidFill>
              </a:rPr>
              <a:t> 확인 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6125" y="6022498"/>
            <a:ext cx="1216839" cy="339510"/>
          </a:xfrm>
          <a:prstGeom prst="wedgeRoundRectCallout">
            <a:avLst>
              <a:gd name="adj1" fmla="val 24784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테스트 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수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453060" y="5998829"/>
            <a:ext cx="946191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파일 업로드 후 처리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880586" y="5998829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현황을 보여주는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프로그래스</a:t>
            </a:r>
            <a:r>
              <a:rPr lang="ko-KR" altLang="en-US" sz="1000" dirty="0" smtClean="0">
                <a:solidFill>
                  <a:schemeClr val="tx1"/>
                </a:solidFill>
              </a:rPr>
              <a:t> 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841621" y="5899436"/>
            <a:ext cx="1086360" cy="360952"/>
          </a:xfrm>
          <a:prstGeom prst="wedgeRoundRectCallout">
            <a:avLst>
              <a:gd name="adj1" fmla="val -17109"/>
              <a:gd name="adj2" fmla="val -15879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986359" y="5143435"/>
            <a:ext cx="1083014" cy="360952"/>
          </a:xfrm>
          <a:prstGeom prst="wedgeRoundRectCallout">
            <a:avLst>
              <a:gd name="adj1" fmla="val -54285"/>
              <a:gd name="adj2" fmla="val -772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크기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0643775" y="5661546"/>
            <a:ext cx="1209869" cy="360952"/>
          </a:xfrm>
          <a:prstGeom prst="wedgeRoundRectCallout">
            <a:avLst>
              <a:gd name="adj1" fmla="val -61125"/>
              <a:gd name="adj2" fmla="val -3561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결과를 보고서 형태로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973" y="3890145"/>
            <a:ext cx="2367027" cy="1481230"/>
          </a:xfrm>
          <a:prstGeom prst="rect">
            <a:avLst/>
          </a:prstGeom>
        </p:spPr>
      </p:pic>
      <p:sp>
        <p:nvSpPr>
          <p:cNvPr id="25" name="모서리가 둥근 사각형 설명선 24"/>
          <p:cNvSpPr/>
          <p:nvPr/>
        </p:nvSpPr>
        <p:spPr>
          <a:xfrm>
            <a:off x="10596648" y="1381324"/>
            <a:ext cx="1514303" cy="506200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 구성 데이터를 실시간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6" y="748562"/>
            <a:ext cx="9764080" cy="528298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2488FF"/>
                </a:solidFill>
                <a:latin typeface="+mj-ea"/>
              </a:rPr>
              <a:t>라인수</a:t>
            </a:r>
            <a:r>
              <a:rPr lang="ko-KR" altLang="en-US" sz="1600" b="1" dirty="0" smtClean="0">
                <a:solidFill>
                  <a:srgbClr val="2488FF"/>
                </a:solidFill>
                <a:latin typeface="+mj-ea"/>
              </a:rPr>
              <a:t> 별 비교 그래프 탭</a:t>
            </a:r>
            <a:endParaRPr lang="ko-KR" altLang="en-US" sz="1600" b="1" dirty="0">
              <a:solidFill>
                <a:srgbClr val="2488FF"/>
              </a:solidFill>
              <a:latin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30910" y="5563480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1325" y="12314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5087" y="5563480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12132" y="54608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880586" y="5998829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현황을 보여주는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프로그래스</a:t>
            </a:r>
            <a:r>
              <a:rPr lang="ko-KR" altLang="en-US" sz="1000" dirty="0" smtClean="0">
                <a:solidFill>
                  <a:schemeClr val="tx1"/>
                </a:solidFill>
              </a:rPr>
              <a:t> 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464597" y="6022499"/>
            <a:ext cx="1184355" cy="333852"/>
          </a:xfrm>
          <a:prstGeom prst="wedgeRoundRectCallout">
            <a:avLst>
              <a:gd name="adj1" fmla="val -27516"/>
              <a:gd name="adj2" fmla="val -8176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생성할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폴더입력</a:t>
            </a:r>
            <a:r>
              <a:rPr lang="ko-KR" altLang="en-US" sz="1000" dirty="0" smtClean="0">
                <a:solidFill>
                  <a:schemeClr val="tx1"/>
                </a:solidFill>
              </a:rPr>
              <a:t> 후 처리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6125" y="6022498"/>
            <a:ext cx="1216839" cy="339510"/>
          </a:xfrm>
          <a:prstGeom prst="wedgeRoundRectCallout">
            <a:avLst>
              <a:gd name="adj1" fmla="val 24784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테스트 할 라인 수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87072" y="516021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679064" y="54608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563515" y="112961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7359" y="4891936"/>
            <a:ext cx="1086360" cy="360952"/>
          </a:xfrm>
          <a:prstGeom prst="wedgeRoundRectCallout">
            <a:avLst>
              <a:gd name="adj1" fmla="val 91000"/>
              <a:gd name="adj2" fmla="val 6897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입력한 폴더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9982200" y="6024322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결과를 보고서 형태로 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515" y="3969394"/>
            <a:ext cx="1547519" cy="2029435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10596648" y="1381324"/>
            <a:ext cx="1514303" cy="506200"/>
          </a:xfrm>
          <a:prstGeom prst="wedgeRoundRectCallout">
            <a:avLst>
              <a:gd name="adj1" fmla="val -62652"/>
              <a:gd name="adj2" fmla="val 1751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 구성 데이터를 실시간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성능 비교 실험 및 결과</a:t>
            </a:r>
            <a:endParaRPr lang="ko-KR" altLang="ko-KR" sz="1600" b="1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8" y="1568372"/>
            <a:ext cx="3400900" cy="27816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01064" y="1029641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환경 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10600" y="62326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 smtClean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</a:t>
            </a:r>
            <a:r>
              <a:rPr lang="ko-KR" altLang="en-US" sz="1600" b="1" dirty="0" smtClean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방법론</a:t>
            </a:r>
            <a:endParaRPr lang="ko-KR" altLang="ko-KR" sz="1600" b="1" dirty="0">
              <a:solidFill>
                <a:srgbClr val="C3AFDB"/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7720" y="1338382"/>
            <a:ext cx="44349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목표와 가설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목표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RE2 vs PCRE2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성능 비교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가설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복잡한 패턴에서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RE2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가 더 일정한 성능을 보일 것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2.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변수 정의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독립 변수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라이브러리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패턴 복잡도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데이터 크기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종속 변수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매칭 속도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메모리 사용량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3.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데이터 셋 구성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간단한 패턴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vs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복잡한 패턴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작은 데이터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vs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큰 데이터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4.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성능 측정 방법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실행 시간 측정</a:t>
            </a: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</p:txBody>
      </p:sp>
      <p:pic>
        <p:nvPicPr>
          <p:cNvPr id="2054" name="Picture 6" descr="실험 - 무료 교육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94" y="2367755"/>
            <a:ext cx="1982099" cy="19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8" y="1979502"/>
            <a:ext cx="5077534" cy="2429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47" y="1979502"/>
            <a:ext cx="5588653" cy="216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3991" y="45510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  <a:latin typeface="Inter" panose="02000503000000020004" pitchFamily="2" charset="0"/>
              </a:rPr>
              <a:t>생성 데이터 형식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" y="31002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</a:rPr>
              <a:t>테스트 </a:t>
            </a:r>
            <a:r>
              <a:rPr lang="en-US" altLang="ko-KR" b="1" dirty="0" smtClean="0">
                <a:solidFill>
                  <a:srgbClr val="C3AFDB"/>
                </a:solidFill>
              </a:rPr>
              <a:t>: </a:t>
            </a:r>
            <a:r>
              <a:rPr lang="ko-KR" altLang="en-US" b="1" dirty="0" smtClean="0">
                <a:solidFill>
                  <a:srgbClr val="C3AFDB"/>
                </a:solidFill>
              </a:rPr>
              <a:t>표준</a:t>
            </a:r>
            <a:endParaRPr lang="ko-KR" altLang="en-US" b="1" dirty="0">
              <a:solidFill>
                <a:srgbClr val="C3AF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7473" y="45510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3AFDB"/>
                </a:solidFill>
                <a:latin typeface="Inter" panose="02000503000000020004" pitchFamily="2" charset="0"/>
              </a:rPr>
              <a:t>정규 표현식 패턴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성능 측정 결과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1490"/>
            <a:ext cx="5738261" cy="3116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1116"/>
            <a:ext cx="3926048" cy="4403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63" y="3401299"/>
            <a:ext cx="6422537" cy="34566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3" y="2823139"/>
            <a:ext cx="3120618" cy="486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665" y="0"/>
            <a:ext cx="6391335" cy="34763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541" y="0"/>
            <a:ext cx="2403124" cy="7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2546" y="5231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  <a:latin typeface="Inter" panose="02000503000000020004" pitchFamily="2" charset="0"/>
              </a:rPr>
              <a:t>생성 데이터 형식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" y="3100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</a:rPr>
              <a:t>테스트 </a:t>
            </a:r>
            <a:r>
              <a:rPr lang="en-US" altLang="ko-KR" b="1" dirty="0" smtClean="0">
                <a:solidFill>
                  <a:srgbClr val="C3AFDB"/>
                </a:solidFill>
              </a:rPr>
              <a:t>: </a:t>
            </a:r>
            <a:r>
              <a:rPr lang="ko-KR" altLang="en-US" b="1" dirty="0" smtClean="0">
                <a:solidFill>
                  <a:srgbClr val="C3AFDB"/>
                </a:solidFill>
              </a:rPr>
              <a:t>극단적 상황</a:t>
            </a:r>
            <a:endParaRPr lang="ko-KR" altLang="en-US" b="1" dirty="0">
              <a:solidFill>
                <a:srgbClr val="C3AF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8597" y="5231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3AFDB"/>
                </a:solidFill>
                <a:latin typeface="Inter" panose="02000503000000020004" pitchFamily="2" charset="0"/>
              </a:rPr>
              <a:t>정규 표현식 패턴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90" y="829941"/>
            <a:ext cx="3334215" cy="3905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3" y="829941"/>
            <a:ext cx="42819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단순한 패턴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68" y="3617487"/>
            <a:ext cx="6073132" cy="32962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7485"/>
            <a:ext cx="6118870" cy="3296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68" y="329297"/>
            <a:ext cx="6073132" cy="32881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516" y="0"/>
            <a:ext cx="2418352" cy="36178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5127"/>
            <a:ext cx="3636508" cy="23203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568" y="3946782"/>
            <a:ext cx="3691283" cy="61877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2860646" y="3397541"/>
            <a:ext cx="0" cy="45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821960" y="788565"/>
            <a:ext cx="620785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994708" y="4454554"/>
            <a:ext cx="8389" cy="34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목차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82003" y="841080"/>
            <a:ext cx="3742819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서론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-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프로젝트 소개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-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도입 배경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RE2와 PCRE2 라이브러리 비교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</a:t>
            </a: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-   </a:t>
            </a:r>
            <a:r>
              <a:rPr lang="ko-KR" altLang="en-US" sz="1200" dirty="0" smtClean="0">
                <a:ea typeface="한컴 고딕" panose="02000500000000000000" pitchFamily="2" charset="-127"/>
              </a:rPr>
              <a:t>대상 </a:t>
            </a:r>
            <a:r>
              <a:rPr lang="ko-KR" altLang="en-US" sz="1200" dirty="0">
                <a:ea typeface="한컴 고딕" panose="02000500000000000000" pitchFamily="2" charset="-127"/>
              </a:rPr>
              <a:t>라이브러리 </a:t>
            </a:r>
            <a:r>
              <a:rPr lang="ko-KR" altLang="en-US" sz="1200" dirty="0" smtClean="0">
                <a:ea typeface="한컴 고딕" panose="02000500000000000000" pitchFamily="2" charset="-127"/>
              </a:rPr>
              <a:t>소개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 smtClean="0">
                <a:ea typeface="한컴 고딕" panose="02000500000000000000" pitchFamily="2" charset="-127"/>
              </a:rPr>
              <a:t>RE2</a:t>
            </a:r>
            <a:r>
              <a:rPr lang="ko-KR" altLang="ko-KR" sz="1200" dirty="0">
                <a:ea typeface="한컴 고딕" panose="02000500000000000000" pitchFamily="2" charset="-127"/>
              </a:rPr>
              <a:t>의 </a:t>
            </a:r>
            <a:r>
              <a:rPr lang="ko-KR" altLang="ko-KR" sz="1200" dirty="0" smtClean="0">
                <a:ea typeface="한컴 고딕" panose="02000500000000000000" pitchFamily="2" charset="-127"/>
              </a:rPr>
              <a:t>장단점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PCRE2의 장단점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주요 차이점 및 비교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분석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RegexBench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프로그램 소개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프로그램 목적 및 주요 기능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전체 아키텍처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개요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프로그램 다이얼로그별 기능 설명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메인 대화 상자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Main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)</a:t>
            </a: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패턴 정의 다이얼로그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Pattern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Definition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)</a:t>
            </a: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데이터 생성 다이얼로그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Generate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Data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)</a:t>
            </a: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622096" y="1143126"/>
            <a:ext cx="230704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성능 비교 실험 및 결과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실험 환경 설정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실험 방법론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성능 측정 결과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결과 분석 및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해석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RE2 도입의 이점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PCRE2 대비 RE2의 우수성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실제 적용 사례 및 기대 효과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결론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요약 및 주요 발견</a:t>
            </a: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향후 개발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계획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질의응답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극단적 사례 </a:t>
            </a:r>
            <a:r>
              <a:rPr lang="en-US" altLang="ko-KR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: </a:t>
            </a:r>
            <a:r>
              <a:rPr lang="ko-KR" altLang="en-US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백트래킹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4" y="682827"/>
            <a:ext cx="3047524" cy="2797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98" y="682827"/>
            <a:ext cx="7311261" cy="39418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64" y="3850441"/>
            <a:ext cx="2330835" cy="274919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438835" y="4238933"/>
            <a:ext cx="232410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극단적 사례 </a:t>
            </a:r>
            <a:r>
              <a:rPr lang="en-US" altLang="ko-KR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: </a:t>
            </a: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백트래킹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9" y="1669303"/>
            <a:ext cx="2330835" cy="274919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901940" y="3924300"/>
            <a:ext cx="232410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48" y="387037"/>
            <a:ext cx="7884826" cy="43008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1" y="970356"/>
            <a:ext cx="1247949" cy="590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8307" y="5337434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최악의 경우 시간 복잡도</a:t>
            </a:r>
            <a:r>
              <a:rPr lang="en-US" altLang="ko-KR" dirty="0"/>
              <a:t>: </a:t>
            </a:r>
            <a:r>
              <a:rPr lang="en-US" altLang="ko-KR" b="1" dirty="0"/>
              <a:t>O(2^n)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18" y="217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결론</a:t>
            </a:r>
            <a:endParaRPr lang="ko-KR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95282" y="1407266"/>
            <a:ext cx="9482083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요약 및 주요 </a:t>
            </a:r>
            <a:r>
              <a:rPr lang="ko-KR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발견</a:t>
            </a:r>
            <a:endParaRPr lang="en-US" altLang="ko-KR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b="1" dirty="0">
              <a:latin typeface="Inter Medium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b="1" dirty="0"/>
              <a:t>성능 비교 </a:t>
            </a:r>
            <a:r>
              <a:rPr lang="ko-KR" altLang="ko-KR" sz="1600" b="1" dirty="0" smtClean="0"/>
              <a:t>개요</a:t>
            </a:r>
            <a:endParaRPr lang="en-US" altLang="ko-KR" sz="16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 smtClean="0"/>
              <a:t>	</a:t>
            </a:r>
            <a:r>
              <a:rPr lang="ko-KR" altLang="ko-KR" sz="1400" dirty="0" smtClean="0"/>
              <a:t>RE2: 높은 최적화 수준 덕분에 PCRE2보다 우수한 처리 속도를 보임.</a:t>
            </a:r>
            <a:endParaRPr lang="en-US" altLang="ko-KR" sz="14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 smtClean="0"/>
              <a:t>	</a:t>
            </a:r>
            <a:r>
              <a:rPr lang="ko-KR" altLang="ko-KR" sz="1400" dirty="0" smtClean="0"/>
              <a:t>PCRE2: </a:t>
            </a:r>
            <a:r>
              <a:rPr lang="ko-KR" altLang="en-US" sz="1400" dirty="0" smtClean="0"/>
              <a:t>패턴에 따라 다르지만 </a:t>
            </a:r>
            <a:r>
              <a:rPr lang="ko-KR" altLang="ko-KR" sz="1400" dirty="0" smtClean="0"/>
              <a:t>RE2에 비해 약간 느림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백트래킹 위험 있음</a:t>
            </a:r>
            <a:r>
              <a:rPr lang="en-US" altLang="ko-KR" sz="1400" dirty="0" smtClean="0"/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b="1" dirty="0"/>
              <a:t>패턴 및 데이터 형식의 영향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dirty="0"/>
              <a:t>사용된 정규 표현식 패턴(^</a:t>
            </a:r>
            <a:r>
              <a:rPr lang="ko-KR" altLang="ko-KR" sz="1600" dirty="0" err="1"/>
              <a:t>a</a:t>
            </a:r>
            <a:r>
              <a:rPr lang="ko-KR" altLang="ko-KR" sz="1600" dirty="0"/>
              <a:t>+$)과 </a:t>
            </a:r>
            <a:r>
              <a:rPr lang="ko-KR" altLang="en-US" sz="1600" dirty="0" smtClean="0"/>
              <a:t>같은 </a:t>
            </a:r>
            <a:r>
              <a:rPr lang="ko-KR" altLang="ko-KR" sz="1600" dirty="0" smtClean="0"/>
              <a:t>단순한 </a:t>
            </a:r>
            <a:r>
              <a:rPr lang="ko-KR" altLang="ko-KR" sz="1600" dirty="0"/>
              <a:t>데이터 형식에서는 PCRE2가 우수한 성능을 발휘.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dirty="0" smtClean="0"/>
              <a:t>일반적인 상황에서 </a:t>
            </a:r>
            <a:r>
              <a:rPr lang="ko-KR" altLang="ko-KR" sz="1600" dirty="0" smtClean="0"/>
              <a:t>RE2</a:t>
            </a:r>
            <a:r>
              <a:rPr lang="ko-KR" altLang="ko-KR" sz="1600" dirty="0"/>
              <a:t>의 최적화가 PCRE2를 능가하여 더 빠른 처리 속도를 나타냄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dirty="0"/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/>
              <a:t>일반적인 결론 도출의 어려움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dirty="0"/>
              <a:t>현재 테스트는 제한된 패턴과 데이터 형식에 국한되어 있어, 모든 상황에서 어떤 라이브러리가 </a:t>
            </a:r>
            <a:endParaRPr lang="en-US" altLang="ko-KR" sz="16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 </a:t>
            </a:r>
            <a:r>
              <a:rPr lang="ko-KR" altLang="ko-KR" sz="1600" dirty="0"/>
              <a:t>더 </a:t>
            </a:r>
            <a:r>
              <a:rPr lang="ko-KR" altLang="ko-KR" sz="1600" dirty="0"/>
              <a:t>우수한지 일반화하기 </a:t>
            </a:r>
            <a:r>
              <a:rPr lang="ko-KR" altLang="ko-KR" sz="1600" dirty="0"/>
              <a:t>어려움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dirty="0"/>
              <a:t>다양한 실제 환경과 패턴, 데이터 형식을 고려하지 않으면 정확한 성능 평가가 불가능함.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>
              <a:latin typeface="Inter Medium" panose="02000503000000020004" pitchFamily="2" charset="0"/>
            </a:endParaRPr>
          </a:p>
        </p:txBody>
      </p:sp>
      <p:pic>
        <p:nvPicPr>
          <p:cNvPr id="3076" name="Picture 4" descr="전구 - 무료 교육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54" y="773929"/>
            <a:ext cx="985328" cy="9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결론</a:t>
            </a:r>
            <a:endParaRPr lang="ko-KR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7693" y="987012"/>
            <a:ext cx="9004388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향후 개발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계획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pPr>
              <a:spcBef>
                <a:spcPts val="600"/>
              </a:spcBef>
            </a:pPr>
            <a:r>
              <a:rPr lang="ko-KR" altLang="en-US" sz="1600" b="1" dirty="0" smtClean="0"/>
              <a:t>다양한 패턴 </a:t>
            </a:r>
            <a:r>
              <a:rPr lang="ko-KR" altLang="en-US" sz="1600" b="1" dirty="0"/>
              <a:t>및 데이터 형식 테스트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 smtClean="0"/>
              <a:t>실제 </a:t>
            </a:r>
            <a:r>
              <a:rPr lang="ko-KR" altLang="en-US" sz="1600" dirty="0"/>
              <a:t>애플리케이션에서 사용되는 다양한 정규 표현식 패턴을 추가하여 테스트 범위를 확대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복잡한 데이터 형식과 대용량 데이터 파일을 사용한 성능 비교를 실시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빌드 </a:t>
            </a:r>
            <a:r>
              <a:rPr lang="ko-KR" altLang="en-US" sz="1600" b="1" dirty="0" err="1"/>
              <a:t>모드별</a:t>
            </a:r>
            <a:r>
              <a:rPr lang="ko-KR" altLang="en-US" sz="1600" b="1" dirty="0"/>
              <a:t> 최적화 검토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디버그 및 </a:t>
            </a:r>
            <a:r>
              <a:rPr lang="ko-KR" altLang="en-US" sz="1600" dirty="0" err="1"/>
              <a:t>릴리즈</a:t>
            </a:r>
            <a:r>
              <a:rPr lang="ko-KR" altLang="en-US" sz="1600" dirty="0"/>
              <a:t> 모드 외에도 다양한 빌드 설정에서의 성능 차이를 분석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최적의 빌드 설정을 찾아 각 라이브러리의 성능을 극대화할 수 있는 방안 모색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추가 성능 지표 도입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메모리 사용량</a:t>
            </a:r>
            <a:r>
              <a:rPr lang="en-US" altLang="ko-KR" sz="1600" dirty="0"/>
              <a:t>, CPU </a:t>
            </a:r>
            <a:r>
              <a:rPr lang="ko-KR" altLang="en-US" sz="1600" dirty="0"/>
              <a:t>사용률 등 추가적인 성능 지표를 측정하여 라이브러리 선택에 참고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병렬 처리 및 </a:t>
            </a:r>
            <a:r>
              <a:rPr lang="ko-KR" altLang="en-US" sz="1600" dirty="0" err="1"/>
              <a:t>멀티스레딩</a:t>
            </a:r>
            <a:r>
              <a:rPr lang="ko-KR" altLang="en-US" sz="1600" dirty="0"/>
              <a:t> 환경에서의 성능 비교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실제 환경과 유사한 시나리오 구축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실제 사용자 데이터와 유사한 조건에서의 테스트를 통해 라이브러리의 실용성을 평가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다양한 운영 체제 및 하드웨어 환경에서의 성능 차이를 분석</a:t>
            </a:r>
            <a:r>
              <a:rPr lang="en-US" altLang="ko-KR" sz="1600" dirty="0"/>
              <a:t>.</a:t>
            </a:r>
          </a:p>
        </p:txBody>
      </p:sp>
      <p:pic>
        <p:nvPicPr>
          <p:cNvPr id="4102" name="Picture 6" descr="계획 - 무료 파일 및 폴더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99" y="874271"/>
            <a:ext cx="829794" cy="8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8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ea typeface="한컴 고딕" panose="02000500000000000000" pitchFamily="2" charset="-127"/>
              </a:rPr>
              <a:t>질의 응답</a:t>
            </a:r>
            <a:endParaRPr lang="ko-KR" altLang="ko-KR" sz="1600" b="1" dirty="0">
              <a:solidFill>
                <a:schemeClr val="bg1">
                  <a:lumMod val="7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6" name="Picture 2" descr="https://post-phinf.pstatic.net/MjAyMDAzMDVfMjUy/MDAxNTgzMzg3MjEwMzY2.asUUz0tUsKli6jgOc5ZXHozIShYScCNzBrwbG6ThJ0kg.numO5jW3ImAj4DZCE81EH_YOBzGP_3zfvhPex7zdd8og.JPEG/question-mark-1019820_640.jp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54" y="842942"/>
            <a:ext cx="5637246" cy="56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도입 배경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pic>
        <p:nvPicPr>
          <p:cNvPr id="3074" name="Picture 2" descr="변화가 선택을 좌우한다. | 한국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63984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35" y="1437562"/>
            <a:ext cx="1904640" cy="1895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216" y="170550"/>
            <a:ext cx="1866659" cy="18928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83363" y="3333133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RE2</a:t>
            </a:r>
            <a:endParaRPr lang="en-US" altLang="ko-KR" sz="3600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73101" y="2321545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b="1" dirty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  <a:endParaRPr lang="en-US" altLang="ko-KR" sz="32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5497" y="4009977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(2010)</a:t>
            </a:r>
            <a:endParaRPr lang="en-US" altLang="ko-KR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53276" y="3009967"/>
            <a:ext cx="1770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PCRE2 (2015)</a:t>
            </a:r>
            <a:b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</a:br>
            <a:r>
              <a:rPr lang="en-US" altLang="ko-KR" b="1" dirty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PCRE</a:t>
            </a: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 (1997)</a:t>
            </a:r>
            <a:endParaRPr lang="en-US" altLang="ko-KR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RE2</a:t>
            </a:r>
            <a:r>
              <a:rPr lang="en-US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 </a:t>
            </a:r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라이브러리 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소개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pic>
        <p:nvPicPr>
          <p:cNvPr id="1026" name="Picture 2" descr="GitHub - google/re2: RE2 is a fast, safe, thread-friendly alternative to  backtracking regular expression engines like those used in PCRE, Perl, and  Python. It is a C++ libra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" y="967016"/>
            <a:ext cx="10472257" cy="52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61" y="4534936"/>
            <a:ext cx="295316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RE2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의 장단점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6102" y="1521452"/>
            <a:ext cx="7675402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google</a:t>
            </a:r>
            <a:r>
              <a:rPr lang="en-US" altLang="ko-KR" sz="3600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/re2</a:t>
            </a:r>
            <a:endParaRPr lang="en-US" altLang="ko-KR" sz="3600" b="1" dirty="0" smtClean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예측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가능한 성능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선형 시간 실행으로 대규모 데이터에서도 일정한 성능을 보장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안정성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백트래킹을 사용하지 않아 시간 초과 및 스택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오버플로우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위험이 없음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효율성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사용이 최적화되어 리소스 제한 환경에 적합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스레드 안전성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멀티스레드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환경에서 안전하게 사용 가능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spcBef>
                <a:spcPts val="600"/>
              </a:spcBef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제한된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기능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전방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후방 탐색 등 일부 고급 정규 표현식 기능을 지원하지 않아 복잡한 패턴 매칭에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백레퍼런스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제약이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있음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호환성 부족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Perl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의 모든 정규 표현식 기능을 지원하지 않아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스타일의 정규 표현식을 그대로 사용하기 어려움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74" y="1521452"/>
            <a:ext cx="1904640" cy="18955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90714" y="28081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장점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0714" y="4480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단점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052" name="Picture 4" descr="pcre2/README at master · PCRE2Project/pcre2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5" y="954023"/>
            <a:ext cx="10461450" cy="52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12" y="4559675"/>
            <a:ext cx="2943636" cy="1295581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PCRE2 </a:t>
            </a:r>
            <a:r>
              <a:rPr lang="ko-KR" altLang="ko-KR" sz="1600" b="1" dirty="0">
                <a:solidFill>
                  <a:schemeClr val="accent6"/>
                </a:solidFill>
                <a:ea typeface="한컴 고딕" panose="02000500000000000000" pitchFamily="2" charset="-127"/>
              </a:rPr>
              <a:t>라이브러리 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소개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PCRE2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의 장단점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0361" y="1543860"/>
            <a:ext cx="93819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</a:p>
          <a:p>
            <a:pPr>
              <a:spcBef>
                <a:spcPts val="600"/>
              </a:spcBef>
            </a:pPr>
            <a:endParaRPr lang="ko-KR" altLang="en-US" sz="1200" dirty="0"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풍부한 기능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백레퍼런스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전방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후방 탐색 등 다양한 정규 표현식 기능을 지원하여 복잡한 패턴 매칭이 가능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호환성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Perl 5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와 높은 호환성을 제공하여 기존 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정규 표현식을 쉽게 사용할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확장 가능한 아키텍처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JIT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컴파일러와 플러그인 지원을 통해 성능과 기능을 확장할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디버깅 도구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정규 표현식의 동작을 분석하고 디버깅할 수 있는 도구 제공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에러 보고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상세하고 이해하기 쉬운 에러 메시지를 제공하여 개발 편의성 증대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백워드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호환성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기존 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PCRE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사용자들이 쉽게 이전할 수 있음</a:t>
            </a:r>
            <a:r>
              <a:rPr lang="en-US" altLang="ko-KR" sz="125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en-US" sz="1250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성능 예측 어려움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일부 패턴에서 백트래킹을 사용하기 때문에 최악의 경우 성능이 기하급수적으로 저하될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안정성 이슈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복잡한 패턴 매칭 시 시간 초과나 스택 </a:t>
            </a: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오버플로우의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위험이 존재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사용량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RE2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에 비해 메모리 사용이 더 많을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962" y="1678084"/>
            <a:ext cx="1794356" cy="18195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9679" y="3067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장점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79" y="44128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단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주요 차이점 및 비교 분석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4257" y="2324036"/>
            <a:ext cx="39791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  <a:r>
              <a:rPr lang="ko-KR" altLang="en-US" sz="1600" dirty="0">
                <a:latin typeface="Inter" panose="02000503000000020004" pitchFamily="2" charset="0"/>
              </a:rPr>
              <a:t>는 </a:t>
            </a:r>
            <a:r>
              <a:rPr lang="ko-KR" altLang="en-US" sz="1600" b="1" dirty="0">
                <a:latin typeface="Inter" panose="02000503000000020004" pitchFamily="2" charset="0"/>
              </a:rPr>
              <a:t>풍부한 정규 표현식 기능</a:t>
            </a:r>
            <a:r>
              <a:rPr lang="ko-KR" altLang="en-US" sz="1600" dirty="0">
                <a:latin typeface="Inter" panose="02000503000000020004" pitchFamily="2" charset="0"/>
              </a:rPr>
              <a:t>과 </a:t>
            </a:r>
            <a:r>
              <a:rPr lang="en-US" altLang="ko-KR" sz="1600" b="1" dirty="0"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600" b="1" dirty="0">
                <a:latin typeface="Inter" panose="02000503000000020004" pitchFamily="2" charset="0"/>
              </a:rPr>
              <a:t>호환성</a:t>
            </a:r>
            <a:r>
              <a:rPr lang="ko-KR" altLang="en-US" sz="1600" dirty="0">
                <a:latin typeface="Inter" panose="02000503000000020004" pitchFamily="2" charset="0"/>
              </a:rPr>
              <a:t>이 필요할 때 적합하며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b="1" dirty="0" smtClean="0">
                <a:latin typeface="Inter" panose="02000503000000020004" pitchFamily="2" charset="0"/>
              </a:rPr>
              <a:t>복잡한 </a:t>
            </a:r>
            <a:r>
              <a:rPr lang="ko-KR" altLang="en-US" sz="1600" b="1" dirty="0">
                <a:latin typeface="Inter" panose="02000503000000020004" pitchFamily="2" charset="0"/>
              </a:rPr>
              <a:t>패턴 </a:t>
            </a:r>
            <a:r>
              <a:rPr lang="ko-KR" altLang="en-US" sz="1600" b="1" dirty="0" err="1">
                <a:latin typeface="Inter" panose="02000503000000020004" pitchFamily="2" charset="0"/>
              </a:rPr>
              <a:t>매칭</a:t>
            </a:r>
            <a:r>
              <a:rPr lang="ko-KR" altLang="en-US" sz="1600" dirty="0" err="1">
                <a:latin typeface="Inter" panose="02000503000000020004" pitchFamily="2" charset="0"/>
              </a:rPr>
              <a:t>과</a:t>
            </a:r>
            <a:r>
              <a:rPr lang="ko-KR" altLang="en-US" sz="1600" dirty="0">
                <a:latin typeface="Inter" panose="02000503000000020004" pitchFamily="2" charset="0"/>
              </a:rPr>
              <a:t> </a:t>
            </a:r>
            <a:r>
              <a:rPr lang="ko-KR" altLang="en-US" sz="1600" b="1" dirty="0">
                <a:latin typeface="Inter" panose="02000503000000020004" pitchFamily="2" charset="0"/>
              </a:rPr>
              <a:t>유연한 확장성</a:t>
            </a:r>
            <a:r>
              <a:rPr lang="ko-KR" altLang="en-US" sz="1600" dirty="0">
                <a:latin typeface="Inter" panose="02000503000000020004" pitchFamily="2" charset="0"/>
              </a:rPr>
              <a:t>을 요구하는 애플리케이션에 유리합니다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 smtClean="0">
                <a:latin typeface="Inter" panose="02000503000000020004" pitchFamily="2" charset="0"/>
              </a:rPr>
              <a:t>하지만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dirty="0">
                <a:latin typeface="Inter" panose="02000503000000020004" pitchFamily="2" charset="0"/>
              </a:rPr>
              <a:t>일부 경우에는 </a:t>
            </a:r>
            <a:r>
              <a:rPr lang="ko-KR" altLang="en-US" sz="1600" b="1" dirty="0">
                <a:latin typeface="Inter" panose="02000503000000020004" pitchFamily="2" charset="0"/>
              </a:rPr>
              <a:t>성능 예측이 어려울 수</a:t>
            </a:r>
            <a:r>
              <a:rPr lang="ko-KR" altLang="en-US" sz="1600" dirty="0">
                <a:latin typeface="Inter" panose="02000503000000020004" pitchFamily="2" charset="0"/>
              </a:rPr>
              <a:t> 있고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b="1" dirty="0">
                <a:latin typeface="Inter" panose="02000503000000020004" pitchFamily="2" charset="0"/>
              </a:rPr>
              <a:t>안정성</a:t>
            </a:r>
            <a:r>
              <a:rPr lang="ko-KR" altLang="en-US" sz="1600" dirty="0">
                <a:latin typeface="Inter" panose="02000503000000020004" pitchFamily="2" charset="0"/>
              </a:rPr>
              <a:t> 측면에서 주의가 필요할 수 있습니다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3687" y="2324036"/>
            <a:ext cx="3908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Inter" panose="02000503000000020004" pitchFamily="2" charset="0"/>
                <a:ea typeface="Inter" panose="02000503000000020004" pitchFamily="2" charset="0"/>
              </a:rPr>
              <a:t>RE2</a:t>
            </a:r>
            <a:r>
              <a:rPr lang="ko-KR" altLang="en-US" sz="1600" dirty="0">
                <a:latin typeface="Inter" panose="02000503000000020004" pitchFamily="2" charset="0"/>
              </a:rPr>
              <a:t>는 </a:t>
            </a:r>
            <a:r>
              <a:rPr lang="ko-KR" altLang="en-US" sz="1600" b="1" dirty="0">
                <a:latin typeface="Inter" panose="02000503000000020004" pitchFamily="2" charset="0"/>
              </a:rPr>
              <a:t>안정적이고 예측 가능한 성능</a:t>
            </a:r>
            <a:r>
              <a:rPr lang="ko-KR" altLang="en-US" sz="1600" dirty="0">
                <a:latin typeface="Inter" panose="02000503000000020004" pitchFamily="2" charset="0"/>
              </a:rPr>
              <a:t>이 필요한 경우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 smtClean="0">
                <a:latin typeface="Inter" panose="02000503000000020004" pitchFamily="2" charset="0"/>
              </a:rPr>
              <a:t>특히 </a:t>
            </a:r>
            <a:r>
              <a:rPr lang="ko-KR" altLang="en-US" sz="1600" dirty="0">
                <a:latin typeface="Inter" panose="02000503000000020004" pitchFamily="2" charset="0"/>
              </a:rPr>
              <a:t>대규모 데이터나 실시간 처리에 적합하며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b="1" dirty="0">
                <a:latin typeface="Inter" panose="02000503000000020004" pitchFamily="2" charset="0"/>
              </a:rPr>
              <a:t>메모리 효율성</a:t>
            </a:r>
            <a:r>
              <a:rPr lang="ko-KR" altLang="en-US" sz="1600" dirty="0">
                <a:latin typeface="Inter" panose="02000503000000020004" pitchFamily="2" charset="0"/>
              </a:rPr>
              <a:t>과 </a:t>
            </a:r>
            <a:r>
              <a:rPr lang="ko-KR" altLang="en-US" sz="1600" b="1" dirty="0">
                <a:latin typeface="Inter" panose="02000503000000020004" pitchFamily="2" charset="0"/>
              </a:rPr>
              <a:t>선형 시간 실행</a:t>
            </a:r>
            <a:r>
              <a:rPr lang="ko-KR" altLang="en-US" sz="1600" dirty="0">
                <a:latin typeface="Inter" panose="02000503000000020004" pitchFamily="2" charset="0"/>
              </a:rPr>
              <a:t>이 중요한 애플리케이션에 유리합니다</a:t>
            </a:r>
            <a:r>
              <a:rPr lang="en-US" altLang="ko-KR" sz="1600" dirty="0" smtClean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r>
              <a:rPr lang="en-US" altLang="ko-KR" sz="1600" dirty="0" smtClean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>
                <a:latin typeface="Inter" panose="02000503000000020004" pitchFamily="2" charset="0"/>
              </a:rPr>
              <a:t>그러나 </a:t>
            </a:r>
            <a:r>
              <a:rPr lang="ko-KR" altLang="en-US" sz="1600" b="1" dirty="0">
                <a:latin typeface="Inter" panose="02000503000000020004" pitchFamily="2" charset="0"/>
              </a:rPr>
              <a:t>정규 표현식 기능이 제한</a:t>
            </a:r>
            <a:r>
              <a:rPr lang="ko-KR" altLang="en-US" sz="1600" dirty="0">
                <a:latin typeface="Inter" panose="02000503000000020004" pitchFamily="2" charset="0"/>
              </a:rPr>
              <a:t>적이어서 복잡한 패턴 매칭에는 적합하지 않을 수 있습니다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3375" y="1216404"/>
            <a:ext cx="107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요약</a:t>
            </a:r>
            <a:endParaRPr lang="ko-KR" altLang="en-US" sz="3200" b="1" dirty="0"/>
          </a:p>
        </p:txBody>
      </p:sp>
      <p:pic>
        <p:nvPicPr>
          <p:cNvPr id="1030" name="Picture 6" descr="성능 - 무료 사업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28" y="4632360"/>
            <a:ext cx="1590457" cy="15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전략 - 무료 사업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98" y="4555415"/>
            <a:ext cx="1667402" cy="16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5058561" y="3288484"/>
            <a:ext cx="170296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2488FF"/>
                </a:solidFill>
                <a:latin typeface="+mj-ea"/>
                <a:ea typeface="+mj-ea"/>
              </a:rPr>
              <a:t>메인 화면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9" y="722680"/>
            <a:ext cx="9723356" cy="526583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24547" y="8899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226955" y="88085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75307" y="217760"/>
            <a:ext cx="1479002" cy="515190"/>
          </a:xfrm>
          <a:prstGeom prst="wedgeRoundRectCallout">
            <a:avLst>
              <a:gd name="adj1" fmla="val -48541"/>
              <a:gd name="adj2" fmla="val 9339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탭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선택한 </a:t>
            </a:r>
            <a:r>
              <a:rPr lang="en-US" altLang="ko-KR" sz="1000" dirty="0" smtClean="0">
                <a:solidFill>
                  <a:schemeClr val="tx1"/>
                </a:solidFill>
              </a:rPr>
              <a:t>Dialog</a:t>
            </a:r>
            <a:r>
              <a:rPr lang="ko-KR" altLang="en-US" sz="1000" dirty="0" smtClean="0">
                <a:solidFill>
                  <a:schemeClr val="tx1"/>
                </a:solidFill>
              </a:rPr>
              <a:t>로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82716" y="8808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38477" y="8808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410624" y="217760"/>
            <a:ext cx="1816331" cy="515190"/>
          </a:xfrm>
          <a:prstGeom prst="wedgeRoundRectCallout">
            <a:avLst>
              <a:gd name="adj1" fmla="val 44399"/>
              <a:gd name="adj2" fmla="val 8199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경로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생성 데이터 및 출력 데이터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8522116" y="207490"/>
            <a:ext cx="1352730" cy="515190"/>
          </a:xfrm>
          <a:prstGeom prst="wedgeRoundRectCallout">
            <a:avLst>
              <a:gd name="adj1" fmla="val 1656"/>
              <a:gd name="adj2" fmla="val 77111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생성 데이터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해당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Dialog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0064257" y="213768"/>
            <a:ext cx="1289543" cy="515190"/>
          </a:xfrm>
          <a:prstGeom prst="wedgeRoundRectCallout">
            <a:avLst>
              <a:gd name="adj1" fmla="val -36284"/>
              <a:gd name="adj2" fmla="val 7385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패턴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Dialog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1071</Words>
  <Application>Microsoft Office PowerPoint</Application>
  <PresentationFormat>와이드스크린</PresentationFormat>
  <Paragraphs>299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한컴 고딕</vt:lpstr>
      <vt:lpstr>함초롬돋움</vt:lpstr>
      <vt:lpstr>Arial</vt:lpstr>
      <vt:lpstr>Courier New</vt:lpstr>
      <vt:lpstr>Inter</vt:lpstr>
      <vt:lpstr>Inter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hyehwa</dc:creator>
  <cp:lastModifiedBy>King Poro</cp:lastModifiedBy>
  <cp:revision>95</cp:revision>
  <dcterms:created xsi:type="dcterms:W3CDTF">2022-05-10T02:02:30Z</dcterms:created>
  <dcterms:modified xsi:type="dcterms:W3CDTF">2024-11-05T05:55:30Z</dcterms:modified>
</cp:coreProperties>
</file>