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5" r:id="rId5"/>
  </p:sldMasterIdLst>
  <p:notesMasterIdLst>
    <p:notesMasterId r:id="rId9"/>
  </p:notesMasterIdLst>
  <p:handoutMasterIdLst>
    <p:handoutMasterId r:id="rId7"/>
  </p:handoutMasterIdLst>
  <p:sldIdLst>
    <p:sldId id="256" r:id="rId11"/>
    <p:sldId id="257" r:id="rId12"/>
    <p:sldId id="261" r:id="rId13"/>
    <p:sldId id="264" r:id="rId14"/>
    <p:sldId id="265" r:id="rId15"/>
    <p:sldId id="266" r:id="rId16"/>
    <p:sldId id="262" r:id="rId17"/>
    <p:sldId id="267" r:id="rId18"/>
    <p:sldId id="268" r:id="rId19"/>
    <p:sldId id="269" r:id="rId20"/>
    <p:sldId id="263" r:id="rId21"/>
    <p:sldId id="270" r:id="rId22"/>
    <p:sldId id="260" r:id="rId23"/>
  </p:sldIdLst>
  <p:sldSz cx="9144000" cy="5143500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712" userDrawn="0">
          <p15:clr>
            <a:srgbClr val="A4A3A4"/>
          </p15:clr>
        </p15:guide>
        <p15:guide id="2" orient="horz" pos="2404" userDrawn="0">
          <p15:clr>
            <a:srgbClr val="A4A3A4"/>
          </p15:clr>
        </p15:guide>
        <p15:guide id="3" pos="3973" userDrawn="0">
          <p15:clr>
            <a:srgbClr val="A4A3A4"/>
          </p15:clr>
        </p15:guide>
        <p15:guide id="4" pos="5296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DACF3"/>
    <a:srgbClr val="184962"/>
    <a:srgbClr val="1A516C"/>
    <a:srgbClr val="1D5A79"/>
    <a:srgbClr val="216687"/>
    <a:srgbClr val="F4740A"/>
    <a:srgbClr val="F5770F"/>
    <a:srgbClr val="4BA8D1"/>
    <a:srgbClr val="6696B6"/>
    <a:srgbClr val="31BC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898" autoAdjust="0"/>
    <p:restoredTop sz="94660" autoAdjust="0"/>
  </p:normalViewPr>
  <p:slideViewPr>
    <p:cSldViewPr snapToGrid="0" snapToObjects="1">
      <p:cViewPr varScale="1">
        <p:scale>
          <a:sx n="124" d="100"/>
          <a:sy n="124" d="100"/>
        </p:scale>
        <p:origin x="294" y="102"/>
      </p:cViewPr>
      <p:guideLst>
        <p:guide orient="horz" pos="712"/>
        <p:guide orient="horz" pos="2404"/>
        <p:guide pos="3973"/>
        <p:guide pos="5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32" y="-102"/>
      </p:cViewPr>
      <p:guideLst>
        <p:guide orient="horz" pos="712"/>
        <p:guide orient="horz" pos="2404"/>
        <p:guide pos="3973"/>
        <p:guide pos="5296"/>
      </p:guideLst>
    </p:cSldViewPr>
  </p:notesViewPr>
  <p:gridSpacing cx="45005" cy="45005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3A79-1F12-44DC-910C-DE78909CA5B0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5B793-74DE-43B1-B9D3-F22A9F4BB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5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6F0B-B2D3-4C76-95E5-1874D06E050D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A00C-B843-4881-8936-61286A99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5143498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2759" y="668765"/>
            <a:ext cx="1830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759" y="2766596"/>
            <a:ext cx="1830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 noChangeArrowheads="1"/>
          </p:cNvSpPr>
          <p:nvPr>
            <p:ph type="ctrTitle"/>
          </p:nvPr>
        </p:nvSpPr>
        <p:spPr>
          <a:xfrm>
            <a:off x="273050" y="934085"/>
            <a:ext cx="4398010" cy="11569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9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73050" y="2304415"/>
            <a:ext cx="2313305" cy="334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0" y="-16510"/>
            <a:ext cx="9144000" cy="259715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2049" name="제목 2048"/>
          <p:cNvSpPr txBox="1">
            <a:spLocks noGrp="1" noChangeArrowheads="1"/>
          </p:cNvSpPr>
          <p:nvPr>
            <p:ph type="title"/>
          </p:nvPr>
        </p:nvSpPr>
        <p:spPr>
          <a:xfrm>
            <a:off x="344170" y="-3175"/>
            <a:ext cx="2865120" cy="262890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5" name="타원 4"/>
          <p:cNvSpPr/>
          <p:nvPr userDrawn="1"/>
        </p:nvSpPr>
        <p:spPr>
          <a:xfrm>
            <a:off x="222885" y="64770"/>
            <a:ext cx="107950" cy="107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날짜 개체 틀 2050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79425" y="795655"/>
            <a:ext cx="8366125" cy="4978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048"/>
          <p:cNvSpPr>
            <a:spLocks noGrp="1"/>
          </p:cNvSpPr>
          <p:nvPr>
            <p:ph type="title" hasCustomPrompt="1"/>
          </p:nvPr>
        </p:nvSpPr>
        <p:spPr>
          <a:xfrm>
            <a:off x="235363" y="1360290"/>
            <a:ext cx="8495398" cy="937022"/>
          </a:xfrm>
          <a:prstGeom prst="rect">
            <a:avLst/>
          </a:prstGeom>
        </p:spPr>
        <p:txBody>
          <a:bodyPr lIns="77925" tIns="38963" rIns="77925" bIns="38963"/>
          <a:lstStyle>
            <a:lvl1pPr algn="l">
              <a:defRPr sz="4300" b="1" baseline="0">
                <a:solidFill>
                  <a:srgbClr val="4DACF3"/>
                </a:solidFill>
                <a:latin typeface="+mj-lt"/>
                <a:ea typeface="+mj-ea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759" y="668765"/>
            <a:ext cx="1830149" cy="0"/>
          </a:xfrm>
          <a:prstGeom prst="line">
            <a:avLst/>
          </a:prstGeom>
          <a:ln w="28575">
            <a:solidFill>
              <a:srgbClr val="4DA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759" y="2766596"/>
            <a:ext cx="1830149" cy="0"/>
          </a:xfrm>
          <a:prstGeom prst="line">
            <a:avLst/>
          </a:prstGeom>
          <a:ln w="28575">
            <a:solidFill>
              <a:srgbClr val="4DA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90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9034192534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50961933367.png"></Relationship><Relationship Id="rId3" Type="http://schemas.openxmlformats.org/officeDocument/2006/relationships/image" Target="../media/fImage279522194810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08632012820.png"></Relationship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71961141366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90391199892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72291398887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1871402922.png"></Relationship><Relationship Id="rId3" Type="http://schemas.openxmlformats.org/officeDocument/2006/relationships/image" Target="../media/fImage442591411596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40251715260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8361783333.png"></Relationship><Relationship Id="rId3" Type="http://schemas.openxmlformats.org/officeDocument/2006/relationships/image" Target="../media/fImage346201791571.png"></Relationship><Relationship Id="rId4" Type="http://schemas.openxmlformats.org/officeDocument/2006/relationships/image" Target="../media/fImage28442180300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 rot="0">
            <a:off x="284480" y="828675"/>
            <a:ext cx="8769350" cy="1278255"/>
          </a:xfrm>
          <a:prstGeom prst="rect"/>
          <a:noFill/>
        </p:spPr>
        <p:txBody>
          <a:bodyPr wrap="square" lIns="78105" tIns="38735" rIns="78105" bIns="38735" numCol="1" vert="horz" anchor="t"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3900">
                <a:solidFill>
                  <a:schemeClr val="bg1"/>
                </a:solidFill>
                <a:latin typeface="Arial" charset="0"/>
                <a:ea typeface="Tahoma" charset="0"/>
                <a:cs typeface="Arial" charset="0"/>
              </a:rPr>
              <a:t>Mini Project : Emotion Detection And Background Change</a:t>
            </a:r>
            <a:endParaRPr lang="ko-KR" altLang="en-US" sz="3900" b="1">
              <a:solidFill>
                <a:schemeClr val="bg1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280035" y="2375535"/>
            <a:ext cx="4053205" cy="385445"/>
          </a:xfrm>
          <a:prstGeom prst="rect"/>
          <a:noFill/>
        </p:spPr>
        <p:txBody>
          <a:bodyPr wrap="square" lIns="78105" tIns="38735" rIns="78105" bIns="38735" numCol="1" vert="horz" anchor="t">
            <a:spAutoFit/>
          </a:bodyPr>
          <a:lstStyle/>
          <a:p>
            <a:pPr marL="0" indent="0" algn="l" fontAlgn="auto" defTabSz="77914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Arial" charset="0"/>
                <a:ea typeface="Arial" charset="0"/>
              </a:rPr>
              <a:t>프로젝트 작성자 : </a:t>
            </a:r>
            <a:r>
              <a:rPr lang="en-US" altLang="ko-KR" sz="2000" b="1">
                <a:solidFill>
                  <a:schemeClr val="bg1"/>
                </a:solidFill>
                <a:latin typeface="Arial" charset="0"/>
                <a:ea typeface="Arial" charset="0"/>
              </a:rPr>
              <a:t>김용제, 이경준</a:t>
            </a:r>
            <a:endParaRPr lang="ko-KR" altLang="en-US" sz="20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1960" y="4758055"/>
            <a:ext cx="1470660" cy="308610"/>
          </a:xfrm>
          <a:prstGeom prst="rect">
            <a:avLst/>
          </a:prstGeom>
          <a:noFill/>
        </p:spPr>
        <p:txBody>
          <a:bodyPr wrap="none" lIns="78105" tIns="38735" rIns="78105" bIns="38735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pt-BR" altLang="ko-KR" sz="1500">
                <a:solidFill>
                  <a:schemeClr val="bg1"/>
                </a:solidFill>
                <a:latin typeface="Arial" charset="0"/>
                <a:ea typeface="Tahoma" charset="0"/>
                <a:cs typeface="Arial" charset="0"/>
              </a:rPr>
              <a:t>KYJ and LKJ Company</a:t>
            </a:r>
            <a:endParaRPr lang="ko-KR" altLang="en-US" sz="1500">
              <a:solidFill>
                <a:schemeClr val="bg1"/>
              </a:solidFill>
              <a:latin typeface="Arial" charset="0"/>
              <a:ea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4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1" name="Rect 0"/>
          <p:cNvSpPr txBox="1">
            <a:spLocks noGrp="1"/>
          </p:cNvSpPr>
          <p:nvPr/>
        </p:nvSpPr>
        <p:spPr>
          <a:xfrm rot="0">
            <a:off x="0" y="32131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rtl="0" algn="l" defTabSz="779145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600710" y="74676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546735" y="38925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Change Background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3260" y="78930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입력 이미지의 배경화면을 변경하여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41" descr="/temp/fImage24903419253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580" y="1361440"/>
            <a:ext cx="7712075" cy="23399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048"/>
          <p:cNvSpPr txBox="1">
            <a:spLocks noGrp="1" noChangeArrowheads="1"/>
          </p:cNvSpPr>
          <p:nvPr>
            <p:ph type="title"/>
          </p:nvPr>
        </p:nvSpPr>
        <p:spPr>
          <a:xfrm rot="0">
            <a:off x="344170" y="-3175"/>
            <a:ext cx="2865755" cy="263525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>
            <a:lvl1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텍스트 상자 5"/>
          <p:cNvSpPr txBox="1">
            <a:spLocks/>
          </p:cNvSpPr>
          <p:nvPr/>
        </p:nvSpPr>
        <p:spPr>
          <a:xfrm rot="0">
            <a:off x="13335" y="27813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도형 6"/>
          <p:cNvCxnSpPr/>
          <p:nvPr/>
        </p:nvCxnSpPr>
        <p:spPr>
          <a:xfrm rot="0">
            <a:off x="675005" y="812165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상자 7"/>
          <p:cNvSpPr txBox="1">
            <a:spLocks/>
          </p:cNvSpPr>
          <p:nvPr/>
        </p:nvSpPr>
        <p:spPr>
          <a:xfrm rot="0">
            <a:off x="662305" y="41338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Integration : Change Background According to Emotions Expression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텍스트 상자 8"/>
          <p:cNvSpPr txBox="1">
            <a:spLocks/>
          </p:cNvSpPr>
          <p:nvPr/>
        </p:nvSpPr>
        <p:spPr>
          <a:xfrm rot="0">
            <a:off x="764540" y="88201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감정을 인식하여 감정에 맞는 배경으로 배경화면을 전환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42" descr="/temp/fImage30509619333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9925" y="1204595"/>
            <a:ext cx="3495040" cy="3429635"/>
          </a:xfrm>
          <a:prstGeom prst="rect"/>
          <a:noFill/>
        </p:spPr>
      </p:pic>
      <p:pic>
        <p:nvPicPr>
          <p:cNvPr id="46" name="그림 43" descr="/temp/fImage27952219481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4355" y="1204595"/>
            <a:ext cx="3905885" cy="3429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048"/>
          <p:cNvSpPr txBox="1">
            <a:spLocks noGrp="1" noChangeArrowheads="1"/>
          </p:cNvSpPr>
          <p:nvPr>
            <p:ph type="title"/>
          </p:nvPr>
        </p:nvSpPr>
        <p:spPr>
          <a:xfrm rot="0">
            <a:off x="344170" y="-3175"/>
            <a:ext cx="2865755" cy="263525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>
            <a:lvl1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3335" y="27813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675005" y="812165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662305" y="41338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Integration : Change Background According to Emotions Expression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764540" y="88201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감정을 인식하여 감정에 맞는 배경으로 배경화면을 전환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44" descr="/temp/fImage170863201282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3770" y="1286510"/>
            <a:ext cx="3905885" cy="3429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5585" y="1360170"/>
            <a:ext cx="8496300" cy="937895"/>
          </a:xfrm>
        </p:spPr>
        <p:txBody>
          <a:bodyPr/>
          <a:lstStyle/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8645" y="4725015"/>
            <a:ext cx="21932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100" dirty="0" smtClean="0">
                <a:solidFill>
                  <a:srgbClr val="4DACF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  O  M  P  A  N  Y     N  A  M  E</a:t>
            </a:r>
          </a:p>
        </p:txBody>
      </p:sp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5715"/>
            <a:ext cx="2833370" cy="262255"/>
          </a:xfrm>
        </p:spPr>
        <p:txBody>
          <a:bodyPr lIns="77925" tIns="38963" rIns="77925" bIns="38963" anchor="ctr">
            <a:norm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TABLE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4294967295"/>
          </p:nvPr>
        </p:nvSpPr>
        <p:spPr>
          <a:xfrm>
            <a:off x="783590" y="832485"/>
            <a:ext cx="8031480" cy="467360"/>
          </a:xfrm>
          <a:prstGeom prst="rect">
            <a:avLst/>
          </a:prstGeom>
        </p:spPr>
        <p:txBody>
          <a:bodyPr lIns="77925" tIns="38963" rIns="77925" bIns="38963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400" b="1" dirty="0">
                <a:solidFill>
                  <a:srgbClr val="216687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01</a:t>
            </a:r>
            <a:r>
              <a:rPr lang="en-US" altLang="ko-KR" dirty="0">
                <a:solidFill>
                  <a:srgbClr val="025A7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</p:txBody>
      </p:sp>
      <p:sp>
        <p:nvSpPr>
          <p:cNvPr id="36" name="텍스트 개체 틀 15"/>
          <p:cNvSpPr txBox="1">
            <a:spLocks/>
          </p:cNvSpPr>
          <p:nvPr/>
        </p:nvSpPr>
        <p:spPr>
          <a:xfrm>
            <a:off x="805815" y="1250950"/>
            <a:ext cx="8032115" cy="328930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Human Emotion Detection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534160" y="1209040"/>
            <a:ext cx="6664325" cy="0"/>
          </a:xfrm>
          <a:prstGeom prst="line">
            <a:avLst/>
          </a:prstGeom>
          <a:ln w="19050">
            <a:solidFill>
              <a:srgbClr val="216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5"/>
          <p:cNvSpPr>
            <a:spLocks noGrp="1"/>
          </p:cNvSpPr>
          <p:nvPr>
            <p:ph type="body" sz="quarter" idx="4294967295"/>
          </p:nvPr>
        </p:nvSpPr>
        <p:spPr>
          <a:xfrm>
            <a:off x="783590" y="2134235"/>
            <a:ext cx="8031480" cy="467360"/>
          </a:xfrm>
          <a:prstGeom prst="rect">
            <a:avLst/>
          </a:prstGeom>
        </p:spPr>
        <p:txBody>
          <a:bodyPr lIns="77925" tIns="38963" rIns="77925" bIns="38963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400" b="1" dirty="0">
                <a:solidFill>
                  <a:srgbClr val="31BCB5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02</a:t>
            </a:r>
            <a:endParaRPr lang="en-US" altLang="ko-KR" b="1" dirty="0">
              <a:solidFill>
                <a:srgbClr val="31BCB5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0" name="텍스트 개체 틀 15"/>
          <p:cNvSpPr txBox="1">
            <a:spLocks/>
          </p:cNvSpPr>
          <p:nvPr/>
        </p:nvSpPr>
        <p:spPr>
          <a:xfrm>
            <a:off x="805815" y="1542415"/>
            <a:ext cx="8032115" cy="234315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사람의 감정을 인식하여 감정에 따른 단어를 화면에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534160" y="2512060"/>
            <a:ext cx="6664325" cy="0"/>
          </a:xfrm>
          <a:prstGeom prst="line">
            <a:avLst/>
          </a:prstGeom>
          <a:ln w="19050">
            <a:solidFill>
              <a:srgbClr val="31BC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15"/>
          <p:cNvSpPr txBox="1">
            <a:spLocks/>
          </p:cNvSpPr>
          <p:nvPr/>
        </p:nvSpPr>
        <p:spPr>
          <a:xfrm>
            <a:off x="805815" y="2549525"/>
            <a:ext cx="8032749" cy="329565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Change Background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텍스트 개체 틀 15"/>
          <p:cNvSpPr txBox="1">
            <a:spLocks/>
          </p:cNvSpPr>
          <p:nvPr/>
        </p:nvSpPr>
        <p:spPr>
          <a:xfrm>
            <a:off x="805815" y="2847340"/>
            <a:ext cx="8032749" cy="234949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입력 이미지의 배경화면을 변경하여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5" name="텍스트 개체 틀 15"/>
          <p:cNvSpPr txBox="1">
            <a:spLocks/>
          </p:cNvSpPr>
          <p:nvPr/>
        </p:nvSpPr>
        <p:spPr>
          <a:xfrm>
            <a:off x="783590" y="3413125"/>
            <a:ext cx="8031480" cy="467360"/>
          </a:xfrm>
          <a:prstGeom prst="rect">
            <a:avLst/>
          </a:prstGeom>
        </p:spPr>
        <p:txBody>
          <a:bodyPr lIns="77925" tIns="38963" rIns="77925" bIns="38963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400" b="1" dirty="0">
                <a:solidFill>
                  <a:srgbClr val="AEC026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03</a:t>
            </a:r>
            <a:endParaRPr lang="en-US" altLang="ko-KR" b="1" dirty="0" smtClean="0">
              <a:solidFill>
                <a:srgbClr val="AEC026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534160" y="3790315"/>
            <a:ext cx="6664325" cy="0"/>
          </a:xfrm>
          <a:prstGeom prst="line">
            <a:avLst/>
          </a:prstGeom>
          <a:ln w="19050">
            <a:solidFill>
              <a:srgbClr val="B7C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개체 틀 15"/>
          <p:cNvSpPr txBox="1">
            <a:spLocks/>
          </p:cNvSpPr>
          <p:nvPr/>
        </p:nvSpPr>
        <p:spPr>
          <a:xfrm>
            <a:off x="805815" y="3827780"/>
            <a:ext cx="8032749" cy="329565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Integration : Change Background According to Emotions Expression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텍스트 개체 틀 15"/>
          <p:cNvSpPr txBox="1">
            <a:spLocks/>
          </p:cNvSpPr>
          <p:nvPr/>
        </p:nvSpPr>
        <p:spPr>
          <a:xfrm>
            <a:off x="805815" y="4132580"/>
            <a:ext cx="8032749" cy="234949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감정을 인식하여 감정에 맞는 배경으로 배경화면을 전환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1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16" name="텍스트 개체 틀 15"/>
          <p:cNvSpPr txBox="1">
            <a:spLocks noGrp="1"/>
          </p:cNvSpPr>
          <p:nvPr>
            <p:ph type="body" idx="4294967295"/>
          </p:nvPr>
        </p:nvSpPr>
        <p:spPr>
          <a:xfrm rot="0">
            <a:off x="6350" y="328295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01</a:t>
            </a:r>
            <a:r>
              <a:rPr lang="en-US" altLang="ko-KR" sz="2700">
                <a:solidFill>
                  <a:srgbClr val="025A7F"/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endParaRPr lang="ko-KR" altLang="en-US" sz="2700">
              <a:solidFill>
                <a:srgbClr val="025A7F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560070" y="392430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Human Emotion Detection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0">
            <a:off x="627380" y="799465"/>
            <a:ext cx="6664960" cy="635"/>
          </a:xfrm>
          <a:prstGeom prst="line"/>
          <a:ln w="19050" cap="flat" cmpd="sng">
            <a:solidFill>
              <a:srgbClr val="21668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 rot="0">
            <a:off x="778510" y="854710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사람의 감정을 인식하여 감정에 따른 단어를 화면에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1" name="그림 14" descr="/temp/fImage7719611413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535" y="1151890"/>
            <a:ext cx="6729730" cy="3926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16" name="텍스트 개체 틀 15"/>
          <p:cNvSpPr txBox="1">
            <a:spLocks noGrp="1"/>
          </p:cNvSpPr>
          <p:nvPr>
            <p:ph type="body" idx="4294967295"/>
          </p:nvPr>
        </p:nvSpPr>
        <p:spPr>
          <a:xfrm rot="0">
            <a:off x="6350" y="328295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01</a:t>
            </a:r>
            <a:r>
              <a:rPr lang="en-US" altLang="ko-KR" sz="2700">
                <a:solidFill>
                  <a:srgbClr val="025A7F"/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endParaRPr lang="ko-KR" altLang="en-US" sz="2700">
              <a:solidFill>
                <a:srgbClr val="025A7F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560070" y="392430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Human Emotion Detection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0">
            <a:off x="627380" y="799465"/>
            <a:ext cx="6664960" cy="635"/>
          </a:xfrm>
          <a:prstGeom prst="line"/>
          <a:ln w="19050" cap="flat" cmpd="sng">
            <a:solidFill>
              <a:srgbClr val="21668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 rot="0">
            <a:off x="778510" y="854710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사람의 감정을 인식하여 감정에 따른 단어를 화면에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1" name="그림 20" descr="/temp/fImage5903911998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0550" y="1093470"/>
            <a:ext cx="6702425" cy="4005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16" name="텍스트 개체 틀 15"/>
          <p:cNvSpPr txBox="1">
            <a:spLocks noGrp="1"/>
          </p:cNvSpPr>
          <p:nvPr>
            <p:ph type="body" idx="4294967295"/>
          </p:nvPr>
        </p:nvSpPr>
        <p:spPr>
          <a:xfrm rot="0">
            <a:off x="6350" y="328295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01</a:t>
            </a:r>
            <a:r>
              <a:rPr lang="en-US" altLang="ko-KR" sz="2700">
                <a:solidFill>
                  <a:srgbClr val="025A7F"/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endParaRPr lang="ko-KR" altLang="en-US" sz="2700">
              <a:solidFill>
                <a:srgbClr val="025A7F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560070" y="392430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Human Emotion Detection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0">
            <a:off x="627380" y="799465"/>
            <a:ext cx="6664960" cy="635"/>
          </a:xfrm>
          <a:prstGeom prst="line"/>
          <a:ln w="19050" cap="flat" cmpd="sng">
            <a:solidFill>
              <a:srgbClr val="21668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 rot="0">
            <a:off x="713740" y="854710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사람의 감정을 인식하여 감정에 따른 단어를 화면에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1" name="텍스트 상자 21"/>
          <p:cNvSpPr txBox="1">
            <a:spLocks/>
          </p:cNvSpPr>
          <p:nvPr/>
        </p:nvSpPr>
        <p:spPr>
          <a:xfrm rot="0">
            <a:off x="553720" y="1173480"/>
            <a:ext cx="6714490" cy="32385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/>
              <a:t>frame = camera.read()[1]: 웹캠에서 현재 프레임을 읽어옵니다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2"/>
          <p:cNvSpPr txBox="1">
            <a:spLocks/>
          </p:cNvSpPr>
          <p:nvPr/>
        </p:nvSpPr>
        <p:spPr>
          <a:xfrm rot="0">
            <a:off x="560070" y="1557020"/>
            <a:ext cx="8178800" cy="32385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/>
              <a:t>gray = cv2.cvtColor(frame, cv2.COLOR_BGR2GRAY): </a:t>
            </a:r>
            <a:r>
              <a:rPr/>
              <a:t>얼굴 감지를 위해 흑백으로 변환</a:t>
            </a:r>
            <a:endParaRPr lang="ko-KR" altLang="en-US"/>
          </a:p>
        </p:txBody>
      </p:sp>
      <p:sp>
        <p:nvSpPr>
          <p:cNvPr id="43" name="텍스트 상자 23"/>
          <p:cNvSpPr txBox="1">
            <a:spLocks/>
          </p:cNvSpPr>
          <p:nvPr/>
        </p:nvSpPr>
        <p:spPr>
          <a:xfrm rot="0">
            <a:off x="553720" y="1992630"/>
            <a:ext cx="8354060" cy="10153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/>
              <a:t>faces =</a:t>
            </a:r>
            <a:r>
              <a:rPr/>
              <a:t> </a:t>
            </a:r>
            <a:r>
              <a:rPr/>
              <a:t>face_detection.detectMultiScale(gray,scaleFactor=1.1,minNeighbors=5,minSize=(30,30),flags=cv2.CASCADE_SCALE_IMAGE): CascadeClassifier 객체를 사용하여 얼굴을 감지</a:t>
            </a:r>
            <a:endParaRPr lang="ko-KR" altLang="en-US"/>
          </a:p>
          <a:p>
            <a:pPr marL="0" indent="0" algn="l" hangingPunct="1"/>
            <a:r>
              <a:rPr/>
              <a:t>detectMultiScale 함수는 이미지에서 객체(여기서는 얼굴)를 검출</a:t>
            </a:r>
            <a:endParaRPr lang="ko-KR" altLang="en-US"/>
          </a:p>
        </p:txBody>
      </p:sp>
      <p:sp>
        <p:nvSpPr>
          <p:cNvPr id="44" name="텍스트 상자 24"/>
          <p:cNvSpPr txBox="1">
            <a:spLocks/>
          </p:cNvSpPr>
          <p:nvPr/>
        </p:nvSpPr>
        <p:spPr>
          <a:xfrm rot="0">
            <a:off x="560705" y="3117850"/>
            <a:ext cx="8354060" cy="12458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>
              <a:buFontTx/>
              <a:buNone/>
            </a:pPr>
            <a:r>
              <a:rPr/>
              <a:t>preds = emotion_classifier.predict(roi)[0]: 준비된 ROI를 감정 분류 모델에 전달하여 감정을 예측</a:t>
            </a:r>
            <a:endParaRPr lang="ko-KR" altLang="en-US"/>
          </a:p>
          <a:p>
            <a:pPr marL="0" indent="0">
              <a:buFontTx/>
              <a:buNone/>
            </a:pPr>
            <a:r>
              <a:rPr/>
              <a:t>emotion_probability = np.max(preds): 가장 높은 확률을 가진 감정의 확률을 </a:t>
            </a:r>
            <a:r>
              <a:rPr/>
              <a:t>가져옴</a:t>
            </a:r>
            <a:endParaRPr lang="ko-KR" altLang="en-US"/>
          </a:p>
          <a:p>
            <a:pPr marL="0" indent="0">
              <a:buFontTx/>
              <a:buNone/>
            </a:pPr>
            <a:r>
              <a:rPr/>
              <a:t>label = EMOTIONS[preds.argmax()]: 가장 높은 확률을 가진 감정의 인덱스를 사용하여 해당 감정의 레이블</a:t>
            </a:r>
            <a:r>
              <a:rPr/>
              <a:t>을 가져옴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16" name="텍스트 개체 틀 15"/>
          <p:cNvSpPr txBox="1">
            <a:spLocks noGrp="1"/>
          </p:cNvSpPr>
          <p:nvPr>
            <p:ph type="body" idx="4294967295"/>
          </p:nvPr>
        </p:nvSpPr>
        <p:spPr>
          <a:xfrm rot="0">
            <a:off x="6350" y="328295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01</a:t>
            </a:r>
            <a:r>
              <a:rPr lang="en-US" altLang="ko-KR" sz="2700">
                <a:solidFill>
                  <a:srgbClr val="025A7F"/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endParaRPr lang="ko-KR" altLang="en-US" sz="2700">
              <a:solidFill>
                <a:srgbClr val="025A7F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560070" y="392430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Human Emotion Detection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0">
            <a:off x="627380" y="799465"/>
            <a:ext cx="6664960" cy="635"/>
          </a:xfrm>
          <a:prstGeom prst="line"/>
          <a:ln w="19050" cap="flat" cmpd="sng">
            <a:solidFill>
              <a:srgbClr val="21668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 rot="0">
            <a:off x="713740" y="854710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사람의 감정을 인식하여 감정에 따른 단어를 화면에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1" name="그림 25" descr="/temp/fImage127229139888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3105" y="1328420"/>
            <a:ext cx="6661785" cy="3497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1" name="텍스트 개체 틀 1"/>
          <p:cNvSpPr txBox="1">
            <a:spLocks noGrp="1"/>
          </p:cNvSpPr>
          <p:nvPr/>
        </p:nvSpPr>
        <p:spPr>
          <a:xfrm rot="0">
            <a:off x="0" y="32131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rtl="0" algn="l" defTabSz="779145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도형 2"/>
          <p:cNvCxnSpPr/>
          <p:nvPr/>
        </p:nvCxnSpPr>
        <p:spPr>
          <a:xfrm rot="0">
            <a:off x="600710" y="74676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상자 3"/>
          <p:cNvSpPr txBox="1">
            <a:spLocks/>
          </p:cNvSpPr>
          <p:nvPr/>
        </p:nvSpPr>
        <p:spPr>
          <a:xfrm rot="0">
            <a:off x="546735" y="38925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Change Background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텍스트 상자 4"/>
          <p:cNvSpPr txBox="1">
            <a:spLocks/>
          </p:cNvSpPr>
          <p:nvPr/>
        </p:nvSpPr>
        <p:spPr>
          <a:xfrm rot="0">
            <a:off x="683260" y="78930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입력 이미지의 배경화면을 변경하여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26" descr="/temp/fImage51187140292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815" y="1066165"/>
            <a:ext cx="6675755" cy="2058035"/>
          </a:xfrm>
          <a:prstGeom prst="rect"/>
          <a:noFill/>
        </p:spPr>
      </p:pic>
      <p:pic>
        <p:nvPicPr>
          <p:cNvPr id="46" name="그림 27" descr="/temp/fImage44259141159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815" y="3158490"/>
            <a:ext cx="6641465" cy="1934209"/>
          </a:xfrm>
          <a:prstGeom prst="rect"/>
          <a:noFill/>
        </p:spPr>
      </p:pic>
      <p:sp>
        <p:nvSpPr>
          <p:cNvPr id="47" name="텍스트 상자 28"/>
          <p:cNvSpPr txBox="1">
            <a:spLocks/>
          </p:cNvSpPr>
          <p:nvPr/>
        </p:nvSpPr>
        <p:spPr>
          <a:xfrm rot="0">
            <a:off x="6004560" y="1724660"/>
            <a:ext cx="331978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/>
              <a:t>Pre-Process Input Image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9"/>
          <p:cNvSpPr txBox="1">
            <a:spLocks/>
          </p:cNvSpPr>
          <p:nvPr/>
        </p:nvSpPr>
        <p:spPr>
          <a:xfrm rot="0">
            <a:off x="5023485" y="3507105"/>
            <a:ext cx="3854450" cy="115443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b="1"/>
              <a:t/>
            </a:r>
            <a:br>
              <a:rPr b="1"/>
            </a:br>
            <a:r>
              <a:rPr sz="1800" b="1"/>
              <a:t>입력 및 출력 레이어의 이름을 가져옴</a:t>
            </a:r>
            <a:endParaRPr lang="ko-KR" altLang="en-US" sz="1800" b="1"/>
          </a:p>
          <a:p>
            <a:pPr marL="0" indent="0" algn="l" hangingPunct="1"/>
            <a:endParaRPr lang="ko-KR" altLang="en-US" sz="1800" b="1"/>
          </a:p>
          <a:p>
            <a:pPr marL="0" indent="0" algn="l" hangingPunct="1"/>
            <a:r>
              <a:rPr sz="1800" b="1"/>
              <a:t>입력 이미지에 대한 추론을 수행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1" name="Rect 0"/>
          <p:cNvSpPr txBox="1">
            <a:spLocks noGrp="1"/>
          </p:cNvSpPr>
          <p:nvPr/>
        </p:nvSpPr>
        <p:spPr>
          <a:xfrm rot="0">
            <a:off x="0" y="32131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rtl="0" algn="l" defTabSz="779145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600710" y="74676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546735" y="38925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Change Background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3260" y="78930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입력 이미지의 배경화면을 변경하여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30" descr="/temp/fImage124025171526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0" y="1100455"/>
            <a:ext cx="6662420" cy="3998595"/>
          </a:xfrm>
          <a:prstGeom prst="rect"/>
          <a:noFill/>
        </p:spPr>
      </p:pic>
      <p:sp>
        <p:nvSpPr>
          <p:cNvPr id="46" name="텍스트 상자 31"/>
          <p:cNvSpPr txBox="1">
            <a:spLocks/>
          </p:cNvSpPr>
          <p:nvPr/>
        </p:nvSpPr>
        <p:spPr>
          <a:xfrm rot="0">
            <a:off x="5227955" y="1758950"/>
            <a:ext cx="381063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Background와 Foreground로 분리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32"/>
          <p:cNvSpPr txBox="1">
            <a:spLocks/>
          </p:cNvSpPr>
          <p:nvPr/>
        </p:nvSpPr>
        <p:spPr>
          <a:xfrm rot="0">
            <a:off x="5224780" y="2124075"/>
            <a:ext cx="381063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원본이미지의 복사본을 생성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33"/>
          <p:cNvSpPr txBox="1">
            <a:spLocks/>
          </p:cNvSpPr>
          <p:nvPr/>
        </p:nvSpPr>
        <p:spPr>
          <a:xfrm rot="0">
            <a:off x="5241290" y="2496185"/>
            <a:ext cx="381063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배경을 흰색으로 변경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4"/>
          <p:cNvSpPr txBox="1">
            <a:spLocks/>
          </p:cNvSpPr>
          <p:nvPr/>
        </p:nvSpPr>
        <p:spPr>
          <a:xfrm rot="0">
            <a:off x="5244465" y="2854325"/>
            <a:ext cx="381063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원본과 합쳐서 배경 제거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1" name="Rect 0"/>
          <p:cNvSpPr txBox="1">
            <a:spLocks noGrp="1"/>
          </p:cNvSpPr>
          <p:nvPr/>
        </p:nvSpPr>
        <p:spPr>
          <a:xfrm rot="0">
            <a:off x="0" y="32131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rtl="0" algn="l" defTabSz="779145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600710" y="74676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546735" y="38925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Change Background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3260" y="78930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입력 이미지의 배경화면을 변경하여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37" descr="/temp/fImage42836178333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580" y="1046479"/>
            <a:ext cx="6096635" cy="1524635"/>
          </a:xfrm>
          <a:prstGeom prst="rect"/>
          <a:noFill/>
        </p:spPr>
      </p:pic>
      <p:pic>
        <p:nvPicPr>
          <p:cNvPr id="46" name="그림 38" descr="/temp/fImage34620179157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580" y="2566670"/>
            <a:ext cx="6096635" cy="1524635"/>
          </a:xfrm>
          <a:prstGeom prst="rect"/>
          <a:noFill/>
        </p:spPr>
      </p:pic>
      <p:pic>
        <p:nvPicPr>
          <p:cNvPr id="47" name="그림 39" descr="/temp/fImage2844218030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580" y="3995420"/>
            <a:ext cx="6096635" cy="1419860"/>
          </a:xfrm>
          <a:prstGeom prst="rect"/>
          <a:noFill/>
        </p:spPr>
      </p:pic>
      <p:sp>
        <p:nvSpPr>
          <p:cNvPr id="48" name="텍스트 상자 40"/>
          <p:cNvSpPr txBox="1">
            <a:spLocks/>
          </p:cNvSpPr>
          <p:nvPr/>
        </p:nvSpPr>
        <p:spPr>
          <a:xfrm rot="0">
            <a:off x="5636260" y="2569845"/>
            <a:ext cx="3476625" cy="25571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변경할 배경이미지 불러오</a:t>
            </a:r>
            <a:r>
              <a:rPr sz="1600" b="1">
                <a:latin typeface="맑은 고딕" charset="0"/>
                <a:ea typeface="맑은 고딕" charset="0"/>
              </a:rPr>
              <a:t>기</a:t>
            </a:r>
            <a:endParaRPr lang="ko-KR" altLang="en-US" sz="16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6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600" b="1"/>
              <a:t>모든 전경 픽셀을 0으로 설정</a:t>
            </a:r>
            <a:endParaRPr lang="ko-KR" altLang="en-US" sz="1600" b="1"/>
          </a:p>
          <a:p>
            <a:pPr marL="0" indent="0" algn="l" hangingPunct="1"/>
            <a:r>
              <a:rPr sz="1600" b="1"/>
              <a:t/>
            </a:r>
            <a:br>
              <a:rPr sz="1600" b="1"/>
            </a:br>
            <a:r>
              <a:rPr sz="1600" b="1"/>
              <a:t>배경 이미지에서 배경이 제거된 이미지를 추가</a:t>
            </a:r>
            <a:endParaRPr lang="ko-KR" altLang="en-US" sz="1600" b="1"/>
          </a:p>
          <a:p>
            <a:pPr marL="0" indent="0" algn="l" hangingPunct="1"/>
            <a:endParaRPr lang="ko-KR" altLang="en-US" sz="1600" b="1"/>
          </a:p>
          <a:p>
            <a:pPr marL="0" indent="0" algn="l" hangingPunct="1"/>
            <a:r>
              <a:rPr sz="1600" b="1"/>
              <a:t>생성</a:t>
            </a:r>
            <a:r>
              <a:rPr sz="1600" b="1"/>
              <a:t>된 이미지를 저장</a:t>
            </a:r>
            <a:endParaRPr lang="ko-KR" altLang="en-US" sz="1600" b="1"/>
          </a:p>
          <a:p>
            <a:pPr marL="0" indent="0" algn="l" hangingPunct="1"/>
            <a:endParaRPr lang="ko-KR" altLang="en-US" sz="1600" b="1"/>
          </a:p>
          <a:p>
            <a:pPr marL="0" indent="0" algn="l" hangingPunct="1"/>
            <a:r>
              <a:rPr sz="1600" b="1"/>
              <a:t>출력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69</Paragraphs>
  <Words>224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 Office</dc:creator>
  <cp:lastModifiedBy>  </cp:lastModifiedBy>
  <dc:title>PowerPoint 프레젠테이션</dc:title>
  <dcterms:modified xsi:type="dcterms:W3CDTF">2016-10-04T04:52:44Z</dcterms:modified>
</cp:coreProperties>
</file>