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89" r:id="rId4"/>
    <p:sldId id="290" r:id="rId5"/>
    <p:sldId id="292" r:id="rId6"/>
    <p:sldId id="291" r:id="rId7"/>
    <p:sldId id="293" r:id="rId8"/>
    <p:sldId id="294" r:id="rId9"/>
    <p:sldId id="296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1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256A-F98E-4971-67EA-E32BEE593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69264A-2EC1-9F3A-7F75-2CBFDBAC9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55211-4806-3B91-79FE-F7E8B8A2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61D-357F-4953-9263-404D6DADA6F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B5D61-E8C4-DC80-C1A9-0536396D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70304-060B-56A9-CE1F-0CC7DDC8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83F8-C769-4F94-84B4-54A3B23EB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3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519C9-F3B0-E644-85FD-067A4CFA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E49A21-CFE5-5D15-C1F2-66558FCF0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1F23A-64F5-09AB-7145-B8F825C4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61D-357F-4953-9263-404D6DADA6F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362C2-48E1-DECD-0E6F-91D2DE4B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B232F-F384-087F-B0D9-8A872961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83F8-C769-4F94-84B4-54A3B23EB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0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D21D74-1875-DE0B-562A-030E5314A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2A0402-51B1-F29C-5C67-83304FCBA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B6449-6991-EFFF-9A93-FD9758F1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61D-357F-4953-9263-404D6DADA6F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32E8B-13C9-6D6B-13B1-78A1EAD5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145E4-2BD1-80D7-8CE0-69DFB519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83F8-C769-4F94-84B4-54A3B23EB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1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A1FBE-5F35-BEDC-D352-84696843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5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7F0ED-1A2B-6C9B-7732-FFA46B7A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551"/>
            <a:ext cx="10515600" cy="4730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85073-CE67-02C6-CF96-4510EE21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61D-357F-4953-9263-404D6DADA6F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D3B37-2EA6-54B8-8612-2549D3E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AEA1B-B7A0-3CF3-6F56-27BB9801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83F8-C769-4F94-84B4-54A3B23EB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3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B8FD4-4571-5438-6C2C-E030D190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81BCD6-3451-9DEE-481B-C81DA388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53703-8612-4087-6DFF-CC5FF2FE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61D-357F-4953-9263-404D6DADA6F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EE235-F2C8-21FA-A51A-2E8C2F9F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DE82C-FA7E-1218-F4E8-086D2B9F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83F8-C769-4F94-84B4-54A3B23EB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2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16A66-7E36-E82B-A8E3-785AF721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A1C24-6B0B-4F66-714D-66773D343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06F363-71C6-FA99-E2B2-E4B800D4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97FFDB-8BED-BE02-9872-A18D7C7D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61D-357F-4953-9263-404D6DADA6F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F15BE-3A0C-5DCB-E3DB-45BCAEB9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B8C80-7E01-692C-96E6-ACF4A2A1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83F8-C769-4F94-84B4-54A3B23EB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0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18E80-6749-7474-29F4-432C9302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E8E31-EB1B-D0ED-FBB1-3B87F2D4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11D95-2B36-C837-1E77-26BCCCB2A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1C9BBF-A429-5FFB-0E5B-192FAAAD8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C0F3EE-A4F7-19F3-8F2C-686352674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F2B234-D751-7351-3068-77DCAB44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61D-357F-4953-9263-404D6DADA6F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FFB887-4435-A8D6-95F3-6AD4F24D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3C4360-D559-56BD-FAC3-2930969D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83F8-C769-4F94-84B4-54A3B23EB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1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2100A-1D58-F70B-BDBE-735E664B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3027E-2899-82CD-F70C-BBBBE900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61D-357F-4953-9263-404D6DADA6F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FC5CF3-C8C1-1C65-A3A4-650A7EB2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8BFA27-255E-841C-D0DD-5516B184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83F8-C769-4F94-84B4-54A3B23EB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8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C24A63-19B1-383D-5703-8A03AA6A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61D-357F-4953-9263-404D6DADA6F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A39F8-83E8-2B0E-9D09-CF4017C9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15495-8F95-51E0-E69A-F77AE397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83F8-C769-4F94-84B4-54A3B23EB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0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22E2F-5867-98F4-7B8E-2EB0AB7F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39740-B9E7-91DC-50FE-8CD34FC1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1E7FB-1980-BB35-181C-EF846CDE9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A2F14-271B-CBCD-80DE-FA1AF24D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61D-357F-4953-9263-404D6DADA6F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129B8-F17B-7B30-65AD-92704617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ACBC-CCB9-6C43-C7BD-0337CB32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83F8-C769-4F94-84B4-54A3B23EB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82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FF013-CDC6-9B5A-856A-99A1AF0C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5442A5-F73E-BE4A-DE4A-5C5E30394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326ED-1FBB-AB30-6866-2633B3B7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EB8F2-B525-C6AC-2FE0-A6E3E5D5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61D-357F-4953-9263-404D6DADA6F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D7D96-2BF6-1547-2F1E-0F4E9B05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ABCCF-C279-60FB-7DFB-569B7A4A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83F8-C769-4F94-84B4-54A3B23EB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464444-8F93-0C6C-7455-5C7257BE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A22751-C375-0BDC-A4DF-3E42205D2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ACCF1-DDC1-6548-F1FD-A4929B4E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A61D-357F-4953-9263-404D6DADA6F7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93882-FB03-16AE-C9E9-40542FA8F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3B028-78A5-08A1-3E54-764FFB1A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83F8-C769-4F94-84B4-54A3B23EB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1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리눅스시스템 실습 </a:t>
            </a:r>
            <a:r>
              <a:rPr lang="en-US" altLang="ko-KR" dirty="0"/>
              <a:t>#5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쉘과 명령어 사용 실습</a:t>
            </a:r>
          </a:p>
        </p:txBody>
      </p:sp>
    </p:spTree>
    <p:extLst>
      <p:ext uri="{BB962C8B-B14F-4D97-AF65-F5344CB8AC3E}">
        <p14:creationId xmlns:p14="http://schemas.microsoft.com/office/powerpoint/2010/main" val="209405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대표문자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명령들을 이용하여 특정 디렉터리에 있는 파일들을 복사한 후에 그 결과를 이들 사이의 </a:t>
            </a:r>
            <a:r>
              <a:rPr lang="ko-KR" altLang="en-US" b="1" dirty="0"/>
              <a:t>차이점</a:t>
            </a:r>
            <a:r>
              <a:rPr lang="ko-KR" altLang="en-US" dirty="0"/>
              <a:t>을 중심으로 설명한다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B60AD-139E-8FFD-B403-83EE266E24CF}"/>
              </a:ext>
            </a:extLst>
          </p:cNvPr>
          <p:cNvSpPr txBox="1"/>
          <p:nvPr/>
        </p:nvSpPr>
        <p:spPr>
          <a:xfrm>
            <a:off x="989463" y="2752160"/>
            <a:ext cx="10067924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cp </a:t>
            </a:r>
            <a:r>
              <a:rPr lang="ko-KR" altLang="en-US" dirty="0">
                <a:sym typeface="Wingdings" panose="05000000000000000000" pitchFamily="2" charset="2"/>
              </a:rPr>
              <a:t>디렉터리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*</a:t>
            </a:r>
            <a:r>
              <a:rPr lang="en-US" altLang="ko-KR" dirty="0">
                <a:sym typeface="Wingdings" panose="05000000000000000000" pitchFamily="2" charset="2"/>
              </a:rPr>
              <a:t>.c /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cp </a:t>
            </a:r>
            <a:r>
              <a:rPr lang="ko-KR" altLang="en-US" dirty="0">
                <a:sym typeface="Wingdings" panose="05000000000000000000" pitchFamily="2" charset="2"/>
              </a:rPr>
              <a:t>디렉터리</a:t>
            </a:r>
            <a:r>
              <a:rPr lang="en-US" altLang="ko-KR" dirty="0">
                <a:sym typeface="Wingdings" panose="05000000000000000000" pitchFamily="2" charset="2"/>
              </a:rPr>
              <a:t>/?.c /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cp </a:t>
            </a:r>
            <a:r>
              <a:rPr lang="ko-KR" altLang="en-US" dirty="0">
                <a:sym typeface="Wingdings" panose="05000000000000000000" pitchFamily="2" charset="2"/>
              </a:rPr>
              <a:t>디렉터리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* 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62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대표문자 실습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명령을 실행한 후 </a:t>
            </a:r>
            <a:r>
              <a:rPr lang="en-US" altLang="ko-KR" dirty="0"/>
              <a:t>ls </a:t>
            </a:r>
            <a:r>
              <a:rPr lang="ko-KR" altLang="en-US" dirty="0"/>
              <a:t>명령으로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디렉토리를 확인하여 </a:t>
            </a:r>
            <a:r>
              <a:rPr lang="ko-KR" altLang="en-US" dirty="0" err="1"/>
              <a:t>캡쳐하시기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9474A-4AD9-E31F-7647-D112B2D94D7B}"/>
              </a:ext>
            </a:extLst>
          </p:cNvPr>
          <p:cNvSpPr txBox="1"/>
          <p:nvPr/>
        </p:nvSpPr>
        <p:spPr>
          <a:xfrm>
            <a:off x="989463" y="2415187"/>
            <a:ext cx="3382010" cy="4193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예시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touch </a:t>
            </a:r>
            <a:r>
              <a:rPr lang="en-US" altLang="ko-KR" dirty="0" err="1">
                <a:sym typeface="Wingdings" panose="05000000000000000000" pitchFamily="2" charset="2"/>
              </a:rPr>
              <a:t>abc.c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touch </a:t>
            </a:r>
            <a:r>
              <a:rPr lang="en-US" altLang="ko-KR" dirty="0" err="1">
                <a:sym typeface="Wingdings" panose="05000000000000000000" pitchFamily="2" charset="2"/>
              </a:rPr>
              <a:t>h.c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cd 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cp chap05/?.c /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ls /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cp chap05/</a:t>
            </a:r>
            <a:r>
              <a:rPr lang="ko-KR" altLang="en-US" dirty="0">
                <a:sym typeface="Wingdings" panose="05000000000000000000" pitchFamily="2" charset="2"/>
              </a:rPr>
              <a:t>*</a:t>
            </a:r>
            <a:r>
              <a:rPr lang="en-US" altLang="ko-KR" dirty="0">
                <a:sym typeface="Wingdings" panose="05000000000000000000" pitchFamily="2" charset="2"/>
              </a:rPr>
              <a:t>.c /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ls /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cp chap05/</a:t>
            </a:r>
            <a:r>
              <a:rPr lang="ko-KR" altLang="en-US" dirty="0">
                <a:sym typeface="Wingdings" panose="05000000000000000000" pitchFamily="2" charset="2"/>
              </a:rPr>
              <a:t>* 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ls /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554FF-BC74-0A7E-4637-7CC5FFF1DF66}"/>
              </a:ext>
            </a:extLst>
          </p:cNvPr>
          <p:cNvSpPr txBox="1"/>
          <p:nvPr/>
        </p:nvSpPr>
        <p:spPr>
          <a:xfrm>
            <a:off x="6440037" y="2938323"/>
            <a:ext cx="47625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각 명령 뒤에 </a:t>
            </a:r>
            <a:r>
              <a:rPr lang="en-US" altLang="ko-KR" sz="1600" dirty="0">
                <a:sym typeface="Wingdings" panose="05000000000000000000" pitchFamily="2" charset="2"/>
              </a:rPr>
              <a:t>ls /</a:t>
            </a:r>
            <a:r>
              <a:rPr lang="en-US" altLang="ko-KR" sz="1600" dirty="0" err="1">
                <a:sym typeface="Wingdings" panose="05000000000000000000" pitchFamily="2" charset="2"/>
              </a:rPr>
              <a:t>tmp</a:t>
            </a:r>
            <a:r>
              <a:rPr lang="ko-KR" altLang="en-US" sz="1600" dirty="0">
                <a:sym typeface="Wingdings" panose="05000000000000000000" pitchFamily="2" charset="2"/>
              </a:rPr>
              <a:t>로 디렉토리 확인 및 캡쳐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2E8E94-E52F-4E54-4638-08A6654AF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30533" r="2358" b="20118"/>
          <a:stretch/>
        </p:blipFill>
        <p:spPr>
          <a:xfrm>
            <a:off x="4705295" y="3429000"/>
            <a:ext cx="7187721" cy="268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4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명령어 열</a:t>
            </a:r>
            <a:r>
              <a:rPr lang="en-US" altLang="ko-KR" dirty="0"/>
              <a:t>/</a:t>
            </a:r>
            <a:r>
              <a:rPr lang="ko-KR" altLang="en-US" dirty="0"/>
              <a:t>그룹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6551"/>
            <a:ext cx="5257800" cy="47304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아래의 명령어를 실행한 후에 그 결과를 이들 사이의 </a:t>
            </a:r>
            <a:r>
              <a:rPr lang="ko-KR" altLang="en-US" sz="2000" b="1" dirty="0"/>
              <a:t>차이점</a:t>
            </a:r>
            <a:r>
              <a:rPr lang="ko-KR" altLang="en-US" sz="2000" dirty="0"/>
              <a:t>을 중심으로 설명한다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B431B-F56C-8FAC-CBD5-27A747F8469C}"/>
              </a:ext>
            </a:extLst>
          </p:cNvPr>
          <p:cNvSpPr txBox="1"/>
          <p:nvPr/>
        </p:nvSpPr>
        <p:spPr>
          <a:xfrm>
            <a:off x="989463" y="3899090"/>
            <a:ext cx="3382010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예시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date; </a:t>
            </a:r>
            <a:r>
              <a:rPr lang="en-US" altLang="ko-KR" dirty="0" err="1">
                <a:sym typeface="Wingdings" panose="05000000000000000000" pitchFamily="2" charset="2"/>
              </a:rPr>
              <a:t>pwd</a:t>
            </a:r>
            <a:r>
              <a:rPr lang="en-US" altLang="ko-KR" dirty="0">
                <a:sym typeface="Wingdings" panose="05000000000000000000" pitchFamily="2" charset="2"/>
              </a:rPr>
              <a:t>; ls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(ls -al; who; date)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date; </a:t>
            </a:r>
            <a:r>
              <a:rPr lang="en-US" altLang="ko-KR" dirty="0" err="1">
                <a:sym typeface="Wingdings" panose="05000000000000000000" pitchFamily="2" charset="2"/>
              </a:rPr>
              <a:t>pwd</a:t>
            </a:r>
            <a:r>
              <a:rPr lang="en-US" altLang="ko-KR" dirty="0">
                <a:sym typeface="Wingdings" panose="05000000000000000000" pitchFamily="2" charset="2"/>
              </a:rPr>
              <a:t>; ls &gt; out1.txt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cat out1.txt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(date; </a:t>
            </a:r>
            <a:r>
              <a:rPr lang="en-US" altLang="ko-KR" dirty="0" err="1">
                <a:sym typeface="Wingdings" panose="05000000000000000000" pitchFamily="2" charset="2"/>
              </a:rPr>
              <a:t>pwd</a:t>
            </a:r>
            <a:r>
              <a:rPr lang="en-US" altLang="ko-KR" dirty="0">
                <a:sym typeface="Wingdings" panose="05000000000000000000" pitchFamily="2" charset="2"/>
              </a:rPr>
              <a:t>; ls) &gt; out2.txt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cat out2.txt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19B8B-06B7-5BF3-5C3B-41F3A713B4DE}"/>
              </a:ext>
            </a:extLst>
          </p:cNvPr>
          <p:cNvSpPr txBox="1"/>
          <p:nvPr/>
        </p:nvSpPr>
        <p:spPr>
          <a:xfrm>
            <a:off x="989463" y="2142639"/>
            <a:ext cx="3856857" cy="1700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ko-KR" altLang="en-US" dirty="0">
                <a:sym typeface="Wingdings" panose="05000000000000000000" pitchFamily="2" charset="2"/>
              </a:rPr>
              <a:t>명령어</a:t>
            </a:r>
            <a:r>
              <a:rPr lang="en-US" altLang="ko-KR" dirty="0">
                <a:sym typeface="Wingdings" panose="05000000000000000000" pitchFamily="2" charset="2"/>
              </a:rPr>
              <a:t>1; … ; </a:t>
            </a:r>
            <a:r>
              <a:rPr lang="ko-KR" altLang="en-US" dirty="0">
                <a:sym typeface="Wingdings" panose="05000000000000000000" pitchFamily="2" charset="2"/>
              </a:rPr>
              <a:t>명령어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(</a:t>
            </a:r>
            <a:r>
              <a:rPr lang="ko-KR" altLang="en-US" dirty="0">
                <a:sym typeface="Wingdings" panose="05000000000000000000" pitchFamily="2" charset="2"/>
              </a:rPr>
              <a:t>명령어</a:t>
            </a:r>
            <a:r>
              <a:rPr lang="en-US" altLang="ko-KR" dirty="0">
                <a:sym typeface="Wingdings" panose="05000000000000000000" pitchFamily="2" charset="2"/>
              </a:rPr>
              <a:t>1; … ; </a:t>
            </a:r>
            <a:r>
              <a:rPr lang="ko-KR" altLang="en-US" dirty="0">
                <a:sym typeface="Wingdings" panose="05000000000000000000" pitchFamily="2" charset="2"/>
              </a:rPr>
              <a:t>명령어</a:t>
            </a:r>
            <a:r>
              <a:rPr lang="en-US" altLang="ko-KR" dirty="0">
                <a:sym typeface="Wingdings" panose="05000000000000000000" pitchFamily="2" charset="2"/>
              </a:rPr>
              <a:t>n)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ko-KR" altLang="en-US" dirty="0">
                <a:sym typeface="Wingdings" panose="05000000000000000000" pitchFamily="2" charset="2"/>
              </a:rPr>
              <a:t>명령어</a:t>
            </a:r>
            <a:r>
              <a:rPr lang="en-US" altLang="ko-KR" dirty="0">
                <a:sym typeface="Wingdings" panose="05000000000000000000" pitchFamily="2" charset="2"/>
              </a:rPr>
              <a:t>1; … ; </a:t>
            </a:r>
            <a:r>
              <a:rPr lang="ko-KR" altLang="en-US" dirty="0">
                <a:sym typeface="Wingdings" panose="05000000000000000000" pitchFamily="2" charset="2"/>
              </a:rPr>
              <a:t>명령어</a:t>
            </a:r>
            <a:r>
              <a:rPr lang="en-US" altLang="ko-KR" dirty="0">
                <a:sym typeface="Wingdings" panose="05000000000000000000" pitchFamily="2" charset="2"/>
              </a:rPr>
              <a:t>n &gt; out1.txt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(</a:t>
            </a:r>
            <a:r>
              <a:rPr lang="ko-KR" altLang="en-US" dirty="0">
                <a:sym typeface="Wingdings" panose="05000000000000000000" pitchFamily="2" charset="2"/>
              </a:rPr>
              <a:t>명령어</a:t>
            </a:r>
            <a:r>
              <a:rPr lang="en-US" altLang="ko-KR" dirty="0">
                <a:sym typeface="Wingdings" panose="05000000000000000000" pitchFamily="2" charset="2"/>
              </a:rPr>
              <a:t>1; … ; </a:t>
            </a:r>
            <a:r>
              <a:rPr lang="ko-KR" altLang="en-US" dirty="0">
                <a:sym typeface="Wingdings" panose="05000000000000000000" pitchFamily="2" charset="2"/>
              </a:rPr>
              <a:t>명령어</a:t>
            </a:r>
            <a:r>
              <a:rPr lang="en-US" altLang="ko-KR" dirty="0">
                <a:sym typeface="Wingdings" panose="05000000000000000000" pitchFamily="2" charset="2"/>
              </a:rPr>
              <a:t>n) &gt; out2.txt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43947-14A7-AEE5-239D-B78768E5B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4" t="4653" r="4071" b="7315"/>
          <a:stretch/>
        </p:blipFill>
        <p:spPr>
          <a:xfrm>
            <a:off x="6366570" y="1361613"/>
            <a:ext cx="5108399" cy="51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3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시작 파일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파일에 다음 명령을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4737" y="6323598"/>
            <a:ext cx="823989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실습의 편의를 위해 </a:t>
            </a:r>
            <a:r>
              <a:rPr lang="en-US" altLang="ko-KR" sz="1600" dirty="0">
                <a:sym typeface="Wingdings" panose="05000000000000000000" pitchFamily="2" charset="2"/>
              </a:rPr>
              <a:t>chap05 </a:t>
            </a:r>
            <a:r>
              <a:rPr lang="ko-KR" altLang="en-US" sz="1600" dirty="0">
                <a:sym typeface="Wingdings" panose="05000000000000000000" pitchFamily="2" charset="2"/>
              </a:rPr>
              <a:t>디렉토리 생성하여 </a:t>
            </a:r>
            <a:r>
              <a:rPr lang="en-US" altLang="ko-KR" sz="1600" dirty="0">
                <a:sym typeface="Wingdings" panose="05000000000000000000" pitchFamily="2" charset="2"/>
              </a:rPr>
              <a:t>chap05 </a:t>
            </a:r>
            <a:r>
              <a:rPr lang="ko-KR" altLang="en-US" sz="1600" dirty="0">
                <a:sym typeface="Wingdings" panose="05000000000000000000" pitchFamily="2" charset="2"/>
              </a:rPr>
              <a:t>안에서 진행하시기 바랍니다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55A92-0071-278C-4225-9889C0585D4A}"/>
              </a:ext>
            </a:extLst>
          </p:cNvPr>
          <p:cNvSpPr txBox="1"/>
          <p:nvPr/>
        </p:nvSpPr>
        <p:spPr>
          <a:xfrm>
            <a:off x="838200" y="2356685"/>
            <a:ext cx="10067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en-US" altLang="ko-KR" dirty="0" err="1">
                <a:sym typeface="Wingdings" panose="05000000000000000000" pitchFamily="2" charset="2"/>
              </a:rPr>
              <a:t>gedit</a:t>
            </a:r>
            <a:r>
              <a:rPr lang="en-US" altLang="ko-KR" dirty="0">
                <a:sym typeface="Wingdings" panose="05000000000000000000" pitchFamily="2" charset="2"/>
              </a:rPr>
              <a:t> ~/.</a:t>
            </a:r>
            <a:r>
              <a:rPr lang="en-US" altLang="ko-KR" dirty="0" err="1">
                <a:sym typeface="Wingdings" panose="05000000000000000000" pitchFamily="2" charset="2"/>
              </a:rPr>
              <a:t>bashrc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00FB2-6DB8-B30E-4D08-B11FEA4A1973}"/>
              </a:ext>
            </a:extLst>
          </p:cNvPr>
          <p:cNvSpPr txBox="1"/>
          <p:nvPr/>
        </p:nvSpPr>
        <p:spPr>
          <a:xfrm>
            <a:off x="838200" y="2853246"/>
            <a:ext cx="100679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alias </a:t>
            </a:r>
            <a:r>
              <a:rPr lang="en-US" altLang="ko-KR" dirty="0" err="1">
                <a:sym typeface="Wingdings" panose="05000000000000000000" pitchFamily="2" charset="2"/>
              </a:rPr>
              <a:t>dir</a:t>
            </a:r>
            <a:r>
              <a:rPr lang="en-US" altLang="ko-KR" dirty="0">
                <a:sym typeface="Wingdings" panose="05000000000000000000" pitchFamily="2" charset="2"/>
              </a:rPr>
              <a:t>=‘ls –F’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echo Welcome to Linux!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87C34C-1002-7311-E88C-10834F8FC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51" y="2468874"/>
            <a:ext cx="6233789" cy="37717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8A15-3D4A-76D6-2FE2-EF5E1B57F052}"/>
              </a:ext>
            </a:extLst>
          </p:cNvPr>
          <p:cNvSpPr/>
          <p:nvPr/>
        </p:nvSpPr>
        <p:spPr>
          <a:xfrm>
            <a:off x="4480560" y="5516880"/>
            <a:ext cx="28803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0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시작 파일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6570"/>
            <a:ext cx="10116845" cy="476039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2) [</a:t>
            </a:r>
            <a:r>
              <a:rPr lang="ko-KR" altLang="en-US" dirty="0"/>
              <a:t>메뉴</a:t>
            </a:r>
            <a:r>
              <a:rPr lang="en-US" altLang="ko-KR" dirty="0"/>
              <a:t>]</a:t>
            </a:r>
            <a:r>
              <a:rPr lang="ko-KR" altLang="en-US" dirty="0"/>
              <a:t>에서 새로운 터미널 창을 열어 새 창에 출력된 내용을 확인하고 설명한다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새 창에서 </a:t>
            </a:r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명령어를 실행하고 그 결과를 설명한다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14C2F9-B409-EDB7-B747-3DEB7360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24" y="3013024"/>
            <a:ext cx="5751422" cy="34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3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출력 재지정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명령어를 이용하여 다음과 같은 출력 재지정을 실습하고 그 결과를 설명한다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14FC9-25A2-CA50-4833-9496511CADAC}"/>
              </a:ext>
            </a:extLst>
          </p:cNvPr>
          <p:cNvSpPr txBox="1"/>
          <p:nvPr/>
        </p:nvSpPr>
        <p:spPr>
          <a:xfrm>
            <a:off x="989463" y="3868639"/>
            <a:ext cx="338201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예시 </a:t>
            </a:r>
            <a:r>
              <a:rPr lang="en-US" altLang="ko-KR" dirty="0">
                <a:sym typeface="Wingdings" panose="05000000000000000000" pitchFamily="2" charset="2"/>
              </a:rPr>
              <a:t>1)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$ who &gt; out1.txt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$ cat out1.txt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$ date &gt;&gt; out1.txt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$ cat out1.txt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5F8F3-9FD3-438E-A083-6684740E5D67}"/>
              </a:ext>
            </a:extLst>
          </p:cNvPr>
          <p:cNvSpPr txBox="1"/>
          <p:nvPr/>
        </p:nvSpPr>
        <p:spPr>
          <a:xfrm>
            <a:off x="989463" y="2752160"/>
            <a:ext cx="100679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ko-KR" altLang="en-US" dirty="0" err="1">
                <a:sym typeface="Wingdings" panose="05000000000000000000" pitchFamily="2" charset="2"/>
              </a:rPr>
              <a:t>명렁어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&gt; out1.txt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ko-KR" altLang="en-US" dirty="0">
                <a:sym typeface="Wingdings" panose="05000000000000000000" pitchFamily="2" charset="2"/>
              </a:rPr>
              <a:t>명령어 </a:t>
            </a:r>
            <a:r>
              <a:rPr lang="en-US" altLang="ko-KR" dirty="0">
                <a:sym typeface="Wingdings" panose="05000000000000000000" pitchFamily="2" charset="2"/>
              </a:rPr>
              <a:t>&gt;&gt; out1.txt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90ADC9-053D-9A85-CC45-8BACB8407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5" t="35205" r="3013" b="12615"/>
          <a:stretch/>
        </p:blipFill>
        <p:spPr>
          <a:xfrm>
            <a:off x="5464455" y="3577878"/>
            <a:ext cx="5592932" cy="22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5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출력 재지정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명령어를 이용하여 다음과 같은 출력 재지정을 실습하고 그 결과를 설명한다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14FC9-25A2-CA50-4833-9496511CADAC}"/>
              </a:ext>
            </a:extLst>
          </p:cNvPr>
          <p:cNvSpPr txBox="1"/>
          <p:nvPr/>
        </p:nvSpPr>
        <p:spPr>
          <a:xfrm>
            <a:off x="989463" y="3868639"/>
            <a:ext cx="367879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예시 </a:t>
            </a:r>
            <a:r>
              <a:rPr lang="en-US" altLang="ko-KR" dirty="0">
                <a:sym typeface="Wingdings" panose="05000000000000000000" pitchFamily="2" charset="2"/>
              </a:rPr>
              <a:t>2)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$ cat &gt; out1.txt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// </a:t>
            </a:r>
            <a:r>
              <a:rPr lang="ko-KR" altLang="en-US" dirty="0">
                <a:sym typeface="Wingdings" panose="05000000000000000000" pitchFamily="2" charset="2"/>
              </a:rPr>
              <a:t>파일 내용 입력 후 </a:t>
            </a:r>
            <a:r>
              <a:rPr lang="en-US" altLang="ko-KR" dirty="0" err="1">
                <a:sym typeface="Wingdings" panose="05000000000000000000" pitchFamily="2" charset="2"/>
              </a:rPr>
              <a:t>Ctrl+D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입력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$ cat out1.txt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$ cat &gt;&gt; out1.txt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// </a:t>
            </a:r>
            <a:r>
              <a:rPr lang="ko-KR" altLang="en-US" dirty="0">
                <a:sym typeface="Wingdings" panose="05000000000000000000" pitchFamily="2" charset="2"/>
              </a:rPr>
              <a:t>파일 내용 입력 후 </a:t>
            </a:r>
            <a:r>
              <a:rPr lang="en-US" altLang="ko-KR" dirty="0" err="1">
                <a:sym typeface="Wingdings" panose="05000000000000000000" pitchFamily="2" charset="2"/>
              </a:rPr>
              <a:t>Ctrl+D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입력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$ cat out1.txt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5F8F3-9FD3-438E-A083-6684740E5D67}"/>
              </a:ext>
            </a:extLst>
          </p:cNvPr>
          <p:cNvSpPr txBox="1"/>
          <p:nvPr/>
        </p:nvSpPr>
        <p:spPr>
          <a:xfrm>
            <a:off x="989463" y="2752160"/>
            <a:ext cx="100679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ko-KR" altLang="en-US" dirty="0" err="1">
                <a:sym typeface="Wingdings" panose="05000000000000000000" pitchFamily="2" charset="2"/>
              </a:rPr>
              <a:t>명렁어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&gt; out1.txt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ko-KR" altLang="en-US" dirty="0">
                <a:sym typeface="Wingdings" panose="05000000000000000000" pitchFamily="2" charset="2"/>
              </a:rPr>
              <a:t>명령어 </a:t>
            </a:r>
            <a:r>
              <a:rPr lang="en-US" altLang="ko-KR" dirty="0">
                <a:sym typeface="Wingdings" panose="05000000000000000000" pitchFamily="2" charset="2"/>
              </a:rPr>
              <a:t>&gt;&gt; out1.txt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3721B4-1368-8B9D-4F94-AA16E2452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0" t="25073" b="10410"/>
          <a:stretch/>
        </p:blipFill>
        <p:spPr>
          <a:xfrm>
            <a:off x="5781666" y="3577878"/>
            <a:ext cx="5275721" cy="28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7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입력 재지정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명령어를 이용하여 다음과 같은 입력 재지정을 실습하고 그 결과를 설명한다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14FC9-25A2-CA50-4833-9496511CADAC}"/>
              </a:ext>
            </a:extLst>
          </p:cNvPr>
          <p:cNvSpPr txBox="1"/>
          <p:nvPr/>
        </p:nvSpPr>
        <p:spPr>
          <a:xfrm>
            <a:off x="998505" y="3471699"/>
            <a:ext cx="3382010" cy="253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예시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 who &gt; input1.txt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 date &gt;&gt; input1.txt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 cat input1.txt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wc</a:t>
            </a:r>
            <a:r>
              <a:rPr lang="en-US" altLang="ko-KR" dirty="0"/>
              <a:t> &lt; input1.txt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 cat &lt; input1.txt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5F8F3-9FD3-438E-A083-6684740E5D67}"/>
              </a:ext>
            </a:extLst>
          </p:cNvPr>
          <p:cNvSpPr txBox="1"/>
          <p:nvPr/>
        </p:nvSpPr>
        <p:spPr>
          <a:xfrm>
            <a:off x="989463" y="2752160"/>
            <a:ext cx="10067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ko-KR" altLang="en-US" dirty="0" err="1">
                <a:sym typeface="Wingdings" panose="05000000000000000000" pitchFamily="2" charset="2"/>
              </a:rPr>
              <a:t>명렁어</a:t>
            </a:r>
            <a:r>
              <a:rPr lang="en-US" altLang="ko-KR" dirty="0">
                <a:sym typeface="Wingdings" panose="05000000000000000000" pitchFamily="2" charset="2"/>
              </a:rPr>
              <a:t>&lt; input.txt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9EB7E3-8D77-AF81-3845-75ED357A2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3" t="25073"/>
          <a:stretch/>
        </p:blipFill>
        <p:spPr>
          <a:xfrm>
            <a:off x="5790543" y="3300879"/>
            <a:ext cx="5266844" cy="328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파이프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다음 명령을 사용하여 특정 사용자의 프로세스들을 리스트하고 그 결과를 설명한다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F3C5D-B549-54DB-64DE-FC265F8431A8}"/>
              </a:ext>
            </a:extLst>
          </p:cNvPr>
          <p:cNvSpPr txBox="1"/>
          <p:nvPr/>
        </p:nvSpPr>
        <p:spPr>
          <a:xfrm>
            <a:off x="989463" y="2752160"/>
            <a:ext cx="100679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en-US" altLang="ko-KR" dirty="0" err="1">
                <a:sym typeface="Wingdings" panose="05000000000000000000" pitchFamily="2" charset="2"/>
              </a:rPr>
              <a:t>ps</a:t>
            </a:r>
            <a:r>
              <a:rPr lang="en-US" altLang="ko-KR" dirty="0">
                <a:sym typeface="Wingdings" panose="05000000000000000000" pitchFamily="2" charset="2"/>
              </a:rPr>
              <a:t> –</a:t>
            </a:r>
            <a:r>
              <a:rPr lang="en-US" altLang="ko-KR" dirty="0" err="1">
                <a:sym typeface="Wingdings" panose="05000000000000000000" pitchFamily="2" charset="2"/>
              </a:rPr>
              <a:t>ef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en-US" altLang="ko-KR" dirty="0" err="1">
                <a:sym typeface="Wingdings" panose="05000000000000000000" pitchFamily="2" charset="2"/>
              </a:rPr>
              <a:t>ps</a:t>
            </a:r>
            <a:r>
              <a:rPr lang="en-US" altLang="ko-KR" dirty="0">
                <a:sym typeface="Wingdings" panose="05000000000000000000" pitchFamily="2" charset="2"/>
              </a:rPr>
              <a:t> –</a:t>
            </a:r>
            <a:r>
              <a:rPr lang="en-US" altLang="ko-KR" dirty="0" err="1">
                <a:sym typeface="Wingdings" panose="05000000000000000000" pitchFamily="2" charset="2"/>
              </a:rPr>
              <a:t>ef</a:t>
            </a:r>
            <a:r>
              <a:rPr lang="en-US" altLang="ko-KR" dirty="0">
                <a:sym typeface="Wingdings" panose="05000000000000000000" pitchFamily="2" charset="2"/>
              </a:rPr>
              <a:t> | grep </a:t>
            </a:r>
            <a:r>
              <a:rPr lang="ko-KR" altLang="en-US" dirty="0">
                <a:sym typeface="Wingdings" panose="05000000000000000000" pitchFamily="2" charset="2"/>
              </a:rPr>
              <a:t>사용자명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4CBE8-B19A-1241-F7D5-DD9088B74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3" t="20017" b="10006"/>
          <a:stretch/>
        </p:blipFill>
        <p:spPr>
          <a:xfrm>
            <a:off x="5850726" y="3577878"/>
            <a:ext cx="5496209" cy="29149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915AE0-3A52-BE37-D76E-EDDC93998A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20442" r="4970" b="14435"/>
          <a:stretch/>
        </p:blipFill>
        <p:spPr>
          <a:xfrm>
            <a:off x="684309" y="3581524"/>
            <a:ext cx="5015156" cy="27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3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파이프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다음 명령을 사용하여 특정 디렉토리 내의 </a:t>
            </a:r>
            <a:r>
              <a:rPr lang="en-US" altLang="ko-KR" dirty="0"/>
              <a:t>.c</a:t>
            </a:r>
            <a:r>
              <a:rPr lang="ko-KR" altLang="en-US" dirty="0"/>
              <a:t>파일의 개수를 출력하고 그 결과를 설명한다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6AB70-3CB0-CC94-B7C7-A7E666118E79}"/>
              </a:ext>
            </a:extLst>
          </p:cNvPr>
          <p:cNvSpPr txBox="1"/>
          <p:nvPr/>
        </p:nvSpPr>
        <p:spPr>
          <a:xfrm>
            <a:off x="989463" y="3539629"/>
            <a:ext cx="3382010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예시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touch out1.c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touch out2.c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touch out3.c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ls ./</a:t>
            </a:r>
            <a:r>
              <a:rPr lang="ko-KR" altLang="en-US" dirty="0">
                <a:sym typeface="Wingdings" panose="05000000000000000000" pitchFamily="2" charset="2"/>
              </a:rPr>
              <a:t>*</a:t>
            </a:r>
            <a:r>
              <a:rPr lang="en-US" altLang="ko-KR" dirty="0">
                <a:sym typeface="Wingdings" panose="05000000000000000000" pitchFamily="2" charset="2"/>
              </a:rPr>
              <a:t>.c | </a:t>
            </a:r>
            <a:r>
              <a:rPr lang="en-US" altLang="ko-KR" dirty="0" err="1">
                <a:sym typeface="Wingdings" panose="05000000000000000000" pitchFamily="2" charset="2"/>
              </a:rPr>
              <a:t>wc</a:t>
            </a:r>
            <a:r>
              <a:rPr lang="en-US" altLang="ko-KR" dirty="0">
                <a:sym typeface="Wingdings" panose="05000000000000000000" pitchFamily="2" charset="2"/>
              </a:rPr>
              <a:t> –w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cd 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ls chap05/</a:t>
            </a:r>
            <a:r>
              <a:rPr lang="ko-KR" altLang="en-US" dirty="0">
                <a:sym typeface="Wingdings" panose="05000000000000000000" pitchFamily="2" charset="2"/>
              </a:rPr>
              <a:t>*</a:t>
            </a:r>
            <a:r>
              <a:rPr lang="en-US" altLang="ko-KR" dirty="0">
                <a:sym typeface="Wingdings" panose="05000000000000000000" pitchFamily="2" charset="2"/>
              </a:rPr>
              <a:t>.c | </a:t>
            </a:r>
            <a:r>
              <a:rPr lang="en-US" altLang="ko-KR" dirty="0" err="1">
                <a:sym typeface="Wingdings" panose="05000000000000000000" pitchFamily="2" charset="2"/>
              </a:rPr>
              <a:t>wc</a:t>
            </a:r>
            <a:r>
              <a:rPr lang="en-US" altLang="ko-KR" dirty="0">
                <a:sym typeface="Wingdings" panose="05000000000000000000" pitchFamily="2" charset="2"/>
              </a:rPr>
              <a:t> -w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BE9B1-CFE8-04EA-5227-69A10012D585}"/>
              </a:ext>
            </a:extLst>
          </p:cNvPr>
          <p:cNvSpPr txBox="1"/>
          <p:nvPr/>
        </p:nvSpPr>
        <p:spPr>
          <a:xfrm>
            <a:off x="989463" y="2752160"/>
            <a:ext cx="10067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$ ls </a:t>
            </a:r>
            <a:r>
              <a:rPr lang="ko-KR" altLang="en-US" dirty="0">
                <a:sym typeface="Wingdings" panose="05000000000000000000" pitchFamily="2" charset="2"/>
              </a:rPr>
              <a:t>디렉터리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*</a:t>
            </a:r>
            <a:r>
              <a:rPr lang="en-US" altLang="ko-KR" dirty="0">
                <a:sym typeface="Wingdings" panose="05000000000000000000" pitchFamily="2" charset="2"/>
              </a:rPr>
              <a:t>.c | </a:t>
            </a:r>
            <a:r>
              <a:rPr lang="en-US" altLang="ko-KR" dirty="0" err="1">
                <a:sym typeface="Wingdings" panose="05000000000000000000" pitchFamily="2" charset="2"/>
              </a:rPr>
              <a:t>wc</a:t>
            </a:r>
            <a:r>
              <a:rPr lang="en-US" altLang="ko-KR" dirty="0">
                <a:sym typeface="Wingdings" panose="05000000000000000000" pitchFamily="2" charset="2"/>
              </a:rPr>
              <a:t> -w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28F2A4-7217-9546-EA8C-005FE6A31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3" t="19924" r="278" b="14859"/>
          <a:stretch/>
        </p:blipFill>
        <p:spPr>
          <a:xfrm>
            <a:off x="4798630" y="3469266"/>
            <a:ext cx="6597582" cy="30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6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파이프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3) ls /bin | sort | more </a:t>
            </a:r>
            <a:r>
              <a:rPr lang="ko-KR" altLang="en-US" dirty="0"/>
              <a:t>명령어를 사용하고 그 결과를 설명한다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7BC882-8EFE-4BB2-5597-CD5464E55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3" t="19751" b="59013"/>
          <a:stretch/>
        </p:blipFill>
        <p:spPr>
          <a:xfrm>
            <a:off x="838200" y="2618912"/>
            <a:ext cx="6278899" cy="9321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A2D18B-6DF7-6AB6-0BA0-0D6BCA380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3" t="20421" b="14657"/>
          <a:stretch/>
        </p:blipFill>
        <p:spPr>
          <a:xfrm>
            <a:off x="838200" y="3643143"/>
            <a:ext cx="6278899" cy="28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0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635</Words>
  <Application>Microsoft Office PowerPoint</Application>
  <PresentationFormat>와이드스크린</PresentationFormat>
  <Paragraphs>102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리눅스시스템 실습 #5</vt:lpstr>
      <vt:lpstr>1. 시작 파일 실습</vt:lpstr>
      <vt:lpstr>1. 시작 파일 실습</vt:lpstr>
      <vt:lpstr>2. 출력 재지정 실습</vt:lpstr>
      <vt:lpstr>2. 출력 재지정 실습</vt:lpstr>
      <vt:lpstr>3. 입력 재지정 실습</vt:lpstr>
      <vt:lpstr>4. 파이프 실습</vt:lpstr>
      <vt:lpstr>4. 파이프 실습</vt:lpstr>
      <vt:lpstr>4. 파이프 실습</vt:lpstr>
      <vt:lpstr>5. 대표문자 실습</vt:lpstr>
      <vt:lpstr>5. 대표문자 실습 (예시)</vt:lpstr>
      <vt:lpstr>6. 명령어 열/그룹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리눅스시스템 실습 #4</dc:title>
  <dc:creator>LIM SOOYOUNG</dc:creator>
  <cp:lastModifiedBy>SM-PC</cp:lastModifiedBy>
  <cp:revision>20</cp:revision>
  <dcterms:created xsi:type="dcterms:W3CDTF">2022-09-20T14:44:03Z</dcterms:created>
  <dcterms:modified xsi:type="dcterms:W3CDTF">2023-07-14T00:52:55Z</dcterms:modified>
</cp:coreProperties>
</file>