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1837"/>
  </p:normalViewPr>
  <p:slideViewPr>
    <p:cSldViewPr snapToGrid="0">
      <p:cViewPr varScale="1">
        <p:scale>
          <a:sx n="80" d="100"/>
          <a:sy n="80" d="100"/>
        </p:scale>
        <p:origin x="8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19D9-DE61-1FAF-E516-893D148F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C15C7-BA0A-2DCA-4091-F731CAD74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67F6A-95B0-6AD0-3894-790713D6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020AB-7193-D32E-AE1A-E912BFB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B0F-83C1-35BA-8B39-527D57E7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7F5D-D0C2-9EE7-9138-B964E32B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1D3DBC-B6E6-52A2-CCD7-EF6DBCA9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59464-DE8F-2F70-317A-808F4DA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A5A2-A85D-23DA-7D09-57AEB611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14AC9-0C05-D8C8-0344-092FBE88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1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AEDC8F-9F2F-FB49-F612-1A18F02F4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1DBD1-E338-EF21-8028-F8B1953F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BE8C7-EE0E-0F26-A2FF-3AE10F16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4E99-3043-BCED-205E-904167D7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4FB2E-43D9-E566-EA37-42B9A988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3505-2B14-6102-1556-2B3B9E6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AF3F5-2FEC-4FEC-F4E1-98437866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527"/>
            <a:ext cx="10515600" cy="47934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32478-3995-0550-CACF-0AA5F84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83937-36B9-D460-E786-7567630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39B10-47B5-F439-54A6-5A2C7E11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E70A-2DE3-AC62-CD6A-58B5BF2E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819E8-A018-E134-8EA1-AE65DBE47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BF004-6F00-37ED-D8C8-D85C105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D9132-5E18-1192-45E0-8C14272C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4CAAA-A0B5-1423-A63C-8A575196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F197F-7A83-9817-976D-F4968A4C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EC35E-EB1A-1BF2-46C3-362D14D47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05C58-728F-35AC-4558-D9634F8C7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9071F-34D0-0FD7-94E3-4E4D8254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68D7C-8987-B790-9809-5DB66BD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E0E27-6B9C-3DB4-6683-F65CC910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67CA-EA7C-0D01-00A9-1385481D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70C4-D060-B51C-B036-CEABB280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E5E3E-B21A-3821-33AC-DC4CECD3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6451B-305B-4EDC-4A7D-FCD43366E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87BEB-C663-7532-77F9-326F748D2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91940-6DC8-C8C4-686D-B224EBB1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58A4D-F24D-4AF3-D532-D540846C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E9C7C-D302-218D-10D5-EE87AB0E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60DD9-BA55-E56B-03CC-709271B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546DC-328F-00A7-4AD6-559CDA7B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4FE9F-3669-A935-ADA3-3F63F7B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4A4E1-0F79-522F-EB14-5C65ED85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27286B-6937-93F4-0749-17925E9E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D9638C-9D61-4560-BD01-DC2F05DA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95867-71F3-2A1F-B42E-7B65E293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1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FCE67-A472-73BD-5056-4331C88C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432F2-C857-FDD6-9D88-5177C3A2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1614F-FB40-6944-18CF-0B457456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A8868-F1EA-B287-E774-0BF9834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B2694-B07E-9967-345B-796F5832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5D7AD-415C-47E3-5265-C2655D84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5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25C9-8A2C-3EAC-2DED-5329EA8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48322-9D05-7473-BC15-0070DB83A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E4D8A-97E8-30C6-B58A-8F23ECC8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7E52C-FD1F-CBF2-1F21-C40D7B7D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A20D3-654F-E587-3B8F-A331FBAB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48100-AEE6-3A6C-7A97-F04CAEBE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DF274-59B4-0F5A-EB8B-E86D8D8C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EF7E9-6D64-5120-A424-615DF1B9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EE1FD-5B50-2F55-00E4-BBD04437E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E22F-1536-4C5D-A119-563C415CA89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A9A81-8DBA-10E0-C837-342D7D1A2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6C56F-5120-24F7-7EAE-59FBD64CB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93F0-DE92-44B5-8082-19BB822BC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프로세스 및 작업 제어 실습</a:t>
            </a:r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r>
              <a:rPr lang="en-US" altLang="ko-KR" sz="2000" dirty="0" err="1"/>
              <a:t>ps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명령어가 무엇을 하는 명령어인지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각 옵션의 의미를 구체적으로 설명하기 바랍니다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838200" y="2828835"/>
            <a:ext cx="43460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$ </a:t>
            </a:r>
            <a:r>
              <a:rPr lang="en-US" altLang="ko-KR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ps</a:t>
            </a:r>
            <a:endParaRPr lang="en-US" altLang="ko-KR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$ </a:t>
            </a:r>
            <a:r>
              <a:rPr lang="en-US" altLang="ko-KR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ps</a:t>
            </a: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-f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r>
              <a:rPr lang="en-US" altLang="ko-KR" sz="2000" dirty="0">
                <a:sym typeface="Wingdings" panose="05000000000000000000" pitchFamily="2" charset="2"/>
              </a:rPr>
              <a:t> aux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r>
              <a:rPr lang="en-US" altLang="ko-KR" sz="2000" dirty="0">
                <a:sym typeface="Wingdings" panose="05000000000000000000" pitchFamily="2" charset="2"/>
              </a:rPr>
              <a:t> -</a:t>
            </a:r>
            <a:r>
              <a:rPr lang="en-US" altLang="ko-KR" sz="2000" dirty="0" err="1">
                <a:sym typeface="Wingdings" panose="05000000000000000000" pitchFamily="2" charset="2"/>
              </a:rPr>
              <a:t>ef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18C89F-0AAA-47F8-BB15-FC4BAFCE9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t="8835" r="9822" b="48571"/>
          <a:stretch/>
        </p:blipFill>
        <p:spPr>
          <a:xfrm>
            <a:off x="5365020" y="2828835"/>
            <a:ext cx="6504006" cy="32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r>
              <a:rPr lang="en-US" altLang="ko-KR" sz="2000" dirty="0" err="1"/>
              <a:t>ps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명령어가 무엇을 하는 명령어인지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각 옵션의 의미를 구체적으로 설명하기 바랍니다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838200" y="2828835"/>
            <a:ext cx="498215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r>
              <a:rPr lang="en-US" altLang="ko-KR" sz="2000" dirty="0">
                <a:sym typeface="Wingdings" panose="05000000000000000000" pitchFamily="2" charset="2"/>
              </a:rPr>
              <a:t> -f</a:t>
            </a:r>
          </a:p>
          <a:p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$ </a:t>
            </a:r>
            <a:r>
              <a:rPr lang="en-US" altLang="ko-KR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ps</a:t>
            </a: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aux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r>
              <a:rPr lang="en-US" altLang="ko-KR" sz="2000" dirty="0">
                <a:sym typeface="Wingdings" panose="05000000000000000000" pitchFamily="2" charset="2"/>
              </a:rPr>
              <a:t> -</a:t>
            </a:r>
            <a:r>
              <a:rPr lang="en-US" altLang="ko-KR" sz="2000" dirty="0" err="1">
                <a:sym typeface="Wingdings" panose="05000000000000000000" pitchFamily="2" charset="2"/>
              </a:rPr>
              <a:t>ef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37599B-EA7E-21F0-2EB3-F42E891A3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8836" r="9945" b="1627"/>
          <a:stretch/>
        </p:blipFill>
        <p:spPr>
          <a:xfrm>
            <a:off x="6826857" y="1817036"/>
            <a:ext cx="4336774" cy="46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r>
              <a:rPr lang="en-US" altLang="ko-KR" sz="2000" dirty="0" err="1"/>
              <a:t>ps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명령어가 무엇을 하는 명령어인지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각 옵션의 의미를 구체적으로 설명하기 바랍니다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838200" y="2828835"/>
            <a:ext cx="52578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r>
              <a:rPr lang="en-US" altLang="ko-KR" sz="2000" dirty="0">
                <a:sym typeface="Wingdings" panose="05000000000000000000" pitchFamily="2" charset="2"/>
              </a:rPr>
              <a:t> -f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ps</a:t>
            </a:r>
            <a:r>
              <a:rPr lang="en-US" altLang="ko-KR" sz="2000" dirty="0">
                <a:sym typeface="Wingdings" panose="05000000000000000000" pitchFamily="2" charset="2"/>
              </a:rPr>
              <a:t> aux</a:t>
            </a:r>
          </a:p>
          <a:p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$ </a:t>
            </a:r>
            <a:r>
              <a:rPr lang="en-US" altLang="ko-KR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ps</a:t>
            </a: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-</a:t>
            </a:r>
            <a:r>
              <a:rPr lang="en-US" altLang="ko-KR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ef</a:t>
            </a:r>
            <a:endParaRPr lang="en-US" altLang="ko-KR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F6DBF-FAD2-41AB-38E2-3E0B9069A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836" r="10067" b="1761"/>
          <a:stretch/>
        </p:blipFill>
        <p:spPr>
          <a:xfrm>
            <a:off x="6927698" y="1898333"/>
            <a:ext cx="4275689" cy="45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r>
              <a:rPr lang="en-US" altLang="ko-KR" sz="2000" dirty="0" err="1"/>
              <a:t>pgrep</a:t>
            </a:r>
            <a:r>
              <a:rPr lang="ko-KR" altLang="en-US" sz="2000" dirty="0"/>
              <a:t>명령어가 무엇을 하는 명령어인지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각 옵션의 의미를 구체적으로 설명하기 바랍니다</a:t>
            </a:r>
            <a:endParaRPr lang="en-US" altLang="ko-KR" sz="18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838200" y="2897341"/>
            <a:ext cx="37576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pgrep</a:t>
            </a:r>
            <a:r>
              <a:rPr lang="en-US" altLang="ko-KR" dirty="0">
                <a:sym typeface="Wingdings" panose="05000000000000000000" pitchFamily="2" charset="2"/>
              </a:rPr>
              <a:t> bash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pgrep</a:t>
            </a:r>
            <a:r>
              <a:rPr lang="en-US" altLang="ko-KR" dirty="0">
                <a:sym typeface="Wingdings" panose="05000000000000000000" pitchFamily="2" charset="2"/>
              </a:rPr>
              <a:t> –l bash</a:t>
            </a:r>
            <a:endParaRPr lang="en-US" altLang="ko-KR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C7166E-013E-25B1-A854-E981ECFC8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t="7678" r="6763" b="62666"/>
          <a:stretch/>
        </p:blipFill>
        <p:spPr>
          <a:xfrm>
            <a:off x="5014429" y="2897340"/>
            <a:ext cx="6944206" cy="24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전면처리</a:t>
            </a:r>
            <a:r>
              <a:rPr lang="en-US" altLang="ko-KR" dirty="0"/>
              <a:t>, </a:t>
            </a:r>
            <a:r>
              <a:rPr lang="ko-KR" altLang="en-US" dirty="0"/>
              <a:t>후면처리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명령들을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하단의 </a:t>
            </a:r>
            <a:r>
              <a:rPr lang="en-US" altLang="ko-KR" sz="2000" dirty="0"/>
              <a:t>6</a:t>
            </a:r>
            <a:r>
              <a:rPr lang="ko-KR" altLang="en-US" sz="2000" dirty="0"/>
              <a:t>개의 명령들이 </a:t>
            </a:r>
            <a:r>
              <a:rPr lang="ko-KR" altLang="en-US" sz="2000" b="1" dirty="0"/>
              <a:t>각각</a:t>
            </a:r>
            <a:r>
              <a:rPr lang="ko-KR" altLang="en-US" sz="2000" dirty="0"/>
              <a:t> 어떤 의미를 가지고</a:t>
            </a:r>
            <a:r>
              <a:rPr lang="en-US" altLang="ko-KR" sz="2000" dirty="0"/>
              <a:t> </a:t>
            </a:r>
            <a:r>
              <a:rPr lang="ko-KR" altLang="en-US" sz="2000" dirty="0"/>
              <a:t>있는지</a:t>
            </a:r>
            <a:endParaRPr lang="en-US" altLang="ko-KR" sz="2000" dirty="0"/>
          </a:p>
          <a:p>
            <a:pPr lvl="1"/>
            <a:r>
              <a:rPr lang="ko-KR" altLang="en-US" sz="2000" dirty="0"/>
              <a:t>실행 후 어떤 변화가 생겼는지 결과에 대해 구체적으로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출력된 프로세스들의 부모</a:t>
            </a:r>
            <a:r>
              <a:rPr lang="en-US" altLang="ko-KR" sz="2400" dirty="0"/>
              <a:t>-</a:t>
            </a:r>
            <a:r>
              <a:rPr lang="ko-KR" altLang="en-US" sz="2400" dirty="0"/>
              <a:t>자식 관계를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838200" y="3126851"/>
            <a:ext cx="5045765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sleep 100 &amp;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sleep 100 &amp;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jobs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ps</a:t>
            </a:r>
            <a:r>
              <a:rPr lang="en-US" altLang="ko-KR" dirty="0">
                <a:sym typeface="Wingdings" panose="05000000000000000000" pitchFamily="2" charset="2"/>
              </a:rPr>
              <a:t> –f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kill %1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ps</a:t>
            </a:r>
            <a:r>
              <a:rPr lang="en-US" altLang="ko-KR" dirty="0">
                <a:sym typeface="Wingdings" panose="05000000000000000000" pitchFamily="2" charset="2"/>
              </a:rPr>
              <a:t> –f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$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jobs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6E171E-6BAF-B342-31A3-498D94EFA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t="2757" r="15339" b="40458"/>
          <a:stretch/>
        </p:blipFill>
        <p:spPr>
          <a:xfrm>
            <a:off x="6129343" y="3126851"/>
            <a:ext cx="5224457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작업제어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하단의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명령들이 </a:t>
            </a:r>
            <a:r>
              <a:rPr lang="ko-KR" altLang="en-US" sz="2000" b="1" dirty="0"/>
              <a:t>각각</a:t>
            </a:r>
            <a:r>
              <a:rPr lang="ko-KR" altLang="en-US" sz="2000" dirty="0"/>
              <a:t> 어떤 의미를 가지고</a:t>
            </a:r>
            <a:r>
              <a:rPr lang="en-US" altLang="ko-KR" sz="2000" dirty="0"/>
              <a:t> </a:t>
            </a:r>
            <a:r>
              <a:rPr lang="ko-KR" altLang="en-US" sz="2000" dirty="0"/>
              <a:t>있는지</a:t>
            </a:r>
            <a:endParaRPr lang="en-US" altLang="ko-KR" sz="2000" dirty="0"/>
          </a:p>
          <a:p>
            <a:pPr lvl="1"/>
            <a:r>
              <a:rPr lang="ko-KR" altLang="en-US" sz="2000" dirty="0"/>
              <a:t>실행 후 어떤 변화가 생겼는지 결과에 대해 구체적으로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143123" y="2897341"/>
            <a:ext cx="512377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$ (echo START1; sleep 30; echo DONE1) &amp;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fg</a:t>
            </a:r>
            <a:r>
              <a:rPr lang="en-US" altLang="ko-KR" sz="2000" dirty="0">
                <a:sym typeface="Wingdings" panose="05000000000000000000" pitchFamily="2" charset="2"/>
              </a:rPr>
              <a:t> %1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^Z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</a:t>
            </a:r>
            <a:r>
              <a:rPr lang="en-US" altLang="ko-KR" sz="2000" dirty="0" err="1">
                <a:sym typeface="Wingdings" panose="05000000000000000000" pitchFamily="2" charset="2"/>
              </a:rPr>
              <a:t>bg</a:t>
            </a:r>
            <a:r>
              <a:rPr lang="en-US" altLang="ko-KR" sz="2000" dirty="0">
                <a:sym typeface="Wingdings" panose="05000000000000000000" pitchFamily="2" charset="2"/>
              </a:rPr>
              <a:t> %1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jobs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EF7806-4F1A-2C5E-401F-CAEC0CFF7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1401" r="8476" b="48703"/>
          <a:stretch/>
        </p:blipFill>
        <p:spPr>
          <a:xfrm>
            <a:off x="5361481" y="2897341"/>
            <a:ext cx="6687396" cy="2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3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작업제어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kill </a:t>
            </a:r>
            <a:r>
              <a:rPr lang="ko-KR" altLang="en-US" sz="2000" dirty="0"/>
              <a:t>명령어 설명의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각 옵션들의 의미에 대해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EF1-E4B6-892F-25EB-A0149375C86F}"/>
              </a:ext>
            </a:extLst>
          </p:cNvPr>
          <p:cNvSpPr txBox="1"/>
          <p:nvPr/>
        </p:nvSpPr>
        <p:spPr>
          <a:xfrm>
            <a:off x="556592" y="2516885"/>
            <a:ext cx="52637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$ (echo START1; sleep 50; echo DONE1) &amp;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(echo START2; sleep 50; echo DONE2) &amp;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kill –KILL </a:t>
            </a:r>
            <a:r>
              <a:rPr lang="ko-KR" altLang="en-US" sz="2000" dirty="0">
                <a:sym typeface="Wingdings" panose="05000000000000000000" pitchFamily="2" charset="2"/>
              </a:rPr>
              <a:t>첫 번째 프로세스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$ kill –STOP </a:t>
            </a:r>
            <a:r>
              <a:rPr lang="ko-KR" altLang="en-US" sz="2000" dirty="0">
                <a:sym typeface="Wingdings" panose="05000000000000000000" pitchFamily="2" charset="2"/>
              </a:rPr>
              <a:t>두 번째 프로세스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$ kill –CONT </a:t>
            </a:r>
            <a:r>
              <a:rPr lang="ko-KR" altLang="en-US" sz="2000" dirty="0">
                <a:sym typeface="Wingdings" panose="05000000000000000000" pitchFamily="2" charset="2"/>
              </a:rPr>
              <a:t>두 번째 프로세스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$ jobs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E80023-AC88-0028-8E55-2EDE168E0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8" t="8836" r="4560" b="34819"/>
          <a:stretch/>
        </p:blipFill>
        <p:spPr>
          <a:xfrm>
            <a:off x="5920479" y="2505204"/>
            <a:ext cx="6226096" cy="39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프로세스 기다리기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명령을 실행하고 출력 결과에 대해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마지막 명령의 출력 결과가 어떤 이유로 다음과 같이 나왔는지에 대해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84A52-D6CB-664C-5333-D642CD9421FA}"/>
              </a:ext>
            </a:extLst>
          </p:cNvPr>
          <p:cNvSpPr txBox="1"/>
          <p:nvPr/>
        </p:nvSpPr>
        <p:spPr>
          <a:xfrm>
            <a:off x="242194" y="2564047"/>
            <a:ext cx="531611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$ (echo START1; sleep 50; echo DONE1) &amp;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(echo START2; sleep 50; echo DONE2) &amp;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$ echo 1; wait; echo 2;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A4FFB1-5885-99AE-A170-82C9090D0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8836" r="4438" b="48438"/>
          <a:stretch/>
        </p:blipFill>
        <p:spPr>
          <a:xfrm>
            <a:off x="5347540" y="2564047"/>
            <a:ext cx="6610217" cy="31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410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리눅스시스템 실습 #6</vt:lpstr>
      <vt:lpstr>1. ps 실습</vt:lpstr>
      <vt:lpstr>1. ps 실습</vt:lpstr>
      <vt:lpstr>1. ps 실습</vt:lpstr>
      <vt:lpstr>2. pgrep 실습</vt:lpstr>
      <vt:lpstr>3. 전면처리, 후면처리 실습</vt:lpstr>
      <vt:lpstr>4. 작업제어 실습</vt:lpstr>
      <vt:lpstr>5. 작업제어 실습</vt:lpstr>
      <vt:lpstr>6. 프로세스 기다리기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#5</dc:title>
  <dc:creator>LIM SOOYOUNG</dc:creator>
  <cp:lastModifiedBy>SM-PC</cp:lastModifiedBy>
  <cp:revision>12</cp:revision>
  <dcterms:created xsi:type="dcterms:W3CDTF">2022-09-28T15:12:31Z</dcterms:created>
  <dcterms:modified xsi:type="dcterms:W3CDTF">2023-07-14T00:52:16Z</dcterms:modified>
</cp:coreProperties>
</file>