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82" r:id="rId3"/>
    <p:sldId id="301" r:id="rId4"/>
    <p:sldId id="326" r:id="rId5"/>
    <p:sldId id="302" r:id="rId6"/>
    <p:sldId id="303" r:id="rId7"/>
    <p:sldId id="308" r:id="rId8"/>
    <p:sldId id="305" r:id="rId9"/>
    <p:sldId id="327" r:id="rId10"/>
    <p:sldId id="307" r:id="rId11"/>
    <p:sldId id="306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114"/>
  </p:normalViewPr>
  <p:slideViewPr>
    <p:cSldViewPr snapToGrid="0" snapToObjects="1">
      <p:cViewPr varScale="1">
        <p:scale>
          <a:sx n="84" d="100"/>
          <a:sy n="84" d="100"/>
        </p:scale>
        <p:origin x="104" y="1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7D49A-249A-3248-89CA-D1ABB2FD4AB7}" type="datetimeFigureOut">
              <a:rPr kumimoji="1" lang="ko-Kore-KR" altLang="en-US" smtClean="0"/>
              <a:t>07/17/2023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B3710-BE95-2C47-B014-0287E55181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531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71145-F1F3-413F-94E7-7B73040EB1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71145-F1F3-413F-94E7-7B73040EB1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9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이름순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en" altLang="ko-Kore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sort -k 2 -o </a:t>
            </a:r>
            <a:r>
              <a:rPr lang="en" altLang="ko-Kore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members_name</a:t>
            </a:r>
            <a:r>
              <a:rPr lang="en" altLang="ko-Kore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members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급여순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lang="en" altLang="ko-Kore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sort -k 5 -o </a:t>
            </a:r>
            <a:r>
              <a:rPr lang="en" altLang="ko-Kore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members_salary</a:t>
            </a:r>
            <a:r>
              <a:rPr lang="en" altLang="ko-Kore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members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B3710-BE95-2C47-B014-0287E55181A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79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B3710-BE95-2C47-B014-0287E55181A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063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B3710-BE95-2C47-B014-0287E55181A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660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19B5A-F41F-B447-811D-290DB988E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22D932-91C6-E041-A689-1F433F702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5568A-4CBC-A841-A3B4-E9126D77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CF5F-055D-5B4D-A7CD-0924BAE7CDB1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ADEA9-6B6B-D041-BFD8-B93F341C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CF161-1280-4440-A094-FA267B17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221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F3C9C-7602-8441-AF34-5666B7C0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D515E1-C1F4-FA4A-B938-329113BFC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0ACB1-4591-2345-A593-7D346855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806B-8878-194D-9088-966B36FC71F7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EC4C0-DD05-6546-81A6-205793DD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51AF9-F5D0-CE42-9D6C-4E70413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56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EE2823-6C45-5448-98A7-4213D6AFD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81D76-7DA1-C94D-AE77-43F6E44E4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A1E8C-C45C-F44C-8C38-C321CE27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A6DE-000D-4C4A-8A70-66C8A94F9F98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326C6-46C0-7D46-BE20-1778C0A9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A1DDD-AD7C-CF4E-B09D-A81F8751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233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FF140-F19D-354F-8415-96C64001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025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E401C-217D-AD4A-9C31-92F8A6017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960"/>
            <a:ext cx="10515600" cy="4973003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3A28B-D4C1-9A44-9434-82E0B65F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E3DF-B30E-214A-9872-3481549CB9CC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372BB-8C74-5544-89FE-ED3F10F8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DCC9D-88FB-EC46-AB2A-5D57F530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937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15530-8716-5040-B3C0-9AB9CE57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0A354-2F80-A24F-B0BA-0B0C98BA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30BAD-85D1-FD4A-8299-75F519EC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372C-CBEF-BC4B-B62C-8DF3D89E351F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FF1BA-0F69-DD45-8BE1-3435D25E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8649E-9FBB-6E4B-ACC9-45E7226B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77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28722-CA94-184D-95E0-E8945D8A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A76DA-E046-9D49-84CC-B3CF148A5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2EA72-6F77-5946-9CCC-8AB55EC46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13812-1EBF-1344-A4B4-99473393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17DA-6096-3F42-8863-1EC0AE7D5362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9D9F79-8E21-AD45-892E-A70D4A52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C024E-38F0-3141-872A-8DED422D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01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E1E5A-8C6B-734E-A0B5-60753786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BC6D1-4CEA-C24A-BE5C-8B5C00F68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A73A15-DA04-7A4D-AE54-F2FC62F97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E5209E-5ECE-6446-96B4-098921584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051A88-3C0B-0C49-8E8D-36CD4A40D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12B6BA-8268-254A-B531-7FC84BEA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8E3F-E8DE-F546-9ABF-8E0992603BDF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89E705-3BAD-B54F-A78D-81F517E1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04E8F0-E719-8D4C-BC85-2E298C74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147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32BD6-3962-4D4A-A156-D5B531F8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AAC650-46F4-5B49-9B92-910B9611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8702-CEF7-2349-A3C3-A62F3B6E8685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F44355-492C-5648-9899-A7B78596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85634F-E535-644C-84D7-AD902487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531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C879A5-E676-4D4A-87F3-27291DC3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B166-75F7-C24B-BC4A-8818AB3CC891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9864E8-6DE1-2D4C-9582-106540E2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FCDE47-6BB5-1A48-9DC1-AD154DAA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260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55059-E1E4-8B43-93E9-6F687E2D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33BED-4352-BB45-896A-3FDEE00A8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EAE1B-352F-0D47-8D50-FB5BE478E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1902B3-816F-DD4D-A4D2-6BAF38BB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DF69-3F99-304E-AE41-92667B4DB8B6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F7714-7C5A-F140-A07C-C8374D89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B43AD-4706-4243-86F9-0B946B55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242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2C2E3-6674-7B48-ADBA-8C3103FF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14D84-9F71-DC4A-91A6-6D14D14C8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68CCEA-1492-644A-8101-12AC0198C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A328B-66AF-3A4E-A4AE-F6CD0130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0C87-2088-9740-BF53-5893A748946A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5FD430-8A66-2B4E-9CB0-3567CE1D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E0A4D0-DE24-2849-B7B8-067F5053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17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EF1A0C-3CA4-544D-92D9-B876281B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395C4-D754-6845-AAD6-93DFF0CA5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5449A-A02C-CB42-B336-A60D62875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D655-A203-B744-8309-EEC3A2838027}" type="datetime1">
              <a:rPr kumimoji="1" lang="ko-KR" altLang="en-US" smtClean="0"/>
              <a:t>2023-07-17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3F28E-E886-EB49-91B3-D7DE85969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F810F-E736-6C45-AC0E-C14F6C8C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B1B59-C6D1-2A46-B366-67B1B27C03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758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리눅스시스템 실습 </a:t>
            </a:r>
            <a:r>
              <a:rPr lang="en-US" altLang="ko-KR" dirty="0"/>
              <a:t>#9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유틸리티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415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A1C44-E96B-344F-8DF3-05AD35F2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+mn-lt"/>
              </a:rPr>
              <a:t>과제</a:t>
            </a:r>
            <a:r>
              <a:rPr kumimoji="1" lang="ko-KR" altLang="en-US" dirty="0">
                <a:latin typeface="+mn-lt"/>
              </a:rPr>
              <a:t> 실행 화면</a:t>
            </a:r>
            <a:endParaRPr kumimoji="1" lang="ko-Kore-KR" altLang="en-US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D5C24-C847-924D-89AF-DD86C5A9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B7CF26C-7D77-494A-9974-9C1BDE89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1541792"/>
            <a:ext cx="5781248" cy="2099423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EC6D6715-3E63-EC4F-BEBA-BE76EC5AD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4"/>
          <a:stretch/>
        </p:blipFill>
        <p:spPr>
          <a:xfrm>
            <a:off x="891539" y="3887607"/>
            <a:ext cx="5781249" cy="20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1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D5C24-C847-924D-89AF-DD86C5A9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536D045-AC26-CC43-9409-9F9E03AD1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1" t="5926" r="8047" b="11463"/>
          <a:stretch/>
        </p:blipFill>
        <p:spPr>
          <a:xfrm>
            <a:off x="2941320" y="596265"/>
            <a:ext cx="6309360" cy="56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7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파일 압축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89403"/>
            <a:ext cx="10515600" cy="1715785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altLang="ko-KR" sz="1600" dirty="0"/>
              <a:t>~/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/lab08 </a:t>
            </a:r>
            <a:r>
              <a:rPr lang="ko-KR" altLang="en-US" sz="1600" dirty="0"/>
              <a:t>디렉터리 아래에 있는 모든 파일들을 </a:t>
            </a:r>
            <a:r>
              <a:rPr lang="en-US" altLang="ko-KR" sz="1600" dirty="0"/>
              <a:t>tar </a:t>
            </a:r>
            <a:r>
              <a:rPr lang="ko-KR" altLang="en-US" sz="1600" dirty="0"/>
              <a:t>파일로 묶는다</a:t>
            </a:r>
            <a:r>
              <a:rPr lang="en-US" altLang="ko-KR" sz="1600" dirty="0"/>
              <a:t>.</a:t>
            </a:r>
          </a:p>
          <a:p>
            <a:pPr marL="457200" indent="-457200">
              <a:buAutoNum type="arabicParenR"/>
            </a:pPr>
            <a:r>
              <a:rPr lang="ko-KR" altLang="en-US" sz="1600" dirty="0"/>
              <a:t>이 </a:t>
            </a:r>
            <a:r>
              <a:rPr lang="en-US" altLang="ko-KR" sz="1600" dirty="0"/>
              <a:t>tar </a:t>
            </a:r>
            <a:r>
              <a:rPr lang="ko-KR" altLang="en-US" sz="1600" dirty="0"/>
              <a:t>파일을 압축한다</a:t>
            </a:r>
            <a:r>
              <a:rPr lang="en-US" altLang="ko-KR" sz="1600" dirty="0"/>
              <a:t>.</a:t>
            </a:r>
          </a:p>
          <a:p>
            <a:pPr marL="457200" indent="-457200">
              <a:buAutoNum type="arabicParenR"/>
            </a:pPr>
            <a:r>
              <a:rPr lang="ko-KR" altLang="en-US" sz="1600" dirty="0"/>
              <a:t>이 압축 파일을 상위 디렉터리인 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 </a:t>
            </a:r>
            <a:r>
              <a:rPr lang="ko-KR" altLang="en-US" sz="1600" dirty="0"/>
              <a:t>디렉터리로 옮긴다</a:t>
            </a:r>
            <a:r>
              <a:rPr lang="en-US" altLang="ko-KR" sz="1600" dirty="0"/>
              <a:t>.</a:t>
            </a:r>
          </a:p>
          <a:p>
            <a:pPr marL="457200" indent="-457200">
              <a:buAutoNum type="arabicParenR"/>
            </a:pPr>
            <a:r>
              <a:rPr lang="ko-KR" altLang="en-US" sz="1600" dirty="0"/>
              <a:t>옮긴 압축 파일을 풀어 </a:t>
            </a:r>
            <a:r>
              <a:rPr lang="en-US" altLang="ko-KR" sz="1600" dirty="0"/>
              <a:t>tar </a:t>
            </a:r>
            <a:r>
              <a:rPr lang="ko-KR" altLang="en-US" sz="1600" dirty="0"/>
              <a:t>파일을 만든다</a:t>
            </a:r>
            <a:r>
              <a:rPr lang="en-US" altLang="ko-KR" sz="1600" dirty="0"/>
              <a:t>.</a:t>
            </a:r>
          </a:p>
          <a:p>
            <a:pPr marL="457200" indent="-457200">
              <a:buAutoNum type="arabicParenR"/>
            </a:pPr>
            <a:r>
              <a:rPr lang="en-US" altLang="ko-KR" sz="1600" dirty="0"/>
              <a:t>tar </a:t>
            </a:r>
            <a:r>
              <a:rPr lang="ko-KR" altLang="en-US" sz="1600" dirty="0"/>
              <a:t>파일을 풀어서 원래 파일들을 회복한다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41827-CE37-3A4B-9BE4-B1D13153F7BA}"/>
              </a:ext>
            </a:extLst>
          </p:cNvPr>
          <p:cNvSpPr txBox="1"/>
          <p:nvPr/>
        </p:nvSpPr>
        <p:spPr>
          <a:xfrm>
            <a:off x="838200" y="1353199"/>
            <a:ext cx="10778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~/</a:t>
            </a:r>
            <a:r>
              <a:rPr lang="en-US" altLang="ko-KR" dirty="0" err="1"/>
              <a:t>linux</a:t>
            </a:r>
            <a:r>
              <a:rPr lang="en-US" altLang="ko-KR" dirty="0"/>
              <a:t>/lab08 </a:t>
            </a:r>
            <a:r>
              <a:rPr lang="ko-KR" altLang="en-US" dirty="0"/>
              <a:t>디렉터리 아래에 있는 모든 파일들을 다른 디렉터리로 옮기기 위해 다음 순서대로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24048-4354-1A46-9820-2E188DF56262}"/>
              </a:ext>
            </a:extLst>
          </p:cNvPr>
          <p:cNvSpPr txBox="1"/>
          <p:nvPr/>
        </p:nvSpPr>
        <p:spPr>
          <a:xfrm>
            <a:off x="838200" y="3735449"/>
            <a:ext cx="10778067" cy="2957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$</a:t>
            </a:r>
            <a:r>
              <a:rPr lang="ko-KR" altLang="en-US" dirty="0"/>
              <a:t> </a:t>
            </a:r>
            <a:r>
              <a:rPr lang="en-US" altLang="ko-KR" dirty="0"/>
              <a:t>touch temp1.txt temp2.txt temp3.txt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dirty="0"/>
              <a:t>$ tar -</a:t>
            </a:r>
            <a:r>
              <a:rPr lang="en-US" altLang="ko-KR" dirty="0" err="1"/>
              <a:t>cvf</a:t>
            </a:r>
            <a:r>
              <a:rPr lang="en-US" altLang="ko-KR" dirty="0"/>
              <a:t> </a:t>
            </a:r>
            <a:r>
              <a:rPr lang="en-US" altLang="ko-KR" dirty="0" err="1"/>
              <a:t>scr.tar</a:t>
            </a:r>
            <a:r>
              <a:rPr lang="en-US" altLang="ko-KR" dirty="0"/>
              <a:t> *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dirty="0"/>
              <a:t>$ </a:t>
            </a:r>
            <a:r>
              <a:rPr lang="en-US" altLang="ko-KR" dirty="0" err="1"/>
              <a:t>gzip</a:t>
            </a:r>
            <a:r>
              <a:rPr lang="en-US" altLang="ko-KR" dirty="0"/>
              <a:t> </a:t>
            </a:r>
            <a:r>
              <a:rPr lang="en-US" altLang="ko-KR" dirty="0" err="1"/>
              <a:t>src.tar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dirty="0"/>
              <a:t>$ mv </a:t>
            </a:r>
            <a:r>
              <a:rPr lang="en-US" altLang="ko-KR" dirty="0" err="1"/>
              <a:t>src.tar.gz</a:t>
            </a:r>
            <a:r>
              <a:rPr lang="en-US" altLang="ko-KR" dirty="0"/>
              <a:t> ..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$ cd ..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AutoNum type="arabicParenBoth" startAt="4"/>
            </a:pPr>
            <a:r>
              <a:rPr lang="en-US" altLang="ko-KR" dirty="0"/>
              <a:t>$ </a:t>
            </a:r>
            <a:r>
              <a:rPr lang="en-US" altLang="ko-KR" dirty="0" err="1"/>
              <a:t>gzip</a:t>
            </a:r>
            <a:r>
              <a:rPr lang="en-US" altLang="ko-KR" dirty="0"/>
              <a:t> –d </a:t>
            </a:r>
            <a:r>
              <a:rPr lang="en-US" altLang="ko-KR" dirty="0" err="1"/>
              <a:t>src.tar.gz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Both" startAt="4"/>
            </a:pPr>
            <a:r>
              <a:rPr lang="en-US" altLang="ko-KR" dirty="0"/>
              <a:t>$ tar –</a:t>
            </a:r>
            <a:r>
              <a:rPr lang="en-US" altLang="ko-KR" dirty="0" err="1"/>
              <a:t>xvf</a:t>
            </a:r>
            <a:r>
              <a:rPr lang="en-US" altLang="ko-KR" dirty="0"/>
              <a:t> </a:t>
            </a:r>
            <a:r>
              <a:rPr lang="en-US" altLang="ko-KR" dirty="0" err="1"/>
              <a:t>src.tar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61CAD-38BF-F64B-BCC5-DA57C300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6F2F2C0-CA02-244D-A447-E48212B14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40" r="30626" b="29174"/>
          <a:stretch/>
        </p:blipFill>
        <p:spPr>
          <a:xfrm>
            <a:off x="5419369" y="2965418"/>
            <a:ext cx="6551651" cy="365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0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02482-389E-064A-9472-386688F4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n-lt"/>
              </a:rPr>
              <a:t>2. </a:t>
            </a:r>
            <a:r>
              <a:rPr kumimoji="1" lang="ko-Kore-KR" altLang="en-US" dirty="0">
                <a:latin typeface="+mn-lt"/>
              </a:rPr>
              <a:t>파일</a:t>
            </a:r>
            <a:r>
              <a:rPr kumimoji="1" lang="ko-KR" altLang="en-US" dirty="0">
                <a:latin typeface="+mn-lt"/>
              </a:rPr>
              <a:t> 정렬 실습</a:t>
            </a:r>
            <a:r>
              <a:rPr kumimoji="1" lang="en-US" altLang="ko-Kore-KR" dirty="0">
                <a:latin typeface="+mn-lt"/>
              </a:rPr>
              <a:t> </a:t>
            </a:r>
            <a:endParaRPr kumimoji="1" lang="ko-Kore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A69B-3BA1-7E49-A810-819EC257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020"/>
            <a:ext cx="11087099" cy="4439603"/>
          </a:xfrm>
        </p:spPr>
        <p:txBody>
          <a:bodyPr>
            <a:normAutofit/>
          </a:bodyPr>
          <a:lstStyle/>
          <a:p>
            <a:r>
              <a:rPr kumimoji="1" lang="ko-Kore-KR" altLang="en-US" sz="2400" dirty="0"/>
              <a:t>다음</a:t>
            </a:r>
            <a:r>
              <a:rPr kumimoji="1" lang="ko-KR" altLang="en-US" sz="2400" dirty="0"/>
              <a:t> 내용으로 텍스트 파일을 작성하고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r>
              <a:rPr kumimoji="1" lang="en-US" altLang="ko-KR" sz="2400" dirty="0"/>
              <a:t>sort </a:t>
            </a:r>
            <a:r>
              <a:rPr kumimoji="1" lang="ko-KR" altLang="en-US" sz="2400" dirty="0"/>
              <a:t>명령어를 이용하여 이름 순으로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급여 순으로 각각 오름차순 정렬하여 저장</a:t>
            </a:r>
            <a:endParaRPr kumimoji="1" lang="en-US" altLang="ko-KR" sz="2400" dirty="0"/>
          </a:p>
          <a:p>
            <a:r>
              <a:rPr kumimoji="1" lang="ko-KR" altLang="en-US" sz="2400" dirty="0"/>
              <a:t>이름 순 파일명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members_name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급여 순 파일명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members_salary</a:t>
            </a:r>
            <a:r>
              <a:rPr kumimoji="1" lang="ko-KR" altLang="en-US" sz="2400" dirty="0"/>
              <a:t>      </a:t>
            </a:r>
            <a:endParaRPr kumimoji="1" lang="en-US" altLang="ko-Kore-KR" sz="2400" dirty="0">
              <a:solidFill>
                <a:srgbClr val="FF0000"/>
              </a:solidFill>
            </a:endParaRPr>
          </a:p>
          <a:p>
            <a:pPr lvl="1"/>
            <a:endParaRPr kumimoji="1" lang="ko-Kore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80A92-0898-F344-9022-402146256B6D}"/>
              </a:ext>
            </a:extLst>
          </p:cNvPr>
          <p:cNvSpPr txBox="1"/>
          <p:nvPr/>
        </p:nvSpPr>
        <p:spPr>
          <a:xfrm>
            <a:off x="838201" y="2861827"/>
            <a:ext cx="1077806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001	Thomas		Manager		Sales		5000		</a:t>
            </a:r>
            <a:r>
              <a:rPr lang="en-US" altLang="ko-KR" dirty="0" err="1"/>
              <a:t>thomas@gmail.com</a:t>
            </a:r>
            <a:endParaRPr lang="en-US" altLang="ko-KR" dirty="0"/>
          </a:p>
          <a:p>
            <a:r>
              <a:rPr lang="en-US" altLang="ko-KR" dirty="0"/>
              <a:t>002	Jason		Developer	Technology	5500		</a:t>
            </a:r>
            <a:r>
              <a:rPr lang="en-US" altLang="ko-KR" dirty="0" err="1"/>
              <a:t>jason@yahoo.com</a:t>
            </a:r>
            <a:endParaRPr lang="en-US" altLang="ko-KR" dirty="0"/>
          </a:p>
          <a:p>
            <a:r>
              <a:rPr lang="en-US" altLang="ko-KR" dirty="0"/>
              <a:t>003	Sanjay		Sysadmin		Technology	7000		</a:t>
            </a:r>
            <a:r>
              <a:rPr lang="en-US" altLang="ko-KR" dirty="0" err="1"/>
              <a:t>sanj@sys.admin.com</a:t>
            </a:r>
            <a:endParaRPr lang="en-US" altLang="ko-KR" dirty="0"/>
          </a:p>
          <a:p>
            <a:r>
              <a:rPr lang="en-US" altLang="ko-KR" dirty="0"/>
              <a:t>004	Nisha		Manager		Marketing	9500		</a:t>
            </a:r>
            <a:r>
              <a:rPr lang="en-US" altLang="ko-KR" dirty="0" err="1"/>
              <a:t>nisha@gmail.com</a:t>
            </a:r>
            <a:endParaRPr lang="en-US" altLang="ko-KR" dirty="0"/>
          </a:p>
          <a:p>
            <a:r>
              <a:rPr lang="en-US" altLang="ko-KR" dirty="0"/>
              <a:t>005	Randy		DBA		Technology	6000		</a:t>
            </a:r>
            <a:r>
              <a:rPr lang="en-US" altLang="ko-KR" dirty="0" err="1"/>
              <a:t>randy@oracle.com</a:t>
            </a:r>
            <a:endParaRPr lang="en-US" altLang="ko-KR" dirty="0"/>
          </a:p>
          <a:p>
            <a:r>
              <a:rPr lang="en-US" altLang="ko-KR" dirty="0"/>
              <a:t>006	John		Staff		Sales		4000		</a:t>
            </a:r>
            <a:r>
              <a:rPr lang="en-US" altLang="ko-KR" dirty="0" err="1"/>
              <a:t>john@macys.com</a:t>
            </a:r>
            <a:endParaRPr lang="en-US" altLang="ko-KR" dirty="0"/>
          </a:p>
          <a:p>
            <a:r>
              <a:rPr lang="en-US" altLang="ko-KR" dirty="0"/>
              <a:t>007	Aiden		Developer	Technology	6000		</a:t>
            </a:r>
            <a:r>
              <a:rPr lang="en-US" altLang="ko-KR" dirty="0" err="1"/>
              <a:t>aiden@gmail.com</a:t>
            </a:r>
            <a:endParaRPr lang="en-US" altLang="ko-KR" dirty="0"/>
          </a:p>
          <a:p>
            <a:r>
              <a:rPr lang="en-US" altLang="ko-KR" dirty="0"/>
              <a:t>008	Zoe		Staff		Sales		4500		</a:t>
            </a:r>
            <a:r>
              <a:rPr lang="en-US" altLang="ko-KR" dirty="0" err="1"/>
              <a:t>zoe@macys.com</a:t>
            </a:r>
            <a:endParaRPr lang="en-US" altLang="ko-KR" dirty="0"/>
          </a:p>
          <a:p>
            <a:r>
              <a:rPr lang="en-US" altLang="ko-KR" dirty="0"/>
              <a:t>009	Emma		Manager		Technology	9000		</a:t>
            </a:r>
            <a:r>
              <a:rPr lang="en-US" altLang="ko-KR" dirty="0" err="1"/>
              <a:t>emma@gmail.com</a:t>
            </a:r>
            <a:endParaRPr lang="en-US" altLang="ko-KR" dirty="0"/>
          </a:p>
          <a:p>
            <a:r>
              <a:rPr lang="en-US" altLang="ko-KR" dirty="0"/>
              <a:t>010	Olivia		DBA		Technology	6500		</a:t>
            </a:r>
            <a:r>
              <a:rPr lang="en-US" altLang="ko-KR" dirty="0" err="1"/>
              <a:t>olivia@gmail.com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458A19-3F3B-4F48-8AE4-34D6E63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121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sort </a:t>
            </a:r>
            <a:r>
              <a:rPr lang="ko-KR" altLang="en-US" b="1" dirty="0"/>
              <a:t>명령어의 옵션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279576" y="1772817"/>
          <a:ext cx="7128792" cy="2994851"/>
        </p:xfrm>
        <a:graphic>
          <a:graphicData uri="http://schemas.openxmlformats.org/drawingml/2006/table">
            <a:tbl>
              <a:tblPr/>
              <a:tblGrid>
                <a:gridCol w="129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옵션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-b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앞에 붙는 공백은 무시한다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-c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정렬되지 않은 상태로 출력한다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공백만 비교하여 사전식 순서로 정렬한다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-f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대소문자를 구분하지 않고 정렬한다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-n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문자열의 숫자 값에 따라 비교하여 정렬한다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-r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역순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내림차순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정렬한다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-t </a:t>
                      </a: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지정한 문자를 필드 </a:t>
                      </a:r>
                      <a:r>
                        <a:rPr lang="ko-KR" altLang="en-US" sz="1600" kern="10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구분자로</a:t>
                      </a: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사용한다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3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454ED-D2E8-8845-A46C-A6E48DCD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3. </a:t>
            </a:r>
            <a:r>
              <a:rPr kumimoji="1" lang="en-US" altLang="ko-Kore-KR" dirty="0">
                <a:latin typeface="+mn-lt"/>
              </a:rPr>
              <a:t>AWK </a:t>
            </a:r>
            <a:r>
              <a:rPr kumimoji="1" lang="ko-KR" altLang="en-US" dirty="0">
                <a:latin typeface="+mn-lt"/>
              </a:rPr>
              <a:t>프로그램 </a:t>
            </a:r>
            <a:endParaRPr kumimoji="1" lang="ko-Kore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A8D70-FFE7-E34D-BA6F-CA25F5648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086"/>
            <a:ext cx="10515600" cy="4560094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텍스트 파일을 대상으로 하여 각 줄을 필드들로 구분하고 이들을 </a:t>
            </a:r>
            <a:r>
              <a:rPr kumimoji="1" lang="en-US" altLang="ko-KR" sz="2400" dirty="0"/>
              <a:t>awk </a:t>
            </a:r>
            <a:r>
              <a:rPr kumimoji="1" lang="ko-KR" altLang="en-US" sz="2400" dirty="0"/>
              <a:t>프로그램이 지시하는 대로 처리한다</a:t>
            </a:r>
            <a:r>
              <a:rPr kumimoji="1" lang="en-US" altLang="ko-KR" sz="2400" dirty="0"/>
              <a:t>.</a:t>
            </a:r>
          </a:p>
          <a:p>
            <a:r>
              <a:rPr kumimoji="1" lang="en-US" altLang="ko-KR" sz="2400" dirty="0"/>
              <a:t>AWK </a:t>
            </a:r>
            <a:r>
              <a:rPr kumimoji="1" lang="ko-KR" altLang="en-US" sz="2400" dirty="0"/>
              <a:t>프로그램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조건 </a:t>
            </a:r>
            <a:r>
              <a:rPr kumimoji="1" lang="en-US" altLang="ko-KR" sz="2000" dirty="0"/>
              <a:t>{</a:t>
            </a:r>
            <a:r>
              <a:rPr kumimoji="1" lang="ko-KR" altLang="en-US" sz="2000" dirty="0"/>
              <a:t> 액션 </a:t>
            </a:r>
            <a:r>
              <a:rPr kumimoji="1" lang="en-US" altLang="ko-KR" sz="2000" dirty="0"/>
              <a:t>}</a:t>
            </a:r>
          </a:p>
          <a:p>
            <a:pPr lvl="1"/>
            <a:r>
              <a:rPr kumimoji="1" lang="ko-KR" altLang="en-US" sz="2000" dirty="0"/>
              <a:t>대상 파일의 각 줄을 스캔하여 조건을 만족하는 줄에 액션 수행</a:t>
            </a:r>
            <a:endParaRPr kumimoji="1" lang="ko-Kore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126905-1907-3B43-A73E-FCAE6937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C0F0A7-2171-8340-90D0-D34E5EF20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21943"/>
              </p:ext>
            </p:extLst>
          </p:nvPr>
        </p:nvGraphicFramePr>
        <p:xfrm>
          <a:off x="4062478" y="3964735"/>
          <a:ext cx="3571219" cy="246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219">
                  <a:extLst>
                    <a:ext uri="{9D8B030D-6E8A-4147-A177-3AD203B41FA5}">
                      <a16:colId xmlns:a16="http://schemas.microsoft.com/office/drawing/2014/main" val="3711417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b="0" dirty="0">
                          <a:solidFill>
                            <a:schemeClr val="tx1"/>
                          </a:solidFill>
                        </a:rPr>
                        <a:t>첫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번째 줄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96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b="0" dirty="0">
                          <a:solidFill>
                            <a:schemeClr val="tx1"/>
                          </a:solidFill>
                        </a:rPr>
                        <a:t>두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번째 줄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101605"/>
                  </a:ext>
                </a:extLst>
              </a:tr>
              <a:tr h="979732">
                <a:tc>
                  <a:txBody>
                    <a:bodyPr/>
                    <a:lstStyle/>
                    <a:p>
                      <a:endParaRPr lang="en-US" altLang="ko-Kore-KR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3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n-1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번째 줄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76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번째 줄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231937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946246-0758-6847-8258-F736B1B12525}"/>
              </a:ext>
            </a:extLst>
          </p:cNvPr>
          <p:cNvGrpSpPr/>
          <p:nvPr/>
        </p:nvGrpSpPr>
        <p:grpSpPr>
          <a:xfrm>
            <a:off x="1726058" y="3521581"/>
            <a:ext cx="8181163" cy="2879854"/>
            <a:chOff x="1684961" y="3586629"/>
            <a:chExt cx="8181163" cy="287985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0634257-3886-154E-A2C5-7378362D215C}"/>
                </a:ext>
              </a:extLst>
            </p:cNvPr>
            <p:cNvGrpSpPr/>
            <p:nvPr/>
          </p:nvGrpSpPr>
          <p:grpSpPr>
            <a:xfrm>
              <a:off x="1684961" y="3586629"/>
              <a:ext cx="8181163" cy="2879854"/>
              <a:chOff x="1684961" y="3586629"/>
              <a:chExt cx="8181163" cy="287985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1E6EC3-7DB4-5047-829B-0E7B3BF9CEDA}"/>
                  </a:ext>
                </a:extLst>
              </p:cNvPr>
              <p:cNvSpPr txBox="1"/>
              <p:nvPr/>
            </p:nvSpPr>
            <p:spPr>
              <a:xfrm>
                <a:off x="1684961" y="4877638"/>
                <a:ext cx="110799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awk</a:t>
                </a:r>
              </a:p>
              <a:p>
                <a:pPr algn="ctr"/>
                <a:r>
                  <a:rPr kumimoji="1" lang="ko-Kore-KR" altLang="en-US" dirty="0"/>
                  <a:t>프로그램</a:t>
                </a: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478BC14C-B225-FC4C-9062-F2C28C8C5AB4}"/>
                  </a:ext>
                </a:extLst>
              </p:cNvPr>
              <p:cNvCxnSpPr/>
              <p:nvPr/>
            </p:nvCxnSpPr>
            <p:spPr>
              <a:xfrm>
                <a:off x="7376844" y="4199543"/>
                <a:ext cx="121235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314FA70E-2CC8-3843-8E48-83F5DA9A069A}"/>
                  </a:ext>
                </a:extLst>
              </p:cNvPr>
              <p:cNvCxnSpPr/>
              <p:nvPr/>
            </p:nvCxnSpPr>
            <p:spPr>
              <a:xfrm>
                <a:off x="7376844" y="4588249"/>
                <a:ext cx="121235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8B814A30-AFAC-B54F-AD8E-754AB195AC21}"/>
                  </a:ext>
                </a:extLst>
              </p:cNvPr>
              <p:cNvCxnSpPr/>
              <p:nvPr/>
            </p:nvCxnSpPr>
            <p:spPr>
              <a:xfrm>
                <a:off x="7376844" y="5278453"/>
                <a:ext cx="121235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5D49F6B4-630B-DB48-B8AB-537D85A55B87}"/>
                  </a:ext>
                </a:extLst>
              </p:cNvPr>
              <p:cNvCxnSpPr/>
              <p:nvPr/>
            </p:nvCxnSpPr>
            <p:spPr>
              <a:xfrm>
                <a:off x="7376843" y="5952999"/>
                <a:ext cx="121235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7A053F1D-8765-5444-A66D-B923679EA300}"/>
                  </a:ext>
                </a:extLst>
              </p:cNvPr>
              <p:cNvCxnSpPr/>
              <p:nvPr/>
            </p:nvCxnSpPr>
            <p:spPr>
              <a:xfrm>
                <a:off x="7376842" y="6312595"/>
                <a:ext cx="121235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418D8E-C4B6-A64C-A325-6808F826D997}"/>
                  </a:ext>
                </a:extLst>
              </p:cNvPr>
              <p:cNvSpPr txBox="1"/>
              <p:nvPr/>
            </p:nvSpPr>
            <p:spPr>
              <a:xfrm>
                <a:off x="8589193" y="4045654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400" dirty="0"/>
                  <a:t>액션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08CBC6-F77C-EB40-9C02-3BAF1579391E}"/>
                  </a:ext>
                </a:extLst>
              </p:cNvPr>
              <p:cNvSpPr txBox="1"/>
              <p:nvPr/>
            </p:nvSpPr>
            <p:spPr>
              <a:xfrm>
                <a:off x="8589193" y="4430801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400" dirty="0"/>
                  <a:t>액션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C30CC5-699F-5A44-94B9-AAE102380250}"/>
                  </a:ext>
                </a:extLst>
              </p:cNvPr>
              <p:cNvSpPr txBox="1"/>
              <p:nvPr/>
            </p:nvSpPr>
            <p:spPr>
              <a:xfrm>
                <a:off x="8589193" y="5124564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400" dirty="0"/>
                  <a:t>액션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C7AC75-3C60-E042-B247-157568A1B4F3}"/>
                  </a:ext>
                </a:extLst>
              </p:cNvPr>
              <p:cNvSpPr txBox="1"/>
              <p:nvPr/>
            </p:nvSpPr>
            <p:spPr>
              <a:xfrm>
                <a:off x="8589193" y="5799110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400" dirty="0"/>
                  <a:t>액션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16AC0E-3D3A-C54A-B2B2-68FCA6472D31}"/>
                  </a:ext>
                </a:extLst>
              </p:cNvPr>
              <p:cNvSpPr txBox="1"/>
              <p:nvPr/>
            </p:nvSpPr>
            <p:spPr>
              <a:xfrm>
                <a:off x="8573384" y="615870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400" dirty="0"/>
                  <a:t>액션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BFA4EF-CC52-7B45-8C5B-F1C399A18620}"/>
                  </a:ext>
                </a:extLst>
              </p:cNvPr>
              <p:cNvSpPr txBox="1"/>
              <p:nvPr/>
            </p:nvSpPr>
            <p:spPr>
              <a:xfrm>
                <a:off x="7824381" y="3586629"/>
                <a:ext cx="20417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ore-KR" altLang="en-US" dirty="0"/>
                  <a:t>출력</a:t>
                </a:r>
              </a:p>
            </p:txBody>
          </p: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F9ACD7D-2DB8-7343-B4BA-AD376C7764B3}"/>
                </a:ext>
              </a:extLst>
            </p:cNvPr>
            <p:cNvCxnSpPr/>
            <p:nvPr/>
          </p:nvCxnSpPr>
          <p:spPr>
            <a:xfrm>
              <a:off x="2792957" y="5200803"/>
              <a:ext cx="121235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A4A6A73-4446-3142-A016-3D8A1C923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243" y="4199542"/>
              <a:ext cx="1214065" cy="100126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5CEE2FA-4CF1-B045-A67A-37085498C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242" y="4584689"/>
              <a:ext cx="1214066" cy="61419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73AD1C1-F39F-EB49-9538-4AAE3DF20F3A}"/>
                </a:ext>
              </a:extLst>
            </p:cNvPr>
            <p:cNvCxnSpPr>
              <a:cxnSpLocks/>
            </p:cNvCxnSpPr>
            <p:nvPr/>
          </p:nvCxnSpPr>
          <p:spPr>
            <a:xfrm>
              <a:off x="2809030" y="5186332"/>
              <a:ext cx="1196278" cy="11700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413DF6E-5685-0946-B9D6-A008D3EFFB98}"/>
                </a:ext>
              </a:extLst>
            </p:cNvPr>
            <p:cNvCxnSpPr>
              <a:cxnSpLocks/>
            </p:cNvCxnSpPr>
            <p:nvPr/>
          </p:nvCxnSpPr>
          <p:spPr>
            <a:xfrm>
              <a:off x="2817067" y="5196645"/>
              <a:ext cx="1188241" cy="7563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90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454ED-D2E8-8845-A46C-A6E48DCD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3.</a:t>
            </a:r>
            <a:r>
              <a:rPr kumimoji="1" lang="ko-KR" altLang="en-US" dirty="0">
                <a:latin typeface="+mn-lt"/>
              </a:rPr>
              <a:t> </a:t>
            </a:r>
            <a:r>
              <a:rPr kumimoji="1" lang="en-US" altLang="ko-Kore-KR" dirty="0">
                <a:latin typeface="+mn-lt"/>
              </a:rPr>
              <a:t>AWK</a:t>
            </a:r>
            <a:r>
              <a:rPr kumimoji="1" lang="ko-KR" altLang="en-US" dirty="0">
                <a:latin typeface="+mn-lt"/>
              </a:rPr>
              <a:t> 프로그램 작성</a:t>
            </a:r>
            <a:endParaRPr kumimoji="1" lang="ko-Kore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A8D70-FFE7-E34D-BA6F-CA25F5648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80"/>
            <a:ext cx="10845800" cy="4601846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2</a:t>
            </a:r>
            <a:r>
              <a:rPr kumimoji="1" lang="ko-KR" altLang="en-US" sz="2400" dirty="0"/>
              <a:t>번에서 작성한 파일을 대상으로  하여 다음을 수행하는 </a:t>
            </a:r>
            <a:r>
              <a:rPr kumimoji="1" lang="en-US" altLang="ko-KR" sz="2400" dirty="0"/>
              <a:t>awk </a:t>
            </a:r>
            <a:r>
              <a:rPr kumimoji="1" lang="ko-KR" altLang="en-US" sz="2400" dirty="0"/>
              <a:t>프로그램을 작성하시오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pPr lvl="1"/>
            <a:endParaRPr kumimoji="1" lang="en-US" altLang="ko-KR" sz="2000" dirty="0">
              <a:solidFill>
                <a:srgbClr val="FF0000"/>
              </a:solidFill>
            </a:endParaRPr>
          </a:p>
          <a:p>
            <a:pPr marL="914400" lvl="1" indent="-457200">
              <a:buAutoNum type="arabicParenBoth"/>
            </a:pPr>
            <a:r>
              <a:rPr kumimoji="1" lang="ko-KR" altLang="en-US" sz="2000" dirty="0"/>
              <a:t>이름과 </a:t>
            </a:r>
            <a:r>
              <a:rPr kumimoji="1" lang="ko-KR" altLang="en-US" sz="2000" dirty="0" err="1"/>
              <a:t>이메일만을</a:t>
            </a:r>
            <a:r>
              <a:rPr kumimoji="1" lang="ko-KR" altLang="en-US" sz="2000" dirty="0"/>
              <a:t> 출력한다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(hw1.awk)</a:t>
            </a:r>
          </a:p>
          <a:p>
            <a:pPr marL="914400" lvl="1" indent="-457200">
              <a:buAutoNum type="arabicParenBoth"/>
            </a:pPr>
            <a:r>
              <a:rPr kumimoji="1" lang="ko-KR" altLang="en-US" sz="2000" dirty="0"/>
              <a:t>가장 많은 급여를 받는 직원의 이름과 </a:t>
            </a:r>
            <a:r>
              <a:rPr kumimoji="1" lang="ko-KR" altLang="en-US" sz="2000" dirty="0" err="1"/>
              <a:t>급여만을</a:t>
            </a:r>
            <a:r>
              <a:rPr kumimoji="1" lang="ko-KR" altLang="en-US" sz="2000" dirty="0"/>
              <a:t> 출력한다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(hw2.awk)</a:t>
            </a:r>
          </a:p>
          <a:p>
            <a:pPr marL="914400" lvl="1" indent="-457200">
              <a:buAutoNum type="arabicParenBoth"/>
            </a:pPr>
            <a:r>
              <a:rPr kumimoji="1" lang="ko-KR" altLang="en-US" sz="2000" dirty="0"/>
              <a:t>각 부처별 급여액을 계산하여 출력하고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전체 급여액을 계산하여 출력한다</a:t>
            </a:r>
            <a:r>
              <a:rPr kumimoji="1" lang="en-US" altLang="ko-KR" sz="2000" dirty="0"/>
              <a:t>. (hw3.awk)</a:t>
            </a:r>
          </a:p>
          <a:p>
            <a:pPr marL="457200" lvl="1" indent="0">
              <a:buNone/>
            </a:pPr>
            <a:endParaRPr kumimoji="1" lang="en-US" altLang="ko-Kore-KR" sz="2000" dirty="0"/>
          </a:p>
          <a:p>
            <a:pPr lvl="1"/>
            <a:r>
              <a:rPr kumimoji="1" lang="en-US" altLang="ko-Kore-KR" sz="2000" dirty="0">
                <a:solidFill>
                  <a:srgbClr val="FF0000"/>
                </a:solidFill>
              </a:rPr>
              <a:t>{</a:t>
            </a:r>
            <a:r>
              <a:rPr kumimoji="1" lang="en-US" altLang="ko-Kore-KR" sz="2000" dirty="0" err="1">
                <a:solidFill>
                  <a:srgbClr val="FF0000"/>
                </a:solidFill>
              </a:rPr>
              <a:t>printf</a:t>
            </a:r>
            <a:r>
              <a:rPr kumimoji="1" lang="en-US" altLang="ko-Kore-KR" sz="2000" dirty="0">
                <a:solidFill>
                  <a:srgbClr val="FF0000"/>
                </a:solidFill>
              </a:rPr>
              <a:t> “Nisha 9500”} , {if (NR == 4) print $2, $5;} </a:t>
            </a:r>
            <a:r>
              <a:rPr kumimoji="1" lang="ko-KR" altLang="en-US" sz="2000" dirty="0">
                <a:solidFill>
                  <a:srgbClr val="FF0000"/>
                </a:solidFill>
              </a:rPr>
              <a:t>등의 </a:t>
            </a:r>
            <a:r>
              <a:rPr kumimoji="1" lang="en-US" altLang="ko-KR" sz="2000" dirty="0">
                <a:solidFill>
                  <a:srgbClr val="FF0000"/>
                </a:solidFill>
              </a:rPr>
              <a:t>hard coding </a:t>
            </a:r>
            <a:r>
              <a:rPr kumimoji="1" lang="ko-KR" altLang="en-US" sz="2000" dirty="0">
                <a:solidFill>
                  <a:srgbClr val="FF0000"/>
                </a:solidFill>
              </a:rPr>
              <a:t>사용 금지 </a:t>
            </a:r>
            <a:r>
              <a:rPr kumimoji="1" lang="en-US" altLang="ko-KR" sz="2000" dirty="0">
                <a:solidFill>
                  <a:srgbClr val="FF0000"/>
                </a:solidFill>
              </a:rPr>
              <a:t>(</a:t>
            </a:r>
            <a:r>
              <a:rPr kumimoji="1" lang="ko-KR" altLang="en-US" sz="2000" dirty="0">
                <a:solidFill>
                  <a:srgbClr val="FF0000"/>
                </a:solidFill>
              </a:rPr>
              <a:t>사용 시 </a:t>
            </a:r>
            <a:r>
              <a:rPr kumimoji="1" lang="en-US" altLang="ko-KR" sz="2000" dirty="0">
                <a:solidFill>
                  <a:srgbClr val="FF0000"/>
                </a:solidFill>
              </a:rPr>
              <a:t>0</a:t>
            </a:r>
            <a:r>
              <a:rPr kumimoji="1" lang="ko-KR" altLang="en-US" sz="2000" dirty="0">
                <a:solidFill>
                  <a:srgbClr val="FF0000"/>
                </a:solidFill>
              </a:rPr>
              <a:t>점 처리</a:t>
            </a:r>
            <a:r>
              <a:rPr kumimoji="1" lang="en-US" altLang="ko-KR" sz="20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kumimoji="1" lang="en-US" altLang="ko-KR" sz="2000" dirty="0">
                <a:solidFill>
                  <a:srgbClr val="FF0000"/>
                </a:solidFill>
              </a:rPr>
              <a:t>5</a:t>
            </a:r>
            <a:r>
              <a:rPr kumimoji="1" lang="ko-KR" altLang="en-US" sz="2000" dirty="0">
                <a:solidFill>
                  <a:srgbClr val="FF0000"/>
                </a:solidFill>
              </a:rPr>
              <a:t>개 파일명 다를 시 감점</a:t>
            </a:r>
            <a:r>
              <a:rPr kumimoji="1" lang="en-US" altLang="ko-KR" sz="2000" dirty="0">
                <a:solidFill>
                  <a:srgbClr val="FF0000"/>
                </a:solidFill>
              </a:rPr>
              <a:t>.</a:t>
            </a:r>
            <a:endParaRPr kumimoji="1" lang="en-US" altLang="ko-Kore-KR" sz="20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126905-1907-3B43-A73E-FCAE6937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80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0187-3ECA-4F39-AF0E-18D682C1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40A87-9E9A-4FFB-9350-985E9E5A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E2B76C-87BD-46A7-938C-8420E44D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E0ED0-3283-4511-BDE2-94E60F73D50F}"/>
              </a:ext>
            </a:extLst>
          </p:cNvPr>
          <p:cNvSpPr txBox="1"/>
          <p:nvPr/>
        </p:nvSpPr>
        <p:spPr>
          <a:xfrm>
            <a:off x="838201" y="2061727"/>
            <a:ext cx="1077806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001	Thomas		Manager		Sales		5000		</a:t>
            </a:r>
            <a:r>
              <a:rPr lang="en-US" altLang="ko-KR" dirty="0" err="1"/>
              <a:t>thomas@gmail.com</a:t>
            </a:r>
            <a:endParaRPr lang="en-US" altLang="ko-KR" dirty="0"/>
          </a:p>
          <a:p>
            <a:r>
              <a:rPr lang="en-US" altLang="ko-KR" dirty="0"/>
              <a:t>002	Jason		Developer	Technology	5500		</a:t>
            </a:r>
            <a:r>
              <a:rPr lang="en-US" altLang="ko-KR" dirty="0" err="1"/>
              <a:t>jason@yahoo.com</a:t>
            </a:r>
            <a:endParaRPr lang="en-US" altLang="ko-KR" dirty="0"/>
          </a:p>
          <a:p>
            <a:r>
              <a:rPr lang="en-US" altLang="ko-KR" dirty="0"/>
              <a:t>003	Sanjay		Sysadmin		Technology	7000		</a:t>
            </a:r>
            <a:r>
              <a:rPr lang="en-US" altLang="ko-KR" dirty="0" err="1"/>
              <a:t>sanj@sys.admin.com</a:t>
            </a:r>
            <a:endParaRPr lang="en-US" altLang="ko-KR" dirty="0"/>
          </a:p>
          <a:p>
            <a:r>
              <a:rPr lang="en-US" altLang="ko-KR" dirty="0"/>
              <a:t>004	Nisha		Manager		Marketing	9500		</a:t>
            </a:r>
            <a:r>
              <a:rPr lang="en-US" altLang="ko-KR" dirty="0" err="1"/>
              <a:t>nisha@gmail.com</a:t>
            </a:r>
            <a:endParaRPr lang="en-US" altLang="ko-KR" dirty="0"/>
          </a:p>
          <a:p>
            <a:r>
              <a:rPr lang="en-US" altLang="ko-KR" dirty="0"/>
              <a:t>005	Randy		DBA		Technology	6000		</a:t>
            </a:r>
            <a:r>
              <a:rPr lang="en-US" altLang="ko-KR" dirty="0" err="1"/>
              <a:t>randy@oracle.com</a:t>
            </a:r>
            <a:endParaRPr lang="en-US" altLang="ko-KR" dirty="0"/>
          </a:p>
          <a:p>
            <a:r>
              <a:rPr lang="en-US" altLang="ko-KR" dirty="0"/>
              <a:t>006	John		Staff		Sales		4000		</a:t>
            </a:r>
            <a:r>
              <a:rPr lang="en-US" altLang="ko-KR" dirty="0" err="1"/>
              <a:t>john@macys.com</a:t>
            </a:r>
            <a:endParaRPr lang="en-US" altLang="ko-KR" dirty="0"/>
          </a:p>
          <a:p>
            <a:r>
              <a:rPr lang="en-US" altLang="ko-KR" dirty="0"/>
              <a:t>007	Aiden		Developer	Technology	6000		</a:t>
            </a:r>
            <a:r>
              <a:rPr lang="en-US" altLang="ko-KR" dirty="0" err="1"/>
              <a:t>aiden@gmail.com</a:t>
            </a:r>
            <a:endParaRPr lang="en-US" altLang="ko-KR" dirty="0"/>
          </a:p>
          <a:p>
            <a:r>
              <a:rPr lang="en-US" altLang="ko-KR" dirty="0"/>
              <a:t>008	Zoe		Staff		Sales		4500		</a:t>
            </a:r>
            <a:r>
              <a:rPr lang="en-US" altLang="ko-KR" dirty="0" err="1"/>
              <a:t>zoe@macys.com</a:t>
            </a:r>
            <a:endParaRPr lang="en-US" altLang="ko-KR" dirty="0"/>
          </a:p>
          <a:p>
            <a:r>
              <a:rPr lang="en-US" altLang="ko-KR" dirty="0"/>
              <a:t>009	Emma		Manager		Technology	9000		</a:t>
            </a:r>
            <a:r>
              <a:rPr lang="en-US" altLang="ko-KR" dirty="0" err="1"/>
              <a:t>emma@gmail.com</a:t>
            </a:r>
            <a:endParaRPr lang="en-US" altLang="ko-KR" dirty="0"/>
          </a:p>
          <a:p>
            <a:r>
              <a:rPr lang="en-US" altLang="ko-KR" dirty="0"/>
              <a:t>010	Olivia		DBA		Technology	6500		</a:t>
            </a:r>
            <a:r>
              <a:rPr lang="en-US" altLang="ko-KR" dirty="0" err="1"/>
              <a:t>olivia@gmail.com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28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A1C44-E96B-344F-8DF3-05AD35F2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+mn-lt"/>
              </a:rPr>
              <a:t>과제</a:t>
            </a:r>
            <a:r>
              <a:rPr kumimoji="1" lang="ko-KR" altLang="en-US" dirty="0">
                <a:latin typeface="+mn-lt"/>
              </a:rPr>
              <a:t> 실행 화면</a:t>
            </a:r>
            <a:endParaRPr kumimoji="1" lang="ko-Kore-KR" altLang="en-US" dirty="0">
              <a:latin typeface="+mn-lt"/>
            </a:endParaRP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C4D76F2E-C6E5-9F46-86B6-2DEDBFC80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958" y="1402080"/>
            <a:ext cx="5353182" cy="195318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D5C24-C847-924D-89AF-DD86C5A9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1BFDF9E-CA43-E04D-B2C4-6E38BFE66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60"/>
          <a:stretch/>
        </p:blipFill>
        <p:spPr>
          <a:xfrm>
            <a:off x="408002" y="3787140"/>
            <a:ext cx="5382118" cy="1953188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3F723F3-06CE-F84D-88E3-766CBC244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558" y="1402080"/>
            <a:ext cx="5353182" cy="19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7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454ED-D2E8-8845-A46C-A6E48DCD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3.</a:t>
            </a:r>
            <a:r>
              <a:rPr kumimoji="1" lang="ko-KR" altLang="en-US" dirty="0">
                <a:latin typeface="+mn-lt"/>
              </a:rPr>
              <a:t> </a:t>
            </a:r>
            <a:r>
              <a:rPr kumimoji="1" lang="en-US" altLang="ko-Kore-KR" dirty="0">
                <a:latin typeface="+mn-lt"/>
              </a:rPr>
              <a:t>AWK</a:t>
            </a:r>
            <a:r>
              <a:rPr kumimoji="1" lang="ko-KR" altLang="en-US" dirty="0">
                <a:latin typeface="+mn-lt"/>
              </a:rPr>
              <a:t> 프로그램 작성</a:t>
            </a:r>
            <a:endParaRPr kumimoji="1" lang="ko-Kore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A8D70-FFE7-E34D-BA6F-CA25F5648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80"/>
            <a:ext cx="10845800" cy="4601846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2</a:t>
            </a:r>
            <a:r>
              <a:rPr kumimoji="1" lang="ko-KR" altLang="en-US" sz="2400" dirty="0"/>
              <a:t>번에서 작성한 파일을 대상으로  하여 다음을 수행하는 </a:t>
            </a:r>
            <a:r>
              <a:rPr kumimoji="1" lang="en-US" altLang="ko-KR" sz="2400" dirty="0"/>
              <a:t>awk </a:t>
            </a:r>
            <a:r>
              <a:rPr kumimoji="1" lang="ko-KR" altLang="en-US" sz="2400" dirty="0"/>
              <a:t>프로그램을 작성하시오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pPr lvl="1"/>
            <a:endParaRPr kumimoji="1" lang="en-US" altLang="ko-KR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kumimoji="1" lang="en-US" altLang="ko-KR" sz="2000" dirty="0"/>
              <a:t>(4) </a:t>
            </a:r>
            <a:r>
              <a:rPr kumimoji="1" lang="ko-KR" altLang="en-US" sz="2000" dirty="0"/>
              <a:t>급여가 </a:t>
            </a:r>
            <a:r>
              <a:rPr kumimoji="1" lang="en-US" altLang="ko-KR" sz="2000" dirty="0"/>
              <a:t>6000</a:t>
            </a:r>
            <a:r>
              <a:rPr kumimoji="1" lang="ko-KR" altLang="en-US" sz="2000" dirty="0"/>
              <a:t> 이상인 직원들의 이름과 급여를 출력한다</a:t>
            </a:r>
            <a:r>
              <a:rPr kumimoji="1" lang="en-US" altLang="ko-KR" sz="2000" dirty="0"/>
              <a:t>. (hw4.awk)</a:t>
            </a:r>
          </a:p>
          <a:p>
            <a:pPr marL="457200" lvl="1" indent="0">
              <a:buNone/>
            </a:pPr>
            <a:r>
              <a:rPr kumimoji="1" lang="en-US" altLang="ko-KR" sz="2000" dirty="0"/>
              <a:t>(5) </a:t>
            </a:r>
            <a:r>
              <a:rPr kumimoji="1" lang="ko-KR" altLang="en-US" sz="2000" dirty="0"/>
              <a:t>이 파일의 각 줄을 역순으로 출력한다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(hw5.awk)</a:t>
            </a:r>
          </a:p>
          <a:p>
            <a:pPr marL="457200" lvl="1" indent="0">
              <a:buNone/>
            </a:pPr>
            <a:endParaRPr kumimoji="1" lang="en-US" altLang="ko-Kore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126905-1907-3B43-A73E-FCAE6937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B59-C6D1-2A46-B366-67B1B27C031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527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840</Words>
  <Application>Microsoft Office PowerPoint</Application>
  <PresentationFormat>와이드스크린</PresentationFormat>
  <Paragraphs>111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Menlo</vt:lpstr>
      <vt:lpstr>맑은 고딕</vt:lpstr>
      <vt:lpstr>Arial</vt:lpstr>
      <vt:lpstr>Calibri</vt:lpstr>
      <vt:lpstr>Calibri Light</vt:lpstr>
      <vt:lpstr>Wingdings</vt:lpstr>
      <vt:lpstr>Office 테마</vt:lpstr>
      <vt:lpstr>리눅스시스템 실습 #9</vt:lpstr>
      <vt:lpstr>1. 파일 압축 실습</vt:lpstr>
      <vt:lpstr>2. 파일 정렬 실습 </vt:lpstr>
      <vt:lpstr>sort 명령어의 옵션</vt:lpstr>
      <vt:lpstr>3. AWK 프로그램 </vt:lpstr>
      <vt:lpstr>3. AWK 프로그램 작성</vt:lpstr>
      <vt:lpstr>입력 파일</vt:lpstr>
      <vt:lpstr>과제 실행 화면</vt:lpstr>
      <vt:lpstr>3. AWK 프로그램 작성</vt:lpstr>
      <vt:lpstr>과제 실행 화면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리눅스시스템 실습 #7</dc:title>
  <dc:creator>LIM SOOYOUNG</dc:creator>
  <cp:lastModifiedBy>SM-PC</cp:lastModifiedBy>
  <cp:revision>28</cp:revision>
  <dcterms:created xsi:type="dcterms:W3CDTF">2022-10-09T13:46:14Z</dcterms:created>
  <dcterms:modified xsi:type="dcterms:W3CDTF">2023-07-17T01:23:59Z</dcterms:modified>
</cp:coreProperties>
</file>