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301" r:id="rId4"/>
    <p:sldId id="302" r:id="rId5"/>
    <p:sldId id="303" r:id="rId6"/>
    <p:sldId id="304" r:id="rId7"/>
    <p:sldId id="305" r:id="rId8"/>
    <p:sldId id="306" r:id="rId9"/>
    <p:sldId id="311" r:id="rId10"/>
    <p:sldId id="31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88095" autoAdjust="0"/>
  </p:normalViewPr>
  <p:slideViewPr>
    <p:cSldViewPr snapToGrid="0">
      <p:cViewPr varScale="1">
        <p:scale>
          <a:sx n="83" d="100"/>
          <a:sy n="83" d="100"/>
        </p:scale>
        <p:origin x="76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19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EFF9-5F4B-48F7-904D-D4A07A39A9F9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71145-F1F3-413F-94E7-7B73040EB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7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71145-F1F3-413F-94E7-7B73040EB1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704-36ED-480C-B022-C61CD8EC007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2017-3495-488C-B985-9D47E028141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5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1761-ADF3-4512-96F2-3C754C3B61C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6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6976" y="261936"/>
            <a:ext cx="10515600" cy="813829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244814"/>
            <a:ext cx="11404600" cy="49223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9226-9BBF-44A8-A491-471C8B1991D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8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8C8C-9B37-4A87-AC58-E0E7780ED4C4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8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6BB0-5337-44EB-AC65-FA6199EE89CC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4D15-E528-4763-BBDB-B0771BB165B0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8C60-6EEE-496B-9888-AA0198E56D02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0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9F9-EFE2-4E54-9479-0730D4014E8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85DA-73F7-4D9A-B86D-AE9B731FCBD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7FFC-D00E-41B0-964B-0391D5C66EB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6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9880" y="232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2760" y="1642744"/>
            <a:ext cx="11404600" cy="4544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487A-90CC-444D-8825-46A2722719F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7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C21E-0993-47D5-92CC-803B058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8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리눅스시스템 실습 </a:t>
            </a:r>
            <a:r>
              <a:rPr lang="en-US" altLang="ko-KR" dirty="0"/>
              <a:t>#11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프로그래밍 환경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05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21234" y="1293767"/>
            <a:ext cx="10297885" cy="474418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[Create a new C/C++ project] </a:t>
            </a:r>
            <a:r>
              <a:rPr lang="ko-KR" altLang="en-US" sz="2400" dirty="0"/>
              <a:t>혹은</a:t>
            </a:r>
            <a:r>
              <a:rPr lang="en-US" altLang="ko-KR" sz="2400" dirty="0"/>
              <a:t> [File]→[New]→[C/C++ Projects]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프로젝트 선택 화면에서 </a:t>
            </a:r>
            <a:r>
              <a:rPr lang="en-US" altLang="ko-KR" sz="2400" dirty="0"/>
              <a:t>[C Managed Build]</a:t>
            </a:r>
            <a:r>
              <a:rPr lang="ko-KR" altLang="en-US" sz="2400" dirty="0"/>
              <a:t> 선택</a:t>
            </a:r>
            <a:endParaRPr lang="en-US" altLang="ko-KR" sz="2400" dirty="0"/>
          </a:p>
          <a:p>
            <a:r>
              <a:rPr lang="ko-KR" altLang="en-US" sz="2400" dirty="0"/>
              <a:t>프로젝트 타입 </a:t>
            </a:r>
            <a:r>
              <a:rPr lang="en-US" altLang="ko-KR" sz="2400" dirty="0"/>
              <a:t>[Hello World ANSI C Project]</a:t>
            </a:r>
            <a:r>
              <a:rPr lang="ko-KR" altLang="en-US" sz="2400" dirty="0"/>
              <a:t> 선택</a:t>
            </a:r>
            <a:endParaRPr lang="en-US" altLang="ko-KR" sz="2400" dirty="0"/>
          </a:p>
          <a:p>
            <a:r>
              <a:rPr lang="ko-KR" altLang="en-US" sz="2400" dirty="0"/>
              <a:t>컴파일러 선택 후</a:t>
            </a:r>
            <a:r>
              <a:rPr lang="en-US" altLang="ko-KR" sz="2400" dirty="0"/>
              <a:t> [Finish] </a:t>
            </a:r>
            <a:r>
              <a:rPr lang="ko-KR" altLang="en-US" sz="2400" dirty="0"/>
              <a:t>버튼 클릭</a:t>
            </a:r>
            <a:endParaRPr lang="en-US" altLang="ko-KR" sz="2400" dirty="0"/>
          </a:p>
          <a:p>
            <a:r>
              <a:rPr lang="ko-KR" altLang="en-US" sz="2400" dirty="0"/>
              <a:t>줄 정렬 프로그램 작성 및 실행</a:t>
            </a:r>
            <a:endParaRPr lang="en-US" altLang="ko-KR" sz="2400" dirty="0"/>
          </a:p>
          <a:p>
            <a:r>
              <a:rPr lang="ko-KR" altLang="en-US" sz="2400" dirty="0"/>
              <a:t>프로젝트 타입 </a:t>
            </a:r>
            <a:r>
              <a:rPr lang="en-US" altLang="ko-KR" sz="2400" dirty="0"/>
              <a:t>[Empty Project]</a:t>
            </a:r>
            <a:r>
              <a:rPr lang="ko-KR" altLang="en-US" sz="2400" dirty="0"/>
              <a:t>를 선택하면 빈 프로젝트가 생성</a:t>
            </a:r>
            <a:endParaRPr lang="en-US" altLang="ko-KR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298602"/>
            <a:ext cx="11175001" cy="4868517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gedit</a:t>
            </a:r>
            <a:r>
              <a:rPr lang="en-US" altLang="ko-KR" sz="2400" dirty="0"/>
              <a:t> </a:t>
            </a:r>
            <a:r>
              <a:rPr lang="ko-KR" altLang="en-US" sz="2400" dirty="0"/>
              <a:t>혹은 </a:t>
            </a:r>
            <a:r>
              <a:rPr lang="en-US" altLang="ko-KR" sz="2400" dirty="0"/>
              <a:t>vi </a:t>
            </a:r>
            <a:r>
              <a:rPr lang="ko-KR" altLang="en-US" sz="2400" dirty="0"/>
              <a:t>에디터를 이용하여 자기를 소개하는 글을 작성하시오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작성한 파일 </a:t>
            </a:r>
            <a:r>
              <a:rPr lang="en-US" altLang="ko-KR" sz="2400" dirty="0"/>
              <a:t>(intro)</a:t>
            </a:r>
            <a:r>
              <a:rPr lang="ko-KR" altLang="en-US" sz="2400" dirty="0"/>
              <a:t>에 대해서 다음 명령을 </a:t>
            </a:r>
            <a:r>
              <a:rPr lang="ko-KR" altLang="en-US" sz="2400" dirty="0" err="1"/>
              <a:t>실행하시오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162CE-9E20-4C4D-A229-B9222D483B2C}"/>
              </a:ext>
            </a:extLst>
          </p:cNvPr>
          <p:cNvSpPr txBox="1"/>
          <p:nvPr/>
        </p:nvSpPr>
        <p:spPr>
          <a:xfrm>
            <a:off x="623299" y="2333365"/>
            <a:ext cx="10778067" cy="211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$</a:t>
            </a:r>
            <a:r>
              <a:rPr lang="ko-KR" altLang="en-US" dirty="0"/>
              <a:t> </a:t>
            </a:r>
            <a:r>
              <a:rPr lang="en-US" altLang="ko-KR" dirty="0"/>
              <a:t>cat intro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cat –n intro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more intro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tail intro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 tail -5 intro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14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290918"/>
            <a:ext cx="11175001" cy="4876201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입력으로</a:t>
            </a:r>
            <a:r>
              <a:rPr lang="ko-KR" altLang="en-US" sz="2400" dirty="0"/>
              <a:t> 받은 텍스트를 </a:t>
            </a:r>
            <a:r>
              <a:rPr lang="ko-KR" altLang="en-US" sz="2400" b="1" dirty="0">
                <a:solidFill>
                  <a:srgbClr val="C00000"/>
                </a:solidFill>
              </a:rPr>
              <a:t>줄의 길이에 따라 정렬</a:t>
            </a:r>
            <a:r>
              <a:rPr lang="ko-KR" altLang="en-US" sz="2400" dirty="0"/>
              <a:t>하여 출력하는 </a:t>
            </a:r>
            <a:r>
              <a:rPr lang="en-US" altLang="ko-KR" sz="2400" dirty="0"/>
              <a:t>C </a:t>
            </a:r>
            <a:r>
              <a:rPr lang="ko-KR" altLang="en-US" sz="2400" dirty="0"/>
              <a:t>프로그램 작성</a:t>
            </a:r>
            <a:endParaRPr lang="en-US" altLang="ko-KR" sz="2400" dirty="0"/>
          </a:p>
          <a:p>
            <a:r>
              <a:rPr lang="ko-KR" altLang="en-US" sz="2400" dirty="0"/>
              <a:t>이 프로그램을 교재의 </a:t>
            </a:r>
            <a:r>
              <a:rPr lang="en-US" altLang="ko-KR" sz="2400" b="1" dirty="0" err="1">
                <a:solidFill>
                  <a:srgbClr val="C00000"/>
                </a:solidFill>
              </a:rPr>
              <a:t>copy.c</a:t>
            </a:r>
            <a:r>
              <a:rPr lang="en-US" altLang="ko-KR" sz="2400" b="1" dirty="0">
                <a:solidFill>
                  <a:srgbClr val="C00000"/>
                </a:solidFill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</a:rPr>
              <a:t>파일을 포함하여 여러 개의 파일로 </a:t>
            </a:r>
            <a:r>
              <a:rPr lang="ko-KR" altLang="en-US" sz="2400" b="1" dirty="0" err="1">
                <a:solidFill>
                  <a:srgbClr val="C00000"/>
                </a:solidFill>
              </a:rPr>
              <a:t>구성하시오</a:t>
            </a:r>
            <a:r>
              <a:rPr lang="en-US" altLang="ko-KR" sz="2400" b="1" dirty="0">
                <a:solidFill>
                  <a:srgbClr val="C00000"/>
                </a:solidFill>
              </a:rPr>
              <a:t>.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</a:t>
            </a:r>
            <a:r>
              <a:rPr lang="ko-KR" altLang="en-US" sz="2400" dirty="0"/>
              <a:t> 다중 모듈 프로그램으로 </a:t>
            </a:r>
            <a:r>
              <a:rPr lang="ko-KR" altLang="en-US" sz="2400" dirty="0" err="1"/>
              <a:t>작성하시오</a:t>
            </a:r>
            <a:r>
              <a:rPr lang="en-US" altLang="ko-KR" sz="2400" dirty="0"/>
              <a:t>.)</a:t>
            </a:r>
          </a:p>
          <a:p>
            <a:pPr lvl="1"/>
            <a:endParaRPr lang="en-US" altLang="ko-KR" sz="2000" dirty="0"/>
          </a:p>
          <a:p>
            <a:r>
              <a:rPr lang="ko-KR" altLang="en-US" sz="2400" b="1" dirty="0">
                <a:solidFill>
                  <a:srgbClr val="C00000"/>
                </a:solidFill>
              </a:rPr>
              <a:t>파일 구성</a:t>
            </a:r>
            <a:endParaRPr lang="en-US" altLang="ko-KR" sz="2400" b="1" dirty="0">
              <a:solidFill>
                <a:srgbClr val="C00000"/>
              </a:solidFill>
            </a:endParaRPr>
          </a:p>
          <a:p>
            <a:pPr lvl="1"/>
            <a:r>
              <a:rPr lang="ko-KR" altLang="en-US" sz="2000" b="1" dirty="0">
                <a:solidFill>
                  <a:srgbClr val="C00000"/>
                </a:solidFill>
              </a:rPr>
              <a:t>정렬하는 프로그램 파일 </a:t>
            </a:r>
            <a:r>
              <a:rPr lang="en-US" altLang="ko-KR" sz="2000" b="1" dirty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>
                <a:solidFill>
                  <a:srgbClr val="C00000"/>
                </a:solidFill>
              </a:rPr>
              <a:t>sort.c</a:t>
            </a:r>
            <a:r>
              <a:rPr lang="en-US" altLang="ko-KR" sz="2000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ko-KR" sz="2000" b="1" dirty="0" err="1">
                <a:solidFill>
                  <a:srgbClr val="C00000"/>
                </a:solidFill>
              </a:rPr>
              <a:t>copy.c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b="1" dirty="0" err="1">
                <a:solidFill>
                  <a:srgbClr val="C00000"/>
                </a:solidFill>
              </a:rPr>
              <a:t>copy.h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/>
            <a:endParaRPr lang="en-US" altLang="ko-KR" sz="2000" b="1" dirty="0">
              <a:solidFill>
                <a:srgbClr val="C00000"/>
              </a:solidFill>
            </a:endParaRPr>
          </a:p>
          <a:p>
            <a:r>
              <a:rPr lang="ko-KR" altLang="en-US" sz="2400" dirty="0"/>
              <a:t>유의 사항</a:t>
            </a:r>
            <a:endParaRPr lang="en-US" altLang="ko-KR" sz="2400" dirty="0"/>
          </a:p>
          <a:p>
            <a:pPr lvl="1"/>
            <a:r>
              <a:rPr lang="ko-KR" altLang="en-US" sz="2000" dirty="0"/>
              <a:t>교재</a:t>
            </a:r>
            <a:r>
              <a:rPr lang="en-US" altLang="ko-KR" sz="2000" dirty="0"/>
              <a:t>(p343)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main.c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copy.c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copy.h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먼저 작성해본 뒤</a:t>
            </a:r>
            <a:r>
              <a:rPr lang="en-US" altLang="ko-KR" sz="2000" dirty="0"/>
              <a:t>,</a:t>
            </a:r>
            <a:r>
              <a:rPr lang="ko-KR" altLang="en-US" sz="2000" dirty="0"/>
              <a:t> 그 </a:t>
            </a:r>
            <a:r>
              <a:rPr lang="en-US" altLang="ko-KR" sz="2000" dirty="0"/>
              <a:t>c </a:t>
            </a:r>
            <a:r>
              <a:rPr lang="ko-KR" altLang="en-US" sz="2000" dirty="0"/>
              <a:t>코드를 수정하는 방식으로 프로그램을 작성하는 것을 </a:t>
            </a:r>
            <a:r>
              <a:rPr lang="ko-KR" altLang="en-US" sz="2000" dirty="0" err="1"/>
              <a:t>추천드립니다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4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컴파일 및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375442"/>
            <a:ext cx="11175001" cy="479167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번에서 작성한 프로그램을 </a:t>
            </a:r>
            <a:r>
              <a:rPr lang="ko-KR" altLang="en-US" sz="2400" dirty="0">
                <a:solidFill>
                  <a:srgbClr val="C00000"/>
                </a:solidFill>
              </a:rPr>
              <a:t>컴파일</a:t>
            </a:r>
            <a:r>
              <a:rPr lang="ko-KR" altLang="en-US" sz="2400" dirty="0"/>
              <a:t>하고 </a:t>
            </a:r>
            <a:r>
              <a:rPr lang="ko-KR" altLang="en-US" sz="2400" dirty="0">
                <a:solidFill>
                  <a:srgbClr val="C00000"/>
                </a:solidFill>
              </a:rPr>
              <a:t>생성된 파일의 상태 정보를 </a:t>
            </a:r>
            <a:r>
              <a:rPr lang="ko-KR" altLang="en-US" sz="2400" dirty="0" err="1">
                <a:solidFill>
                  <a:srgbClr val="C00000"/>
                </a:solidFill>
              </a:rPr>
              <a:t>확인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000" dirty="0"/>
              <a:t>컴파일 후 </a:t>
            </a:r>
            <a:r>
              <a:rPr lang="en-US" altLang="ko-KR" sz="2000" dirty="0"/>
              <a:t>$ls –l </a:t>
            </a:r>
            <a:r>
              <a:rPr lang="ko-KR" altLang="en-US" sz="2000" dirty="0"/>
              <a:t>명령을 사용하여 파일 권한 확인하기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>
                <a:solidFill>
                  <a:srgbClr val="C00000"/>
                </a:solidFill>
              </a:rPr>
              <a:t>실행 파일을 </a:t>
            </a:r>
            <a:r>
              <a:rPr lang="ko-KR" altLang="en-US" sz="2400" dirty="0" err="1">
                <a:solidFill>
                  <a:srgbClr val="C00000"/>
                </a:solidFill>
              </a:rPr>
              <a:t>실행</a:t>
            </a:r>
            <a:r>
              <a:rPr lang="ko-KR" altLang="en-US" sz="2400" dirty="0" err="1"/>
              <a:t>하시오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파일 중 실행권한이 있는 실행 파일을 실행하기</a:t>
            </a:r>
            <a:r>
              <a:rPr lang="en-US" altLang="ko-KR" sz="2000" dirty="0"/>
              <a:t>.</a:t>
            </a:r>
          </a:p>
          <a:p>
            <a:pPr lvl="2"/>
            <a:endParaRPr lang="en-US" altLang="ko-KR" sz="1600" dirty="0"/>
          </a:p>
          <a:p>
            <a:r>
              <a:rPr lang="ko-KR" altLang="en-US" sz="2400" dirty="0"/>
              <a:t>유의 사항</a:t>
            </a:r>
            <a:endParaRPr lang="en-US" altLang="ko-KR" sz="2400" dirty="0"/>
          </a:p>
          <a:p>
            <a:pPr lvl="1"/>
            <a:r>
              <a:rPr lang="ko-KR" altLang="en-US" sz="2000" dirty="0"/>
              <a:t>컴파일 후 작성한 코드를 수정했다면 다시 컴파일해야 변경된 프로그램으로 실행 가능함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실행 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$</a:t>
            </a:r>
            <a:r>
              <a:rPr lang="ko-KR" altLang="en-US" sz="2000" dirty="0">
                <a:highlight>
                  <a:srgbClr val="FFFF00"/>
                </a:highlight>
              </a:rPr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./[</a:t>
            </a:r>
            <a:r>
              <a:rPr lang="ko-KR" altLang="en-US" sz="2000" dirty="0">
                <a:highlight>
                  <a:srgbClr val="FFFF00"/>
                </a:highlight>
              </a:rPr>
              <a:t>실행파일이름</a:t>
            </a:r>
            <a:r>
              <a:rPr lang="en-US" altLang="ko-KR" sz="2000" dirty="0">
                <a:highlight>
                  <a:srgbClr val="FFFF00"/>
                </a:highlight>
              </a:rPr>
              <a:t>]</a:t>
            </a:r>
            <a:r>
              <a:rPr lang="ko-KR" altLang="en-US" sz="2000" dirty="0"/>
              <a:t> 방식으로 실행해야 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9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399" y="261936"/>
            <a:ext cx="11289301" cy="1325563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컴파일 및 실행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1FB8A8A1-4C01-454D-B117-4F247FDB9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1" y="1750496"/>
            <a:ext cx="4558589" cy="1922472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8E1483C-7479-AF4D-9012-345F04FEF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07" y="1764510"/>
            <a:ext cx="5127318" cy="178341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043B070-23B9-F64D-BDDB-EAEAAFBE8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07" y="3672968"/>
            <a:ext cx="4772067" cy="3027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0116AD-9B96-1044-AABE-2B31CA6F5445}"/>
              </a:ext>
            </a:extLst>
          </p:cNvPr>
          <p:cNvSpPr txBox="1"/>
          <p:nvPr/>
        </p:nvSpPr>
        <p:spPr>
          <a:xfrm>
            <a:off x="5626511" y="3009117"/>
            <a:ext cx="22605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 err="1">
                <a:solidFill>
                  <a:srgbClr val="C00000"/>
                </a:solidFill>
              </a:rPr>
              <a:t>Ctrl+D</a:t>
            </a:r>
            <a:r>
              <a:rPr kumimoji="1" lang="en-US" altLang="ko-Kore-KR" sz="1400" b="1" dirty="0">
                <a:solidFill>
                  <a:srgbClr val="C00000"/>
                </a:solidFill>
              </a:rPr>
              <a:t> </a:t>
            </a:r>
            <a:r>
              <a:rPr kumimoji="1" lang="ko-KR" altLang="en-US" sz="1400" b="1" dirty="0">
                <a:solidFill>
                  <a:srgbClr val="C00000"/>
                </a:solidFill>
              </a:rPr>
              <a:t>입력 시 입력 종료</a:t>
            </a:r>
            <a:endParaRPr kumimoji="1" lang="ko-Kore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7A978-DF9F-8E49-9732-552D3D551473}"/>
              </a:ext>
            </a:extLst>
          </p:cNvPr>
          <p:cNvSpPr txBox="1"/>
          <p:nvPr/>
        </p:nvSpPr>
        <p:spPr>
          <a:xfrm>
            <a:off x="6338215" y="5242182"/>
            <a:ext cx="4235455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C00000"/>
                </a:solidFill>
                <a:sym typeface="Wingdings" pitchFamily="2" charset="2"/>
              </a:rPr>
              <a:t></a:t>
            </a:r>
            <a:r>
              <a:rPr kumimoji="1" lang="ko-KR" altLang="en-US" sz="14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C00000"/>
                </a:solidFill>
              </a:rPr>
              <a:t>줄의 길이가 같으면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C00000"/>
                </a:solidFill>
              </a:rPr>
              <a:t> 먼저 입력한 줄 먼저 출력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!</a:t>
            </a:r>
            <a:endParaRPr kumimoji="1" lang="ko-Kore-KR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05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디버깅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306286"/>
            <a:ext cx="11175001" cy="486083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altLang="ko-KR" sz="2400" dirty="0"/>
              <a:t>copy </a:t>
            </a:r>
            <a:r>
              <a:rPr lang="ko-KR" altLang="en-US" sz="2400" dirty="0"/>
              <a:t>함수에 </a:t>
            </a:r>
            <a:r>
              <a:rPr lang="ko-KR" altLang="en-US" sz="2400" dirty="0" err="1"/>
              <a:t>정지점을</a:t>
            </a:r>
            <a:r>
              <a:rPr lang="ko-KR" altLang="en-US" sz="2400" dirty="0"/>
              <a:t> 설정하고 프로그램을 실행시킨다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/>
              <a:t>정지한 시점에서 </a:t>
            </a:r>
            <a:r>
              <a:rPr lang="en-US" altLang="ko-KR" sz="2400" dirty="0"/>
              <a:t>copy </a:t>
            </a:r>
            <a:r>
              <a:rPr lang="ko-KR" altLang="en-US" sz="2400" dirty="0"/>
              <a:t>함수의 매개변수인 </a:t>
            </a:r>
            <a:r>
              <a:rPr lang="en-US" altLang="ko-KR" sz="2400" dirty="0"/>
              <a:t>from</a:t>
            </a:r>
            <a:r>
              <a:rPr lang="ko-KR" altLang="en-US" sz="2400" dirty="0"/>
              <a:t>과 </a:t>
            </a:r>
            <a:r>
              <a:rPr lang="en-US" altLang="ko-KR" sz="2400" dirty="0"/>
              <a:t>to</a:t>
            </a:r>
            <a:r>
              <a:rPr lang="ko-KR" altLang="en-US" sz="2400" dirty="0"/>
              <a:t>의 값을 출력한다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r>
              <a:rPr lang="en-US" altLang="ko-KR" sz="2400" dirty="0"/>
              <a:t>n(</a:t>
            </a:r>
            <a:r>
              <a:rPr lang="en-US" altLang="ko-KR" sz="2400" dirty="0" err="1"/>
              <a:t>ext</a:t>
            </a:r>
            <a:r>
              <a:rPr lang="en-US" altLang="ko-KR" sz="2400" dirty="0"/>
              <a:t>) </a:t>
            </a:r>
            <a:r>
              <a:rPr lang="ko-KR" altLang="en-US" sz="2400" dirty="0"/>
              <a:t>명령어를 사용하여 한 줄씩 실행시킨다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r>
              <a:rPr lang="en-US" altLang="ko-KR" sz="2400" dirty="0"/>
              <a:t>c(</a:t>
            </a:r>
            <a:r>
              <a:rPr lang="en-US" altLang="ko-KR" sz="2400" dirty="0" err="1"/>
              <a:t>ontinue</a:t>
            </a:r>
            <a:r>
              <a:rPr lang="en-US" altLang="ko-KR" sz="2400" dirty="0"/>
              <a:t>) </a:t>
            </a:r>
            <a:r>
              <a:rPr lang="ko-KR" altLang="en-US" sz="2400" dirty="0"/>
              <a:t>명령어를 사용하여 계속 실행하고 </a:t>
            </a:r>
            <a:r>
              <a:rPr lang="en-US" altLang="ko-KR" sz="2400" dirty="0"/>
              <a:t>(2),</a:t>
            </a:r>
            <a:r>
              <a:rPr lang="ko-KR" altLang="en-US" sz="2400" dirty="0"/>
              <a:t> </a:t>
            </a:r>
            <a:r>
              <a:rPr lang="en-US" altLang="ko-KR" sz="2400" dirty="0"/>
              <a:t>(3)</a:t>
            </a:r>
            <a:r>
              <a:rPr lang="ko-KR" altLang="en-US" sz="2400" dirty="0"/>
              <a:t> 과정을 반복한다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r>
              <a:rPr lang="ko-KR" altLang="en-US" sz="2400" dirty="0"/>
              <a:t>유의 사항</a:t>
            </a:r>
            <a:endParaRPr lang="en-US" altLang="ko-KR" sz="2400" dirty="0"/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번에서 작성한 프로그램 사용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gdb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사용하기 위해서는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–g </a:t>
            </a:r>
            <a:r>
              <a:rPr lang="ko-KR" altLang="en-US" sz="2000" dirty="0"/>
              <a:t>옵션을 이용하여 다시 컴파일 해야 함</a:t>
            </a:r>
            <a:r>
              <a:rPr lang="en-US" altLang="ko-KR" sz="2000" dirty="0"/>
              <a:t>.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8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make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337022"/>
            <a:ext cx="11175001" cy="4830097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altLang="ko-KR" sz="2400" dirty="0"/>
              <a:t>2</a:t>
            </a:r>
            <a:r>
              <a:rPr lang="ko-KR" altLang="en-US" sz="2400" dirty="0"/>
              <a:t>번에서 작성한 프로그램을 컴파일 하기 위한 </a:t>
            </a:r>
            <a:r>
              <a:rPr lang="en-US" altLang="ko-KR" sz="2400" dirty="0" err="1"/>
              <a:t>makefile</a:t>
            </a:r>
            <a:r>
              <a:rPr lang="ko-KR" altLang="en-US" sz="2400" dirty="0"/>
              <a:t>을 작성하고 이를 이용하여 </a:t>
            </a:r>
            <a:r>
              <a:rPr lang="ko-KR" altLang="en-US" sz="2400" dirty="0" err="1"/>
              <a:t>컴파일하시오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/>
              <a:t>파일 중 하나를 수정한 후에 다시 </a:t>
            </a:r>
            <a:r>
              <a:rPr lang="en-US" altLang="ko-KR" sz="2400" dirty="0"/>
              <a:t>make</a:t>
            </a:r>
            <a:r>
              <a:rPr lang="ko-KR" altLang="en-US" sz="2400" dirty="0"/>
              <a:t> 명령어를 수행하고 그 진행 과정을 설명하시오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수정의 예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copy.c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변수를 추가함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유의 사항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makefile</a:t>
            </a:r>
            <a:r>
              <a:rPr lang="ko-KR" altLang="en-US" sz="2000" dirty="0"/>
              <a:t>은 </a:t>
            </a:r>
            <a:r>
              <a:rPr lang="en-US" altLang="ko-KR" sz="2000" dirty="0"/>
              <a:t>format</a:t>
            </a:r>
            <a:r>
              <a:rPr lang="ko-KR" altLang="en-US" sz="2000" dirty="0"/>
              <a:t>에 맞게 작성해야 함</a:t>
            </a:r>
            <a:r>
              <a:rPr lang="en-US" altLang="ko-KR" sz="2000" dirty="0"/>
              <a:t>.</a:t>
            </a:r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0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make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352390"/>
            <a:ext cx="11175001" cy="481472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Makefile</a:t>
            </a:r>
            <a:r>
              <a:rPr lang="en-US" altLang="ko-KR" sz="2400" dirty="0"/>
              <a:t> </a:t>
            </a:r>
            <a:r>
              <a:rPr lang="ko-KR" altLang="en-US" sz="2400" dirty="0"/>
              <a:t>구성 형식</a:t>
            </a:r>
            <a:endParaRPr lang="en-US" altLang="ko-KR" sz="2400" dirty="0"/>
          </a:p>
          <a:p>
            <a:pPr lvl="1"/>
            <a:r>
              <a:rPr lang="ko-KR" altLang="en-US" sz="2000" dirty="0"/>
              <a:t>예시</a:t>
            </a:r>
            <a:r>
              <a:rPr lang="en-US" altLang="ko-KR" sz="2000" dirty="0"/>
              <a:t>:</a:t>
            </a:r>
            <a:r>
              <a:rPr lang="ko-KR" altLang="en-US" sz="2000" dirty="0"/>
              <a:t> 컴파일에 사용할 파일을 </a:t>
            </a:r>
            <a:r>
              <a:rPr lang="en-US" altLang="ko-KR" sz="2000" dirty="0" err="1"/>
              <a:t>main.c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copy.c</a:t>
            </a:r>
            <a:r>
              <a:rPr lang="en-US" altLang="ko-KR" sz="2000" dirty="0"/>
              <a:t> / </a:t>
            </a:r>
            <a:r>
              <a:rPr lang="en-US" altLang="ko-KR" sz="2000" dirty="0" err="1"/>
              <a:t>copy.h</a:t>
            </a:r>
            <a:r>
              <a:rPr lang="ko-KR" altLang="en-US" sz="2000" dirty="0"/>
              <a:t>로 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C21E-0993-47D5-92CC-803B0585E32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20100-5E51-9D4E-AB1E-72D4AE8038BD}"/>
              </a:ext>
            </a:extLst>
          </p:cNvPr>
          <p:cNvSpPr txBox="1"/>
          <p:nvPr/>
        </p:nvSpPr>
        <p:spPr>
          <a:xfrm>
            <a:off x="5537200" y="3052484"/>
            <a:ext cx="39122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ighlight>
                  <a:srgbClr val="C0C0C0"/>
                </a:highlight>
              </a:rPr>
              <a:t>main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main.o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copy.o</a:t>
            </a:r>
            <a:endParaRPr kumimoji="1" lang="en-US" altLang="ko-Kore-KR" dirty="0"/>
          </a:p>
          <a:p>
            <a:r>
              <a:rPr kumimoji="1" lang="en-US" altLang="ko-Kore-KR" dirty="0">
                <a:highlight>
                  <a:srgbClr val="FFFF00"/>
                </a:highlight>
              </a:rPr>
              <a:t>	</a:t>
            </a:r>
            <a:r>
              <a:rPr kumimoji="1" lang="en-US" altLang="ko-Kore-KR" dirty="0" err="1"/>
              <a:t>gcc</a:t>
            </a:r>
            <a:r>
              <a:rPr kumimoji="1" lang="en-US" altLang="ko-Kore-KR" dirty="0"/>
              <a:t> -o </a:t>
            </a:r>
            <a:r>
              <a:rPr kumimoji="1" lang="en-US" altLang="ko-Kore-KR" dirty="0">
                <a:highlight>
                  <a:srgbClr val="C0C0C0"/>
                </a:highlight>
              </a:rPr>
              <a:t>main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main.o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copy.o</a:t>
            </a:r>
            <a:endParaRPr kumimoji="1" lang="en-US" altLang="ko-Kore-KR" dirty="0"/>
          </a:p>
          <a:p>
            <a:r>
              <a:rPr kumimoji="1" lang="en-US" altLang="ko-Kore-KR" dirty="0" err="1"/>
              <a:t>main.o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main.c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copy.h</a:t>
            </a:r>
            <a:endParaRPr kumimoji="1" lang="en-US" altLang="ko-Kore-KR" dirty="0"/>
          </a:p>
          <a:p>
            <a:r>
              <a:rPr kumimoji="1" lang="en-US" altLang="ko-Kore-KR" dirty="0">
                <a:highlight>
                  <a:srgbClr val="FFFF00"/>
                </a:highlight>
              </a:rPr>
              <a:t>	</a:t>
            </a:r>
            <a:r>
              <a:rPr kumimoji="1" lang="en-US" altLang="ko-Kore-KR" dirty="0" err="1"/>
              <a:t>gcc</a:t>
            </a:r>
            <a:r>
              <a:rPr kumimoji="1" lang="en-US" altLang="ko-Kore-KR" dirty="0"/>
              <a:t> -c </a:t>
            </a:r>
            <a:r>
              <a:rPr kumimoji="1" lang="en-US" altLang="ko-Kore-KR" dirty="0" err="1"/>
              <a:t>main.c</a:t>
            </a:r>
            <a:endParaRPr kumimoji="1" lang="en-US" altLang="ko-Kore-KR" dirty="0"/>
          </a:p>
          <a:p>
            <a:r>
              <a:rPr kumimoji="1" lang="en-US" altLang="ko-Kore-KR" dirty="0" err="1"/>
              <a:t>copy.o</a:t>
            </a:r>
            <a:r>
              <a:rPr kumimoji="1" lang="en-US" altLang="ko-Kore-KR" dirty="0"/>
              <a:t>: </a:t>
            </a:r>
            <a:r>
              <a:rPr kumimoji="1" lang="en-US" altLang="ko-Kore-KR" dirty="0" err="1"/>
              <a:t>copy.c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copy.h</a:t>
            </a:r>
            <a:endParaRPr kumimoji="1" lang="en-US" altLang="ko-Kore-KR" dirty="0"/>
          </a:p>
          <a:p>
            <a:r>
              <a:rPr kumimoji="1" lang="en-US" altLang="ko-Kore-KR" dirty="0">
                <a:highlight>
                  <a:srgbClr val="FFFF00"/>
                </a:highlight>
              </a:rPr>
              <a:t>	</a:t>
            </a:r>
            <a:r>
              <a:rPr kumimoji="1" lang="en-US" altLang="ko-Kore-KR" dirty="0" err="1"/>
              <a:t>gcc</a:t>
            </a:r>
            <a:r>
              <a:rPr kumimoji="1" lang="en-US" altLang="ko-Kore-KR" dirty="0"/>
              <a:t> -c </a:t>
            </a:r>
            <a:r>
              <a:rPr kumimoji="1" lang="en-US" altLang="ko-Kore-KR" dirty="0" err="1"/>
              <a:t>copy.c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C407AF-6E37-D147-890E-996FF79B879B}"/>
              </a:ext>
            </a:extLst>
          </p:cNvPr>
          <p:cNvSpPr/>
          <p:nvPr/>
        </p:nvSpPr>
        <p:spPr>
          <a:xfrm>
            <a:off x="6632619" y="2472701"/>
            <a:ext cx="3912225" cy="39055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실행 파일 이름을 </a:t>
            </a:r>
            <a:r>
              <a:rPr kumimoji="1" lang="en-US" altLang="ko-KR" sz="1600" dirty="0">
                <a:highlight>
                  <a:srgbClr val="C0C0C0"/>
                </a:highlight>
              </a:rPr>
              <a:t>main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설정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2D1495-5F4A-FA43-A240-0235A87907C4}"/>
              </a:ext>
            </a:extLst>
          </p:cNvPr>
          <p:cNvSpPr/>
          <p:nvPr/>
        </p:nvSpPr>
        <p:spPr>
          <a:xfrm>
            <a:off x="1875956" y="3734371"/>
            <a:ext cx="2178988" cy="39055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highlight>
                  <a:srgbClr val="FFFF00"/>
                </a:highlight>
              </a:rPr>
              <a:t>tab </a:t>
            </a:r>
            <a:r>
              <a:rPr kumimoji="1" lang="ko-KR" altLang="en-US" sz="1600" dirty="0">
                <a:highlight>
                  <a:srgbClr val="FFFF00"/>
                </a:highlight>
              </a:rPr>
              <a:t>키</a:t>
            </a:r>
            <a:r>
              <a:rPr kumimoji="1" lang="ko-KR" altLang="en-US" sz="1600" dirty="0"/>
              <a:t>로 띄어쓰기</a:t>
            </a:r>
            <a:endParaRPr kumimoji="1" lang="ko-Kore-KR" altLang="en-US" sz="1600" dirty="0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8ECF1AF-5F81-2C42-B79B-988A80DADC1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054944" y="3518255"/>
            <a:ext cx="1553818" cy="4113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D37EE88-F561-424B-A76B-BB0C0F492522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054944" y="3929647"/>
            <a:ext cx="1553818" cy="1603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E5E77E75-CD26-9141-B42A-D814B9CB5616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4054944" y="3929647"/>
            <a:ext cx="1553818" cy="6764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2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이클립스 통합개발환경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다양한 언어</a:t>
            </a:r>
            <a:r>
              <a:rPr lang="en-US" altLang="ko-KR" sz="2000" dirty="0"/>
              <a:t>(C/C++, Java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를 지원하는 통합개발환경</a:t>
            </a:r>
            <a:endParaRPr lang="en-US" altLang="ko-KR" sz="2000" dirty="0"/>
          </a:p>
          <a:p>
            <a:r>
              <a:rPr lang="ko-KR" altLang="en-US" sz="2000" dirty="0"/>
              <a:t>설치</a:t>
            </a:r>
            <a:endParaRPr lang="en-US" altLang="ko-KR" sz="2000" dirty="0"/>
          </a:p>
          <a:p>
            <a:pPr lvl="1"/>
            <a:r>
              <a:rPr lang="ko-KR" altLang="en-US" sz="1800" dirty="0"/>
              <a:t>이클립스 홈페이지에서 </a:t>
            </a:r>
            <a:r>
              <a:rPr lang="en-US" altLang="ko-KR" sz="1800" dirty="0"/>
              <a:t>C/C++ </a:t>
            </a:r>
            <a:r>
              <a:rPr lang="ko-KR" altLang="en-US" sz="1800" dirty="0"/>
              <a:t>개발자를 위한 리눅스용 이클립스</a:t>
            </a:r>
            <a:r>
              <a:rPr lang="en-US" altLang="ko-KR" sz="1800" dirty="0"/>
              <a:t>(Eclipse IDE for C/C++ Developers)</a:t>
            </a:r>
            <a:r>
              <a:rPr lang="ko-KR" altLang="en-US" sz="1800" dirty="0"/>
              <a:t>를 다운받아 설치</a:t>
            </a:r>
            <a:endParaRPr lang="en-US" altLang="ko-KR" sz="1800" dirty="0"/>
          </a:p>
          <a:p>
            <a:pPr lvl="1"/>
            <a:r>
              <a:rPr lang="ko-KR" altLang="en-US" sz="1800" dirty="0"/>
              <a:t>사전에 </a:t>
            </a:r>
            <a:r>
              <a:rPr lang="en-US" altLang="ko-KR" sz="1800" dirty="0"/>
              <a:t>make </a:t>
            </a:r>
            <a:r>
              <a:rPr lang="ko-KR" altLang="en-US" sz="1800" dirty="0"/>
              <a:t>시스템과 </a:t>
            </a:r>
            <a:r>
              <a:rPr lang="en-US" altLang="ko-KR" sz="1800" dirty="0" err="1"/>
              <a:t>gcc</a:t>
            </a:r>
            <a:r>
              <a:rPr lang="en-US" altLang="ko-KR" sz="1800" dirty="0"/>
              <a:t>/g++ </a:t>
            </a:r>
            <a:r>
              <a:rPr lang="ko-KR" altLang="en-US" sz="1800" dirty="0"/>
              <a:t>컴파일러 등이 설치되어야 함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21D83-3825-42E9-9BE1-2936B11C8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02" y="2904825"/>
            <a:ext cx="4825574" cy="36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8209</TotalTime>
  <Words>578</Words>
  <Application>Microsoft Office PowerPoint</Application>
  <PresentationFormat>와이드스크린</PresentationFormat>
  <Paragraphs>82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리눅스시스템 실습 #11</vt:lpstr>
      <vt:lpstr>1. 문서 편집</vt:lpstr>
      <vt:lpstr>2. 프로그램 작성</vt:lpstr>
      <vt:lpstr>3. 컴파일 및 실행</vt:lpstr>
      <vt:lpstr>3. 컴파일 및 실행 (참고)</vt:lpstr>
      <vt:lpstr>4. gdb 사용 (디버깅)</vt:lpstr>
      <vt:lpstr>5. make 사용</vt:lpstr>
      <vt:lpstr>5. make 사용 (참고)</vt:lpstr>
      <vt:lpstr>6. 이클립스 통합개발환경</vt:lpstr>
      <vt:lpstr>새로운 C 프로젝트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리눅스시스템 실습 #1</dc:title>
  <dc:creator>SM-PC</dc:creator>
  <cp:lastModifiedBy>SM-PC</cp:lastModifiedBy>
  <cp:revision>303</cp:revision>
  <dcterms:created xsi:type="dcterms:W3CDTF">2021-08-30T11:09:34Z</dcterms:created>
  <dcterms:modified xsi:type="dcterms:W3CDTF">2023-07-17T03:48:12Z</dcterms:modified>
</cp:coreProperties>
</file>