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16" r:id="rId3"/>
    <p:sldId id="317" r:id="rId4"/>
    <p:sldId id="281" r:id="rId5"/>
    <p:sldId id="315" r:id="rId6"/>
    <p:sldId id="312" r:id="rId7"/>
    <p:sldId id="314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9" autoAdjust="0"/>
    <p:restoredTop sz="95374" autoAdjust="0"/>
  </p:normalViewPr>
  <p:slideViewPr>
    <p:cSldViewPr snapToGrid="0">
      <p:cViewPr varScale="1">
        <p:scale>
          <a:sx n="85" d="100"/>
          <a:sy n="85" d="100"/>
        </p:scale>
        <p:origin x="8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FF9-5F4B-48F7-904D-D4A07A39A9F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1145-F1F3-413F-94E7-7B73040E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704-36ED-480C-B022-C61CD8EC007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017-3495-488C-B985-9D47E028141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761-ADF3-4512-96F2-3C754C3B61C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350" y="261936"/>
            <a:ext cx="10515600" cy="83984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96650"/>
            <a:ext cx="11404600" cy="48704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9226-9BBF-44A8-A491-471C8B1991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C8C-9B37-4A87-AC58-E0E7780ED4C4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6BB0-5337-44EB-AC65-FA6199EE89CC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D15-E528-4763-BBDB-B0771BB165B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C60-6EEE-496B-9888-AA0198E56D02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9F9-EFE2-4E54-9479-0730D4014E8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DA-73F7-4D9A-B86D-AE9B731FCB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FFC-D00E-41B0-964B-0391D5C66EB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9880" y="23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2760" y="1642744"/>
            <a:ext cx="11404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87A-90CC-444D-8825-46A2722719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#13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 실습</a:t>
            </a:r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92E36-C6E9-4412-BCD4-06759B13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057BF-6D71-4D66-8595-5EB02C44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4223"/>
            <a:ext cx="11404600" cy="51721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>
                <a:latin typeface="Lucida Sans Typewriter" panose="020B0509030504030204" pitchFamily="49" charset="0"/>
              </a:rPr>
              <a:t> </a:t>
            </a:r>
            <a:r>
              <a:rPr lang="ko-KR" altLang="en-US" sz="2200" dirty="0">
                <a:latin typeface="Lucida Sans Typewriter" panose="020B0509030504030204" pitchFamily="49" charset="0"/>
              </a:rPr>
              <a:t>다음 프로그램을 실행하고 그 결과를 </a:t>
            </a:r>
            <a:r>
              <a:rPr lang="ko-KR" altLang="en-US" sz="2200" dirty="0" err="1">
                <a:latin typeface="Lucida Sans Typewriter" panose="020B0509030504030204" pitchFamily="49" charset="0"/>
              </a:rPr>
              <a:t>설명하시오</a:t>
            </a:r>
            <a:r>
              <a:rPr lang="en-US" altLang="ko-KR" sz="2200" dirty="0">
                <a:latin typeface="Lucida Sans Typewriter" panose="020B0509030504030204" pitchFamily="49" charset="0"/>
              </a:rPr>
              <a:t>. </a:t>
            </a:r>
          </a:p>
          <a:p>
            <a:pPr lvl="1"/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20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20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4 /* </a:t>
            </a:r>
            <a:r>
              <a:rPr lang="ko-KR" altLang="en-US" sz="2000" dirty="0">
                <a:latin typeface="Lucida Sans Typewriter" panose="020B0509030504030204" pitchFamily="49" charset="0"/>
              </a:rPr>
              <a:t>자식 프로세스를 생성한다</a:t>
            </a:r>
            <a:r>
              <a:rPr lang="en-US" altLang="ko-KR" sz="2000" dirty="0">
                <a:latin typeface="Lucida Sans Typewriter" panose="020B0509030504030204" pitchFamily="49" charset="0"/>
              </a:rPr>
              <a:t>. */</a:t>
            </a:r>
            <a:endParaRPr lang="ko-KR" altLang="en-US" sz="20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5 int main()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6 { 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7 	int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20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8 	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20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2000" dirty="0">
                <a:latin typeface="Lucida Sans Typewriter" panose="020B0509030504030204" pitchFamily="49" charset="0"/>
              </a:rPr>
              <a:t>프로세스 시작 </a:t>
            </a:r>
            <a:r>
              <a:rPr lang="en-US" altLang="ko-KR" sz="2000" dirty="0">
                <a:latin typeface="Lucida Sans Typewriter" panose="020B0509030504030204" pitchFamily="49" charset="0"/>
              </a:rPr>
              <a:t>\n", </a:t>
            </a:r>
            <a:r>
              <a:rPr lang="en-US" altLang="ko-KR" sz="20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20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 9 	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2000" dirty="0">
                <a:latin typeface="Lucida Sans Typewriter" panose="020B05090305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2000" dirty="0">
                <a:latin typeface="Lucida Sans Typewriter" panose="020B0509030504030204" pitchFamily="49" charset="0"/>
              </a:rPr>
              <a:t>;</a:t>
            </a:r>
          </a:p>
          <a:p>
            <a:pPr marL="457200" indent="-457200">
              <a:buAutoNum type="arabicPlain" startAt="10"/>
            </a:pPr>
            <a:r>
              <a:rPr lang="en-US" altLang="ko-KR" sz="2000" dirty="0">
                <a:latin typeface="Lucida Sans Typewriter" panose="020B0509030504030204" pitchFamily="49" charset="0"/>
              </a:rPr>
              <a:t>  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20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2000" dirty="0">
                <a:latin typeface="Lucida Sans Typewriter" panose="020B0509030504030204" pitchFamily="49" charset="0"/>
              </a:rPr>
              <a:t>프로세스 </a:t>
            </a:r>
            <a:r>
              <a:rPr lang="en-US" altLang="ko-KR" sz="2000" dirty="0">
                <a:latin typeface="Lucida Sans Typewriter" panose="020B0509030504030204" pitchFamily="49" charset="0"/>
              </a:rPr>
              <a:t>: </a:t>
            </a:r>
            <a:r>
              <a:rPr lang="ko-KR" altLang="en-US" sz="2000" dirty="0" err="1">
                <a:latin typeface="Lucida Sans Typewriter" panose="020B0509030504030204" pitchFamily="49" charset="0"/>
              </a:rPr>
              <a:t>반환값</a:t>
            </a:r>
            <a:r>
              <a:rPr lang="ko-KR" altLang="en-US" sz="2000" dirty="0">
                <a:latin typeface="Lucida Sans Typewriter" panose="020B0509030504030204" pitchFamily="49" charset="0"/>
              </a:rPr>
              <a:t> </a:t>
            </a:r>
            <a:r>
              <a:rPr lang="en-US" altLang="ko-KR" sz="2000" dirty="0">
                <a:latin typeface="Lucida Sans Typewriter" panose="020B0509030504030204" pitchFamily="49" charset="0"/>
              </a:rPr>
              <a:t>%d\n", </a:t>
            </a:r>
            <a:r>
              <a:rPr lang="en-US" altLang="ko-KR" sz="20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20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2000" dirty="0">
                <a:latin typeface="Lucida Sans Typewriter" panose="020B0509030504030204" pitchFamily="49" charset="0"/>
              </a:rPr>
              <a:t>,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11  	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2000" dirty="0">
                <a:latin typeface="Lucida Sans Typewriter" panose="020B05090305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20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12 	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20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2000" dirty="0">
                <a:latin typeface="Lucida Sans Typewriter" panose="020B0509030504030204" pitchFamily="49" charset="0"/>
              </a:rPr>
              <a:t>프로세스 </a:t>
            </a:r>
            <a:r>
              <a:rPr lang="en-US" altLang="ko-KR" sz="2000" dirty="0">
                <a:latin typeface="Lucida Sans Typewriter" panose="020B0509030504030204" pitchFamily="49" charset="0"/>
              </a:rPr>
              <a:t>: </a:t>
            </a:r>
            <a:r>
              <a:rPr lang="ko-KR" altLang="en-US" sz="2000" dirty="0" err="1">
                <a:latin typeface="Lucida Sans Typewriter" panose="020B0509030504030204" pitchFamily="49" charset="0"/>
              </a:rPr>
              <a:t>반환값</a:t>
            </a:r>
            <a:r>
              <a:rPr lang="ko-KR" altLang="en-US" sz="2000" dirty="0">
                <a:latin typeface="Lucida Sans Typewriter" panose="020B0509030504030204" pitchFamily="49" charset="0"/>
              </a:rPr>
              <a:t> </a:t>
            </a:r>
            <a:r>
              <a:rPr lang="en-US" altLang="ko-KR" sz="2000" dirty="0">
                <a:latin typeface="Lucida Sans Typewriter" panose="020B0509030504030204" pitchFamily="49" charset="0"/>
              </a:rPr>
              <a:t>%d\n", </a:t>
            </a:r>
            <a:r>
              <a:rPr lang="en-US" altLang="ko-KR" sz="20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20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2000" dirty="0">
                <a:latin typeface="Lucida Sans Typewriter" panose="020B0509030504030204" pitchFamily="49" charset="0"/>
              </a:rPr>
              <a:t>,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20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latin typeface="Lucida Sans Typewriter" panose="020B0509030504030204" pitchFamily="49" charset="0"/>
              </a:rPr>
              <a:t>13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C6D28-8430-4B99-A0F4-D157716F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FAB1-2569-444E-8BFD-FA36ED1C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0ED4F-596C-4152-B18A-DC040BA7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생성된 프로세스는 몇 개인가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그들 사이의 관계는 무엇인가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질문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fork()</a:t>
            </a:r>
            <a:r>
              <a:rPr lang="ko-KR" altLang="en-US" sz="2400" dirty="0"/>
              <a:t>를 </a:t>
            </a:r>
            <a:r>
              <a:rPr lang="en-US" altLang="ko-KR" sz="2400" dirty="0"/>
              <a:t>n</a:t>
            </a:r>
            <a:r>
              <a:rPr lang="ko-KR" altLang="en-US" sz="2400" dirty="0"/>
              <a:t>번 하면 몇 개의 프로세스가 생성되는가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355FA-C7AB-4D87-8B41-AEE818AD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쉘 인터프리터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19134"/>
            <a:ext cx="11175001" cy="48479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프로그램 </a:t>
            </a:r>
            <a:r>
              <a:rPr lang="en-US" altLang="ko-KR" sz="2400" dirty="0"/>
              <a:t>13.5</a:t>
            </a:r>
            <a:r>
              <a:rPr lang="ko-KR" altLang="en-US" sz="2400" dirty="0"/>
              <a:t>를 참고하여 쉘 인터프리터를 작성하시오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프로그램 </a:t>
            </a:r>
            <a:r>
              <a:rPr lang="en-US" altLang="ko-KR" sz="2000" dirty="0"/>
              <a:t>13.5</a:t>
            </a:r>
            <a:r>
              <a:rPr lang="ko-KR" altLang="en-US" sz="2000" dirty="0"/>
              <a:t>는 자식 프로세스를 생성하여 무조건 </a:t>
            </a:r>
            <a:r>
              <a:rPr lang="en-US" altLang="ko-KR" sz="2000" dirty="0"/>
              <a:t>echo </a:t>
            </a:r>
            <a:r>
              <a:rPr lang="ko-KR" altLang="en-US" sz="2000" dirty="0"/>
              <a:t>명령어를 실행한다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echo </a:t>
            </a:r>
            <a:r>
              <a:rPr lang="ko-KR" altLang="en-US" sz="2000" dirty="0"/>
              <a:t>명령어 대신에 입력 받은 명령어를 실행하게 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쉘 인터프리터의 명령어 실행 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2000" dirty="0"/>
              <a:t>명령어 전면 실행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[shell]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명령어 후면 실행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[shell]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&amp;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4CB3-F656-964F-AE04-5504973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  <a:r>
              <a:rPr kumimoji="1" lang="ko-KR" altLang="en-US" dirty="0"/>
              <a:t> 프로그램 </a:t>
            </a:r>
            <a:r>
              <a:rPr kumimoji="1" lang="en-US" altLang="ko-KR" dirty="0"/>
              <a:t>13.5</a:t>
            </a:r>
            <a:endParaRPr kumimoji="1" lang="ko-Kore-KR" altLang="en-US" dirty="0"/>
          </a:p>
        </p:txBody>
      </p:sp>
      <p:pic>
        <p:nvPicPr>
          <p:cNvPr id="6" name="내용 개체 틀 5" descr="텍스트, 스크린샷, 모니터, 은색이(가) 표시된 사진&#10;&#10;자동 생성된 설명">
            <a:extLst>
              <a:ext uri="{FF2B5EF4-FFF2-40B4-BE49-F238E27FC236}">
                <a16:creationId xmlns:a16="http://schemas.microsoft.com/office/drawing/2014/main" id="{65023F37-86ED-B54A-833C-91953BD3F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" y="1678897"/>
            <a:ext cx="6969300" cy="446707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B0DA9-AB89-BA42-ABB0-800EF42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FDC5EB9-F3A1-0045-B9AA-7E4E876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54" y="1881038"/>
            <a:ext cx="4955946" cy="22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쉘 인터프리터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19134"/>
            <a:ext cx="11175001" cy="512663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 인터프리터를 구현하기 위해서 다음과 같이 진행한다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strtok_r</a:t>
            </a:r>
            <a:r>
              <a:rPr lang="en-US" altLang="ko-KR" sz="2000" dirty="0">
                <a:solidFill>
                  <a:srgbClr val="FF0000"/>
                </a:solidFill>
              </a:rPr>
              <a:t>() </a:t>
            </a:r>
            <a:r>
              <a:rPr lang="ko-KR" altLang="en-US" sz="2000" dirty="0">
                <a:solidFill>
                  <a:srgbClr val="FF0000"/>
                </a:solidFill>
              </a:rPr>
              <a:t>함수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execvp</a:t>
            </a:r>
            <a:r>
              <a:rPr lang="en-US" altLang="ko-KR" sz="2000" dirty="0">
                <a:solidFill>
                  <a:srgbClr val="FF0000"/>
                </a:solidFill>
              </a:rPr>
              <a:t>() </a:t>
            </a:r>
            <a:r>
              <a:rPr lang="ko-KR" altLang="en-US" sz="2000" dirty="0">
                <a:solidFill>
                  <a:srgbClr val="FF0000"/>
                </a:solidFill>
              </a:rPr>
              <a:t>시스템 호출의 기능에 대해 조사한다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구글링</a:t>
            </a:r>
            <a:r>
              <a:rPr lang="en-US" altLang="ko-KR" sz="2000" dirty="0">
                <a:solidFill>
                  <a:srgbClr val="FF0000"/>
                </a:solidFill>
              </a:rPr>
              <a:t>!)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쉘 인터프리터는 다음과 같이 동작한다</a:t>
            </a:r>
            <a:r>
              <a:rPr lang="en-US" altLang="ko-KR" sz="2400" dirty="0"/>
              <a:t>.</a:t>
            </a:r>
          </a:p>
          <a:p>
            <a:pPr marL="800100" lvl="1" indent="-342900">
              <a:buAutoNum type="arabicParenR"/>
            </a:pPr>
            <a:r>
              <a:rPr lang="ko-KR" altLang="en-US" sz="2000" dirty="0"/>
              <a:t>프롬프트를 내주고 명령어를 입력으로 받는다</a:t>
            </a:r>
            <a:r>
              <a:rPr lang="en-US" altLang="ko-KR" sz="2000" dirty="0"/>
              <a:t>.</a:t>
            </a:r>
          </a:p>
          <a:p>
            <a:pPr marL="800100" lvl="1" indent="-342900">
              <a:buAutoNum type="arabicParenR"/>
            </a:pPr>
            <a:r>
              <a:rPr lang="en-US" altLang="ko-KR" sz="2000" dirty="0" err="1"/>
              <a:t>strtok_r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이용하여 이를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인수로 분리한다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800100" lvl="1" indent="-342900">
              <a:buAutoNum type="arabicParenR"/>
            </a:pPr>
            <a:r>
              <a:rPr lang="ko-KR" altLang="en-US" sz="2000" dirty="0"/>
              <a:t>분리된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인수를 다음 배열에 순차적으로 저장한다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800" dirty="0"/>
              <a:t>char *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[MAXARG];</a:t>
            </a:r>
          </a:p>
          <a:p>
            <a:pPr marL="800100" lvl="1" indent="-342900">
              <a:buAutoNum type="arabicParenR"/>
            </a:pPr>
            <a:r>
              <a:rPr lang="ko-KR" altLang="en-US" sz="2000" dirty="0"/>
              <a:t>자식 프로세스를 생성하여 자식 프로세스로 하여금 </a:t>
            </a:r>
            <a:r>
              <a:rPr lang="en-US" altLang="ko-KR" sz="2000" dirty="0" err="1"/>
              <a:t>execvp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호출을 이용하여 명령어를 실행하게 한다</a:t>
            </a:r>
            <a:r>
              <a:rPr lang="en-US" altLang="ko-KR" sz="2000" dirty="0"/>
              <a:t>.</a:t>
            </a:r>
          </a:p>
          <a:p>
            <a:pPr marL="800100" lvl="1" indent="-342900">
              <a:buAutoNum type="arabicParenR"/>
            </a:pPr>
            <a:r>
              <a:rPr lang="ko-KR" altLang="en-US" sz="2000" dirty="0"/>
              <a:t>부모 프로세스는 자식 프로세스가 끝나기를 기다린다</a:t>
            </a:r>
            <a:r>
              <a:rPr lang="en-US" altLang="ko-KR" sz="2000" dirty="0"/>
              <a:t>.</a:t>
            </a:r>
          </a:p>
          <a:p>
            <a:pPr marL="800100" lvl="1" indent="-342900">
              <a:buAutoNum type="arabicParenR"/>
            </a:pPr>
            <a:r>
              <a:rPr lang="en-US" altLang="ko-KR" sz="2000" dirty="0"/>
              <a:t>(1)</a:t>
            </a:r>
            <a:r>
              <a:rPr lang="ko-KR" altLang="en-US" sz="2000" dirty="0"/>
              <a:t>로 돌아가서 같은 과정을 반복한다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r>
              <a:rPr lang="en-US" altLang="ko-KR" sz="2000" dirty="0"/>
              <a:t>    (</a:t>
            </a:r>
            <a:r>
              <a:rPr lang="ko-KR" altLang="en-US" sz="2000" dirty="0"/>
              <a:t>후면 실행의 경우에는 기다리지 않고 </a:t>
            </a:r>
            <a:r>
              <a:rPr lang="en-US" altLang="ko-KR" sz="2000" dirty="0"/>
              <a:t>(1)</a:t>
            </a:r>
            <a:r>
              <a:rPr lang="ko-KR" altLang="en-US" sz="2000" dirty="0"/>
              <a:t>로 돌아간다</a:t>
            </a:r>
            <a:r>
              <a:rPr lang="en-US" altLang="ko-KR" sz="200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쉘 인터프리터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86590"/>
            <a:ext cx="11175001" cy="478052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 동안 사용했던 명령어들이 정상적으로 동작해야 한다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BFAE1F4-7ACA-394B-BDB2-282D026E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5" y="1802905"/>
            <a:ext cx="4854089" cy="47931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FB8799-5317-4B4F-BDFA-49B1A340A2CA}"/>
              </a:ext>
            </a:extLst>
          </p:cNvPr>
          <p:cNvSpPr/>
          <p:nvPr/>
        </p:nvSpPr>
        <p:spPr>
          <a:xfrm>
            <a:off x="1260956" y="6341147"/>
            <a:ext cx="576943" cy="3651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56930-557E-6943-8E09-CC0D3EACB4C1}"/>
              </a:ext>
            </a:extLst>
          </p:cNvPr>
          <p:cNvSpPr txBox="1"/>
          <p:nvPr/>
        </p:nvSpPr>
        <p:spPr>
          <a:xfrm>
            <a:off x="5535999" y="6167119"/>
            <a:ext cx="35413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quit </a:t>
            </a:r>
            <a:r>
              <a:rPr kumimoji="1" lang="ko-KR" altLang="en-US" dirty="0">
                <a:solidFill>
                  <a:srgbClr val="C00000"/>
                </a:solidFill>
              </a:rPr>
              <a:t>입력 시 쉘 인터프리터 종료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쉘 인터프리터</a:t>
            </a:r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350" y="1405067"/>
            <a:ext cx="11175001" cy="454469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명령어 후면 실행 중일 때에는 다른 명령어 실행이 가능하다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C6EED88-052B-B84A-9C6E-BA7543B57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4"/>
          <a:stretch/>
        </p:blipFill>
        <p:spPr>
          <a:xfrm>
            <a:off x="393700" y="2198473"/>
            <a:ext cx="6118288" cy="35844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627426-6A58-724E-BF82-79A1FCCBDA35}"/>
              </a:ext>
            </a:extLst>
          </p:cNvPr>
          <p:cNvSpPr/>
          <p:nvPr/>
        </p:nvSpPr>
        <p:spPr>
          <a:xfrm>
            <a:off x="1295399" y="2457447"/>
            <a:ext cx="1458687" cy="5034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6E153-B6A8-B749-BC40-51C86A7AD0D3}"/>
              </a:ext>
            </a:extLst>
          </p:cNvPr>
          <p:cNvSpPr txBox="1"/>
          <p:nvPr/>
        </p:nvSpPr>
        <p:spPr>
          <a:xfrm>
            <a:off x="6779266" y="2524514"/>
            <a:ext cx="451758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C00000"/>
                </a:solidFill>
              </a:rPr>
              <a:t>두 개의 </a:t>
            </a:r>
            <a:r>
              <a:rPr kumimoji="1" lang="ko-KR" altLang="en-US" dirty="0" err="1">
                <a:solidFill>
                  <a:srgbClr val="C00000"/>
                </a:solidFill>
              </a:rPr>
              <a:t>실행결과를</a:t>
            </a:r>
            <a:r>
              <a:rPr kumimoji="1" lang="ko-KR" altLang="en-US" dirty="0">
                <a:solidFill>
                  <a:srgbClr val="C00000"/>
                </a:solidFill>
              </a:rPr>
              <a:t> 비교하여 꼭 보고서에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r>
              <a:rPr kumimoji="1" lang="ko-KR" altLang="en-US" dirty="0">
                <a:solidFill>
                  <a:srgbClr val="C00000"/>
                </a:solidFill>
              </a:rPr>
              <a:t>설명 작성할 것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6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378</Words>
  <Application>Microsoft Office PowerPoint</Application>
  <PresentationFormat>와이드스크린</PresentationFormat>
  <Paragraphs>67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Lucida Sans Typewriter</vt:lpstr>
      <vt:lpstr>Office 테마</vt:lpstr>
      <vt:lpstr>리눅스시스템 실습 #13</vt:lpstr>
      <vt:lpstr>1. 프로세스 생성</vt:lpstr>
      <vt:lpstr>1. 프로세스 생성</vt:lpstr>
      <vt:lpstr>2. 쉘 인터프리터 작성</vt:lpstr>
      <vt:lpstr>[참고] 프로그램 13.5</vt:lpstr>
      <vt:lpstr>2. 쉘 인터프리터 작성</vt:lpstr>
      <vt:lpstr>2. 쉘 인터프리터 실행 결과</vt:lpstr>
      <vt:lpstr>2. 쉘 인터프리터 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#1</dc:title>
  <dc:creator>SM-PC</dc:creator>
  <cp:lastModifiedBy>SM-PC</cp:lastModifiedBy>
  <cp:revision>355</cp:revision>
  <dcterms:created xsi:type="dcterms:W3CDTF">2021-08-30T11:09:34Z</dcterms:created>
  <dcterms:modified xsi:type="dcterms:W3CDTF">2023-07-18T01:08:16Z</dcterms:modified>
</cp:coreProperties>
</file>