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33" r:id="rId3"/>
    <p:sldId id="379" r:id="rId4"/>
    <p:sldId id="269" r:id="rId5"/>
    <p:sldId id="268" r:id="rId6"/>
    <p:sldId id="350" r:id="rId7"/>
    <p:sldId id="359" r:id="rId8"/>
    <p:sldId id="361" r:id="rId9"/>
    <p:sldId id="360" r:id="rId10"/>
    <p:sldId id="364" r:id="rId11"/>
    <p:sldId id="313" r:id="rId12"/>
    <p:sldId id="25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>
        <p:scale>
          <a:sx n="90" d="100"/>
          <a:sy n="90" d="100"/>
        </p:scale>
        <p:origin x="180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DE464-D651-4D98-8BA3-D6C412AB3FB9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0C598-1E6B-4332-BED4-8C7534A54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24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리눅스 시스템을 파일 전송 서버로 사용하기 위해 설치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5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83858-7266-4965-9827-36D1846F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87B122-A030-4C1E-8757-0FC3F118F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4A735-1BB7-4B6B-96C2-E75A3AC9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4640-6287-4CFD-84C5-23CCC6D28F0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62EC9-5FC7-45D5-831F-2A17956E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BE3DF2-1AB4-43F2-85A4-F43052E6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B28-5D67-488A-8CFE-166F8B935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9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F4680-03AA-4078-9EB8-7875BF41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17A383-92B5-499C-9306-578E517A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CC6D4-44B6-4F5D-9F3F-3D7B83D6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4640-6287-4CFD-84C5-23CCC6D28F0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91C95-C18B-4F54-BB6B-16F75F26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08B49-F8B5-497F-86D4-5959F610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B28-5D67-488A-8CFE-166F8B935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0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BF01E9-A3CB-4937-8720-C9CB4D5C8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266BC6-F9C4-4D0F-95A2-46AEA93D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8892E-63DB-4384-BA30-0E1AA591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4640-6287-4CFD-84C5-23CCC6D28F0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A45C9-F70F-4185-B371-3816B16C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1BDD2-C325-4E3A-82C0-B367D591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B28-5D67-488A-8CFE-166F8B935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1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7839B-4620-4C49-B8E0-DE21E200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6EEC5-2D70-42FA-B649-0937CB813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063"/>
            <a:ext cx="10515600" cy="4880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79DB8-FFC4-477E-8D9F-406A4E4D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4640-6287-4CFD-84C5-23CCC6D28F0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BF444-39A4-4374-9672-128D51B0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2DF0F-ACE1-4D46-9738-72C42C6A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B28-5D67-488A-8CFE-166F8B935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1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03E5D-129C-41CF-ACEB-096A37A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AC947-4798-49F5-A8F9-4C988325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2C7C1-67AD-4805-ABBA-0F4F51B3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4640-6287-4CFD-84C5-23CCC6D28F0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9E29A-1005-4626-9992-E037E675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9C3B3-E875-4133-9174-01CB61D0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B28-5D67-488A-8CFE-166F8B935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B98BA-5FBE-4E6D-9BCF-2231D14F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D91BD-B4DE-4DA3-9D34-D46F6085F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CB5DC-E78F-481E-A7BA-93A18241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719F8-6AB4-4BB0-9D6B-128E878D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4640-6287-4CFD-84C5-23CCC6D28F0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D9EA24-8677-4247-9047-8DED3F98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8C3E9-3E3C-4158-AD88-E3A213EA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B28-5D67-488A-8CFE-166F8B935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2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D262A-E94C-4520-9204-EE9CF1F9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8936E7-1759-4E00-AAF4-1DB26707C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E7E57-0046-4722-BDFB-6206DC13B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1F411E-67B8-4BA1-85E8-A6FD42F36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E47B62-F6F0-4DE6-B3A9-3E1931F1F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1B118B-27E2-444A-AF5C-EBEAD07F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4640-6287-4CFD-84C5-23CCC6D28F0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383E22-6957-4204-B819-406EA0DA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DD6911-0AD4-400A-A93D-14C6C9B6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B28-5D67-488A-8CFE-166F8B935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EB1D0-2247-432B-918D-2A364C38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B52CEB-4652-4EE9-A2FC-CA15C3E1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4640-6287-4CFD-84C5-23CCC6D28F0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10FC30-EBC4-4AC6-AE21-802DA7EB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6013B3-6274-4BA2-A205-D614609A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B28-5D67-488A-8CFE-166F8B935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87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E34DA6-4ABE-4643-90A6-28F3B496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4640-6287-4CFD-84C5-23CCC6D28F0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C4EDDE-5E92-4233-A49D-E2283100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0FAD28-EFEF-4D52-B791-F9768575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B28-5D67-488A-8CFE-166F8B935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6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0E017-660C-46EC-96B6-6779BAFE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29B24-6D13-4727-85D7-24AEB0E8C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670BF4-2B47-4F96-91B8-550B25CA0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A57C9-B820-4850-89DA-525986B4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4640-6287-4CFD-84C5-23CCC6D28F0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05865-2AEA-42CA-BAF0-4B05755C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C9BCCA-5A00-478D-8329-DB3B2932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B28-5D67-488A-8CFE-166F8B935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4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0D4FA-AE12-4284-925E-06AAB4A4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B6AF1C-C84D-48EE-8840-4EA95335A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09E7D5-A48E-4F1D-AF3C-62689B35E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E15A9-30C2-44AA-AA12-0545B2C1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4640-6287-4CFD-84C5-23CCC6D28F0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1EE8D-2840-49DB-9909-3498C66E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804A5-FC87-4439-A6A2-42277197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B28-5D67-488A-8CFE-166F8B935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4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BAE49C-6615-4A70-B871-F59F48F5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5BBE5-D63E-4D14-ADE9-920B16A5F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F15A5-F39B-44E5-8FC2-432D0677C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4640-6287-4CFD-84C5-23CCC6D28F0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3CA97-F5D9-4521-AF67-4E20A7921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B8B3D-4CFE-451F-BC79-89D532337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DB28-5D67-488A-8CFE-166F8B935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51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963D9-F1AB-4B64-8128-7F5243655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리눅스 시스템 실습 </a:t>
            </a:r>
            <a:r>
              <a:rPr lang="en-US" altLang="ko-KR" dirty="0"/>
              <a:t>#14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428A1E-4D6E-4213-8314-D652CA1A4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시스템 관리</a:t>
            </a:r>
          </a:p>
        </p:txBody>
      </p:sp>
    </p:spTree>
    <p:extLst>
      <p:ext uri="{BB962C8B-B14F-4D97-AF65-F5344CB8AC3E}">
        <p14:creationId xmlns:p14="http://schemas.microsoft.com/office/powerpoint/2010/main" val="40895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dirty="0"/>
              <a:t>3. </a:t>
            </a:r>
            <a:r>
              <a:rPr lang="en-US" altLang="ko-KR" dirty="0" err="1"/>
              <a:t>systemctl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  <a:r>
              <a:rPr lang="en-US" altLang="ko-KR" dirty="0"/>
              <a:t>: </a:t>
            </a:r>
            <a:r>
              <a:rPr lang="ko-KR" altLang="en-US" dirty="0"/>
              <a:t>서비스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95916" y="1380307"/>
            <a:ext cx="9175897" cy="5112568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8000" dirty="0" err="1"/>
              <a:t>systemd</a:t>
            </a:r>
            <a:r>
              <a:rPr lang="ko-KR" altLang="en-US" sz="8000" dirty="0"/>
              <a:t>의 서비스를 관리하기 위한 명령어로</a:t>
            </a:r>
            <a:r>
              <a:rPr lang="en-US" altLang="ko-KR" sz="8000" dirty="0"/>
              <a:t> </a:t>
            </a:r>
            <a:r>
              <a:rPr lang="ko-KR" altLang="en-US" sz="8000" dirty="0"/>
              <a:t>서비스를 제어할 수 있다</a:t>
            </a:r>
            <a:endParaRPr lang="en-US" altLang="ko-KR" sz="8000" dirty="0"/>
          </a:p>
          <a:p>
            <a:endParaRPr lang="en-US" altLang="ko-KR" sz="6200" dirty="0"/>
          </a:p>
          <a:p>
            <a:pPr marL="0" indent="0">
              <a:buNone/>
            </a:pPr>
            <a:endParaRPr lang="ko-KR" altLang="en-US" sz="62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743200" lvl="6" indent="0" fontAlgn="base">
              <a:buNone/>
            </a:pPr>
            <a:endParaRPr lang="en-US" altLang="ko-KR" sz="5600" dirty="0"/>
          </a:p>
          <a:p>
            <a:pPr fontAlgn="base"/>
            <a:r>
              <a:rPr lang="ko-KR" altLang="en-US" sz="8000" dirty="0"/>
              <a:t>예</a:t>
            </a:r>
            <a:r>
              <a:rPr lang="en-US" altLang="ko-KR" sz="8000" dirty="0"/>
              <a:t>: </a:t>
            </a:r>
            <a:r>
              <a:rPr lang="en-US" altLang="ko-KR" sz="8000" dirty="0" err="1"/>
              <a:t>cron</a:t>
            </a:r>
            <a:r>
              <a:rPr lang="en-US" altLang="ko-KR" sz="8000" dirty="0"/>
              <a:t> </a:t>
            </a:r>
            <a:r>
              <a:rPr lang="ko-KR" altLang="en-US" sz="8000" dirty="0"/>
              <a:t>서비스를 활성화하여 부팅 시 자동으로 실행</a:t>
            </a:r>
            <a:endParaRPr lang="en-US" altLang="ko-KR" sz="8000" dirty="0"/>
          </a:p>
          <a:p>
            <a:pPr lvl="1" fontAlgn="base"/>
            <a:r>
              <a:rPr lang="en-US" altLang="ko-KR" sz="8000" dirty="0"/>
              <a:t># </a:t>
            </a:r>
            <a:r>
              <a:rPr lang="en-US" altLang="ko-KR" sz="8000" dirty="0" err="1"/>
              <a:t>systemctl</a:t>
            </a:r>
            <a:r>
              <a:rPr lang="en-US" altLang="ko-KR" sz="8000" dirty="0"/>
              <a:t> enable </a:t>
            </a:r>
            <a:r>
              <a:rPr lang="en-US" altLang="ko-KR" sz="8000" dirty="0" err="1"/>
              <a:t>cron</a:t>
            </a:r>
            <a:r>
              <a:rPr lang="en-US" altLang="ko-KR" sz="8000" dirty="0"/>
              <a:t> </a:t>
            </a:r>
            <a:endParaRPr lang="ko-KR" altLang="en-US" sz="7200" dirty="0"/>
          </a:p>
          <a:p>
            <a:pPr fontAlgn="base"/>
            <a:r>
              <a:rPr lang="ko-KR" altLang="en-US" sz="8000" dirty="0"/>
              <a:t>예</a:t>
            </a:r>
            <a:r>
              <a:rPr lang="en-US" altLang="ko-KR" sz="8000" dirty="0"/>
              <a:t>: </a:t>
            </a:r>
            <a:r>
              <a:rPr lang="ko-KR" altLang="en-US" sz="8000" dirty="0"/>
              <a:t>서비스를 바로 직접 실행</a:t>
            </a:r>
          </a:p>
          <a:p>
            <a:pPr lvl="1" fontAlgn="base"/>
            <a:r>
              <a:rPr lang="en-US" altLang="ko-KR" sz="8000" dirty="0"/>
              <a:t># </a:t>
            </a:r>
            <a:r>
              <a:rPr lang="en-US" altLang="ko-KR" sz="8000" dirty="0" err="1"/>
              <a:t>systemctl</a:t>
            </a:r>
            <a:r>
              <a:rPr lang="en-US" altLang="ko-KR" sz="8000" dirty="0"/>
              <a:t> start </a:t>
            </a:r>
            <a:r>
              <a:rPr lang="en-US" altLang="ko-KR" sz="8000" dirty="0" err="1"/>
              <a:t>cron</a:t>
            </a:r>
            <a:r>
              <a:rPr lang="en-US" altLang="ko-KR" sz="8000" dirty="0"/>
              <a:t> </a:t>
            </a:r>
            <a:endParaRPr lang="ko-KR" altLang="en-US" sz="8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48698"/>
              </p:ext>
            </p:extLst>
          </p:nvPr>
        </p:nvGraphicFramePr>
        <p:xfrm>
          <a:off x="1345035" y="1844824"/>
          <a:ext cx="6552728" cy="3168351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420982593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4164539661"/>
                    </a:ext>
                  </a:extLst>
                </a:gridCol>
              </a:tblGrid>
              <a:tr h="3520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제어 기능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890998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 enable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서비스명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활성화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748703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 disable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서비스명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비활성화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085610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 start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서비스명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시작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340845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 stop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서비스명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002318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 restart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서비스명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재시작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281748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 reload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서비스명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갱신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554907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 kill 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서비스명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관련 프로세스도 모두 죽임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799958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 daemon-reload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설정 정보를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데몬에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96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10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서버 설치 및</a:t>
            </a:r>
            <a:r>
              <a:rPr lang="en-US" altLang="ko-KR" dirty="0"/>
              <a:t> </a:t>
            </a:r>
            <a:r>
              <a:rPr lang="ko-KR" altLang="en-US" dirty="0"/>
              <a:t>서비스 제어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BF149822-C690-416F-9EC1-6AFA7446B6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00223" y="1219200"/>
            <a:ext cx="9310577" cy="493116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대표적인 </a:t>
            </a:r>
            <a:r>
              <a:rPr lang="en-US" altLang="ko-KR" sz="2400" dirty="0"/>
              <a:t>FTP </a:t>
            </a:r>
            <a:r>
              <a:rPr lang="ko-KR" altLang="en-US" sz="2400" dirty="0"/>
              <a:t>서버 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vsFTPD</a:t>
            </a:r>
            <a:r>
              <a:rPr lang="en-US" altLang="ko-KR" sz="2000" dirty="0"/>
              <a:t>(Very Secure File Transfer Protocol Daemon)</a:t>
            </a:r>
          </a:p>
          <a:p>
            <a:pPr lvl="3"/>
            <a:endParaRPr lang="en-US" altLang="ko-KR" sz="1600" dirty="0"/>
          </a:p>
          <a:p>
            <a:r>
              <a:rPr lang="en-US" altLang="ko-KR" sz="2400" dirty="0"/>
              <a:t>ftp </a:t>
            </a:r>
            <a:r>
              <a:rPr lang="ko-KR" altLang="en-US" sz="2400" dirty="0"/>
              <a:t>서버 설치</a:t>
            </a:r>
            <a:endParaRPr lang="en-US" altLang="ko-KR" sz="2400" dirty="0"/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apt install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vsftpd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		</a:t>
            </a:r>
          </a:p>
          <a:p>
            <a:r>
              <a:rPr lang="en-US" altLang="ko-KR" sz="2400" dirty="0" err="1"/>
              <a:t>vsftpd</a:t>
            </a:r>
            <a:r>
              <a:rPr lang="ko-KR" altLang="en-US" sz="2400" dirty="0"/>
              <a:t>를 시작</a:t>
            </a:r>
            <a:r>
              <a:rPr lang="en-US" altLang="ko-KR" sz="2400" dirty="0"/>
              <a:t>(start), </a:t>
            </a:r>
            <a:r>
              <a:rPr lang="ko-KR" altLang="en-US" sz="2400" dirty="0"/>
              <a:t>상태</a:t>
            </a:r>
            <a:r>
              <a:rPr lang="en-US" altLang="ko-KR" sz="2400" dirty="0"/>
              <a:t>(status), </a:t>
            </a:r>
            <a:r>
              <a:rPr lang="ko-KR" altLang="en-US" sz="2400" dirty="0"/>
              <a:t>중지</a:t>
            </a:r>
            <a:r>
              <a:rPr lang="en-US" altLang="ko-KR" sz="2400" dirty="0"/>
              <a:t>(start), </a:t>
            </a:r>
            <a:r>
              <a:rPr lang="ko-KR" altLang="en-US" sz="2400" dirty="0"/>
              <a:t>서비스 활성화</a:t>
            </a:r>
            <a:r>
              <a:rPr lang="en-US" altLang="ko-KR" sz="2400" dirty="0"/>
              <a:t>(enable)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start </a:t>
            </a:r>
            <a:r>
              <a:rPr lang="en-US" altLang="ko-KR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vsftpd.service</a:t>
            </a:r>
            <a:endParaRPr lang="en-US" altLang="ko-KR" sz="19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status </a:t>
            </a:r>
            <a:r>
              <a:rPr lang="en-US" altLang="ko-KR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vsftpd.service</a:t>
            </a:r>
            <a:endParaRPr lang="en-US" altLang="ko-KR" sz="19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stop </a:t>
            </a:r>
            <a:r>
              <a:rPr lang="en-US" altLang="ko-KR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vsftpd.service</a:t>
            </a:r>
            <a:endParaRPr lang="en-US" altLang="ko-KR" sz="19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start </a:t>
            </a:r>
            <a:r>
              <a:rPr lang="en-US" altLang="ko-KR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vsftpd.service</a:t>
            </a:r>
            <a:endParaRPr lang="en-US" altLang="ko-KR" sz="19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enable </a:t>
            </a:r>
            <a:r>
              <a:rPr lang="en-US" altLang="ko-KR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vsftpd.service</a:t>
            </a:r>
            <a:endParaRPr lang="en-US" altLang="ko-KR" sz="19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		</a:t>
            </a:r>
          </a:p>
          <a:p>
            <a:r>
              <a:rPr lang="ko-KR" altLang="en-US" sz="2400" dirty="0"/>
              <a:t>방화벽에 신뢰할 수 있는 서비스로 등록</a:t>
            </a:r>
            <a:endParaRPr lang="en-US" altLang="ko-KR" sz="2400" dirty="0"/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firewall-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cmd</a:t>
            </a:r>
            <a:r>
              <a:rPr lang="en-US" altLang="ko-KR" sz="1900" dirty="0">
                <a:latin typeface="Lucida Sans Typewriter" panose="020B0509030504030204" pitchFamily="49" charset="0"/>
              </a:rPr>
              <a:t> --add-service=ftp</a:t>
            </a:r>
          </a:p>
          <a:p>
            <a:pPr marL="274320" lvl="1" indent="0" fontAlgn="base">
              <a:buNone/>
            </a:pPr>
            <a:endParaRPr lang="en-US" altLang="ko-KR" sz="18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50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D9AC8-2315-4A8D-B6B3-6DD3169D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소프트웨어 설치 </a:t>
            </a:r>
            <a:r>
              <a:rPr lang="en-US" altLang="ko-KR" dirty="0"/>
              <a:t>: Chrome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61EB-FC7B-4D36-818D-2CDA03E97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Chrome </a:t>
            </a:r>
            <a:r>
              <a:rPr lang="ko-KR" altLang="en-US" sz="2400" dirty="0"/>
              <a:t>최신 버전 </a:t>
            </a:r>
            <a:r>
              <a:rPr lang="en-US" altLang="ko-KR" sz="2400" dirty="0"/>
              <a:t>.deb</a:t>
            </a:r>
            <a:r>
              <a:rPr lang="ko-KR" altLang="en-US" sz="2400" dirty="0"/>
              <a:t> 패키지 다운로드 </a:t>
            </a:r>
            <a:endParaRPr lang="en-US" altLang="ko-KR" sz="2400" dirty="0"/>
          </a:p>
          <a:p>
            <a:pPr lvl="1"/>
            <a:r>
              <a:rPr lang="da-DK" altLang="ko-KR" sz="2000" dirty="0"/>
              <a:t>wget https://dl.google.com/linux/direct/google-chrome-stable_current_amd64.deb</a:t>
            </a:r>
          </a:p>
          <a:p>
            <a:pPr lvl="2"/>
            <a:endParaRPr lang="da-DK" altLang="ko-KR" sz="1800" dirty="0"/>
          </a:p>
          <a:p>
            <a:r>
              <a:rPr lang="en-US" altLang="ko-KR" sz="2400" dirty="0"/>
              <a:t>.deb </a:t>
            </a:r>
            <a:r>
              <a:rPr lang="ko-KR" altLang="en-US" sz="2400" dirty="0"/>
              <a:t>패키지를 우분투에 설치합니다</a:t>
            </a:r>
            <a:r>
              <a:rPr lang="en-US" altLang="ko-KR" sz="2400" dirty="0"/>
              <a:t>. </a:t>
            </a:r>
            <a:endParaRPr lang="da-DK" altLang="ko-KR" sz="2400" dirty="0"/>
          </a:p>
          <a:p>
            <a:pPr lvl="1"/>
            <a:r>
              <a:rPr lang="en-US" altLang="ko-KR" sz="2000" dirty="0" err="1"/>
              <a:t>sudo</a:t>
            </a:r>
            <a:r>
              <a:rPr lang="en-US" altLang="ko-KR" sz="2000" dirty="0"/>
              <a:t> apt install ./google-chrome-stable_current_amd64.deb</a:t>
            </a:r>
            <a:r>
              <a:rPr lang="da-DK" altLang="ko-KR" sz="2000" dirty="0"/>
              <a:t>e_current_amd64.deb</a:t>
            </a:r>
          </a:p>
          <a:p>
            <a:pPr lvl="1"/>
            <a:endParaRPr lang="da-DK" altLang="ko-KR" sz="2000" dirty="0"/>
          </a:p>
          <a:p>
            <a:r>
              <a:rPr lang="ko-KR" altLang="en-US" sz="2400" dirty="0"/>
              <a:t>프로그램 표시에서 설치된 </a:t>
            </a:r>
            <a:r>
              <a:rPr lang="en-US" altLang="ko-KR" sz="2400" dirty="0"/>
              <a:t>Chrome </a:t>
            </a:r>
            <a:r>
              <a:rPr lang="ko-KR" altLang="en-US" sz="2400" dirty="0"/>
              <a:t>확인 및 실행</a:t>
            </a:r>
          </a:p>
        </p:txBody>
      </p:sp>
    </p:spTree>
    <p:extLst>
      <p:ext uri="{BB962C8B-B14F-4D97-AF65-F5344CB8AC3E}">
        <p14:creationId xmlns:p14="http://schemas.microsoft.com/office/powerpoint/2010/main" val="253044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102242" y="1384422"/>
            <a:ext cx="5709684" cy="4744184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표시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설정</a:t>
            </a:r>
            <a:r>
              <a:rPr lang="en-US" altLang="ko-KR" dirty="0"/>
              <a:t>]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네트워크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배경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모양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개인 정보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소리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전원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디스플레이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지역 및 언어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사용자</a:t>
            </a:r>
            <a:r>
              <a:rPr lang="en-US" altLang="ko-KR" dirty="0"/>
              <a:t>] </a:t>
            </a:r>
            <a:r>
              <a:rPr lang="ko-KR" altLang="en-US" dirty="0"/>
              <a:t>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1B8CBA-EF6A-4F5C-8A9E-61E584DF0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69" y="2053761"/>
            <a:ext cx="4872815" cy="407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5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2060104" y="1295400"/>
            <a:ext cx="8229600" cy="4842696"/>
          </a:xfrm>
        </p:spPr>
        <p:txBody>
          <a:bodyPr/>
          <a:lstStyle/>
          <a:p>
            <a:r>
              <a:rPr lang="ko-KR" altLang="en-US" dirty="0"/>
              <a:t>네트워크 설정 창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설정</a:t>
            </a:r>
            <a:r>
              <a:rPr lang="en-US" altLang="ko-KR" dirty="0"/>
              <a:t>] -&gt; [</a:t>
            </a:r>
            <a:r>
              <a:rPr lang="ko-KR" altLang="en-US" dirty="0"/>
              <a:t>네트워크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ko-KR" altLang="en-US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91150" y="-579861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FF9303C-63A8-4E42-B8F9-A9BA68437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_x207761560" descr="EMB000060242a1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448998"/>
            <a:ext cx="3816424" cy="350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07761488" descr="EMB000060242a1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806" y="2654709"/>
            <a:ext cx="3157595" cy="318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_x207761416"/>
          <p:cNvSpPr>
            <a:spLocks noChangeArrowheads="1"/>
          </p:cNvSpPr>
          <p:nvPr/>
        </p:nvSpPr>
        <p:spPr bwMode="auto">
          <a:xfrm>
            <a:off x="5509706" y="2985773"/>
            <a:ext cx="208037" cy="239092"/>
          </a:xfrm>
          <a:prstGeom prst="rect">
            <a:avLst/>
          </a:prstGeom>
          <a:noFill/>
          <a:ln w="4191">
            <a:solidFill>
              <a:srgbClr val="DB5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717742" y="3100813"/>
            <a:ext cx="9543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8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11A1B-11B4-465F-6C73-B790EFA8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E0FBD-A6E4-FA2D-A295-52839C886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326"/>
            <a:ext cx="4811233" cy="454663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시스템 설정에서 배경을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변경하고 그 전후를 비교해본다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프로그램</a:t>
            </a:r>
            <a:r>
              <a:rPr lang="en-US" altLang="ko-KR" sz="2400" dirty="0"/>
              <a:t>] </a:t>
            </a:r>
            <a:r>
              <a:rPr lang="en-US" altLang="ko-KR" sz="2400" dirty="0">
                <a:sym typeface="Wingdings" panose="05000000000000000000" pitchFamily="2" charset="2"/>
              </a:rPr>
              <a:t> [</a:t>
            </a:r>
            <a:r>
              <a:rPr lang="ko-KR" altLang="en-US" sz="2400" dirty="0">
                <a:sym typeface="Wingdings" panose="05000000000000000000" pitchFamily="2" charset="2"/>
              </a:rPr>
              <a:t>설정</a:t>
            </a:r>
            <a:r>
              <a:rPr lang="en-US" altLang="ko-KR" sz="2400" dirty="0">
                <a:sym typeface="Wingdings" panose="05000000000000000000" pitchFamily="2" charset="2"/>
              </a:rPr>
              <a:t>]  </a:t>
            </a:r>
            <a:r>
              <a:rPr lang="ko-KR" altLang="en-US" sz="2400" dirty="0">
                <a:sym typeface="Wingdings" panose="05000000000000000000" pitchFamily="2" charset="2"/>
              </a:rPr>
              <a:t>배경</a:t>
            </a:r>
            <a:endParaRPr lang="ko-KR" altLang="en-US" sz="2400" dirty="0"/>
          </a:p>
          <a:p>
            <a:pPr lvl="1"/>
            <a:endParaRPr lang="ko-KR" altLang="en-US" sz="20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9EB1A8-ADB1-C21D-2D08-0E9D30BA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7E3129-87E4-4AC5-BAB5-7C80E35F5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36" y="1512746"/>
            <a:ext cx="5752128" cy="484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6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11A1B-11B4-465F-6C73-B790EFA8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디스플레이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E0FBD-A6E4-FA2D-A295-52839C886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39"/>
            <a:ext cx="5257800" cy="454272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시스템 설정에서 디스플레이를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변경하고 그 전후를 비교해본다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프로그램</a:t>
            </a:r>
            <a:r>
              <a:rPr lang="en-US" altLang="ko-KR" sz="2400" dirty="0"/>
              <a:t>] </a:t>
            </a:r>
            <a:r>
              <a:rPr lang="en-US" altLang="ko-KR" sz="2400" dirty="0">
                <a:sym typeface="Wingdings" panose="05000000000000000000" pitchFamily="2" charset="2"/>
              </a:rPr>
              <a:t> [</a:t>
            </a:r>
            <a:r>
              <a:rPr lang="ko-KR" altLang="en-US" sz="2400" dirty="0">
                <a:sym typeface="Wingdings" panose="05000000000000000000" pitchFamily="2" charset="2"/>
              </a:rPr>
              <a:t>설정</a:t>
            </a:r>
            <a:r>
              <a:rPr lang="en-US" altLang="ko-KR" sz="2400" dirty="0">
                <a:sym typeface="Wingdings" panose="05000000000000000000" pitchFamily="2" charset="2"/>
              </a:rPr>
              <a:t>]  </a:t>
            </a:r>
            <a:r>
              <a:rPr lang="ko-KR" altLang="en-US" sz="2400" dirty="0">
                <a:sym typeface="Wingdings" panose="05000000000000000000" pitchFamily="2" charset="2"/>
              </a:rPr>
              <a:t>디스플레이</a:t>
            </a:r>
            <a:endParaRPr lang="ko-KR" altLang="en-US" sz="20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9EB1A8-ADB1-C21D-2D08-0E9D30BA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B816A8-2191-4EF8-A089-79A92A634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65" y="1469250"/>
            <a:ext cx="5489858" cy="462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8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320B7-E598-4C62-A949-58C93E71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systemd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22254-1ABB-4F13-97D8-02A1094B7F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199" y="1267046"/>
            <a:ext cx="9312349" cy="4744184"/>
          </a:xfrm>
        </p:spPr>
        <p:txBody>
          <a:bodyPr/>
          <a:lstStyle/>
          <a:p>
            <a:r>
              <a:rPr lang="en-US" altLang="ko-KR" dirty="0" err="1"/>
              <a:t>init</a:t>
            </a:r>
            <a:r>
              <a:rPr lang="ko-KR" altLang="en-US" dirty="0"/>
              <a:t>를 대체한 시스템 데몬 프로세스</a:t>
            </a:r>
            <a:endParaRPr lang="en-US" altLang="ko-KR" dirty="0"/>
          </a:p>
          <a:p>
            <a:pPr lvl="1"/>
            <a:r>
              <a:rPr lang="ko-KR" altLang="en-US" dirty="0"/>
              <a:t>시스템이 부팅될 때 다양한 서비스 </a:t>
            </a:r>
            <a:r>
              <a:rPr lang="ko-KR" altLang="en-US" dirty="0" err="1"/>
              <a:t>데몬들을</a:t>
            </a:r>
            <a:r>
              <a:rPr lang="ko-KR" altLang="en-US" dirty="0"/>
              <a:t> </a:t>
            </a:r>
            <a:r>
              <a:rPr lang="ko-KR" altLang="en-US" dirty="0" err="1"/>
              <a:t>시작시키고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서비스 데몬 프로세스들을 관리함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227492-4C8E-43DE-90C1-4FA1C7D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6</a:t>
            </a:fld>
            <a:endParaRPr lang="en-US" altLang="ko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D8EB1E-3F45-46EE-B6DC-D31A49304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81415"/>
              </p:ext>
            </p:extLst>
          </p:nvPr>
        </p:nvGraphicFramePr>
        <p:xfrm>
          <a:off x="838199" y="2584869"/>
          <a:ext cx="6480720" cy="772123"/>
        </p:xfrm>
        <a:graphic>
          <a:graphicData uri="http://schemas.openxmlformats.org/drawingml/2006/table">
            <a:tbl>
              <a:tblPr/>
              <a:tblGrid>
                <a:gridCol w="6480720">
                  <a:extLst>
                    <a:ext uri="{9D8B030D-6E8A-4147-A177-3AD203B41FA5}">
                      <a16:colId xmlns:a16="http://schemas.microsoft.com/office/drawing/2014/main" val="2684847227"/>
                    </a:ext>
                  </a:extLst>
                </a:gridCol>
              </a:tblGrid>
              <a:tr h="772123">
                <a:tc>
                  <a:txBody>
                    <a:bodyPr/>
                    <a:lstStyle/>
                    <a:p>
                      <a:pPr marL="61976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100" spc="0" dirty="0" err="1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pstree</a:t>
                      </a:r>
                      <a:endParaRPr lang="ko-KR" altLang="en-US" sz="1600" kern="100" spc="0" dirty="0">
                        <a:solidFill>
                          <a:srgbClr val="3333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1976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 err="1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systemd</a:t>
                      </a: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가 생성한 자식 데몬 프로세스들을 트리 형태로 보여준다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. </a:t>
                      </a:r>
                      <a:endParaRPr lang="ko-KR" altLang="en-US" sz="16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577932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B5121BA3-443E-4B4F-ADE5-B86297ECB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BD5829C-1715-408D-A414-AE02AA42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356992"/>
            <a:ext cx="566769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4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부팅 관련 </a:t>
            </a:r>
            <a:r>
              <a:rPr lang="en-US" altLang="ko-KR" dirty="0" err="1"/>
              <a:t>systemd</a:t>
            </a:r>
            <a:r>
              <a:rPr lang="ko-KR" altLang="en-US" dirty="0"/>
              <a:t>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944723"/>
            <a:ext cx="8435280" cy="56191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74320" lvl="1" indent="0" fontAlgn="base">
              <a:buNone/>
            </a:pPr>
            <a:endParaRPr lang="en-US" altLang="ko-KR" sz="2100" dirty="0"/>
          </a:p>
          <a:p>
            <a:pPr marL="274320" lvl="1" indent="0" fontAlgn="base">
              <a:buNone/>
            </a:pPr>
            <a:endParaRPr lang="en-US" altLang="ko-KR" sz="2100" dirty="0"/>
          </a:p>
          <a:p>
            <a:pPr marL="274320" lvl="1" indent="0" fontAlgn="base">
              <a:buNone/>
            </a:pPr>
            <a:r>
              <a:rPr lang="en-US" altLang="ko-KR" sz="2100" dirty="0"/>
              <a:t># </a:t>
            </a:r>
            <a:r>
              <a:rPr lang="en-US" altLang="ko-KR" sz="2100" dirty="0" err="1"/>
              <a:t>systemd</a:t>
            </a:r>
            <a:r>
              <a:rPr lang="en-US" altLang="ko-KR" sz="2100" dirty="0"/>
              <a:t>-analyze</a:t>
            </a:r>
          </a:p>
          <a:p>
            <a:pPr marL="274320" lvl="1" indent="0" fontAlgn="base">
              <a:buNone/>
            </a:pPr>
            <a:r>
              <a:rPr lang="en-US" altLang="ko-KR" sz="2100" dirty="0"/>
              <a:t>Startup finished in 4.762s (kernel) + 8.278s (</a:t>
            </a:r>
            <a:r>
              <a:rPr lang="en-US" altLang="ko-KR" sz="2100" dirty="0" err="1"/>
              <a:t>userspace</a:t>
            </a:r>
            <a:r>
              <a:rPr lang="en-US" altLang="ko-KR" sz="2100" dirty="0"/>
              <a:t>) = 13.041s </a:t>
            </a:r>
          </a:p>
          <a:p>
            <a:pPr marL="274320" lvl="1" indent="0" fontAlgn="base">
              <a:buNone/>
            </a:pPr>
            <a:r>
              <a:rPr lang="en-US" altLang="ko-KR" sz="2100" dirty="0" err="1"/>
              <a:t>graphical.target</a:t>
            </a:r>
            <a:r>
              <a:rPr lang="en-US" altLang="ko-KR" sz="2100" dirty="0"/>
              <a:t> reached after 8.247s in </a:t>
            </a:r>
            <a:r>
              <a:rPr lang="en-US" altLang="ko-KR" sz="2100" dirty="0" err="1"/>
              <a:t>userspace</a:t>
            </a:r>
            <a:endParaRPr lang="en-US" altLang="ko-KR" sz="2100" dirty="0"/>
          </a:p>
          <a:p>
            <a:pPr marL="274320" lvl="1" indent="0" fontAlgn="base">
              <a:buNone/>
            </a:pPr>
            <a:endParaRPr lang="en-US" altLang="ko-KR" sz="2100" dirty="0"/>
          </a:p>
          <a:p>
            <a:pPr marL="274320" lvl="1" indent="0" fontAlgn="base">
              <a:buNone/>
            </a:pPr>
            <a:r>
              <a:rPr lang="en-US" altLang="ko-KR" sz="2100" dirty="0"/>
              <a:t># </a:t>
            </a:r>
            <a:r>
              <a:rPr lang="ko-KR" altLang="en-US" sz="2100" dirty="0">
                <a:solidFill>
                  <a:srgbClr val="C00000"/>
                </a:solidFill>
              </a:rPr>
              <a:t>관련 명령어 실행</a:t>
            </a:r>
            <a:endParaRPr lang="en-US" altLang="ko-KR" sz="2100" dirty="0">
              <a:solidFill>
                <a:srgbClr val="C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982236"/>
              </p:ext>
            </p:extLst>
          </p:nvPr>
        </p:nvGraphicFramePr>
        <p:xfrm>
          <a:off x="997705" y="1290026"/>
          <a:ext cx="7632848" cy="3463637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3230210149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23966552"/>
                    </a:ext>
                  </a:extLst>
                </a:gridCol>
              </a:tblGrid>
              <a:tr h="3489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544886"/>
                  </a:ext>
                </a:extLst>
              </a:tr>
              <a:tr h="3489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systemd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-analyze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부팅에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걸린시간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표시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63392"/>
                  </a:ext>
                </a:extLst>
              </a:tr>
              <a:tr h="3489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systemd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-analyze blame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부팅 시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걸린 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시간표시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964341"/>
                  </a:ext>
                </a:extLst>
              </a:tr>
              <a:tr h="3489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systemd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-analyze plot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부팅 시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걸린 시간을 정렬해서 표시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406688"/>
                  </a:ext>
                </a:extLst>
              </a:tr>
              <a:tr h="6647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systemd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-analyze critical-chain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부팅 시 시간이 많이 걸리는 서비스들을 트리 형태로 엮어서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(chain)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048463"/>
                  </a:ext>
                </a:extLst>
              </a:tr>
              <a:tr h="3489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journalctl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부팅을 포함한 전체적인 시스템 로그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98682"/>
                  </a:ext>
                </a:extLst>
              </a:tr>
              <a:tr h="3489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journalctl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 -b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마지막 부팅 이후 시스템 로그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846040"/>
                  </a:ext>
                </a:extLst>
              </a:tr>
              <a:tr h="3489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hostnamectl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호스트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이름표시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60527"/>
                  </a:ext>
                </a:extLst>
              </a:tr>
              <a:tr h="3489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hostnamectl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 set-hostname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호스트이름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변경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89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13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81740" y="1226229"/>
            <a:ext cx="8229600" cy="511256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서비스 </a:t>
            </a:r>
            <a:r>
              <a:rPr lang="ko-KR" altLang="en-US" sz="1600" dirty="0" err="1"/>
              <a:t>데몬에</a:t>
            </a:r>
            <a:r>
              <a:rPr lang="ko-KR" altLang="en-US" sz="1600" dirty="0"/>
              <a:t> 대해서 실행</a:t>
            </a:r>
            <a:r>
              <a:rPr lang="en-US" altLang="ko-KR" sz="1600" dirty="0"/>
              <a:t>, </a:t>
            </a:r>
            <a:r>
              <a:rPr lang="ko-KR" altLang="en-US" sz="1600" dirty="0"/>
              <a:t>중지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재시작</a:t>
            </a:r>
            <a:r>
              <a:rPr lang="ko-KR" altLang="en-US" sz="1600" dirty="0"/>
              <a:t> 등의 직접 제어</a:t>
            </a:r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 fontAlgn="base">
              <a:buNone/>
            </a:pPr>
            <a:endParaRPr lang="en-US" altLang="ko-KR" sz="1600" dirty="0"/>
          </a:p>
          <a:p>
            <a:pPr fontAlgn="base"/>
            <a:r>
              <a:rPr lang="ko-KR" altLang="en-US" sz="1600" dirty="0"/>
              <a:t>예</a:t>
            </a:r>
            <a:endParaRPr lang="en-US" altLang="ko-KR" sz="1600" dirty="0"/>
          </a:p>
          <a:p>
            <a:pPr marL="274320" lvl="1" indent="0" fontAlgn="base">
              <a:buNone/>
            </a:pPr>
            <a:r>
              <a:rPr lang="en-US" altLang="ko-KR" sz="1600" dirty="0"/>
              <a:t># service </a:t>
            </a:r>
            <a:r>
              <a:rPr lang="en-US" altLang="ko-KR" sz="1600" dirty="0" err="1"/>
              <a:t>cron</a:t>
            </a:r>
            <a:r>
              <a:rPr lang="en-US" altLang="ko-KR" sz="1600" dirty="0"/>
              <a:t> status</a:t>
            </a:r>
          </a:p>
          <a:p>
            <a:pPr marL="274320" lvl="1" indent="0" fontAlgn="base">
              <a:buNone/>
            </a:pPr>
            <a:r>
              <a:rPr lang="en-US" altLang="ko-KR" sz="1200" dirty="0"/>
              <a:t>● </a:t>
            </a:r>
            <a:r>
              <a:rPr lang="en-US" altLang="ko-KR" sz="1600" dirty="0" err="1"/>
              <a:t>cron.service</a:t>
            </a:r>
            <a:r>
              <a:rPr lang="en-US" altLang="ko-KR" sz="1600" dirty="0"/>
              <a:t> – Regular background program processing daemon</a:t>
            </a:r>
          </a:p>
          <a:p>
            <a:pPr marL="274320" lvl="1" indent="0" fontAlgn="base">
              <a:buNone/>
            </a:pPr>
            <a:r>
              <a:rPr lang="en-US" altLang="ko-KR" sz="1600" dirty="0"/>
              <a:t>Loaded: loaded(/lib/</a:t>
            </a:r>
            <a:r>
              <a:rPr lang="en-US" altLang="ko-KR" sz="1600" dirty="0" err="1"/>
              <a:t>systemd</a:t>
            </a:r>
            <a:r>
              <a:rPr lang="en-US" altLang="ko-KR" sz="1600" dirty="0"/>
              <a:t>/system/</a:t>
            </a:r>
            <a:r>
              <a:rPr lang="en-US" altLang="ko-KR" sz="1600" dirty="0" err="1"/>
              <a:t>cron.service</a:t>
            </a:r>
            <a:r>
              <a:rPr lang="en-US" altLang="ko-KR" sz="1600" dirty="0"/>
              <a:t>; enabled; </a:t>
            </a:r>
          </a:p>
          <a:p>
            <a:pPr marL="274320" lvl="1" indent="0" fontAlgn="base">
              <a:buNone/>
            </a:pPr>
            <a:r>
              <a:rPr lang="en-US" altLang="ko-KR" sz="1600" dirty="0"/>
              <a:t>Active: </a:t>
            </a:r>
            <a:r>
              <a:rPr lang="en-US" altLang="ko-KR" sz="1600" dirty="0">
                <a:solidFill>
                  <a:srgbClr val="0000FF"/>
                </a:solidFill>
              </a:rPr>
              <a:t>active(running)</a:t>
            </a:r>
            <a:r>
              <a:rPr lang="en-US" altLang="ko-KR" sz="1600" dirty="0"/>
              <a:t> since Tue 2021-08-17 19:44:47 PDT; </a:t>
            </a:r>
          </a:p>
          <a:p>
            <a:pPr marL="274320" lvl="1" indent="0" fontAlgn="base">
              <a:buNone/>
            </a:pPr>
            <a:r>
              <a:rPr lang="en-US" altLang="ko-KR" sz="1600" dirty="0"/>
              <a:t>Main PID: 715 (</a:t>
            </a:r>
            <a:r>
              <a:rPr lang="en-US" altLang="ko-KR" sz="1600" dirty="0" err="1"/>
              <a:t>cron</a:t>
            </a:r>
            <a:r>
              <a:rPr lang="en-US" altLang="ko-KR" sz="1600" dirty="0"/>
              <a:t>)</a:t>
            </a:r>
          </a:p>
          <a:p>
            <a:pPr marL="274320" lvl="1" indent="0" fontAlgn="base">
              <a:buNone/>
            </a:pPr>
            <a:r>
              <a:rPr lang="en-US" altLang="ko-KR" sz="1600" dirty="0"/>
              <a:t>...</a:t>
            </a:r>
          </a:p>
          <a:p>
            <a:pPr marL="274320" lvl="1" indent="0" fontAlgn="base"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# service </a:t>
            </a:r>
            <a:r>
              <a:rPr lang="en-US" altLang="ko-KR" sz="1600" dirty="0" err="1">
                <a:solidFill>
                  <a:srgbClr val="C00000"/>
                </a:solidFill>
              </a:rPr>
              <a:t>cron</a:t>
            </a:r>
            <a:r>
              <a:rPr lang="en-US" altLang="ko-KR" sz="1600" dirty="0">
                <a:solidFill>
                  <a:srgbClr val="C00000"/>
                </a:solidFill>
              </a:rPr>
              <a:t> stop</a:t>
            </a:r>
          </a:p>
          <a:p>
            <a:pPr marL="274320" lvl="1" indent="0" fontAlgn="base"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# service </a:t>
            </a:r>
            <a:r>
              <a:rPr lang="en-US" altLang="ko-KR" sz="1600" dirty="0" err="1">
                <a:solidFill>
                  <a:srgbClr val="C00000"/>
                </a:solidFill>
              </a:rPr>
              <a:t>cron</a:t>
            </a:r>
            <a:r>
              <a:rPr lang="en-US" altLang="ko-KR" sz="1600" dirty="0">
                <a:solidFill>
                  <a:srgbClr val="C00000"/>
                </a:solidFill>
              </a:rPr>
              <a:t> start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749716"/>
              </p:ext>
            </p:extLst>
          </p:nvPr>
        </p:nvGraphicFramePr>
        <p:xfrm>
          <a:off x="1288328" y="1661494"/>
          <a:ext cx="6984776" cy="768287"/>
        </p:xfrm>
        <a:graphic>
          <a:graphicData uri="http://schemas.openxmlformats.org/drawingml/2006/table">
            <a:tbl>
              <a:tblPr/>
              <a:tblGrid>
                <a:gridCol w="6984776">
                  <a:extLst>
                    <a:ext uri="{9D8B030D-6E8A-4147-A177-3AD203B41FA5}">
                      <a16:colId xmlns:a16="http://schemas.microsoft.com/office/drawing/2014/main" val="3306244828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# service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명령어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시스템 서비스를 조작하기 위해 서비스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데몬을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 명령어에 따라 제어한다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1576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590866" y="4293096"/>
          <a:ext cx="4465574" cy="1820738"/>
        </p:xfrm>
        <a:graphic>
          <a:graphicData uri="http://schemas.openxmlformats.org/drawingml/2006/table">
            <a:tbl>
              <a:tblPr/>
              <a:tblGrid>
                <a:gridCol w="1154557">
                  <a:extLst>
                    <a:ext uri="{9D8B030D-6E8A-4147-A177-3AD203B41FA5}">
                      <a16:colId xmlns:a16="http://schemas.microsoft.com/office/drawing/2014/main" val="2404390201"/>
                    </a:ext>
                  </a:extLst>
                </a:gridCol>
                <a:gridCol w="3311017">
                  <a:extLst>
                    <a:ext uri="{9D8B030D-6E8A-4147-A177-3AD203B41FA5}">
                      <a16:colId xmlns:a16="http://schemas.microsoft.com/office/drawing/2014/main" val="3378445839"/>
                    </a:ext>
                  </a:extLst>
                </a:gridCol>
              </a:tblGrid>
              <a:tr h="1013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925960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start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시비스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데몬을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 실행한다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한컴바탕" panose="02030600000101010101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588971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stop 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서비스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데몬을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 중지한다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한컴바탕" panose="02030600000101010101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006503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restart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서비스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데몬을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재시작한다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한컴바탕" panose="02030600000101010101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52545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status 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서비스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데몬의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 상태를 보여준다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한컴바탕" panose="02030600000101010101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765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90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systemctl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  <a:r>
              <a:rPr lang="en-US" altLang="ko-KR" dirty="0"/>
              <a:t>: </a:t>
            </a:r>
            <a:r>
              <a:rPr lang="ko-KR" altLang="en-US" dirty="0"/>
              <a:t>서비스 상태 표시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199" y="1268760"/>
            <a:ext cx="9624237" cy="533051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200" dirty="0" err="1"/>
              <a:t>systemd</a:t>
            </a:r>
            <a:r>
              <a:rPr lang="ko-KR" altLang="en-US" sz="2200" dirty="0"/>
              <a:t>의 서비스를 관리하기 위한 명령어로</a:t>
            </a:r>
            <a:r>
              <a:rPr lang="en-US" altLang="ko-KR" sz="2200" dirty="0"/>
              <a:t> </a:t>
            </a:r>
            <a:r>
              <a:rPr lang="ko-KR" altLang="en-US" sz="2200" dirty="0"/>
              <a:t>서비스 상태를 표시할 수 있다</a:t>
            </a:r>
            <a:endParaRPr lang="en-US" altLang="ko-KR" sz="2200" dirty="0"/>
          </a:p>
          <a:p>
            <a:endParaRPr lang="ko-KR" altLang="en-US" sz="14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pPr fontAlgn="base"/>
            <a:endParaRPr lang="en-US" altLang="ko-KR" sz="900" dirty="0"/>
          </a:p>
          <a:p>
            <a:pPr fontAlgn="base"/>
            <a:endParaRPr lang="en-US" altLang="ko-KR" sz="900" dirty="0"/>
          </a:p>
          <a:p>
            <a:pPr marL="0" indent="0" fontAlgn="base">
              <a:buNone/>
            </a:pPr>
            <a:endParaRPr lang="en-US" altLang="ko-KR" sz="1900" dirty="0"/>
          </a:p>
          <a:p>
            <a:pPr marL="274320" lvl="1" indent="0" fontAlgn="base">
              <a:buNone/>
            </a:pPr>
            <a:r>
              <a:rPr lang="en-US" altLang="ko-KR" sz="2100" dirty="0"/>
              <a:t># </a:t>
            </a:r>
            <a:r>
              <a:rPr lang="en-US" altLang="ko-KR" sz="2100" dirty="0" err="1"/>
              <a:t>systemctl</a:t>
            </a:r>
            <a:r>
              <a:rPr lang="en-US" altLang="ko-KR" sz="2100" dirty="0"/>
              <a:t> status </a:t>
            </a:r>
            <a:r>
              <a:rPr lang="en-US" altLang="ko-KR" sz="2100" dirty="0" err="1"/>
              <a:t>cron</a:t>
            </a:r>
            <a:endParaRPr lang="en-US" altLang="ko-KR" sz="2100" dirty="0"/>
          </a:p>
          <a:p>
            <a:pPr marL="274320" lvl="1" indent="0" fontAlgn="base">
              <a:buNone/>
            </a:pPr>
            <a:r>
              <a:rPr lang="en-US" altLang="ko-KR" sz="1600" dirty="0"/>
              <a:t>●</a:t>
            </a:r>
            <a:r>
              <a:rPr lang="en-US" altLang="ko-KR" sz="2100" dirty="0"/>
              <a:t> </a:t>
            </a:r>
            <a:r>
              <a:rPr lang="en-US" altLang="ko-KR" sz="2100" dirty="0" err="1"/>
              <a:t>cron.service</a:t>
            </a:r>
            <a:r>
              <a:rPr lang="en-US" altLang="ko-KR" sz="2100" dirty="0"/>
              <a:t> – Regular background program processing daemon</a:t>
            </a:r>
          </a:p>
          <a:p>
            <a:pPr marL="274320" lvl="1" indent="0" fontAlgn="base">
              <a:buNone/>
            </a:pPr>
            <a:r>
              <a:rPr lang="en-US" altLang="ko-KR" sz="2100" dirty="0"/>
              <a:t>Loaded: loaded(/lib/</a:t>
            </a:r>
            <a:r>
              <a:rPr lang="en-US" altLang="ko-KR" sz="2100" dirty="0" err="1"/>
              <a:t>systemd</a:t>
            </a:r>
            <a:r>
              <a:rPr lang="en-US" altLang="ko-KR" sz="2100" dirty="0"/>
              <a:t>/system/</a:t>
            </a:r>
            <a:r>
              <a:rPr lang="en-US" altLang="ko-KR" sz="2100" dirty="0" err="1"/>
              <a:t>cron.service</a:t>
            </a:r>
            <a:r>
              <a:rPr lang="en-US" altLang="ko-KR" sz="2100" dirty="0"/>
              <a:t>; enabled; </a:t>
            </a:r>
          </a:p>
          <a:p>
            <a:pPr marL="274320" lvl="1" indent="0" fontAlgn="base">
              <a:buNone/>
            </a:pPr>
            <a:r>
              <a:rPr lang="en-US" altLang="ko-KR" sz="2100" dirty="0"/>
              <a:t>Active: </a:t>
            </a:r>
            <a:r>
              <a:rPr lang="en-US" altLang="ko-KR" sz="2100" dirty="0">
                <a:solidFill>
                  <a:srgbClr val="0000FF"/>
                </a:solidFill>
              </a:rPr>
              <a:t>active(running) </a:t>
            </a:r>
            <a:r>
              <a:rPr lang="en-US" altLang="ko-KR" sz="2100" dirty="0"/>
              <a:t>since Tue 2021-08-17 19:44:47 PDT; </a:t>
            </a:r>
          </a:p>
          <a:p>
            <a:pPr marL="274320" lvl="1" indent="0" fontAlgn="base">
              <a:buNone/>
            </a:pPr>
            <a:r>
              <a:rPr lang="en-US" altLang="ko-KR" sz="2100" dirty="0"/>
              <a:t>Main PID: 715 (</a:t>
            </a:r>
            <a:r>
              <a:rPr lang="en-US" altLang="ko-KR" sz="2100" dirty="0" err="1"/>
              <a:t>cron</a:t>
            </a:r>
            <a:r>
              <a:rPr lang="en-US" altLang="ko-KR" sz="2100" dirty="0"/>
              <a:t>)</a:t>
            </a:r>
          </a:p>
          <a:p>
            <a:pPr marL="274320" lvl="1" indent="0" fontAlgn="base">
              <a:buNone/>
            </a:pPr>
            <a:r>
              <a:rPr lang="en-US" altLang="ko-KR" sz="2100" dirty="0"/>
              <a:t>...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2864"/>
              </p:ext>
            </p:extLst>
          </p:nvPr>
        </p:nvGraphicFramePr>
        <p:xfrm>
          <a:off x="1167825" y="1842979"/>
          <a:ext cx="6768752" cy="2506827"/>
        </p:xfrm>
        <a:graphic>
          <a:graphicData uri="http://schemas.openxmlformats.org/drawingml/2006/table">
            <a:tbl>
              <a:tblPr/>
              <a:tblGrid>
                <a:gridCol w="3159163">
                  <a:extLst>
                    <a:ext uri="{9D8B030D-6E8A-4147-A177-3AD203B41FA5}">
                      <a16:colId xmlns:a16="http://schemas.microsoft.com/office/drawing/2014/main" val="1670254557"/>
                    </a:ext>
                  </a:extLst>
                </a:gridCol>
                <a:gridCol w="3609589">
                  <a:extLst>
                    <a:ext uri="{9D8B030D-6E8A-4147-A177-3AD203B41FA5}">
                      <a16:colId xmlns:a16="http://schemas.microsoft.com/office/drawing/2014/main" val="813438154"/>
                    </a:ext>
                  </a:extLst>
                </a:gridCol>
              </a:tblGrid>
              <a:tr h="3465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상태 표시 기능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61065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서비스 목록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3508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 list-unit-files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 목록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활성화 여부 표시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51626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 --failed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부팅 시 실행에 실패한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서비스목록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30102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 is-enabled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서비스명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 서비스 활성화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35189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 is-active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서비스명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 서비스 현재 동작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76179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 status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서비스명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 서비스의 자세한 상태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24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9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717</Words>
  <Application>Microsoft Office PowerPoint</Application>
  <PresentationFormat>와이드스크린</PresentationFormat>
  <Paragraphs>203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바탕</vt:lpstr>
      <vt:lpstr>한컴바탕</vt:lpstr>
      <vt:lpstr>Arial</vt:lpstr>
      <vt:lpstr>Lucida Console</vt:lpstr>
      <vt:lpstr>Lucida Sans Typewriter</vt:lpstr>
      <vt:lpstr>Wingdings</vt:lpstr>
      <vt:lpstr>Office 테마</vt:lpstr>
      <vt:lpstr>리눅스 시스템 실습 #14 </vt:lpstr>
      <vt:lpstr>1. 설정</vt:lpstr>
      <vt:lpstr>네트워크 설정</vt:lpstr>
      <vt:lpstr>배경 설정</vt:lpstr>
      <vt:lpstr>디스플레이 설정</vt:lpstr>
      <vt:lpstr>2. systemd</vt:lpstr>
      <vt:lpstr>부팅 관련 systemd 명령어</vt:lpstr>
      <vt:lpstr>service</vt:lpstr>
      <vt:lpstr>3. systemctl 명령어: 서비스 상태 표시</vt:lpstr>
      <vt:lpstr>3. systemctl 명령어: 서비스 제어</vt:lpstr>
      <vt:lpstr>FTP 서버 설치 및 서비스 제어 </vt:lpstr>
      <vt:lpstr>4. 소프트웨어 설치 : Chrome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시스템 실습 #14 </dc:title>
  <dc:creator>SM-PC</dc:creator>
  <cp:lastModifiedBy>SM-PC</cp:lastModifiedBy>
  <cp:revision>19</cp:revision>
  <dcterms:created xsi:type="dcterms:W3CDTF">2023-07-17T02:21:28Z</dcterms:created>
  <dcterms:modified xsi:type="dcterms:W3CDTF">2023-07-18T01:15:13Z</dcterms:modified>
</cp:coreProperties>
</file>