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44" r:id="rId2"/>
    <p:sldId id="343" r:id="rId3"/>
    <p:sldId id="258" r:id="rId4"/>
    <p:sldId id="257" r:id="rId5"/>
    <p:sldId id="305" r:id="rId6"/>
    <p:sldId id="306" r:id="rId7"/>
    <p:sldId id="303" r:id="rId8"/>
    <p:sldId id="304" r:id="rId9"/>
    <p:sldId id="260" r:id="rId10"/>
    <p:sldId id="261" r:id="rId11"/>
    <p:sldId id="263" r:id="rId12"/>
    <p:sldId id="309" r:id="rId13"/>
    <p:sldId id="310" r:id="rId14"/>
    <p:sldId id="338" r:id="rId15"/>
    <p:sldId id="307" r:id="rId16"/>
    <p:sldId id="308" r:id="rId17"/>
    <p:sldId id="311" r:id="rId18"/>
    <p:sldId id="339" r:id="rId19"/>
    <p:sldId id="340" r:id="rId20"/>
    <p:sldId id="341" r:id="rId21"/>
    <p:sldId id="313" r:id="rId22"/>
    <p:sldId id="314" r:id="rId23"/>
    <p:sldId id="315" r:id="rId24"/>
    <p:sldId id="316" r:id="rId25"/>
    <p:sldId id="321" r:id="rId26"/>
    <p:sldId id="322" r:id="rId27"/>
    <p:sldId id="320" r:id="rId28"/>
    <p:sldId id="323" r:id="rId29"/>
    <p:sldId id="325" r:id="rId30"/>
    <p:sldId id="337" r:id="rId31"/>
    <p:sldId id="330" r:id="rId32"/>
    <p:sldId id="331" r:id="rId33"/>
    <p:sldId id="269" r:id="rId34"/>
    <p:sldId id="270" r:id="rId35"/>
    <p:sldId id="332" r:id="rId36"/>
    <p:sldId id="333" r:id="rId37"/>
    <p:sldId id="334" r:id="rId38"/>
    <p:sldId id="335" r:id="rId39"/>
    <p:sldId id="336" r:id="rId40"/>
    <p:sldId id="300" r:id="rId4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885E2D-F581-468D-8059-524A3FE11344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15471A-B0F0-467E-8360-B25CD3D38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2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1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2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1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31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2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55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62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6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5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5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1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9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4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5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0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4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0F9E46-FCC4-44FB-A2A4-218B04A986E0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4B57-2C99-4EBC-8994-BC8EE060F994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3F4-D72E-406A-A5B8-06D6188A68B1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E1F-BAEE-4D7D-BF4C-773EFD428D06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FD9FCE3-EA89-46D4-A181-BBF5376FCE59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8E-A649-46A7-B5BD-91E9F3ADE33F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50B-0786-47CF-BD69-C6B6D14C0739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D57-9813-4A84-8F66-C32C0ED6A2B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27FD-720A-4ECD-8FAE-A35040C18DC5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85D-ADA6-4E69-A4AE-643A3B19DD11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F11-403D-4A52-B8B2-46CA0C82EF7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A43DB2-3001-4A87-AB00-59CE9CF7C703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3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기본 명령어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숙명여대 </a:t>
            </a:r>
            <a:r>
              <a:rPr lang="ko-KR" altLang="en-US" dirty="0" err="1"/>
              <a:t>창병모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1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일반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(ordinary file)</a:t>
            </a:r>
          </a:p>
          <a:p>
            <a:pPr lvl="1"/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가지고</a:t>
            </a:r>
            <a:r>
              <a:rPr lang="en-US" altLang="ko-KR" dirty="0"/>
              <a:t> </a:t>
            </a:r>
            <a:r>
              <a:rPr lang="en-US" altLang="ko-KR" dirty="0" err="1"/>
              <a:t>있으면서</a:t>
            </a:r>
            <a:r>
              <a:rPr lang="en-US" altLang="ko-KR" dirty="0"/>
              <a:t> </a:t>
            </a:r>
            <a:r>
              <a:rPr lang="en-US" altLang="ko-KR" dirty="0" err="1"/>
              <a:t>디스크에</a:t>
            </a:r>
            <a:r>
              <a:rPr lang="en-US" altLang="ko-KR" dirty="0"/>
              <a:t> </a:t>
            </a:r>
            <a:r>
              <a:rPr lang="en-US" altLang="ko-KR" dirty="0" err="1"/>
              <a:t>저장된다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텍스트 파일</a:t>
            </a:r>
            <a:r>
              <a:rPr lang="en-US" altLang="ko-KR" dirty="0"/>
              <a:t>, </a:t>
            </a:r>
            <a:r>
              <a:rPr lang="ko-KR" altLang="en-US" dirty="0"/>
              <a:t>이진 파일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디렉터리</a:t>
            </a:r>
            <a:r>
              <a:rPr lang="en-US" altLang="ko-KR" dirty="0"/>
              <a:t>(directory) </a:t>
            </a:r>
            <a:r>
              <a:rPr lang="ko-KR" altLang="en-US" dirty="0"/>
              <a:t>또는 </a:t>
            </a:r>
            <a:r>
              <a:rPr lang="en-US" altLang="ko-KR" dirty="0" err="1"/>
              <a:t>폴더</a:t>
            </a:r>
            <a:r>
              <a:rPr lang="en-US" altLang="ko-KR" dirty="0"/>
              <a:t>(folder) </a:t>
            </a:r>
          </a:p>
          <a:p>
            <a:pPr lvl="1"/>
            <a:r>
              <a:rPr lang="ko-KR" altLang="en-US" dirty="0"/>
              <a:t>파일들을 계층적으로 </a:t>
            </a:r>
            <a:r>
              <a:rPr lang="ko-KR" altLang="en-US" dirty="0" err="1"/>
              <a:t>조직화하는</a:t>
            </a:r>
            <a:r>
              <a:rPr lang="ko-KR" altLang="en-US" dirty="0"/>
              <a:t> 데 사용되는 일종의 특수 파일</a:t>
            </a:r>
          </a:p>
          <a:p>
            <a:pPr lvl="1"/>
            <a:r>
              <a:rPr lang="ko-KR" altLang="en-US" dirty="0"/>
              <a:t>디렉터리 내에 파일이나 </a:t>
            </a:r>
            <a:r>
              <a:rPr lang="ko-KR" altLang="en-US" dirty="0" err="1"/>
              <a:t>서브디렉토리들이</a:t>
            </a:r>
            <a:r>
              <a:rPr lang="ko-KR" altLang="en-US" dirty="0"/>
              <a:t> 존재한다</a:t>
            </a:r>
            <a:r>
              <a:rPr lang="en-US" altLang="ko-KR" dirty="0"/>
              <a:t>. 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장치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(device special file)</a:t>
            </a:r>
          </a:p>
          <a:p>
            <a:pPr lvl="1"/>
            <a:r>
              <a:rPr lang="en-US" altLang="ko-KR" dirty="0" err="1"/>
              <a:t>물리적인</a:t>
            </a:r>
            <a:r>
              <a:rPr lang="en-US" altLang="ko-KR" dirty="0"/>
              <a:t> </a:t>
            </a:r>
            <a:r>
              <a:rPr lang="en-US" altLang="ko-KR" dirty="0" err="1"/>
              <a:t>장치에</a:t>
            </a:r>
            <a:r>
              <a:rPr lang="en-US" altLang="ko-KR" dirty="0"/>
              <a:t> </a:t>
            </a:r>
            <a:r>
              <a:rPr lang="en-US" altLang="ko-KR" dirty="0" err="1"/>
              <a:t>대한</a:t>
            </a:r>
            <a:r>
              <a:rPr lang="en-US" altLang="ko-KR" dirty="0"/>
              <a:t> </a:t>
            </a:r>
            <a:r>
              <a:rPr lang="en-US" altLang="ko-KR" dirty="0" err="1"/>
              <a:t>내부적인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endParaRPr lang="en-US" altLang="ko-KR" dirty="0"/>
          </a:p>
          <a:p>
            <a:pPr lvl="1"/>
            <a:r>
              <a:rPr lang="en-US" altLang="ko-KR" dirty="0" err="1"/>
              <a:t>키보드</a:t>
            </a:r>
            <a:r>
              <a:rPr lang="en-US" altLang="ko-KR" dirty="0"/>
              <a:t>(stdin), </a:t>
            </a:r>
            <a:r>
              <a:rPr lang="en-US" altLang="ko-KR" dirty="0" err="1"/>
              <a:t>모니터</a:t>
            </a:r>
            <a:r>
              <a:rPr lang="en-US" altLang="ko-KR" dirty="0"/>
              <a:t>(</a:t>
            </a:r>
            <a:r>
              <a:rPr lang="en-US" altLang="ko-KR" dirty="0" err="1"/>
              <a:t>stdout</a:t>
            </a:r>
            <a:r>
              <a:rPr lang="en-US" altLang="ko-KR" dirty="0"/>
              <a:t>), </a:t>
            </a:r>
            <a:r>
              <a:rPr lang="en-US" altLang="ko-KR" dirty="0" err="1"/>
              <a:t>프린터</a:t>
            </a:r>
            <a:r>
              <a:rPr lang="en-US" altLang="ko-KR" dirty="0"/>
              <a:t> </a:t>
            </a:r>
            <a:r>
              <a:rPr lang="en-US" altLang="ko-KR" dirty="0" err="1"/>
              <a:t>등도</a:t>
            </a:r>
            <a:r>
              <a:rPr lang="en-US" altLang="ko-KR" dirty="0"/>
              <a:t> </a:t>
            </a:r>
            <a:r>
              <a:rPr lang="en-US" altLang="ko-KR" dirty="0" err="1"/>
              <a:t>파일처럼</a:t>
            </a:r>
            <a:r>
              <a:rPr lang="en-US" altLang="ko-KR" dirty="0"/>
              <a:t> </a:t>
            </a:r>
            <a:r>
              <a:rPr lang="en-US" altLang="ko-KR" dirty="0" err="1"/>
              <a:t>사용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0" fontAlgn="base"/>
            <a:r>
              <a:rPr lang="ko-KR" altLang="en-US" dirty="0" err="1"/>
              <a:t>심볼릭</a:t>
            </a:r>
            <a:r>
              <a:rPr lang="ko-KR" altLang="en-US" dirty="0"/>
              <a:t> 링크 파일</a:t>
            </a:r>
          </a:p>
          <a:p>
            <a:pPr lvl="1" fontAlgn="base"/>
            <a:r>
              <a:rPr lang="ko-KR" altLang="en-US" dirty="0"/>
              <a:t>어떤 파일을 가리키는 또 하나의 경로명을 저장하는 파일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계층구조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리눅스의 디렉터리는 루트로부터 시작하여 트리 형태의 계층구조를 이룬다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2602640" descr="EMB000015fc5c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7848872" cy="4392784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홈 디렉터리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홈 디렉터리</a:t>
            </a:r>
            <a:r>
              <a:rPr lang="en-US" altLang="ko-KR" dirty="0"/>
              <a:t>(home directory) </a:t>
            </a:r>
          </a:p>
          <a:p>
            <a:pPr lvl="1"/>
            <a:r>
              <a:rPr lang="ko-KR" altLang="en-US" sz="2200" dirty="0"/>
              <a:t>각 사용자마다 별도의 홈 디렉터리가 있음</a:t>
            </a:r>
            <a:endParaRPr lang="en-US" altLang="ko-KR" sz="2200" dirty="0"/>
          </a:p>
          <a:p>
            <a:pPr lvl="1"/>
            <a:r>
              <a:rPr lang="ko-KR" altLang="en-US" sz="2200" dirty="0"/>
              <a:t>사용자가 로그인하면  홈 디렉터리에서 작업을 시작함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71572448" descr="EMB000015fc5c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6156228" cy="288032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7164288" y="2996952"/>
            <a:ext cx="19797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~  : </a:t>
            </a:r>
            <a:r>
              <a:rPr lang="ko-KR" altLang="en-US" sz="1600" dirty="0">
                <a:latin typeface="+mn-ea"/>
              </a:rPr>
              <a:t>홈 디렉터리 </a:t>
            </a:r>
          </a:p>
          <a:p>
            <a:r>
              <a:rPr lang="en-US" altLang="ko-KR" sz="1600" dirty="0">
                <a:latin typeface="+mn-ea"/>
              </a:rPr>
              <a:t>.  : </a:t>
            </a:r>
            <a:r>
              <a:rPr lang="ko-KR" altLang="en-US" sz="1600" dirty="0">
                <a:latin typeface="+mn-ea"/>
              </a:rPr>
              <a:t>현재 디렉터리</a:t>
            </a:r>
          </a:p>
          <a:p>
            <a:r>
              <a:rPr lang="en-US" altLang="ko-KR" sz="1600" dirty="0">
                <a:latin typeface="+mn-ea"/>
              </a:rPr>
              <a:t>.. : </a:t>
            </a:r>
            <a:r>
              <a:rPr lang="ko-KR" altLang="en-US" sz="1600" dirty="0">
                <a:latin typeface="+mn-ea"/>
              </a:rPr>
              <a:t>부모 디렉터리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경로명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파일이나 디렉터리에 대한 정확한 이름</a:t>
            </a:r>
            <a:endParaRPr lang="en-US" altLang="ko-KR" sz="2000" dirty="0"/>
          </a:p>
          <a:p>
            <a:r>
              <a:rPr lang="ko-KR" altLang="en-US" sz="2000" dirty="0"/>
              <a:t>절대 경로명</a:t>
            </a:r>
            <a:r>
              <a:rPr lang="en-US" altLang="ko-KR" sz="2000" dirty="0"/>
              <a:t>(absolute pathname)</a:t>
            </a:r>
          </a:p>
          <a:p>
            <a:pPr lvl="1"/>
            <a:r>
              <a:rPr lang="ko-KR" altLang="en-US" sz="1800" dirty="0"/>
              <a:t>루트 디렉터리로부터 시작하여 경로 이름을 정확하게 적는 것</a:t>
            </a:r>
            <a:endParaRPr lang="en-US" altLang="ko-KR" sz="1800" dirty="0"/>
          </a:p>
          <a:p>
            <a:r>
              <a:rPr lang="ko-KR" altLang="en-US" sz="2000" dirty="0"/>
              <a:t>상대 경로명</a:t>
            </a:r>
            <a:r>
              <a:rPr lang="en-US" altLang="ko-KR" sz="2000" dirty="0"/>
              <a:t>(relative path name)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작업 디렉터리부터 시작해서 경로 이름을 적는 것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71572448" descr="EMB000015fc5c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1008"/>
            <a:ext cx="6156228" cy="2880320"/>
          </a:xfrm>
          <a:prstGeom prst="rect">
            <a:avLst/>
          </a:prstGeom>
          <a:noFill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DC39-CF4A-4539-8772-638AA242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명령어의 경로 확인</a:t>
            </a:r>
            <a:r>
              <a:rPr lang="en-US" altLang="ko-KR" b="1" dirty="0"/>
              <a:t>: which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9166E4-5F5A-469E-BF50-747F8C6F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75B85-CD44-41F3-AB83-31E2BBB413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which ls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/bin/ls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which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/bin/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which </a:t>
            </a: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/bin/</a:t>
            </a: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B7D5A8-FA72-4021-8C1F-54DAF7956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9626"/>
              </p:ext>
            </p:extLst>
          </p:nvPr>
        </p:nvGraphicFramePr>
        <p:xfrm>
          <a:off x="899592" y="2060848"/>
          <a:ext cx="6192688" cy="762826"/>
        </p:xfrm>
        <a:graphic>
          <a:graphicData uri="http://schemas.openxmlformats.org/drawingml/2006/table">
            <a:tbl>
              <a:tblPr/>
              <a:tblGrid>
                <a:gridCol w="6192688">
                  <a:extLst>
                    <a:ext uri="{9D8B030D-6E8A-4147-A177-3AD203B41FA5}">
                      <a16:colId xmlns:a16="http://schemas.microsoft.com/office/drawing/2014/main" val="175569386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which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절대경로를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14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6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3.3 </a:t>
            </a:r>
            <a:r>
              <a:rPr lang="ko-KR" altLang="en-US" b="1" dirty="0"/>
              <a:t>디렉터리 명령어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4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C530D-A11D-4D00-B2E9-8328B4B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현재 작업 디렉터리 출력</a:t>
            </a:r>
            <a:r>
              <a:rPr lang="en-US" altLang="ko-KR" b="1" dirty="0"/>
              <a:t>: </a:t>
            </a:r>
            <a:r>
              <a:rPr lang="en-US" altLang="ko-KR" b="1" dirty="0" err="1"/>
              <a:t>pwd</a:t>
            </a:r>
            <a:r>
              <a:rPr lang="en-US" altLang="ko-KR" sz="1400" b="1" dirty="0"/>
              <a:t>(print working directory)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220F74-7E7F-416C-A6AC-FB1220E3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B9CF0-303B-4DAA-90C3-70D3994C31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작업 디렉터리</a:t>
            </a:r>
            <a:r>
              <a:rPr lang="en-US" altLang="ko-KR" dirty="0"/>
              <a:t>(current working directory) </a:t>
            </a:r>
          </a:p>
          <a:p>
            <a:pPr lvl="1"/>
            <a:r>
              <a:rPr lang="ko-KR" altLang="en-US" sz="1900" dirty="0"/>
              <a:t>현재 작업 중인 디렉터리</a:t>
            </a:r>
            <a:endParaRPr lang="en-US" altLang="ko-KR" sz="1900" dirty="0"/>
          </a:p>
          <a:p>
            <a:pPr lvl="1"/>
            <a:r>
              <a:rPr lang="ko-KR" altLang="en-US" sz="1900" dirty="0"/>
              <a:t>로그인 하면 홈 디렉터리에서부터 작업이 시작된다</a:t>
            </a:r>
            <a:r>
              <a:rPr lang="en-US" altLang="ko-KR" sz="1900" dirty="0"/>
              <a:t>. 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/home/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/</a:t>
            </a:r>
            <a:r>
              <a:rPr lang="ko-KR" altLang="en-US" dirty="0">
                <a:latin typeface="Lucida Sans Typewriter" panose="020B0509030504030204" pitchFamily="49" charset="0"/>
              </a:rPr>
              <a:t>바탕화면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~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/home/chang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00335E-C4AC-4BF8-8E6C-F113AC6C2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34391"/>
              </p:ext>
            </p:extLst>
          </p:nvPr>
        </p:nvGraphicFramePr>
        <p:xfrm>
          <a:off x="899592" y="1872435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531422521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pwd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작업 디렉터리의 절대 경로명을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3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04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D01B3-2789-47F5-B155-C35CFCE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이동</a:t>
            </a:r>
            <a:r>
              <a:rPr lang="en-US" altLang="ko-KR" b="1" dirty="0"/>
              <a:t>: cd(change directory)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71D5B8-39C1-4B6B-94E0-2E995939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54CB6-30CC-4C82-A834-1A2CB08E31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		</a:t>
            </a:r>
          </a:p>
          <a:p>
            <a:pPr marL="274320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~	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</a:t>
            </a:r>
            <a:r>
              <a:rPr lang="ko-KR" altLang="en-US" dirty="0">
                <a:latin typeface="Lucida Sans Typewriter" panose="020B0509030504030204" pitchFamily="49" charset="0"/>
              </a:rPr>
              <a:t>바탕화면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pwd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/home/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/</a:t>
            </a:r>
            <a:r>
              <a:rPr lang="ko-KR" altLang="en-US" dirty="0">
                <a:latin typeface="Lucida Sans Typewriter" panose="020B0509030504030204" pitchFamily="49" charset="0"/>
              </a:rPr>
              <a:t>바탕화면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..	</a:t>
            </a:r>
            <a:r>
              <a:rPr lang="en-US" altLang="ko-KR" dirty="0"/>
              <a:t>// </a:t>
            </a:r>
            <a:r>
              <a:rPr lang="ko-KR" altLang="en-US" dirty="0"/>
              <a:t>부모 디렉터리로 이동</a:t>
            </a:r>
          </a:p>
          <a:p>
            <a:pPr marL="274320" lvl="1" indent="0" fontAlgn="base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069F93-BFEB-4AF6-8A4B-8DF581209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88442"/>
              </p:ext>
            </p:extLst>
          </p:nvPr>
        </p:nvGraphicFramePr>
        <p:xfrm>
          <a:off x="899592" y="1988840"/>
          <a:ext cx="7416824" cy="1152970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1050469607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cd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작업 디렉터리를 지정된 디렉터리로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디렉터리를 지정하지 않으면 홈 디렉터리로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02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3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생성</a:t>
            </a:r>
            <a:r>
              <a:rPr lang="en-US" altLang="ko-KR" b="1" dirty="0"/>
              <a:t>: </a:t>
            </a:r>
            <a:r>
              <a:rPr lang="en-US" altLang="ko-KR" b="1" dirty="0" err="1"/>
              <a:t>mkdir</a:t>
            </a:r>
            <a:r>
              <a:rPr lang="en-US" altLang="ko-KR" b="1" dirty="0"/>
              <a:t>(make directory)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cd ~ 	// </a:t>
            </a:r>
            <a:r>
              <a:rPr lang="ko-KR" altLang="en-US" dirty="0">
                <a:latin typeface="Lucida Sans Typewriter" panose="020B0509030504030204" pitchFamily="49" charset="0"/>
              </a:rPr>
              <a:t>홈 디렉터리로 이동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test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test temp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-l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drwxrwxr</a:t>
            </a:r>
            <a:r>
              <a:rPr lang="en-US" altLang="ko-KR" dirty="0">
                <a:latin typeface="Lucida Sans Typewriter" panose="020B0509030504030204" pitchFamily="49" charset="0"/>
              </a:rPr>
              <a:t>-x. 2 chang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6 5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12 10:12 temp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drwxrwxr</a:t>
            </a:r>
            <a:r>
              <a:rPr lang="en-US" altLang="ko-KR" dirty="0">
                <a:latin typeface="Lucida Sans Typewriter" panose="020B0509030504030204" pitchFamily="49" charset="0"/>
              </a:rPr>
              <a:t>-x. 2 chang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6 5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12 10:12 test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A008A-3475-4915-BBB9-257B2718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6012"/>
              </p:ext>
            </p:extLst>
          </p:nvPr>
        </p:nvGraphicFramePr>
        <p:xfrm>
          <a:off x="899592" y="2060848"/>
          <a:ext cx="6336704" cy="762826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70875084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mkdir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[-p]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새로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7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27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생성</a:t>
            </a:r>
            <a:r>
              <a:rPr lang="en-US" altLang="ko-KR" b="1" dirty="0"/>
              <a:t>: </a:t>
            </a:r>
            <a:r>
              <a:rPr lang="en-US" altLang="ko-KR" b="1" dirty="0" err="1"/>
              <a:t>mkdir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중간 디렉터리 자동 생성 옵션 </a:t>
            </a:r>
            <a:r>
              <a:rPr lang="en-US" altLang="ko-KR" dirty="0"/>
              <a:t>-p</a:t>
            </a:r>
            <a:endParaRPr lang="ko-KR" altLang="en-US" dirty="0"/>
          </a:p>
          <a:p>
            <a:pPr lvl="1" fontAlgn="base"/>
            <a:r>
              <a:rPr lang="ko-KR" altLang="en-US" dirty="0"/>
              <a:t>필요한 경우에 중간 디렉터리를 자동으로 만들어 준다</a:t>
            </a:r>
            <a:r>
              <a:rPr lang="en-US" altLang="ko-KR" dirty="0"/>
              <a:t>. 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 : ~/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디렉터리가 없는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4" fontAlgn="base"/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~/</a:t>
            </a:r>
            <a:r>
              <a:rPr lang="en-US" altLang="ko-KR" dirty="0" err="1">
                <a:latin typeface="Lucida Sans Typewriter" panose="020B0509030504030204" pitchFamily="49" charset="0"/>
              </a:rPr>
              <a:t>dest</a:t>
            </a:r>
            <a:r>
              <a:rPr lang="en-US" altLang="ko-KR" dirty="0">
                <a:latin typeface="Lucida Sans Typewriter" panose="020B0509030504030204" pitchFamily="49" charset="0"/>
              </a:rPr>
              <a:t>/dir1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: '/home/chang/</a:t>
            </a:r>
            <a:r>
              <a:rPr lang="en-US" altLang="ko-KR" dirty="0" err="1">
                <a:latin typeface="Lucida Sans Typewriter" panose="020B0509030504030204" pitchFamily="49" charset="0"/>
              </a:rPr>
              <a:t>dest</a:t>
            </a:r>
            <a:r>
              <a:rPr lang="en-US" altLang="ko-KR" dirty="0">
                <a:latin typeface="Lucida Sans Typewriter" panose="020B0509030504030204" pitchFamily="49" charset="0"/>
              </a:rPr>
              <a:t>/dir1'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만들 수 없습니다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 파일이나 디렉터리가 없습니다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dirty="0">
                <a:latin typeface="Lucida Sans Typewriter" panose="020B0509030504030204" pitchFamily="49" charset="0"/>
              </a:rPr>
              <a:t> –p ~/</a:t>
            </a:r>
            <a:r>
              <a:rPr lang="en-US" altLang="ko-KR" dirty="0" err="1">
                <a:latin typeface="Lucida Sans Typewriter" panose="020B0509030504030204" pitchFamily="49" charset="0"/>
              </a:rPr>
              <a:t>dest</a:t>
            </a:r>
            <a:r>
              <a:rPr lang="en-US" altLang="ko-KR" dirty="0">
                <a:latin typeface="Lucida Sans Typewriter" panose="020B0509030504030204" pitchFamily="49" charset="0"/>
              </a:rPr>
              <a:t>/dir1 </a:t>
            </a:r>
            <a:endParaRPr lang="ko-KR" alt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6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기본 명령어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파일과 디렉터리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디렉터리 명령어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디렉터리 리스트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내용 출력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3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기본 명령어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6055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B005-AC9F-47F2-9DBF-A3404074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삭제 </a:t>
            </a:r>
            <a:r>
              <a:rPr lang="en-US" altLang="ko-KR" b="1" dirty="0"/>
              <a:t>: </a:t>
            </a:r>
            <a:r>
              <a:rPr lang="en-US" altLang="ko-KR" b="1" dirty="0" err="1"/>
              <a:t>rmdir</a:t>
            </a:r>
            <a:r>
              <a:rPr lang="en-US" altLang="ko-KR" b="1" dirty="0"/>
              <a:t>(remove directory)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87E844-3679-4C68-B48B-8D72265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234E0-A8C5-433E-B159-633A8BD1F6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빈 디렉토리만 삭제할 수 있다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dirty="0">
                <a:latin typeface="Lucida Sans Typewriter" panose="020B0509030504030204" pitchFamily="49" charset="0"/>
              </a:rPr>
              <a:t>: failed to remove ‘test’: </a:t>
            </a:r>
            <a:r>
              <a:rPr lang="ko-KR" altLang="en-US" dirty="0"/>
              <a:t>디렉터리가 비어있지 않음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229755-6993-414E-9E93-CB463C735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13210"/>
              </p:ext>
            </p:extLst>
          </p:nvPr>
        </p:nvGraphicFramePr>
        <p:xfrm>
          <a:off x="899592" y="1988840"/>
          <a:ext cx="6408712" cy="762826"/>
        </p:xfrm>
        <a:graphic>
          <a:graphicData uri="http://schemas.openxmlformats.org/drawingml/2006/table">
            <a:tbl>
              <a:tblPr/>
              <a:tblGrid>
                <a:gridCol w="6408712">
                  <a:extLst>
                    <a:ext uri="{9D8B030D-6E8A-4147-A177-3AD203B41FA5}">
                      <a16:colId xmlns:a16="http://schemas.microsoft.com/office/drawing/2014/main" val="935676052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rmdir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50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3.4 </a:t>
            </a:r>
            <a:r>
              <a:rPr lang="ko-KR" altLang="en-US" b="1" dirty="0"/>
              <a:t>디렉터리 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8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리스트</a:t>
            </a:r>
            <a:r>
              <a:rPr lang="en-US" altLang="ko-KR" b="1" dirty="0"/>
              <a:t>: ls(list)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사용법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5"/>
            <a:endParaRPr lang="en-US" altLang="ko-KR" sz="1200" dirty="0"/>
          </a:p>
          <a:p>
            <a:r>
              <a:rPr lang="ko-KR" altLang="en-US" sz="1800" dirty="0"/>
              <a:t>예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/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bin dev home lib64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proc run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srv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var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boot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etc</a:t>
            </a:r>
            <a:r>
              <a:rPr lang="en-US" altLang="ko-KR" sz="1800" dirty="0">
                <a:latin typeface="Lucida Sans Typewriter" panose="020B0509030504030204" pitchFamily="49" charset="0"/>
              </a:rPr>
              <a:t> lib media opt root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800" dirty="0">
                <a:latin typeface="Lucida Sans Typewriter" panose="020B0509030504030204" pitchFamily="49" charset="0"/>
              </a:rPr>
              <a:t> sys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~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3333FF"/>
                </a:solidFill>
              </a:rPr>
              <a:t>test  </a:t>
            </a:r>
            <a:r>
              <a:rPr lang="ko-KR" altLang="en-US" sz="1800" dirty="0">
                <a:solidFill>
                  <a:srgbClr val="3333FF"/>
                </a:solidFill>
              </a:rPr>
              <a:t>공개   다운로드   문서   바탕화면   비디오   사진   음악   템플릿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cd test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cs1.txt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75540C-2915-4F7A-95EA-96453348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70997"/>
              </p:ext>
            </p:extLst>
          </p:nvPr>
        </p:nvGraphicFramePr>
        <p:xfrm>
          <a:off x="827584" y="1844824"/>
          <a:ext cx="7776864" cy="1152970"/>
        </p:xfrm>
        <a:graphic>
          <a:graphicData uri="http://schemas.openxmlformats.org/drawingml/2006/table">
            <a:tbl>
              <a:tblPr/>
              <a:tblGrid>
                <a:gridCol w="7776864">
                  <a:extLst>
                    <a:ext uri="{9D8B030D-6E8A-4147-A177-3AD203B41FA5}">
                      <a16:colId xmlns:a16="http://schemas.microsoft.com/office/drawing/2014/main" val="161819207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ls(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혹은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dir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)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aslFR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디렉터리의 내용을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디렉터리를 지정하지 않으면 현재 디렉터리 내용을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파일을 지정하면 해당 파일만을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96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주요 옵션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27B109-7569-4093-98D8-3C6EFEEB0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95311"/>
              </p:ext>
            </p:extLst>
          </p:nvPr>
        </p:nvGraphicFramePr>
        <p:xfrm>
          <a:off x="971600" y="1976868"/>
          <a:ext cx="6984776" cy="2245932"/>
        </p:xfrm>
        <a:graphic>
          <a:graphicData uri="http://schemas.openxmlformats.org/drawingml/2006/table">
            <a:tbl>
              <a:tblPr/>
              <a:tblGrid>
                <a:gridCol w="1315372">
                  <a:extLst>
                    <a:ext uri="{9D8B030D-6E8A-4147-A177-3AD203B41FA5}">
                      <a16:colId xmlns:a16="http://schemas.microsoft.com/office/drawing/2014/main" val="2500175746"/>
                    </a:ext>
                  </a:extLst>
                </a:gridCol>
                <a:gridCol w="5669404">
                  <a:extLst>
                    <a:ext uri="{9D8B030D-6E8A-4147-A177-3AD203B41FA5}">
                      <a16:colId xmlns:a16="http://schemas.microsoft.com/office/drawing/2014/main" val="4262082483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6448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숨겨진 파일을 포함하여 모든 파일을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73553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파일의 크기를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단위로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2827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상세 정보를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0823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종류를 표시하여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498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하위 디렉터리들을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1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0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3FD9-2630-48F5-904F-E1A414A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08A41-D07C-41BF-B7B9-1C7442C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28CFE-8DAB-4AFA-A441-10850D94D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altLang="ko-KR" b="1" dirty="0"/>
              <a:t>ls -s</a:t>
            </a:r>
            <a:endParaRPr lang="en-US" altLang="ko-KR" dirty="0"/>
          </a:p>
          <a:p>
            <a:pPr lvl="1" fontAlgn="base"/>
            <a:r>
              <a:rPr lang="en-US" altLang="ko-KR" dirty="0"/>
              <a:t>-s(size)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 fontAlgn="base"/>
            <a:r>
              <a:rPr lang="ko-KR" altLang="en-US" dirty="0"/>
              <a:t>디렉터리 내에 있는 모든 파일의 크기를 </a:t>
            </a:r>
            <a:r>
              <a:rPr lang="en-US" altLang="ko-KR" dirty="0"/>
              <a:t>K </a:t>
            </a:r>
            <a:r>
              <a:rPr lang="ko-KR" altLang="en-US" dirty="0"/>
              <a:t>바이트 단위로 출력</a:t>
            </a:r>
            <a:endParaRPr lang="en-US" altLang="ko-KR" dirty="0"/>
          </a:p>
          <a:p>
            <a:pPr lvl="4" fontAlgn="base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-s</a:t>
            </a:r>
          </a:p>
          <a:p>
            <a:pPr marL="274320" lvl="1" indent="0" fontAlgn="base">
              <a:buNone/>
            </a:pPr>
            <a:r>
              <a:rPr lang="ko-KR" altLang="en-US" dirty="0">
                <a:latin typeface="Lucida Sans Typewriter" panose="020B0509030504030204" pitchFamily="49" charset="0"/>
              </a:rPr>
              <a:t>합계 </a:t>
            </a:r>
            <a:r>
              <a:rPr lang="en-US" altLang="ko-KR" dirty="0">
                <a:latin typeface="Lucida Sans Typewriter" panose="020B0509030504030204" pitchFamily="49" charset="0"/>
              </a:rPr>
              <a:t>4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4 cs1.txt</a:t>
            </a:r>
          </a:p>
          <a:p>
            <a:pPr lvl="3"/>
            <a:endParaRPr lang="en-US" altLang="ko-KR" b="1" dirty="0"/>
          </a:p>
          <a:p>
            <a:r>
              <a:rPr lang="en-US" altLang="ko-KR" b="1" dirty="0"/>
              <a:t>ls -a</a:t>
            </a:r>
            <a:endParaRPr lang="en-US" altLang="ko-KR" dirty="0"/>
          </a:p>
          <a:p>
            <a:pPr lvl="1"/>
            <a:r>
              <a:rPr lang="en-US" altLang="ko-KR" dirty="0"/>
              <a:t>-a(all)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숨겨진 파일들을 포함하여 모든 파일과 디렉터리를 리스트  </a:t>
            </a:r>
            <a:endParaRPr lang="en-US" altLang="ko-KR" dirty="0"/>
          </a:p>
          <a:p>
            <a:pPr lvl="1"/>
            <a:r>
              <a:rPr lang="ko-KR" altLang="en-US" dirty="0"/>
              <a:t>“</a:t>
            </a:r>
            <a:r>
              <a:rPr lang="en-US" altLang="ko-KR" dirty="0"/>
              <a:t>.”</a:t>
            </a:r>
            <a:r>
              <a:rPr lang="ko-KR" altLang="en-US" dirty="0"/>
              <a:t>은 현재 디렉터리</a:t>
            </a:r>
            <a:r>
              <a:rPr lang="en-US" altLang="ko-KR" dirty="0"/>
              <a:t>, </a:t>
            </a:r>
            <a:r>
              <a:rPr lang="ko-KR" altLang="en-US" dirty="0"/>
              <a:t> “</a:t>
            </a:r>
            <a:r>
              <a:rPr lang="en-US" altLang="ko-KR" dirty="0"/>
              <a:t>..”</a:t>
            </a:r>
            <a:r>
              <a:rPr lang="ko-KR" altLang="en-US" dirty="0"/>
              <a:t>은 부모 디렉터리</a:t>
            </a:r>
          </a:p>
          <a:p>
            <a:pPr lvl="5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-a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. .. cs1.txt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29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8072-6A73-437A-9F33-24F9D4DD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652487-AAFE-4F20-8418-68625336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B8CB3-21F6-4D25-B653-90999F2F0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ls –l(long)</a:t>
            </a:r>
          </a:p>
          <a:p>
            <a:pPr lvl="1"/>
            <a:r>
              <a:rPr lang="ko-KR" altLang="en-US" dirty="0"/>
              <a:t>파일 속성</a:t>
            </a:r>
            <a:r>
              <a:rPr lang="en-US" altLang="ko-KR" dirty="0"/>
              <a:t>(file attribute)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블록 수</a:t>
            </a:r>
            <a:r>
              <a:rPr lang="en-US" altLang="ko-KR" dirty="0"/>
              <a:t>, </a:t>
            </a:r>
            <a:r>
              <a:rPr lang="ko-KR" altLang="en-US" dirty="0"/>
              <a:t>파일 종류</a:t>
            </a:r>
            <a:r>
              <a:rPr lang="en-US" altLang="ko-KR" dirty="0"/>
              <a:t>, </a:t>
            </a:r>
            <a:r>
              <a:rPr lang="ko-KR" altLang="en-US" dirty="0"/>
              <a:t>접근권한</a:t>
            </a:r>
            <a:r>
              <a:rPr lang="en-US" altLang="ko-KR" dirty="0"/>
              <a:t>, </a:t>
            </a:r>
            <a:r>
              <a:rPr lang="ko-KR" altLang="en-US" dirty="0"/>
              <a:t>링크 수</a:t>
            </a:r>
            <a:r>
              <a:rPr lang="en-US" altLang="ko-KR" dirty="0"/>
              <a:t>, </a:t>
            </a:r>
            <a:r>
              <a:rPr lang="ko-KR" altLang="en-US" dirty="0" err="1"/>
              <a:t>소유자명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수정 시간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이름 등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076" y="3068960"/>
            <a:ext cx="8423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ls -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sl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cs1.txt 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4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-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rw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-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rw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-r--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chang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chang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2088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4</a:t>
            </a:r>
            <a:r>
              <a:rPr lang="ko-KR" altLang="en-US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월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16 13:37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" panose="020B0509030504030204" pitchFamily="49" charset="0"/>
              </a:rPr>
              <a:t>cs1.txt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①②     ③        ④     ⑤       ⑥      ⑦           ⑧                ⑨</a:t>
            </a:r>
          </a:p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① 블록 수 ➁ 파일 종류 ➂ 접근권한 ➃ 링크 수 ➄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소유자명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➅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그룹명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➆ 파일 크기 ➇ 최종 수정 시간 ➈ 파일이름 </a:t>
            </a:r>
          </a:p>
        </p:txBody>
      </p:sp>
    </p:spTree>
    <p:extLst>
      <p:ext uri="{BB962C8B-B14F-4D97-AF65-F5344CB8AC3E}">
        <p14:creationId xmlns:p14="http://schemas.microsoft.com/office/powerpoint/2010/main" val="296613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8072-6A73-437A-9F33-24F9D4DD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652487-AAFE-4F20-8418-68625336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B8CB3-21F6-4D25-B653-90999F2F0B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686800" cy="4744184"/>
          </a:xfrm>
        </p:spPr>
        <p:txBody>
          <a:bodyPr>
            <a:normAutofit/>
          </a:bodyPr>
          <a:lstStyle/>
          <a:p>
            <a:pPr lvl="0" fontAlgn="base"/>
            <a:r>
              <a:rPr lang="en-US" altLang="ko-KR" b="1" dirty="0"/>
              <a:t>ls –</a:t>
            </a:r>
            <a:r>
              <a:rPr lang="en-US" altLang="ko-KR" b="1" dirty="0" err="1"/>
              <a:t>asl</a:t>
            </a:r>
            <a:endParaRPr lang="en-US" altLang="ko-KR" b="1" dirty="0"/>
          </a:p>
          <a:p>
            <a:pPr lvl="1" fontAlgn="base"/>
            <a:endParaRPr lang="ko-KR" altLang="en-US" b="1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asl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합계 </a:t>
            </a:r>
            <a:r>
              <a:rPr lang="en-US" altLang="ko-KR" sz="1800" dirty="0">
                <a:latin typeface="Lucida Sans Typewriter" panose="020B0509030504030204" pitchFamily="49" charset="0"/>
              </a:rPr>
              <a:t>12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drwxr</a:t>
            </a: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xr</a:t>
            </a:r>
            <a:r>
              <a:rPr lang="en-US" altLang="ko-KR" sz="1800" dirty="0">
                <a:latin typeface="Lucida Sans Typewriter" panose="020B0509030504030204" pitchFamily="49" charset="0"/>
              </a:rPr>
              <a:t>-x 2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4906 4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drwx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------ 3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4096 4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..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79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A053-83C7-4BCE-8084-2ED7551D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1250A6-A0F2-4125-8D48-435A856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91108-605C-42C5-B37B-19B0FA46E9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/>
          <a:lstStyle/>
          <a:p>
            <a:pPr lvl="0" fontAlgn="base"/>
            <a:r>
              <a:rPr lang="en-US" altLang="ko-KR" b="1" dirty="0"/>
              <a:t>ls –F</a:t>
            </a:r>
            <a:endParaRPr lang="ko-KR" altLang="en-US" b="1" dirty="0"/>
          </a:p>
          <a:p>
            <a:pPr lvl="1" fontAlgn="base"/>
            <a:r>
              <a:rPr lang="ko-KR" altLang="en-US" dirty="0"/>
              <a:t>기호로 파일의 종류를 표시</a:t>
            </a:r>
          </a:p>
          <a:p>
            <a:pPr marL="0" indent="0" fontAlgn="base">
              <a:buNone/>
            </a:pPr>
            <a:r>
              <a:rPr lang="ko-KR" altLang="en-US" dirty="0"/>
              <a:t>     </a:t>
            </a:r>
            <a:r>
              <a:rPr lang="ko-KR" altLang="en-US" dirty="0">
                <a:solidFill>
                  <a:srgbClr val="3333FF"/>
                </a:solidFill>
              </a:rPr>
              <a:t>*</a:t>
            </a:r>
            <a:r>
              <a:rPr lang="en-US" altLang="ko-KR" dirty="0">
                <a:solidFill>
                  <a:srgbClr val="3333FF"/>
                </a:solidFill>
              </a:rPr>
              <a:t>: </a:t>
            </a:r>
            <a:r>
              <a:rPr lang="ko-KR" altLang="en-US" dirty="0">
                <a:solidFill>
                  <a:srgbClr val="3333FF"/>
                </a:solidFill>
              </a:rPr>
              <a:t>실행파일</a:t>
            </a:r>
            <a:r>
              <a:rPr lang="en-US" altLang="ko-KR" dirty="0">
                <a:solidFill>
                  <a:srgbClr val="3333FF"/>
                </a:solidFill>
              </a:rPr>
              <a:t>, /: </a:t>
            </a:r>
            <a:r>
              <a:rPr lang="ko-KR" altLang="en-US" dirty="0">
                <a:solidFill>
                  <a:srgbClr val="3333FF"/>
                </a:solidFill>
              </a:rPr>
              <a:t>디렉터리</a:t>
            </a:r>
            <a:r>
              <a:rPr lang="en-US" altLang="ko-KR" dirty="0">
                <a:solidFill>
                  <a:srgbClr val="3333FF"/>
                </a:solidFill>
              </a:rPr>
              <a:t>, @:</a:t>
            </a:r>
            <a:r>
              <a:rPr lang="ko-KR" altLang="en-US" dirty="0" err="1">
                <a:solidFill>
                  <a:srgbClr val="3333FF"/>
                </a:solidFill>
              </a:rPr>
              <a:t>심볼릭</a:t>
            </a:r>
            <a:r>
              <a:rPr lang="ko-KR" altLang="en-US" dirty="0">
                <a:solidFill>
                  <a:srgbClr val="3333FF"/>
                </a:solidFill>
              </a:rPr>
              <a:t> 링크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–F /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bin@ dev/ home/ lib64@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mnt</a:t>
            </a:r>
            <a:r>
              <a:rPr lang="en-US" altLang="ko-KR" sz="1800" dirty="0">
                <a:latin typeface="Lucida Sans Typewriter" panose="020B0509030504030204" pitchFamily="49" charset="0"/>
              </a:rPr>
              <a:t>/ proc/ run/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srv</a:t>
            </a:r>
            <a:r>
              <a:rPr lang="en-US" altLang="ko-KR" sz="1800" dirty="0">
                <a:latin typeface="Lucida Sans Typewriter" panose="020B0509030504030204" pitchFamily="49" charset="0"/>
              </a:rPr>
              <a:t>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var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boot/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etc</a:t>
            </a:r>
            <a:r>
              <a:rPr lang="en-US" altLang="ko-KR" sz="1800" dirty="0">
                <a:latin typeface="Lucida Sans Typewriter" panose="020B0509030504030204" pitchFamily="49" charset="0"/>
              </a:rPr>
              <a:t>/ lib@ media/ opt/ root/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800" dirty="0">
                <a:latin typeface="Lucida Sans Typewriter" panose="020B0509030504030204" pitchFamily="49" charset="0"/>
              </a:rPr>
              <a:t>@ sys/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8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015A-7DC4-4F97-A326-C7CD498B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ls </a:t>
            </a:r>
            <a:r>
              <a:rPr lang="ko-KR" altLang="en-US" b="1" dirty="0"/>
              <a:t>명령어 옵션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594AC-0F63-4B33-9519-C003F72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B5D38-608B-4076-BE8A-B834A6DE51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b="1" dirty="0"/>
              <a:t>ls –R </a:t>
            </a:r>
            <a:endParaRPr lang="ko-KR" altLang="en-US" b="1" dirty="0"/>
          </a:p>
          <a:p>
            <a:pPr lvl="1" fontAlgn="base"/>
            <a:r>
              <a:rPr lang="en-US" altLang="ko-KR" dirty="0"/>
              <a:t>-R(Recursive) </a:t>
            </a:r>
            <a:r>
              <a:rPr lang="ko-KR" altLang="en-US" dirty="0"/>
              <a:t>옵션 </a:t>
            </a:r>
            <a:endParaRPr lang="en-US" altLang="ko-KR" dirty="0"/>
          </a:p>
          <a:p>
            <a:pPr lvl="1" fontAlgn="base"/>
            <a:r>
              <a:rPr lang="ko-KR" altLang="en-US" dirty="0"/>
              <a:t>모든 하위 디렉터리 내용을 리스트 한다</a:t>
            </a:r>
            <a:r>
              <a:rPr lang="en-US" altLang="ko-KR" dirty="0"/>
              <a:t>. 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–R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–R /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92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3.5 </a:t>
            </a:r>
            <a:r>
              <a:rPr lang="ko-KR" altLang="en-US" b="1" dirty="0"/>
              <a:t>파일 내용 출력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3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3.1 </a:t>
            </a:r>
            <a:r>
              <a:rPr lang="ko-KR" altLang="en-US" sz="4000" dirty="0"/>
              <a:t>기본 명령어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파일 만들기</a:t>
            </a:r>
            <a:r>
              <a:rPr lang="en-US" altLang="ko-KR" dirty="0"/>
              <a:t>: </a:t>
            </a:r>
            <a:r>
              <a:rPr lang="en-US" altLang="ko-KR" dirty="0" err="1"/>
              <a:t>gedit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GNOME</a:t>
            </a:r>
            <a:r>
              <a:rPr lang="ko-KR" altLang="en-US" sz="2000" dirty="0"/>
              <a:t>이 제공하는 </a:t>
            </a:r>
            <a:r>
              <a:rPr lang="en-US" altLang="ko-KR" sz="2000" dirty="0"/>
              <a:t>GUI </a:t>
            </a:r>
            <a:r>
              <a:rPr lang="ko-KR" altLang="en-US" sz="2000" dirty="0"/>
              <a:t>기반 문서편집기</a:t>
            </a:r>
            <a:endParaRPr lang="en-US" altLang="ko-KR" sz="1100" dirty="0"/>
          </a:p>
          <a:p>
            <a:r>
              <a:rPr lang="ko-KR" altLang="en-US" sz="2000" dirty="0"/>
              <a:t>사용방법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] -&gt; [</a:t>
            </a:r>
            <a:r>
              <a:rPr lang="ko-KR" altLang="en-US" sz="1600" dirty="0"/>
              <a:t>보조 프로그램</a:t>
            </a:r>
            <a:r>
              <a:rPr lang="en-US" altLang="ko-KR" sz="1600" dirty="0"/>
              <a:t>] -&gt; [</a:t>
            </a:r>
            <a:r>
              <a:rPr lang="ko-KR" altLang="en-US" sz="1600" dirty="0"/>
              <a:t>텍스트 편집기</a:t>
            </a:r>
            <a:r>
              <a:rPr lang="en-US" altLang="ko-KR" sz="1600" dirty="0"/>
              <a:t>]</a:t>
            </a:r>
          </a:p>
          <a:p>
            <a:pPr lvl="1"/>
            <a:r>
              <a:rPr lang="en-US" altLang="ko-KR" sz="1600" dirty="0"/>
              <a:t>$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[</a:t>
            </a:r>
            <a:r>
              <a:rPr lang="ko-KR" altLang="en-US" sz="1600" dirty="0"/>
              <a:t>파일이름</a:t>
            </a:r>
            <a:r>
              <a:rPr lang="en-US" altLang="ko-KR" sz="1600" dirty="0"/>
              <a:t>] &amp;</a:t>
            </a:r>
            <a:endParaRPr lang="ko-KR" altLang="en-US" sz="1600" dirty="0"/>
          </a:p>
          <a:p>
            <a:pPr lvl="8"/>
            <a:endParaRPr lang="en-US" altLang="ko-KR" sz="1100" dirty="0"/>
          </a:p>
          <a:p>
            <a:r>
              <a:rPr lang="ko-KR" altLang="en-US" sz="2000" dirty="0"/>
              <a:t>기능</a:t>
            </a:r>
            <a:endParaRPr lang="en-US" altLang="ko-KR" sz="2000" dirty="0"/>
          </a:p>
          <a:p>
            <a:pPr lvl="1"/>
            <a:r>
              <a:rPr lang="ko-KR" altLang="en-US" sz="1600" dirty="0"/>
              <a:t>파일</a:t>
            </a:r>
            <a:r>
              <a:rPr lang="en-US" altLang="ko-KR" sz="1600" dirty="0"/>
              <a:t>: </a:t>
            </a:r>
            <a:r>
              <a:rPr lang="ko-KR" altLang="en-US" sz="1600" dirty="0"/>
              <a:t>새로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열기</a:t>
            </a:r>
            <a:r>
              <a:rPr lang="en-US" altLang="ko-KR" sz="1600" dirty="0"/>
              <a:t>, </a:t>
            </a:r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</a:p>
          <a:p>
            <a:pPr lvl="1">
              <a:buNone/>
            </a:pPr>
            <a:r>
              <a:rPr lang="en-US" altLang="ko-KR" sz="1600" dirty="0"/>
              <a:t>		   </a:t>
            </a:r>
            <a:r>
              <a:rPr lang="ko-KR" altLang="en-US" sz="1600" dirty="0"/>
              <a:t>닫기</a:t>
            </a:r>
          </a:p>
          <a:p>
            <a:pPr lvl="1"/>
            <a:r>
              <a:rPr lang="ko-KR" altLang="en-US" sz="1600" dirty="0"/>
              <a:t>편집</a:t>
            </a:r>
            <a:r>
              <a:rPr lang="en-US" altLang="ko-KR" sz="1600" dirty="0"/>
              <a:t>: </a:t>
            </a:r>
            <a:r>
              <a:rPr lang="ko-KR" altLang="en-US" sz="1600" dirty="0"/>
              <a:t>입력취소</a:t>
            </a:r>
            <a:r>
              <a:rPr lang="en-US" altLang="ko-KR" sz="1600" dirty="0"/>
              <a:t>, </a:t>
            </a:r>
            <a:r>
              <a:rPr lang="ko-KR" altLang="en-US" sz="1600" dirty="0"/>
              <a:t>잘라내기</a:t>
            </a:r>
            <a:r>
              <a:rPr lang="en-US" altLang="ko-KR" sz="1600" dirty="0"/>
              <a:t>, </a:t>
            </a:r>
            <a:r>
              <a:rPr lang="ko-KR" altLang="en-US" sz="1600" dirty="0"/>
              <a:t>복사</a:t>
            </a:r>
            <a:r>
              <a:rPr lang="en-US" altLang="ko-KR" sz="1600" dirty="0"/>
              <a:t> </a:t>
            </a:r>
          </a:p>
          <a:p>
            <a:pPr lvl="1">
              <a:buNone/>
            </a:pPr>
            <a:r>
              <a:rPr lang="en-US" altLang="ko-KR" sz="1600" dirty="0"/>
              <a:t>		   </a:t>
            </a:r>
            <a:r>
              <a:rPr lang="ko-KR" altLang="en-US" sz="1600" dirty="0" err="1"/>
              <a:t>붙여넣기</a:t>
            </a:r>
            <a:endParaRPr lang="ko-KR" altLang="en-US" sz="1600" dirty="0"/>
          </a:p>
          <a:p>
            <a:pPr lvl="1"/>
            <a:r>
              <a:rPr lang="ko-KR" altLang="en-US" sz="1600" dirty="0"/>
              <a:t>보기</a:t>
            </a:r>
            <a:r>
              <a:rPr lang="en-US" altLang="ko-KR" sz="1600" dirty="0"/>
              <a:t>: </a:t>
            </a:r>
            <a:r>
              <a:rPr lang="ko-KR" altLang="en-US" sz="1600" dirty="0"/>
              <a:t>도구모음</a:t>
            </a:r>
            <a:r>
              <a:rPr lang="en-US" altLang="ko-KR" sz="1600" dirty="0"/>
              <a:t>, </a:t>
            </a:r>
            <a:r>
              <a:rPr lang="ko-KR" altLang="en-US" sz="1600" dirty="0"/>
              <a:t>상태표시줄</a:t>
            </a:r>
            <a:r>
              <a:rPr lang="en-US" altLang="ko-KR" sz="1600" dirty="0"/>
              <a:t>, </a:t>
            </a:r>
          </a:p>
          <a:p>
            <a:pPr lvl="1">
              <a:buNone/>
            </a:pPr>
            <a:r>
              <a:rPr lang="en-US" altLang="ko-KR" sz="1600" dirty="0"/>
              <a:t>	 	   </a:t>
            </a:r>
            <a:r>
              <a:rPr lang="ko-KR" altLang="en-US" sz="1600" dirty="0"/>
              <a:t>전체화면</a:t>
            </a:r>
          </a:p>
          <a:p>
            <a:pPr lvl="1"/>
            <a:r>
              <a:rPr lang="ko-KR" altLang="en-US" sz="1600" dirty="0"/>
              <a:t>검색</a:t>
            </a:r>
            <a:r>
              <a:rPr lang="en-US" altLang="ko-KR" sz="1600" dirty="0"/>
              <a:t>: </a:t>
            </a:r>
            <a:r>
              <a:rPr lang="ko-KR" altLang="en-US" sz="1600" dirty="0"/>
              <a:t>찾기</a:t>
            </a:r>
            <a:r>
              <a:rPr lang="en-US" altLang="ko-KR" sz="1600" dirty="0"/>
              <a:t>, </a:t>
            </a:r>
            <a:r>
              <a:rPr lang="ko-KR" altLang="en-US" sz="1600" dirty="0"/>
              <a:t>바꾸기</a:t>
            </a:r>
          </a:p>
          <a:p>
            <a:pPr lvl="1"/>
            <a:r>
              <a:rPr lang="ko-KR" altLang="en-US" sz="1600" dirty="0"/>
              <a:t>검사</a:t>
            </a:r>
            <a:r>
              <a:rPr lang="en-US" altLang="ko-KR" sz="1600" dirty="0"/>
              <a:t>: </a:t>
            </a:r>
            <a:r>
              <a:rPr lang="ko-KR" altLang="en-US" sz="1600" dirty="0"/>
              <a:t>맞춤법 검사</a:t>
            </a:r>
          </a:p>
          <a:p>
            <a:pPr lvl="1"/>
            <a:r>
              <a:rPr lang="ko-KR" altLang="en-US" sz="1600" dirty="0"/>
              <a:t>문서</a:t>
            </a:r>
            <a:r>
              <a:rPr lang="en-US" altLang="ko-KR" sz="1600" dirty="0"/>
              <a:t>: </a:t>
            </a:r>
            <a:r>
              <a:rPr lang="ko-KR" altLang="en-US" sz="1600" dirty="0"/>
              <a:t>모두 저장</a:t>
            </a:r>
            <a:r>
              <a:rPr lang="en-US" altLang="ko-KR" sz="1600" dirty="0"/>
              <a:t>, </a:t>
            </a:r>
            <a:r>
              <a:rPr lang="ko-KR" altLang="en-US" sz="1600" dirty="0"/>
              <a:t>모두 닫기</a:t>
            </a:r>
          </a:p>
          <a:p>
            <a:pPr lvl="1"/>
            <a:r>
              <a:rPr lang="ko-KR" altLang="en-US" sz="1600" dirty="0"/>
              <a:t>도움말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AE9333-C202-49A2-9582-2997087F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907355" cy="36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44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7E8D-DE5E-494B-8E43-BF2196D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간단한 파일 만들기</a:t>
            </a:r>
            <a:r>
              <a:rPr lang="en-US" altLang="ko-KR" b="1" dirty="0"/>
              <a:t>: cat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1BABA-FAC1-4EE7-9D78-A22E890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80F24-93F3-458A-AE63-D79686DA3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cat </a:t>
            </a:r>
            <a:r>
              <a:rPr lang="ko-KR" altLang="en-US" b="1" dirty="0"/>
              <a:t>명령어 사용</a:t>
            </a:r>
            <a:endParaRPr lang="en-US" altLang="ko-KR" b="1" dirty="0"/>
          </a:p>
          <a:p>
            <a:endParaRPr lang="en-US" altLang="ko-KR" b="1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cat &gt;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^D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13F934-A77A-407A-B01E-C6D9D6D23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57278"/>
              </p:ext>
            </p:extLst>
          </p:nvPr>
        </p:nvGraphicFramePr>
        <p:xfrm>
          <a:off x="827584" y="2016451"/>
          <a:ext cx="6768752" cy="762826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3408985819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cat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표준입력 내용을 모두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파일이 없으면 새로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69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7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7E8D-DE5E-494B-8E43-BF2196D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간단한 파일 만들기</a:t>
            </a:r>
            <a:r>
              <a:rPr lang="en-US" altLang="ko-KR" b="1" dirty="0"/>
              <a:t>: touch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1BABA-FAC1-4EE7-9D78-A22E890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80F24-93F3-458A-AE63-D79686DA3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touch </a:t>
            </a:r>
            <a:r>
              <a:rPr lang="ko-KR" altLang="en-US" b="1" dirty="0"/>
              <a:t>명령어 사용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touch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–</a:t>
            </a:r>
            <a:r>
              <a:rPr lang="en-US" altLang="ko-KR" dirty="0" err="1">
                <a:latin typeface="Lucida Sans Typewriter" panose="020B0509030504030204" pitchFamily="49" charset="0"/>
              </a:rPr>
              <a:t>asl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0 -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-r--. 1 chang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0 5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9 15:10 cs1.txt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C29A23-4FC9-4D74-8949-EC962D20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48263"/>
              </p:ext>
            </p:extLst>
          </p:nvPr>
        </p:nvGraphicFramePr>
        <p:xfrm>
          <a:off x="827584" y="2132856"/>
          <a:ext cx="6777708" cy="889826"/>
        </p:xfrm>
        <a:graphic>
          <a:graphicData uri="http://schemas.openxmlformats.org/drawingml/2006/table">
            <a:tbl>
              <a:tblPr/>
              <a:tblGrid>
                <a:gridCol w="6777708">
                  <a:extLst>
                    <a:ext uri="{9D8B030D-6E8A-4147-A177-3AD203B41FA5}">
                      <a16:colId xmlns:a16="http://schemas.microsoft.com/office/drawing/2014/main" val="3897360735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 touch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크기가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이름만 있는 빈 파일을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1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8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내용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내용 출력과 관련된 다음 명령어들</a:t>
            </a:r>
            <a:endParaRPr lang="en-US" altLang="ko-KR" dirty="0"/>
          </a:p>
          <a:p>
            <a:pPr lvl="1"/>
            <a:r>
              <a:rPr lang="en-US" altLang="ko-KR" dirty="0"/>
              <a:t>cat, more, head, tail, </a:t>
            </a:r>
            <a:r>
              <a:rPr lang="en-US" altLang="ko-KR" dirty="0" err="1"/>
              <a:t>wc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 파일</a:t>
            </a:r>
            <a:endParaRPr lang="en-US" altLang="ko-KR" dirty="0">
              <a:solidFill>
                <a:srgbClr val="3333FF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3333FF"/>
                </a:solidFill>
              </a:rPr>
              <a:t>	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</a:p>
          <a:p>
            <a:pPr lvl="1">
              <a:buNone/>
            </a:pPr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 파일</a:t>
            </a:r>
            <a:r>
              <a:rPr lang="ko-KR" altLang="en-US" baseline="30000" dirty="0">
                <a:solidFill>
                  <a:srgbClr val="3333FF"/>
                </a:solidFill>
              </a:rPr>
              <a:t>*</a:t>
            </a:r>
            <a:endParaRPr lang="en-US" altLang="ko-KR" baseline="30000" dirty="0">
              <a:solidFill>
                <a:srgbClr val="3333FF"/>
              </a:solidFill>
            </a:endParaRPr>
          </a:p>
          <a:p>
            <a:pPr lvl="1">
              <a:buNone/>
            </a:pPr>
            <a:endParaRPr lang="ko-KR" alt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파일 내용 보기</a:t>
            </a:r>
            <a:r>
              <a:rPr lang="en-US" altLang="ko-KR" b="1" dirty="0"/>
              <a:t>: 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7441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cat cs1.txt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Unix is a multitasking, multi-user computer operating system originally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developed in 1969 by a group of AT&amp;T employees at Bell Labs, including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Ken Thompson, Dennis Ritchie, Brian Kernighan, Douglas McIlroy,</a:t>
            </a:r>
          </a:p>
          <a:p>
            <a:pPr marL="274320" lvl="1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and Joe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Ossanna</a:t>
            </a:r>
            <a:r>
              <a:rPr lang="en-US" altLang="ko-KR" sz="1500" dirty="0">
                <a:latin typeface="Lucida Sans Typewriter" panose="020B0509030504030204" pitchFamily="49" charset="0"/>
              </a:rPr>
              <a:t>.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...</a:t>
            </a:r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40D8CF-98FA-4F5C-B229-B4AA8973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69859"/>
              </p:ext>
            </p:extLst>
          </p:nvPr>
        </p:nvGraphicFramePr>
        <p:xfrm>
          <a:off x="827584" y="1916832"/>
          <a:ext cx="7416824" cy="1152970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389021263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cat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[-n]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내용을 그대로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지정하지 않으면 표준입력 내용을 그대로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17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948D-D73F-465D-9700-E4A47AEF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내용 보기</a:t>
            </a:r>
            <a:r>
              <a:rPr lang="en-US" altLang="ko-KR" b="1" dirty="0"/>
              <a:t>: cat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3FF944-17D1-4608-BADD-12F6688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508B1-EBB7-4C64-B7B6-59021737F0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363272" cy="474418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100" dirty="0"/>
              <a:t>예</a:t>
            </a:r>
            <a:endParaRPr lang="en-US" altLang="ko-KR" sz="21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–n cs1.txt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1 Unix is a multitasking, multi-user computer operating system originally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2 developed in 1969 by a group of AT&amp;T employees at Bell Labs, including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3 Ken Thompson, Dennis Ritchie, Brian Kernighan, Douglas McIlroy,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4 and Joe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Ossanna</a:t>
            </a:r>
            <a:r>
              <a:rPr lang="en-US" altLang="ko-KR" sz="1400" dirty="0">
                <a:latin typeface="Lucida Sans Typewriter" panose="020B0509030504030204" pitchFamily="49" charset="0"/>
              </a:rPr>
              <a:t>.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cat         // </a:t>
            </a:r>
            <a:r>
              <a:rPr lang="ko-KR" altLang="en-US" sz="1900" dirty="0">
                <a:latin typeface="Lucida Sans Typewriter" panose="020B0509030504030204" pitchFamily="49" charset="0"/>
              </a:rPr>
              <a:t>지정 파일 없음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Hello World 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Hello World 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Bye!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Bye!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^D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0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D921B-4572-4D11-9D50-AC89DB2F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페이지 단위로 파일 내용 보기</a:t>
            </a:r>
            <a:r>
              <a:rPr lang="en-US" altLang="ko-KR" b="1" dirty="0"/>
              <a:t>: more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EE5D43-6A59-4380-817C-A4DD4514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DF62E-C373-473B-B2C7-624C2D091B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766EC8-84DB-47E6-A643-7EC1C9354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3168"/>
              </p:ext>
            </p:extLst>
          </p:nvPr>
        </p:nvGraphicFramePr>
        <p:xfrm>
          <a:off x="827584" y="2060848"/>
          <a:ext cx="6480720" cy="762826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590035276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more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내용을 페이지 단위로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20255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5E0FF1B-2600-422E-9ADA-21924102CB10}"/>
              </a:ext>
            </a:extLst>
          </p:cNvPr>
          <p:cNvSpPr/>
          <p:nvPr/>
        </p:nvSpPr>
        <p:spPr>
          <a:xfrm>
            <a:off x="539552" y="3428189"/>
            <a:ext cx="81842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more cs1.txt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Unix is a multitasking, multi-user computer operating system originally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developed in 1969 by a group of AT&amp;T employees at Bell Labs, including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Ken Thompson, Dennis Ritchie, Brian Kernighan, Douglas McIlroy,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and Joe </a:t>
            </a:r>
            <a:r>
              <a:rPr lang="en-US" altLang="ko-KR" sz="12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Ossanna</a:t>
            </a: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During the late 1970s and early 1980s, the influence of Unix in academic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circles led to large-scale adoption of Unix(particularly of the BSD variant,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--</a:t>
            </a:r>
            <a:r>
              <a:rPr lang="ko-KR" altLang="en-US" sz="1200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계속</a:t>
            </a:r>
            <a:r>
              <a:rPr lang="en-US" altLang="ko-KR" sz="12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--(59%)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82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14DD-0B2B-4799-8824-0A63CD87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앞부분보기</a:t>
            </a:r>
            <a:r>
              <a:rPr lang="en-US" altLang="ko-KR" b="1" dirty="0"/>
              <a:t>: head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AC13CA-4E31-4838-AA90-FA05E7A5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40967-CC4F-440C-B72F-50CA7A67EE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463040" lvl="5" indent="0">
              <a:buNone/>
            </a:pPr>
            <a:endParaRPr lang="en-US" altLang="ko-KR" dirty="0"/>
          </a:p>
          <a:p>
            <a:pPr marL="1463040" lvl="5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head -5 cs1.txt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Unix is a multitasking, multi-user computer operating system originally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developed in 1969 by a group of AT&amp;T employees at Bell Labs, including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Ken Thompson, Dennis Ritchie, Brian Kernighan, Douglas McIlroy,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and Joe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Ossanna</a:t>
            </a:r>
            <a:r>
              <a:rPr lang="en-US" altLang="ko-KR" sz="1400" dirty="0">
                <a:latin typeface="Lucida Sans Typewriter" panose="020B0509030504030204" pitchFamily="49" charset="0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C23F2F-9C65-448E-864B-E20EDDB5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8912"/>
              </p:ext>
            </p:extLst>
          </p:nvPr>
        </p:nvGraphicFramePr>
        <p:xfrm>
          <a:off x="827584" y="1988840"/>
          <a:ext cx="7272808" cy="115297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3840190444"/>
                    </a:ext>
                  </a:extLst>
                </a:gridCol>
              </a:tblGrid>
              <a:tr h="26861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head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en-US" altLang="ko-KR" sz="1600" i="1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앞부분을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지정하지 않으면 표준입력 내용을 대상으로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35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68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14DD-0B2B-4799-8824-0A63CD87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뒷부분보기</a:t>
            </a:r>
            <a:r>
              <a:rPr lang="en-US" altLang="ko-KR" b="1" dirty="0"/>
              <a:t>: tail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AC13CA-4E31-4838-AA90-FA05E7A5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40967-CC4F-440C-B72F-50CA7A67E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4357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tail cs1.txt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Linux, which is used to power data centers, desktops, mobile phones,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and embedded devices such as routers, set-top boxes or e-book readers.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Today, in addition to certified Unix systems such as those already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mentioned, Unix-like operating systems such as MINIX, Linux, Android,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and BSD descendants (FreeBSD, NetBSD, OpenBSD, and DragonFly BSD) are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commonly encountered.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The term traditional Unix may be used to describe a Unix or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an operating system that has the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characteristi</a:t>
            </a:r>
            <a:r>
              <a:rPr lang="en-US" altLang="ko-KR" sz="1400" dirty="0">
                <a:latin typeface="Lucida Sans Typewriter" panose="020B0509030504030204" pitchFamily="49" charset="0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cs</a:t>
            </a:r>
            <a:r>
              <a:rPr lang="en-US" altLang="ko-KR" sz="1400" dirty="0">
                <a:latin typeface="Lucida Sans Typewriter" panose="020B0509030504030204" pitchFamily="49" charset="0"/>
              </a:rPr>
              <a:t> of either Version 7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Unix or UNIX System V.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A73864-601A-4BA8-9E6F-F180F320D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65568"/>
              </p:ext>
            </p:extLst>
          </p:nvPr>
        </p:nvGraphicFramePr>
        <p:xfrm>
          <a:off x="827584" y="1986347"/>
          <a:ext cx="7272808" cy="115297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151644129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tail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[-</a:t>
                      </a:r>
                      <a:r>
                        <a:rPr lang="en-US" altLang="ko-KR" sz="1600" i="1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뒷부분을 화면에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지정하지 않으면 표준입력 내용을 대상으로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6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833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6496-4849-4E18-8954-0D53B5BC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단어 세기</a:t>
            </a:r>
            <a:r>
              <a:rPr lang="en-US" altLang="ko-KR" b="1" dirty="0"/>
              <a:t>: </a:t>
            </a:r>
            <a:r>
              <a:rPr lang="en-US" altLang="ko-KR" b="1" dirty="0" err="1"/>
              <a:t>wc</a:t>
            </a:r>
            <a:r>
              <a:rPr lang="en-US" altLang="ko-KR" b="1" dirty="0"/>
              <a:t>(word count)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24F392-1413-44D7-BC4E-F8B68773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69808-FAA7-4582-A57A-47157AD496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38 318 2088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-l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38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-w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318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wc</a:t>
            </a:r>
            <a:r>
              <a:rPr lang="en-US" altLang="ko-KR" dirty="0">
                <a:latin typeface="Lucida Sans Typewriter" panose="020B0509030504030204" pitchFamily="49" charset="0"/>
              </a:rPr>
              <a:t> -c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2088 cs1.txt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715DCE-9133-4AF6-924E-0EFFD21A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53873"/>
              </p:ext>
            </p:extLst>
          </p:nvPr>
        </p:nvGraphicFramePr>
        <p:xfrm>
          <a:off x="899592" y="1916832"/>
          <a:ext cx="7416824" cy="1152970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3531229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wc</a:t>
                      </a:r>
                      <a:r>
                        <a:rPr lang="en-US" altLang="ko-KR" sz="1600" kern="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 [-</a:t>
                      </a:r>
                      <a:r>
                        <a:rPr lang="en-US" altLang="ko-KR" sz="1600" kern="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lwc</a:t>
                      </a:r>
                      <a:r>
                        <a:rPr lang="en-US" altLang="ko-KR" sz="1600" kern="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33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baseline="3000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저장된 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(l),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(w),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개수를 세서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지정하지 않으면 표준입력 내용을 대상으로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1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기본 명령어 사용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363272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날짜 및 시간 확인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date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dirty="0">
                <a:latin typeface="Lucida Sans Typewriter" panose="020B0509030504030204" pitchFamily="49" charset="0"/>
              </a:rPr>
              <a:t>토</a:t>
            </a:r>
            <a:r>
              <a:rPr lang="en-US" altLang="ko-KR" dirty="0">
                <a:latin typeface="Lucida Sans Typewriter" panose="020B0509030504030204" pitchFamily="49" charset="0"/>
              </a:rPr>
              <a:t>) 12:26:10 KST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r>
              <a:rPr lang="ko-KR" altLang="en-US" dirty="0"/>
              <a:t>시스템 정보 확인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hostname </a:t>
            </a:r>
            <a:r>
              <a:rPr lang="ko-KR" altLang="en-US" dirty="0">
                <a:latin typeface="Lucida Sans Typewriter" panose="020B0509030504030204" pitchFamily="49" charset="0"/>
              </a:rPr>
              <a:t>		 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linux.sookmyung.ac.kr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uname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Linux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uname</a:t>
            </a:r>
            <a:r>
              <a:rPr lang="en-US" altLang="ko-KR" dirty="0">
                <a:latin typeface="Lucida Sans Typewriter" panose="020B0509030504030204" pitchFamily="49" charset="0"/>
              </a:rPr>
              <a:t> -a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Linux Ubuntu 5.11.0-31-generic #33-Ubuntu SMP Wed Aug 11 13:19:04 UTC 2021 x86_64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x86_64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x86_64</a:t>
            </a:r>
            <a:r>
              <a:rPr lang="en-US" altLang="ko-KR" sz="1800" dirty="0">
                <a:latin typeface="Lucida Sans Typewriter" panose="020B0509030504030204" pitchFamily="49" charset="0"/>
              </a:rPr>
              <a:t> GNU/Linux</a:t>
            </a:r>
          </a:p>
          <a:p>
            <a:pPr marL="274320" lvl="1" indent="0" fontAlgn="base"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리눅스의 디렉터리는 루트로부터 시작하여 계층구조를 이룬다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절대 경로명은 루트 디렉터리부터 시작하고 상대 경로명은 현재 디렉터리부터 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기본 명령어 사용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744184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dirty="0"/>
              <a:t>사용자 정보 확인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whoami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chang</a:t>
            </a:r>
          </a:p>
          <a:p>
            <a:pPr marL="274320" lvl="1" indent="0" fontAlgn="base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who</a:t>
            </a: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	tty2 	2022-01-09 12:19 (tty2)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디렉터리 내용 확인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</a:t>
            </a:r>
          </a:p>
          <a:p>
            <a:pPr marL="274320" lvl="1" indent="0" fontAlgn="base">
              <a:buNone/>
            </a:pPr>
            <a:r>
              <a:rPr lang="ko-KR" altLang="en-US" dirty="0">
                <a:solidFill>
                  <a:srgbClr val="3333FF"/>
                </a:solidFill>
              </a:rPr>
              <a:t>공개   다운로드   문서   바탕화면   비디오   사진   음악   템플릿</a:t>
            </a: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5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기본 명령어 사용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패스워드 변경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 err="1"/>
              <a:t>passwd</a:t>
            </a:r>
            <a:r>
              <a:rPr lang="en-US" altLang="ko-KR" dirty="0"/>
              <a:t>: chang</a:t>
            </a:r>
            <a:r>
              <a:rPr lang="ko-KR" altLang="en-US" dirty="0"/>
              <a:t>용 암호를 변경하는 중</a:t>
            </a:r>
          </a:p>
          <a:p>
            <a:pPr marL="274320" lvl="1" indent="0" fontAlgn="base">
              <a:buNone/>
            </a:pPr>
            <a:r>
              <a:rPr lang="ko-KR" altLang="en-US" dirty="0"/>
              <a:t>기존 로그인 암호를 입력하십시오</a:t>
            </a:r>
            <a:r>
              <a:rPr lang="en-US" altLang="ko-KR" dirty="0"/>
              <a:t>: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ko-KR" altLang="en-US" dirty="0"/>
              <a:t>새 암호</a:t>
            </a:r>
            <a:r>
              <a:rPr lang="en-US" altLang="ko-KR" dirty="0"/>
              <a:t>: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ko-KR" altLang="en-US" dirty="0"/>
              <a:t>새 암호를 다시 입력하십시오</a:t>
            </a:r>
            <a:r>
              <a:rPr lang="en-US" altLang="ko-KR" dirty="0"/>
              <a:t>: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 err="1"/>
              <a:t>passwd</a:t>
            </a:r>
            <a:r>
              <a:rPr lang="en-US" altLang="ko-KR" dirty="0"/>
              <a:t>: </a:t>
            </a:r>
            <a:r>
              <a:rPr lang="ko-KR" altLang="en-US" dirty="0"/>
              <a:t>암호</a:t>
            </a:r>
            <a:r>
              <a:rPr lang="en-US" altLang="ko-KR" dirty="0"/>
              <a:t>(chang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r>
              <a:rPr lang="ko-KR" altLang="en-US" dirty="0"/>
              <a:t>가 성공적으로 변경되었습니다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74320" lvl="1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화면 정리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clear</a:t>
            </a:r>
          </a:p>
          <a:p>
            <a:endParaRPr lang="ko-KR" altLang="en-US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A3F70-0878-4DC2-874B-D5F57B16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온라인 매뉴얼</a:t>
            </a:r>
            <a:r>
              <a:rPr lang="en-US" altLang="ko-KR" b="1" dirty="0"/>
              <a:t>: man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7BC363-D6EC-4E15-AE34-54FDC5B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368A6A-FBBB-4F72-B92C-5937430A9D79}"/>
              </a:ext>
            </a:extLst>
          </p:cNvPr>
          <p:cNvSpPr/>
          <p:nvPr/>
        </p:nvSpPr>
        <p:spPr>
          <a:xfrm>
            <a:off x="530296" y="1124744"/>
            <a:ext cx="7930136" cy="462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/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man ls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LS(1) User Commands LS(1)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NAME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ls - list directory contents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SYNOPSIS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ls [OPTION]... [FILE]...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DESCRIPTION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List information about the FILEs (the current directory by default).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Sort entries alphabetically if none of -</a:t>
            </a:r>
            <a:r>
              <a:rPr lang="en-US" altLang="ko-KR" sz="14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cftuvSUX</a:t>
            </a: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nor --sort is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speci</a:t>
            </a: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‐</a:t>
            </a:r>
            <a:endParaRPr lang="en-US" altLang="ko-KR" sz="14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fied</a:t>
            </a: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Mandatory arguments to long options are mandatory for short options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too.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-a, --all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do not ignore entries starting with 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-A, --almost-all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do not list implied . and ..</a:t>
            </a:r>
          </a:p>
          <a:p>
            <a:pPr marL="254000" algn="just" fontAlgn="base">
              <a:spcBef>
                <a:spcPts val="30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Manual page ls(1) line 1 (press h for help or q to quit)</a:t>
            </a:r>
          </a:p>
          <a:p>
            <a:pPr marL="254000" algn="just" fontAlgn="base">
              <a:spcBef>
                <a:spcPts val="300"/>
              </a:spcBef>
            </a:pPr>
            <a:endParaRPr lang="en-US" altLang="ko-KR" sz="14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FB64-584F-490B-B3FD-F596D9CF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명령어에 대한 간단한 설명</a:t>
            </a:r>
            <a:r>
              <a:rPr lang="en-US" altLang="ko-KR" dirty="0"/>
              <a:t>: </a:t>
            </a:r>
            <a:r>
              <a:rPr lang="en-US" altLang="ko-KR" dirty="0" err="1"/>
              <a:t>whatis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D2A9DB-34CA-48A1-ACD6-A3844FB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2CCB5-6F60-4157-A414-B0B9F0BAEB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$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whatis</a:t>
            </a:r>
            <a:r>
              <a:rPr lang="en-US" altLang="ko-KR" sz="2000" dirty="0">
                <a:latin typeface="Lucida Sans Typewriter" panose="020B0509030504030204" pitchFamily="49" charset="0"/>
              </a:rPr>
              <a:t> ls</a:t>
            </a:r>
          </a:p>
          <a:p>
            <a:pPr marL="0" indent="0" fontAlgn="base">
              <a:buNone/>
            </a:pPr>
            <a:r>
              <a:rPr lang="en-US" altLang="ko-KR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ls (1) - </a:t>
            </a:r>
            <a:r>
              <a:rPr lang="ko-KR" altLang="en-US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경로의 내용을 나열한다</a:t>
            </a:r>
            <a:r>
              <a:rPr lang="en-US" altLang="ko-KR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Lucida Sans Typewriter" panose="020B0509030504030204" pitchFamily="49" charset="0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Lucida Sans Typewriter" panose="020B0509030504030204" pitchFamily="49" charset="0"/>
                <a:ea typeface="굴림" panose="020B0600000101010101" pitchFamily="50" charset="-127"/>
              </a:rPr>
              <a:t>ls (1p) - list directory contents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46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3.2 </a:t>
            </a:r>
            <a:r>
              <a:rPr lang="ko-KR" altLang="en-US" sz="4000" dirty="0"/>
              <a:t>파일과 디렉터리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547</TotalTime>
  <Words>2071</Words>
  <Application>Microsoft Office PowerPoint</Application>
  <PresentationFormat>화면 슬라이드 쇼(4:3)</PresentationFormat>
  <Paragraphs>491</Paragraphs>
  <Slides>40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Noto Sans CJK KR</vt:lpstr>
      <vt:lpstr>Noto Sans CJK KR Medium</vt:lpstr>
      <vt:lpstr>굴림</vt:lpstr>
      <vt:lpstr>굴림체</vt:lpstr>
      <vt:lpstr>맑은 고딕</vt:lpstr>
      <vt:lpstr>한컴바탕</vt:lpstr>
      <vt:lpstr>Arial</vt:lpstr>
      <vt:lpstr>Gill Sans MT</vt:lpstr>
      <vt:lpstr>Lucida Sans Typewriter</vt:lpstr>
      <vt:lpstr>Wingdings</vt:lpstr>
      <vt:lpstr>Wingdings 3</vt:lpstr>
      <vt:lpstr>원본</vt:lpstr>
      <vt:lpstr>3장 기본 명령어</vt:lpstr>
      <vt:lpstr>PowerPoint 프레젠테이션</vt:lpstr>
      <vt:lpstr>3.1 기본 명령어</vt:lpstr>
      <vt:lpstr>기본 명령어 사용 </vt:lpstr>
      <vt:lpstr>기본 명령어 사용 </vt:lpstr>
      <vt:lpstr>기본 명령어 사용 </vt:lpstr>
      <vt:lpstr>온라인 매뉴얼: man </vt:lpstr>
      <vt:lpstr>명령어에 대한 간단한 설명: whatis</vt:lpstr>
      <vt:lpstr>3.2 파일과 디렉터리</vt:lpstr>
      <vt:lpstr>파일의 종류</vt:lpstr>
      <vt:lpstr>디렉터리 계층구조</vt:lpstr>
      <vt:lpstr>홈 디렉터리</vt:lpstr>
      <vt:lpstr>경로명</vt:lpstr>
      <vt:lpstr>명령어의 경로 확인: which </vt:lpstr>
      <vt:lpstr>3.3 디렉터리 명령어</vt:lpstr>
      <vt:lpstr>현재 작업 디렉터리 출력: pwd(print working directory)</vt:lpstr>
      <vt:lpstr>디렉터리 이동: cd(change directory)</vt:lpstr>
      <vt:lpstr>디렉터리 생성: mkdir(make directory)</vt:lpstr>
      <vt:lpstr>디렉터리 생성: mkdir</vt:lpstr>
      <vt:lpstr>디렉터리 삭제 : rmdir(remove directory) </vt:lpstr>
      <vt:lpstr>3.4 디렉터리 리스트</vt:lpstr>
      <vt:lpstr>디렉터리 리스트: ls(list)</vt:lpstr>
      <vt:lpstr>ls 명령어 옵션</vt:lpstr>
      <vt:lpstr>ls 명령어 옵션</vt:lpstr>
      <vt:lpstr>ls 명령어 옵션</vt:lpstr>
      <vt:lpstr>ls 명령어 옵션</vt:lpstr>
      <vt:lpstr>ls 명령어 옵션</vt:lpstr>
      <vt:lpstr>ls 명령어 옵션</vt:lpstr>
      <vt:lpstr>3.5 파일 내용 출력 </vt:lpstr>
      <vt:lpstr>간단한 파일 만들기: gedit</vt:lpstr>
      <vt:lpstr>간단한 파일 만들기: cat</vt:lpstr>
      <vt:lpstr>간단한 파일 만들기: touch</vt:lpstr>
      <vt:lpstr>파일 내용 출력</vt:lpstr>
      <vt:lpstr>파일 내용 보기: cat</vt:lpstr>
      <vt:lpstr>파일 내용 보기: cat</vt:lpstr>
      <vt:lpstr>페이지 단위로 파일 내용 보기: more</vt:lpstr>
      <vt:lpstr>파일 앞부분보기: head</vt:lpstr>
      <vt:lpstr>파일 뒷부분보기: tail</vt:lpstr>
      <vt:lpstr> 단어 세기: wc(word count) 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161</cp:revision>
  <dcterms:created xsi:type="dcterms:W3CDTF">2012-06-25T11:27:47Z</dcterms:created>
  <dcterms:modified xsi:type="dcterms:W3CDTF">2023-07-31T07:11:37Z</dcterms:modified>
</cp:coreProperties>
</file>