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26" r:id="rId2"/>
    <p:sldId id="325" r:id="rId3"/>
    <p:sldId id="258" r:id="rId4"/>
    <p:sldId id="257" r:id="rId5"/>
    <p:sldId id="259" r:id="rId6"/>
    <p:sldId id="260" r:id="rId7"/>
    <p:sldId id="261" r:id="rId8"/>
    <p:sldId id="295" r:id="rId9"/>
    <p:sldId id="263" r:id="rId10"/>
    <p:sldId id="264" r:id="rId11"/>
    <p:sldId id="262" r:id="rId12"/>
    <p:sldId id="296" r:id="rId13"/>
    <p:sldId id="297" r:id="rId14"/>
    <p:sldId id="269" r:id="rId15"/>
    <p:sldId id="267" r:id="rId16"/>
    <p:sldId id="266" r:id="rId17"/>
    <p:sldId id="271" r:id="rId18"/>
    <p:sldId id="299" r:id="rId19"/>
    <p:sldId id="300" r:id="rId20"/>
    <p:sldId id="303" r:id="rId21"/>
    <p:sldId id="304" r:id="rId22"/>
    <p:sldId id="298" r:id="rId23"/>
    <p:sldId id="306" r:id="rId24"/>
    <p:sldId id="312" r:id="rId25"/>
    <p:sldId id="313" r:id="rId26"/>
    <p:sldId id="308" r:id="rId27"/>
    <p:sldId id="309" r:id="rId28"/>
    <p:sldId id="310" r:id="rId29"/>
    <p:sldId id="314" r:id="rId30"/>
    <p:sldId id="311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275" r:id="rId41"/>
    <p:sldId id="276" r:id="rId42"/>
    <p:sldId id="277" r:id="rId43"/>
    <p:sldId id="278" r:id="rId44"/>
    <p:sldId id="29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60"/>
  </p:normalViewPr>
  <p:slideViewPr>
    <p:cSldViewPr>
      <p:cViewPr varScale="1">
        <p:scale>
          <a:sx n="95" d="100"/>
          <a:sy n="95" d="100"/>
        </p:scale>
        <p:origin x="41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6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5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2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1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2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3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9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70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68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84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5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6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31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42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61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65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20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7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84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5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35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45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82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0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8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4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1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3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2D7A9D-A784-474D-83A7-BA657A84BAAC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DE59-DA3F-4F21-B120-11C5874535E8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E84F-5630-4E13-A6F4-D2EEC73749CC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6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82E-49D6-452D-BE67-A9912FBDB907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A96D893-D4CD-4332-B605-38DE5460A966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EEF-CDCE-4187-BA2D-5B279352E106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B4F-872A-45E4-AA9B-CE5FF504395D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B76E-F90F-4DF2-9D69-118B02B3088D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6550-1933-4F73-AB51-BC0629790F69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C5AD-B7C9-4C3D-8498-E80B75D0F6BB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BC65-E5B5-4853-A39D-029EC14C8AB7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D5A697-F170-4D8C-A574-7C9687DEF1E8}" type="datetime1">
              <a:rPr lang="ko-KR" altLang="en-US" smtClean="0"/>
              <a:pPr/>
              <a:t>2023-07-31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5</a:t>
            </a:r>
            <a: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쉘과 명령어 사용</a:t>
            </a:r>
            <a:br>
              <a:rPr lang="ko-KR" altLang="en-US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숙명여대 </a:t>
            </a:r>
            <a:r>
              <a:rPr lang="ko-KR" altLang="en-US" dirty="0" err="1"/>
              <a:t>창병모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8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b="1" dirty="0"/>
              <a:t>쉘의 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명령어 처리</a:t>
            </a:r>
          </a:p>
          <a:p>
            <a:pPr lvl="1"/>
            <a:r>
              <a:rPr lang="ko-KR" altLang="en-US" sz="1800" dirty="0"/>
              <a:t>사용자가 입력한 명령을 해석하고 적절한 프로그램을 실행</a:t>
            </a:r>
            <a:endParaRPr lang="en-US" altLang="ko-KR" sz="1800" dirty="0"/>
          </a:p>
          <a:p>
            <a:r>
              <a:rPr lang="ko-KR" altLang="en-US" sz="2000" dirty="0"/>
              <a:t>시작 파일 </a:t>
            </a:r>
          </a:p>
          <a:p>
            <a:pPr lvl="1"/>
            <a:r>
              <a:rPr lang="ko-KR" altLang="en-US" sz="1800" dirty="0"/>
              <a:t>로그인할 때 실행되어 </a:t>
            </a:r>
            <a:r>
              <a:rPr lang="ko-KR" altLang="en-US" sz="1800" dirty="0" err="1"/>
              <a:t>사용자별로</a:t>
            </a:r>
            <a:r>
              <a:rPr lang="ko-KR" altLang="en-US" sz="1800" dirty="0"/>
              <a:t> 맞춤형 사용 환경 설정</a:t>
            </a:r>
            <a:r>
              <a:rPr lang="en-US" altLang="ko-KR" sz="1800" dirty="0"/>
              <a:t> </a:t>
            </a:r>
          </a:p>
          <a:p>
            <a:r>
              <a:rPr lang="ko-KR" altLang="en-US" sz="2000" dirty="0"/>
              <a:t>스크립트</a:t>
            </a:r>
          </a:p>
          <a:p>
            <a:pPr lvl="1"/>
            <a:r>
              <a:rPr lang="ko-KR" altLang="en-US" sz="1800" dirty="0" err="1"/>
              <a:t>쉘</a:t>
            </a:r>
            <a:r>
              <a:rPr lang="ko-KR" altLang="en-US" sz="1800" dirty="0"/>
              <a:t> 자체 내의 프로그래밍 기능</a:t>
            </a:r>
            <a:endParaRPr lang="en-US" altLang="ko-KR" sz="1800" dirty="0"/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42" y="3841032"/>
            <a:ext cx="6570315" cy="25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쉘의</a:t>
            </a:r>
            <a:r>
              <a:rPr lang="ko-KR" altLang="en-US" b="1" dirty="0"/>
              <a:t> 실행 절차</a:t>
            </a:r>
            <a:endParaRPr lang="ko-KR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DE5B19-D6C8-4FF7-9553-F8658DB3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00" y="1536200"/>
            <a:ext cx="5920200" cy="3785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79186-95E3-4BD5-891F-16CC97E3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쉘의 환경 변수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0CE89D-6885-4BA3-B499-D7E8D16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1E479-1C36-4780-A158-9C0779E6EB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환경변수 설정법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TERM=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xterm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$TERM    </a:t>
            </a:r>
          </a:p>
          <a:p>
            <a:pPr marL="274320" lvl="1" indent="0" fontAlgn="base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xterm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1E6357-456D-4EB2-93AB-D7F5CDC1A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65302"/>
              </p:ext>
            </p:extLst>
          </p:nvPr>
        </p:nvGraphicFramePr>
        <p:xfrm>
          <a:off x="899592" y="2132856"/>
          <a:ext cx="6552728" cy="762826"/>
        </p:xfrm>
        <a:graphic>
          <a:graphicData uri="http://schemas.openxmlformats.org/drawingml/2006/table">
            <a:tbl>
              <a:tblPr/>
              <a:tblGrid>
                <a:gridCol w="6552728">
                  <a:extLst>
                    <a:ext uri="{9D8B030D-6E8A-4147-A177-3AD203B41FA5}">
                      <a16:colId xmlns:a16="http://schemas.microsoft.com/office/drawing/2014/main" val="1811182552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환경변수명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문자열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환경변수의 값을 문자열로 설정한다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97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42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4F90F-1701-4651-BCA6-64B971FF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쉘의 환경 변수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6227D0-D658-4767-A8E6-14E84234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BE9F5E-5FDD-4D06-902B-B6A42BC6F6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환경변수 보기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env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TERM=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xterm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SHELL=/bin/bash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USER=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HOME=/home/chang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PATH=/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/local/bin:/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/bin: ...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r>
              <a:rPr lang="en-US" altLang="ko-KR" dirty="0"/>
              <a:t>	</a:t>
            </a:r>
          </a:p>
          <a:p>
            <a:pPr fontAlgn="base"/>
            <a:r>
              <a:rPr lang="ko-KR" altLang="en-US" dirty="0"/>
              <a:t>사용자 정의 환경 변수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MESSAGE=hello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export MESSAGE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99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쉘의 시작 파일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dirty="0">
                <a:latin typeface="+mn-ea"/>
                <a:ea typeface="+mn-ea"/>
              </a:rPr>
              <a:t>start-up file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87208" cy="493776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  <a:ea typeface="+mn-ea"/>
              </a:rPr>
              <a:t>시작 파일 </a:t>
            </a:r>
            <a:endParaRPr lang="en-US" altLang="ko-KR" sz="2400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쉘마다 시작될 때 자동으로 실행되는 고유의 시작 파일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주로 사용자 환경을 설정하는 역할을 하며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환경설정을 위해서 환경변수에 적절한 값을 설정한다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pPr lvl="4"/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시스템 시작 파일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시스템의 모든 사용자에게 적용되는 공통적인 설정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환경변수 설정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명령어 경로 설정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환영 메시지 출력</a:t>
            </a:r>
            <a:r>
              <a:rPr lang="en-US" altLang="ko-KR" sz="1800" dirty="0">
                <a:latin typeface="+mn-ea"/>
                <a:ea typeface="+mn-ea"/>
              </a:rPr>
              <a:t>, ...</a:t>
            </a:r>
            <a:endParaRPr lang="ko-KR" altLang="en-US" sz="1800" dirty="0">
              <a:latin typeface="+mn-ea"/>
              <a:ea typeface="+mn-ea"/>
            </a:endParaRPr>
          </a:p>
          <a:p>
            <a:pPr lvl="4"/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사용자 시작 파일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사용자 홈 디렉터리에 있으며 각 사용자에게 적용되는 설정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환경변수 설정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프롬프트 설정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명령어 경로 설정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명령어 이명 설정</a:t>
            </a:r>
            <a:r>
              <a:rPr lang="en-US" altLang="ko-KR" sz="1800" dirty="0">
                <a:latin typeface="+mn-ea"/>
                <a:ea typeface="+mn-ea"/>
              </a:rPr>
              <a:t>, ... </a:t>
            </a:r>
            <a:endParaRPr lang="ko-KR" altLang="en-US" sz="1800" dirty="0">
              <a:latin typeface="+mn-ea"/>
              <a:ea typeface="+mn-ea"/>
            </a:endParaRPr>
          </a:p>
          <a:p>
            <a:pPr lvl="4"/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시작 파일</a:t>
            </a:r>
            <a:r>
              <a:rPr lang="en-US" altLang="ko-KR" b="1" dirty="0"/>
              <a:t>(</a:t>
            </a:r>
            <a:r>
              <a:rPr lang="en-US" altLang="ko-KR" dirty="0"/>
              <a:t>start-up file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900" dirty="0">
              <a:latin typeface="Lucida Sans Typewriter" panose="020B05090305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4F35A-2B2C-4402-A6D1-E79DEED2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2776"/>
            <a:ext cx="8297618" cy="43068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파일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PATH=$PATH:/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/local/bin:/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etc</a:t>
            </a:r>
            <a:r>
              <a:rPr lang="en-US" altLang="ko-KR" sz="1800" dirty="0">
                <a:latin typeface="Lucida Sans Typewriter" panose="020B0509030504030204" pitchFamily="49" charset="0"/>
              </a:rPr>
              <a:t>:.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TERM=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xterm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export PATH TERM</a:t>
            </a: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stty</a:t>
            </a:r>
            <a:r>
              <a:rPr lang="en-US" altLang="ko-KR" sz="1800" dirty="0">
                <a:latin typeface="Lucida Sans Typewriter" panose="020B0509030504030204" pitchFamily="49" charset="0"/>
              </a:rPr>
              <a:t> erase ^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$USER, Welcome to Linux !</a:t>
            </a:r>
          </a:p>
          <a:p>
            <a:endParaRPr lang="en-US" altLang="ko-KR" dirty="0"/>
          </a:p>
          <a:p>
            <a:r>
              <a:rPr lang="ko-KR" altLang="en-US" dirty="0"/>
              <a:t>시작 파일 바로 적용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. 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bash_profile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5.3 </a:t>
            </a:r>
            <a:r>
              <a:rPr lang="ko-KR" altLang="en-US" dirty="0"/>
              <a:t>전면 처리와 후면 처리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전면 처리 </a:t>
            </a:r>
            <a:r>
              <a:rPr lang="en-US" altLang="ko-KR" b="1" dirty="0" err="1"/>
              <a:t>vs</a:t>
            </a:r>
            <a:r>
              <a:rPr lang="en-US" altLang="ko-KR" b="1" dirty="0"/>
              <a:t> </a:t>
            </a:r>
            <a:r>
              <a:rPr lang="ko-KR" altLang="en-US" b="1" dirty="0"/>
              <a:t>후면처리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4663708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전면 처리 </a:t>
            </a:r>
            <a:endParaRPr lang="en-US" altLang="ko-KR" dirty="0"/>
          </a:p>
          <a:p>
            <a:pPr lvl="1"/>
            <a:r>
              <a:rPr lang="ko-KR" altLang="en-US" dirty="0"/>
              <a:t>입력된 명령어를 전면에서 실행하고 </a:t>
            </a:r>
            <a:r>
              <a:rPr lang="ko-KR" altLang="en-US" dirty="0" err="1"/>
              <a:t>쉘은</a:t>
            </a:r>
            <a:r>
              <a:rPr lang="ko-KR" altLang="en-US" dirty="0"/>
              <a:t> 명령어 실행이 끝날 때까지 기다린다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3333FF"/>
                </a:solidFill>
              </a:rPr>
              <a:t>$ </a:t>
            </a:r>
            <a:r>
              <a:rPr lang="ko-KR" altLang="en-US" dirty="0">
                <a:solidFill>
                  <a:srgbClr val="3333FF"/>
                </a:solidFill>
              </a:rPr>
              <a:t>명령어</a:t>
            </a:r>
            <a:endParaRPr lang="en-US" altLang="ko-KR" dirty="0"/>
          </a:p>
          <a:p>
            <a:pPr lvl="5"/>
            <a:endParaRPr lang="ko-KR" altLang="en-US" dirty="0"/>
          </a:p>
          <a:p>
            <a:r>
              <a:rPr lang="ko-KR" altLang="en-US" dirty="0"/>
              <a:t>후면 처리</a:t>
            </a:r>
            <a:endParaRPr lang="en-US" altLang="ko-KR" dirty="0"/>
          </a:p>
          <a:p>
            <a:pPr lvl="1"/>
            <a:r>
              <a:rPr lang="ko-KR" altLang="en-US" dirty="0"/>
              <a:t>명령어를 후면에서 실행하고</a:t>
            </a:r>
            <a:r>
              <a:rPr lang="en-US" altLang="ko-KR" dirty="0"/>
              <a:t> </a:t>
            </a:r>
            <a:r>
              <a:rPr lang="ko-KR" altLang="en-US" dirty="0"/>
              <a:t>전면에서는 다른 작업을 실행하여 동시에 여러 작업을 수행할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3333FF"/>
                </a:solidFill>
              </a:rPr>
              <a:t>$ </a:t>
            </a:r>
            <a:r>
              <a:rPr lang="ko-KR" altLang="en-US" dirty="0">
                <a:solidFill>
                  <a:srgbClr val="3333FF"/>
                </a:solidFill>
              </a:rPr>
              <a:t>명령어 </a:t>
            </a:r>
            <a:r>
              <a:rPr lang="en-US" altLang="ko-KR" dirty="0">
                <a:solidFill>
                  <a:srgbClr val="3333FF"/>
                </a:solidFill>
              </a:rPr>
              <a:t>&amp; </a:t>
            </a:r>
          </a:p>
          <a:p>
            <a:pPr lvl="3"/>
            <a:endParaRPr lang="ko-KR" altLang="en-US" dirty="0">
              <a:solidFill>
                <a:srgbClr val="3333FF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0908" y="3212976"/>
            <a:ext cx="399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3575" y="3446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8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후면 처리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r>
              <a:rPr lang="en-US" altLang="ko-KR" sz="1900" dirty="0">
                <a:latin typeface="Lucida Sans Typewriter" panose="020B0509030504030204" pitchFamily="49" charset="0"/>
              </a:rPr>
              <a:t>$ (sleep 100; echo done) &amp;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[1] 8320</a:t>
            </a:r>
          </a:p>
          <a:p>
            <a:r>
              <a:rPr lang="en-US" altLang="ko-KR" sz="1900" dirty="0">
                <a:latin typeface="Lucida Sans Typewriter" panose="020B0509030504030204" pitchFamily="49" charset="0"/>
              </a:rPr>
              <a:t>$ find . -name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test.c</a:t>
            </a:r>
            <a:r>
              <a:rPr lang="en-US" altLang="ko-KR" sz="1900" dirty="0">
                <a:latin typeface="Lucida Sans Typewriter" panose="020B0509030504030204" pitchFamily="49" charset="0"/>
              </a:rPr>
              <a:t> -print &amp;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[2] 8325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3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쉘 소개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쉘의 기능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전면 처리와 후면 처리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입출력 재지정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여러 개 명령어 실행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파일 이름 대치와 명령어 대치</a:t>
            </a:r>
            <a:endParaRPr lang="en-US" altLang="ko-KR" dirty="0">
              <a:solidFill>
                <a:srgbClr val="666666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5</a:t>
            </a:r>
            <a:r>
              <a:rPr lang="ko-KR" altLang="en-US" sz="2800" b="1" spc="200" dirty="0">
                <a:solidFill>
                  <a:srgbClr val="333333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장 쉘과 명령어 사용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04632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후면 작업 확인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3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r>
              <a:rPr lang="en-US" altLang="ko-KR" dirty="0"/>
              <a:t>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jobs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[1]- </a:t>
            </a:r>
            <a:r>
              <a:rPr lang="ko-KR" altLang="en-US" dirty="0" err="1"/>
              <a:t>실행중</a:t>
            </a:r>
            <a:r>
              <a:rPr lang="en-US" altLang="ko-KR" sz="1800" dirty="0">
                <a:latin typeface="Lucida Sans Typewriter" panose="020B0509030504030204" pitchFamily="49" charset="0"/>
              </a:rPr>
              <a:t> ( sleep 100; echo done )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[2]+ </a:t>
            </a:r>
            <a:r>
              <a:rPr lang="ko-KR" altLang="en-US" dirty="0"/>
              <a:t>완료</a:t>
            </a:r>
            <a:r>
              <a:rPr lang="en-US" altLang="ko-KR" dirty="0"/>
              <a:t>   </a:t>
            </a:r>
            <a:r>
              <a:rPr lang="ko-KR" altLang="en-US" dirty="0"/>
              <a:t>  </a:t>
            </a:r>
            <a:r>
              <a:rPr lang="en-US" altLang="ko-KR" sz="1800" dirty="0">
                <a:latin typeface="Lucida Sans Typewriter" panose="020B0509030504030204" pitchFamily="49" charset="0"/>
              </a:rPr>
              <a:t>find . -name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test.c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–print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jobs %1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[1]+ </a:t>
            </a:r>
            <a:r>
              <a:rPr lang="ko-KR" altLang="en-US" dirty="0" err="1"/>
              <a:t>실행중</a:t>
            </a:r>
            <a:r>
              <a:rPr lang="ko-KR" altLang="en-US" dirty="0"/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( sleep 100; echo done )</a:t>
            </a:r>
          </a:p>
          <a:p>
            <a:pPr marL="274320" lvl="1" indent="0" fontAlgn="base">
              <a:buNone/>
            </a:pPr>
            <a:endParaRPr lang="en-US" altLang="ko-KR" dirty="0"/>
          </a:p>
          <a:p>
            <a:pPr marL="274320" lvl="1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14701"/>
              </p:ext>
            </p:extLst>
          </p:nvPr>
        </p:nvGraphicFramePr>
        <p:xfrm>
          <a:off x="899591" y="2060848"/>
          <a:ext cx="7632849" cy="1279970"/>
        </p:xfrm>
        <a:graphic>
          <a:graphicData uri="http://schemas.openxmlformats.org/drawingml/2006/table">
            <a:tbl>
              <a:tblPr/>
              <a:tblGrid>
                <a:gridCol w="763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jobs [%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작업번호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후면에서 실행되고 있는 작업들을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 번호를 명시하면 해당 작업만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62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후면 작업을 전면 작업으로 전환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(sleep 100; echo DONE) &amp;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 10067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fg</a:t>
            </a:r>
            <a:r>
              <a:rPr lang="en-US" altLang="ko-KR" sz="1800" dirty="0">
                <a:latin typeface="Lucida Sans Typewriter" panose="020B0509030504030204" pitchFamily="49" charset="0"/>
              </a:rPr>
              <a:t> %1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( sleep 100; echo DONE )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95409"/>
              </p:ext>
            </p:extLst>
          </p:nvPr>
        </p:nvGraphicFramePr>
        <p:xfrm>
          <a:off x="755576" y="1988840"/>
          <a:ext cx="7416824" cy="889826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fg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%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작업번호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작업번호에 해당하는 후면 작업을 전면 작업으로 전환시킨다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322" y="198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5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입출력 재지정 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3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출력 재지정</a:t>
            </a:r>
            <a:r>
              <a:rPr lang="en-US" altLang="ko-KR" dirty="0"/>
              <a:t>(output redirection)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예</a:t>
            </a:r>
            <a:endParaRPr lang="en-US" altLang="ko-KR" sz="1800" dirty="0">
              <a:solidFill>
                <a:srgbClr val="3333FF"/>
              </a:solidFill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asl</a:t>
            </a:r>
            <a:r>
              <a:rPr lang="en-US" altLang="ko-KR" sz="1800" dirty="0">
                <a:latin typeface="Lucida Sans Typewriter" panose="020B0509030504030204" pitchFamily="49" charset="0"/>
              </a:rPr>
              <a:t> &gt; ls.txt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ls.txt</a:t>
            </a:r>
          </a:p>
          <a:p>
            <a:pPr lvl="1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/ &gt; list.txt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list.txt</a:t>
            </a:r>
          </a:p>
          <a:p>
            <a:pPr lvl="1">
              <a:buNone/>
            </a:pPr>
            <a:endParaRPr lang="en-US" altLang="ko-KR" sz="18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96952"/>
            <a:ext cx="3412952" cy="290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00234"/>
              </p:ext>
            </p:extLst>
          </p:nvPr>
        </p:nvGraphicFramePr>
        <p:xfrm>
          <a:off x="899592" y="1982412"/>
          <a:ext cx="6552728" cy="762826"/>
        </p:xfrm>
        <a:graphic>
          <a:graphicData uri="http://schemas.openxmlformats.org/drawingml/2006/table">
            <a:tbl>
              <a:tblPr/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표준출력을 모니터 대신에 파일에 저장한다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2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출력 재지정 이용</a:t>
            </a:r>
            <a:r>
              <a:rPr lang="en-US" altLang="ko-KR" b="1" dirty="0"/>
              <a:t>:</a:t>
            </a:r>
            <a:r>
              <a:rPr lang="ko-KR" altLang="en-US" b="1" dirty="0"/>
              <a:t> 간단한 파일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1900" dirty="0">
                <a:latin typeface="Lucida Sans Typewriter" panose="020B0509030504030204" pitchFamily="49" charset="0"/>
              </a:rPr>
              <a:t>$ cat &gt; list1.txt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Hi ! 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This is the first list.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^D</a:t>
            </a:r>
          </a:p>
          <a:p>
            <a:pPr lvl="1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  $ cat &gt; list2.txt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Hello ! 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This is the second list.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^D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59743"/>
              </p:ext>
            </p:extLst>
          </p:nvPr>
        </p:nvGraphicFramePr>
        <p:xfrm>
          <a:off x="827584" y="1844824"/>
          <a:ext cx="7128792" cy="762826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cat 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표준입력 내용을 모두 파일에 저장한다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파일이 없으면 새로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396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두 개의 파일을 붙여서 새로운 파일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22072"/>
              </p:ext>
            </p:extLst>
          </p:nvPr>
        </p:nvGraphicFramePr>
        <p:xfrm>
          <a:off x="971600" y="2036834"/>
          <a:ext cx="6768752" cy="762826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cat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 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3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내용을 붙여서 새로운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574576" y="1252985"/>
            <a:ext cx="7994848" cy="5112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l"/>
              <a:defRPr kumimoji="0" sz="22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§"/>
              <a:defRPr kumimoji="0" sz="2000" kern="1200">
                <a:solidFill>
                  <a:schemeClr val="tx2"/>
                </a:solidFill>
                <a:latin typeface="굴림체" pitchFamily="49" charset="-127"/>
                <a:ea typeface="굴림체" pitchFamily="49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사용법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+mn-ea"/>
                <a:ea typeface="+mn-ea"/>
              </a:rPr>
              <a:t>예</a:t>
            </a:r>
            <a:endParaRPr lang="en-US" altLang="ko-KR" dirty="0">
              <a:latin typeface="+mn-ea"/>
              <a:ea typeface="+mn-ea"/>
            </a:endParaRP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list1.txt list2.txt &gt; list3.txt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list3.txt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Hi ! 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This is the first list.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Hello ! 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This is the second list.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63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출력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date &gt;&gt; list1.txt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list1.txt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Hi !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This is the first list.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2022. 01. 01. (</a:t>
            </a:r>
            <a:r>
              <a:rPr lang="ko-KR" altLang="en-US" sz="1800" dirty="0">
                <a:latin typeface="Lucida Sans Typewriter" panose="020B0509030504030204" pitchFamily="49" charset="0"/>
              </a:rPr>
              <a:t>토</a:t>
            </a:r>
            <a:r>
              <a:rPr lang="en-US" altLang="ko-KR" sz="1800" dirty="0">
                <a:latin typeface="Lucida Sans Typewriter" panose="020B0509030504030204" pitchFamily="49" charset="0"/>
              </a:rPr>
              <a:t>) 18:45:26 KST</a:t>
            </a:r>
            <a:r>
              <a:rPr lang="en-US" altLang="ko-KR" sz="2200" dirty="0">
                <a:latin typeface="Lucida Sans Typewriter" panose="020B050903050403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71348"/>
              </p:ext>
            </p:extLst>
          </p:nvPr>
        </p:nvGraphicFramePr>
        <p:xfrm>
          <a:off x="827584" y="184482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&gt;&gt;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표준출력을 모니터 대신에 파일에 추가한다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39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입력 재지정</a:t>
            </a:r>
            <a:r>
              <a:rPr lang="en-US" altLang="ko-KR" dirty="0"/>
              <a:t>(input redirection)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&lt; list1.txt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 13 58 list1.txt</a:t>
            </a:r>
          </a:p>
          <a:p>
            <a:pPr marL="274320" lvl="1" indent="0" fontAlgn="base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참고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...	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^D</a:t>
            </a:r>
          </a:p>
          <a:p>
            <a:pPr marL="274320" lvl="1" indent="0" fontAlgn="base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list1.txt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3384376" cy="26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3666"/>
              </p:ext>
            </p:extLst>
          </p:nvPr>
        </p:nvGraphicFramePr>
        <p:xfrm>
          <a:off x="827584" y="1916832"/>
          <a:ext cx="5698976" cy="762826"/>
        </p:xfrm>
        <a:graphic>
          <a:graphicData uri="http://schemas.openxmlformats.org/drawingml/2006/table">
            <a:tbl>
              <a:tblPr/>
              <a:tblGrid>
                <a:gridCol w="56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&lt;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표준입력을 키보드 대신에 파일에서 받는다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3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문서 내 입력</a:t>
            </a:r>
            <a:r>
              <a:rPr lang="en-US" altLang="ko-KR" dirty="0"/>
              <a:t>(here document)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363272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&lt;&lt; END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hello !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word count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END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	4	20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75605"/>
              </p:ext>
            </p:extLst>
          </p:nvPr>
        </p:nvGraphicFramePr>
        <p:xfrm>
          <a:off x="827584" y="1988840"/>
          <a:ext cx="7488832" cy="1543114"/>
        </p:xfrm>
        <a:graphic>
          <a:graphicData uri="http://schemas.openxmlformats.org/drawingml/2006/table">
            <a:tbl>
              <a:tblPr/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&lt;&lt;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. . 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단어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표준입력을 키보드 대신에 단어와 단어 사이의 입력 내용으로 받는다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07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오류 재지정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명령어의 실행결과</a:t>
            </a:r>
            <a:endParaRPr lang="en-US" altLang="ko-KR" dirty="0"/>
          </a:p>
          <a:p>
            <a:pPr lvl="1"/>
            <a:r>
              <a:rPr lang="ko-KR" altLang="en-US" dirty="0"/>
              <a:t>표준출력</a:t>
            </a:r>
            <a:r>
              <a:rPr lang="en-US" altLang="ko-KR" dirty="0"/>
              <a:t>(standard output): </a:t>
            </a:r>
            <a:r>
              <a:rPr lang="ko-KR" altLang="en-US" dirty="0"/>
              <a:t>정상적인 실행의 출력</a:t>
            </a:r>
            <a:endParaRPr lang="en-US" altLang="ko-KR" dirty="0"/>
          </a:p>
          <a:p>
            <a:pPr lvl="1"/>
            <a:r>
              <a:rPr lang="ko-KR" altLang="en-US" dirty="0"/>
              <a:t>표준오류</a:t>
            </a:r>
            <a:r>
              <a:rPr lang="en-US" altLang="ko-KR" dirty="0"/>
              <a:t>(standard error): 	</a:t>
            </a:r>
            <a:r>
              <a:rPr lang="ko-KR" altLang="en-US" dirty="0"/>
              <a:t>오류 메시지 출력</a:t>
            </a:r>
          </a:p>
          <a:p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/bin/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 2&gt; err.txt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err.txt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ls: cannot access /bin/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: No such file or directory</a:t>
            </a:r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25551"/>
              </p:ext>
            </p:extLst>
          </p:nvPr>
        </p:nvGraphicFramePr>
        <p:xfrm>
          <a:off x="899592" y="184482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$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표준오류를 모니터 대신에 파일에 저장한다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37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5.1 </a:t>
            </a:r>
            <a:r>
              <a:rPr lang="ko-KR" altLang="en-US" b="1" dirty="0"/>
              <a:t>쉘 소개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파이프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87590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현재 디렉터리 내의 파일 이름들을 내림차순</a:t>
            </a:r>
            <a:r>
              <a:rPr lang="en-US" altLang="ko-KR" sz="1800" dirty="0"/>
              <a:t> </a:t>
            </a:r>
            <a:r>
              <a:rPr lang="ko-KR" altLang="en-US" sz="1800" dirty="0"/>
              <a:t>정렬해서 보여주기</a:t>
            </a:r>
            <a:endParaRPr lang="en-US" altLang="ko-KR" sz="1600" dirty="0"/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ls &gt; ls.txt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sort -r &lt; ls.txt</a:t>
            </a:r>
          </a:p>
          <a:p>
            <a:pPr lvl="2"/>
            <a:endParaRPr lang="en-US" altLang="ko-KR" sz="1400" dirty="0"/>
          </a:p>
          <a:p>
            <a:r>
              <a:rPr lang="ko-KR" altLang="en-US" sz="1800" dirty="0"/>
              <a:t>사용법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예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| sort -r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ls.txt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list3.txt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list2.txt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list1.txt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cs1.txt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365104"/>
            <a:ext cx="4553356" cy="15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52022"/>
              </p:ext>
            </p:extLst>
          </p:nvPr>
        </p:nvGraphicFramePr>
        <p:xfrm>
          <a:off x="827584" y="2924944"/>
          <a:ext cx="7200800" cy="762826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|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표준출력이 파이프를 통해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표준입력이 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892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 사용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로그인 된 사용자 수 출력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who |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-l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</a:p>
          <a:p>
            <a:pPr lvl="4" fontAlgn="base"/>
            <a:endParaRPr lang="ko-KR" altLang="en-US" dirty="0"/>
          </a:p>
          <a:p>
            <a:pPr fontAlgn="base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특정 디렉터리 내의 파일의 개수 출력</a:t>
            </a:r>
            <a:r>
              <a:rPr lang="en-US" altLang="ko-KR" dirty="0"/>
              <a:t> 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 </a:t>
            </a:r>
            <a:r>
              <a:rPr lang="en-US" altLang="ko-KR" sz="1800" dirty="0">
                <a:latin typeface="Lucida Sans Typewriter" panose="020B0509030504030204" pitchFamily="49" charset="0"/>
              </a:rPr>
              <a:t>|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-w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133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입출력 재지정 관련 명령어 요약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65275560"/>
              </p:ext>
            </p:extLst>
          </p:nvPr>
        </p:nvGraphicFramePr>
        <p:xfrm>
          <a:off x="683568" y="1431922"/>
          <a:ext cx="8003232" cy="4362864"/>
        </p:xfrm>
        <a:graphic>
          <a:graphicData uri="http://schemas.openxmlformats.org/drawingml/2006/table">
            <a:tbl>
              <a:tblPr/>
              <a:tblGrid>
                <a:gridCol w="24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 사용법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명령어의 표준출력을 모니터 대신에 파일에 추가한다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&gt;&gt;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명령어의 표준출력을 모니터 대신에 파일에 추가한다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&lt;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명령어의 표준입력을 키보드 대신에 파일에서 받는다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798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&lt;&lt;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. . 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단어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표준입력을 키보드 대신에 단어와 단어 사이의 입력 내용으로 받는다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035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2&gt;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명령어의 표준오류를 모니터 대신에 파일에 저장한다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571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|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의 표준출력이 파이프를 통해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의 표준입력이 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1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cat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 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과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의 내용을 붙여서 새로운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을 만들어준다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3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5.5 </a:t>
            </a:r>
            <a:r>
              <a:rPr lang="ko-KR" altLang="en-US" b="1" dirty="0"/>
              <a:t>여러 개 명령어 </a:t>
            </a:r>
            <a:r>
              <a:rPr lang="ko-KR" altLang="en-US" dirty="0"/>
              <a:t>실행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31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명령어 열</a:t>
            </a:r>
            <a:r>
              <a:rPr lang="en-US" altLang="ko-KR" dirty="0"/>
              <a:t>(command sequence)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명령어 열</a:t>
            </a:r>
            <a:endParaRPr lang="en-US" altLang="ko-KR" dirty="0"/>
          </a:p>
          <a:p>
            <a:pPr lvl="1"/>
            <a:r>
              <a:rPr lang="ko-KR" altLang="en-US" dirty="0"/>
              <a:t>나열된 명령어들을 순차적으로 실행한다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4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594360" lvl="2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date;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pwd</a:t>
            </a:r>
            <a:r>
              <a:rPr lang="en-US" altLang="ko-KR" sz="1800" dirty="0">
                <a:latin typeface="Lucida Sans Typewriter" panose="020B0509030504030204" pitchFamily="49" charset="0"/>
              </a:rPr>
              <a:t>; ls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Fri Sep 2 18:08:25 KST 2016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/home/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/test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list1.txt list2.txt list3.txt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74142"/>
              </p:ext>
            </p:extLst>
          </p:nvPr>
        </p:nvGraphicFramePr>
        <p:xfrm>
          <a:off x="899592" y="2348880"/>
          <a:ext cx="6696744" cy="762826"/>
        </p:xfrm>
        <a:graphic>
          <a:graphicData uri="http://schemas.openxmlformats.org/drawingml/2006/table">
            <a:tbl>
              <a:tblPr/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1;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…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나열된 명령어들을 순차적으로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629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명령어 그룹</a:t>
            </a:r>
            <a:r>
              <a:rPr lang="en-US" altLang="ko-KR" dirty="0"/>
              <a:t>(command group)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4357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300" dirty="0"/>
              <a:t>명령어 그룹</a:t>
            </a:r>
            <a:endParaRPr lang="en-US" altLang="ko-KR" sz="2300" dirty="0"/>
          </a:p>
          <a:p>
            <a:pPr lvl="1"/>
            <a:r>
              <a:rPr lang="ko-KR" altLang="en-US" dirty="0"/>
              <a:t>나열된 명령어들을 하나의 그룹으로 묶어 순차적으로 실행한다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74320" lvl="1" indent="0" fontAlgn="base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$ date; </a:t>
            </a:r>
            <a:r>
              <a:rPr lang="en-US" altLang="ko-KR" sz="2100" dirty="0" err="1">
                <a:latin typeface="Lucida Sans Typewriter" panose="020B0509030504030204" pitchFamily="49" charset="0"/>
              </a:rPr>
              <a:t>pwd</a:t>
            </a:r>
            <a:r>
              <a:rPr lang="en-US" altLang="ko-KR" sz="2100" dirty="0">
                <a:latin typeface="Lucida Sans Typewriter" panose="020B0509030504030204" pitchFamily="49" charset="0"/>
              </a:rPr>
              <a:t>; ls &gt; out1.txt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2022. 01. 01. (</a:t>
            </a:r>
            <a:r>
              <a:rPr lang="ko-KR" altLang="en-US" sz="2100" dirty="0">
                <a:latin typeface="Lucida Sans Typewriter" panose="020B0509030504030204" pitchFamily="49" charset="0"/>
              </a:rPr>
              <a:t>토</a:t>
            </a:r>
            <a:r>
              <a:rPr lang="en-US" altLang="ko-KR" sz="2100" dirty="0">
                <a:latin typeface="Lucida Sans Typewriter" panose="020B0509030504030204" pitchFamily="49" charset="0"/>
              </a:rPr>
              <a:t>) 12:26:10 KST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/home/</a:t>
            </a:r>
            <a:r>
              <a:rPr lang="en-US" altLang="ko-KR" sz="21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2100" dirty="0">
                <a:latin typeface="Lucida Sans Typewriter" panose="020B0509030504030204" pitchFamily="49" charset="0"/>
              </a:rPr>
              <a:t>/test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$ cat out1.txt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$ (date; </a:t>
            </a:r>
            <a:r>
              <a:rPr lang="en-US" altLang="ko-KR" sz="2100" dirty="0" err="1">
                <a:latin typeface="Lucida Sans Typewriter" panose="020B0509030504030204" pitchFamily="49" charset="0"/>
              </a:rPr>
              <a:t>pwd</a:t>
            </a:r>
            <a:r>
              <a:rPr lang="en-US" altLang="ko-KR" sz="2100" dirty="0">
                <a:latin typeface="Lucida Sans Typewriter" panose="020B0509030504030204" pitchFamily="49" charset="0"/>
              </a:rPr>
              <a:t>; ls) &gt; out2.txt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$ cat out2.txt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2022. 01. 01. (</a:t>
            </a:r>
            <a:r>
              <a:rPr lang="ko-KR" altLang="en-US" sz="2100" dirty="0">
                <a:latin typeface="Lucida Sans Typewriter" panose="020B0509030504030204" pitchFamily="49" charset="0"/>
              </a:rPr>
              <a:t>토</a:t>
            </a:r>
            <a:r>
              <a:rPr lang="en-US" altLang="ko-KR" sz="2100" dirty="0">
                <a:latin typeface="Lucida Sans Typewriter" panose="020B0509030504030204" pitchFamily="49" charset="0"/>
              </a:rPr>
              <a:t>) 12:26:10 KST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/home/</a:t>
            </a:r>
            <a:r>
              <a:rPr lang="en-US" altLang="ko-KR" sz="21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2100" dirty="0">
                <a:latin typeface="Lucida Sans Typewriter" panose="020B0509030504030204" pitchFamily="49" charset="0"/>
              </a:rPr>
              <a:t>/test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...</a:t>
            </a:r>
          </a:p>
          <a:p>
            <a:pPr fontAlgn="base"/>
            <a:endParaRPr lang="en-US" altLang="ko-KR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08159"/>
              </p:ext>
            </p:extLst>
          </p:nvPr>
        </p:nvGraphicFramePr>
        <p:xfrm>
          <a:off x="899592" y="2204864"/>
          <a:ext cx="6840760" cy="762826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(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1;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…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n)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나열된 명령어들을 하나의 그룹으로 묶어 순차적으로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98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조건 명령어 열</a:t>
            </a:r>
            <a:r>
              <a:rPr lang="en-US" altLang="ko-KR" sz="2400" dirty="0"/>
              <a:t>(conditional command sequence)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조건 명령어 열</a:t>
            </a:r>
            <a:endParaRPr lang="en-US" altLang="ko-KR" sz="2000" dirty="0"/>
          </a:p>
          <a:p>
            <a:pPr lvl="1"/>
            <a:r>
              <a:rPr lang="ko-KR" altLang="en-US" sz="1800" dirty="0"/>
              <a:t>첫 번째 명령어 실행 결과에 따라 다음 명령어 실행을 결정할 수 있다</a:t>
            </a:r>
            <a:r>
              <a:rPr lang="en-US" altLang="ko-KR" sz="1800" dirty="0"/>
              <a:t>.</a:t>
            </a:r>
          </a:p>
          <a:p>
            <a:pPr lvl="6"/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myprog.c</a:t>
            </a:r>
            <a:r>
              <a:rPr lang="en-US" altLang="ko-KR" sz="1800" dirty="0">
                <a:latin typeface="Lucida Sans Typewriter" panose="020B0509030504030204" pitchFamily="49" charset="0"/>
              </a:rPr>
              <a:t> &amp;&amp;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a.out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02394"/>
              </p:ext>
            </p:extLst>
          </p:nvPr>
        </p:nvGraphicFramePr>
        <p:xfrm>
          <a:off x="1043608" y="2276872"/>
          <a:ext cx="6840760" cy="1152970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&amp;&amp;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성공적으로 실행되면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그렇지 않으면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실행되지 않는다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16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조건 명령어 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myprog.c</a:t>
            </a:r>
            <a:r>
              <a:rPr lang="en-US" altLang="ko-KR" sz="1800" dirty="0">
                <a:latin typeface="Lucida Sans Typewriter" panose="020B0509030504030204" pitchFamily="49" charset="0"/>
              </a:rPr>
              <a:t> ||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컴파일 실패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19879"/>
              </p:ext>
            </p:extLst>
          </p:nvPr>
        </p:nvGraphicFramePr>
        <p:xfrm>
          <a:off x="827584" y="1844824"/>
          <a:ext cx="7272808" cy="1152970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 ||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실패하면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그렇지 않으면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실행되지 않는다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14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여러 개 명령어 사용</a:t>
            </a:r>
            <a:r>
              <a:rPr lang="en-US" altLang="ko-KR" b="1" dirty="0"/>
              <a:t>:</a:t>
            </a:r>
            <a:r>
              <a:rPr lang="ko-KR" altLang="en-US" b="1" dirty="0"/>
              <a:t> 요약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38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35549705"/>
              </p:ext>
            </p:extLst>
          </p:nvPr>
        </p:nvGraphicFramePr>
        <p:xfrm>
          <a:off x="899592" y="1772816"/>
          <a:ext cx="7416824" cy="3063306"/>
        </p:xfrm>
        <a:graphic>
          <a:graphicData uri="http://schemas.openxmlformats.org/drawingml/2006/table">
            <a:tbl>
              <a:tblPr/>
              <a:tblGrid>
                <a:gridCol w="225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 사용법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3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1;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…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n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나열된 명령어들을 순차적으로 실행한다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3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1;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…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n)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나열된 명령어들을 하나의 그룹으로 묶어 순차적으로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3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&amp;&amp;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이 성공적으로 실행되면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가 실행되고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,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그렇지 않으면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가 실행되지 않는다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||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이 실패하면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가 실행되고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그렇지 않으면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가 실행되지 않는다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599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5.6 </a:t>
            </a:r>
            <a:r>
              <a:rPr lang="ko-KR" altLang="en-US" b="1" dirty="0"/>
              <a:t>파일 이름 대치와 명령어 대치 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3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쉘</a:t>
            </a:r>
            <a:r>
              <a:rPr lang="en-US" altLang="ko-KR" dirty="0"/>
              <a:t>(Shell)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/>
              <a:t>쉘의</a:t>
            </a:r>
            <a:r>
              <a:rPr lang="ko-KR" altLang="en-US" dirty="0"/>
              <a:t> 역할 </a:t>
            </a:r>
            <a:endParaRPr lang="en-US" altLang="ko-KR" dirty="0"/>
          </a:p>
          <a:p>
            <a:pPr lvl="1"/>
            <a:r>
              <a:rPr lang="ko-KR" altLang="en-US" dirty="0" err="1"/>
              <a:t>쉘은</a:t>
            </a:r>
            <a:r>
              <a:rPr lang="ko-KR" altLang="en-US" dirty="0"/>
              <a:t> 사용자와 운영체제 사이에 창구 역할을 하는 소프트웨어</a:t>
            </a:r>
            <a:endParaRPr lang="en-US" altLang="ko-KR" dirty="0"/>
          </a:p>
          <a:p>
            <a:pPr lvl="1"/>
            <a:r>
              <a:rPr lang="ko-KR" altLang="en-US" dirty="0"/>
              <a:t>명령어 처리기</a:t>
            </a:r>
            <a:r>
              <a:rPr lang="en-US" altLang="ko-KR" dirty="0"/>
              <a:t>(command processor) </a:t>
            </a:r>
          </a:p>
          <a:p>
            <a:pPr lvl="1"/>
            <a:r>
              <a:rPr lang="ko-KR" altLang="en-US" dirty="0"/>
              <a:t>사용자로부터 명령어를 </a:t>
            </a:r>
            <a:r>
              <a:rPr lang="ko-KR" altLang="en-US" dirty="0" err="1"/>
              <a:t>입력받아</a:t>
            </a:r>
            <a:r>
              <a:rPr lang="ko-KR" altLang="en-US" dirty="0"/>
              <a:t> 이를 처리한다</a:t>
            </a:r>
            <a:endParaRPr lang="en-US" altLang="ko-KR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1365D6-008D-4273-8A40-796CBC8C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111" y="2918965"/>
            <a:ext cx="9812028" cy="52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8380480" descr="EMB00004c1c3cf8">
            <a:extLst>
              <a:ext uri="{FF2B5EF4-FFF2-40B4-BE49-F238E27FC236}">
                <a16:creationId xmlns:a16="http://schemas.microsoft.com/office/drawing/2014/main" id="{2F435A89-D72E-446E-90B0-D7B03FBF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43398"/>
            <a:ext cx="4864832" cy="221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이름 대치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4357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대표문자를 이용한 파일 이름 대치 </a:t>
            </a:r>
            <a:endParaRPr lang="en-US" altLang="ko-KR" dirty="0"/>
          </a:p>
          <a:p>
            <a:pPr lvl="1"/>
            <a:r>
              <a:rPr lang="ko-KR" altLang="en-US" dirty="0"/>
              <a:t>대표문자를 이용하여 한 번에 여러 파일들을 나타냄</a:t>
            </a:r>
            <a:endParaRPr lang="en-US" altLang="ko-KR" dirty="0"/>
          </a:p>
          <a:p>
            <a:pPr lvl="1"/>
            <a:r>
              <a:rPr lang="ko-KR" altLang="en-US" dirty="0"/>
              <a:t>명령어 실행 전에 대표문자가 나타내는 파일 이름들로 먼저 대치하고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	$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900" dirty="0">
                <a:latin typeface="Lucida Sans Typewriter" panose="020B0509030504030204" pitchFamily="49" charset="0"/>
              </a:rPr>
              <a:t> *.c </a:t>
            </a:r>
          </a:p>
          <a:p>
            <a:pPr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	$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a.c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b.c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test.c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ls *.txt 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ls</a:t>
            </a:r>
            <a:r>
              <a:rPr lang="en-US" altLang="ko-KR" sz="1900" dirty="0">
                <a:latin typeface="Lucida Sans Typewriter" panose="020B0509030504030204" pitchFamily="49" charset="0"/>
              </a:rPr>
              <a:t> [ac]*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60386"/>
              </p:ext>
            </p:extLst>
          </p:nvPr>
        </p:nvGraphicFramePr>
        <p:xfrm>
          <a:off x="899592" y="2708920"/>
          <a:ext cx="7488832" cy="1440161"/>
        </p:xfrm>
        <a:graphic>
          <a:graphicData uri="http://schemas.openxmlformats.org/drawingml/2006/table">
            <a:tbl>
              <a:tblPr/>
              <a:tblGrid>
                <a:gridCol w="162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9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대표문자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49"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 스트링을 포함하여 임의의 스트링을 나타냄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09"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임의의 한 문자를 나타냄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09"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[..]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대괄호 사이의 문자 중 하나를 나타내며 부분범위 사용 가능함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명령어 대치</a:t>
            </a:r>
            <a:r>
              <a:rPr lang="en-US" altLang="ko-KR" dirty="0"/>
              <a:t>(command substitution)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명령어를 실행할 때 다른 명령어의 실행 결과를 이용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`</a:t>
            </a:r>
            <a:r>
              <a:rPr lang="ko-KR" altLang="en-US" dirty="0">
                <a:solidFill>
                  <a:srgbClr val="7030A0"/>
                </a:solidFill>
              </a:rPr>
              <a:t>명령어</a:t>
            </a:r>
            <a:r>
              <a:rPr lang="en-US" altLang="ko-KR" dirty="0">
                <a:solidFill>
                  <a:srgbClr val="7030A0"/>
                </a:solidFill>
              </a:rPr>
              <a:t>` </a:t>
            </a:r>
            <a:r>
              <a:rPr lang="ko-KR" altLang="en-US" dirty="0"/>
              <a:t>부분은 그 명령어의 실행 결과로 대치된 후에 실행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현재 시간은 </a:t>
            </a:r>
            <a:r>
              <a:rPr lang="en-US" altLang="ko-KR" sz="1800" dirty="0">
                <a:latin typeface="Lucida Sans Typewriter" panose="020B0509030504030204" pitchFamily="49" charset="0"/>
              </a:rPr>
              <a:t>`date`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…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현재 디렉터리 내의 파일의 개수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`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ls</a:t>
            </a:r>
            <a:r>
              <a:rPr lang="en-US" altLang="ko-KR" sz="1800" dirty="0">
                <a:latin typeface="Lucida Sans Typewriter" panose="020B0509030504030204" pitchFamily="49" charset="0"/>
              </a:rPr>
              <a:t> |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-w`</a:t>
            </a:r>
          </a:p>
          <a:p>
            <a:pPr lvl="1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현재 디렉터리 내의 파일의 개수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32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따옴표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686800" cy="4943574"/>
          </a:xfrm>
        </p:spPr>
        <p:txBody>
          <a:bodyPr>
            <a:normAutofit/>
          </a:bodyPr>
          <a:lstStyle/>
          <a:p>
            <a:r>
              <a:rPr lang="ko-KR" altLang="en-US" dirty="0"/>
              <a:t>따옴표를 이용하여 대치 기능을 제한</a:t>
            </a:r>
            <a:endParaRPr lang="en-US" altLang="ko-KR" dirty="0"/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3 * 4 = 12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3 </a:t>
            </a:r>
            <a:r>
              <a:rPr lang="en-US" altLang="ko-KR" dirty="0" err="1"/>
              <a:t>a.c</a:t>
            </a:r>
            <a:r>
              <a:rPr lang="en-US" altLang="ko-KR" dirty="0"/>
              <a:t> </a:t>
            </a:r>
            <a:r>
              <a:rPr lang="en-US" altLang="ko-KR" dirty="0" err="1"/>
              <a:t>b.c</a:t>
            </a:r>
            <a:r>
              <a:rPr lang="en-US" altLang="ko-KR" dirty="0"/>
              <a:t> </a:t>
            </a:r>
            <a:r>
              <a:rPr lang="en-US" altLang="ko-KR" dirty="0" err="1"/>
              <a:t>test.c</a:t>
            </a:r>
            <a:r>
              <a:rPr lang="en-US" altLang="ko-KR" dirty="0"/>
              <a:t> 4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12</a:t>
            </a:r>
          </a:p>
          <a:p>
            <a:pPr lvl="1">
              <a:buNone/>
            </a:pPr>
            <a:r>
              <a:rPr lang="es-ES" altLang="ko-KR" sz="1600" dirty="0">
                <a:latin typeface="Lucida Sans Typewriter" panose="020B0509030504030204" pitchFamily="49" charset="0"/>
              </a:rPr>
              <a:t>$ echo "3 * 4 = 12"</a:t>
            </a:r>
          </a:p>
          <a:p>
            <a:pPr lvl="1">
              <a:buNone/>
            </a:pPr>
            <a:r>
              <a:rPr lang="es-ES" altLang="ko-KR" sz="1600" dirty="0">
                <a:latin typeface="Lucida Sans Typewriter" panose="020B0509030504030204" pitchFamily="49" charset="0"/>
              </a:rPr>
              <a:t>3 * 4 = 12</a:t>
            </a:r>
          </a:p>
          <a:p>
            <a:pPr lvl="1">
              <a:buNone/>
            </a:pPr>
            <a:r>
              <a:rPr lang="es-ES" altLang="ko-KR" sz="1600" dirty="0">
                <a:latin typeface="Lucida Sans Typewriter" panose="020B0509030504030204" pitchFamily="49" charset="0"/>
              </a:rPr>
              <a:t>$ echo '3 * 4 = 12'</a:t>
            </a:r>
          </a:p>
          <a:p>
            <a:pPr lvl="1">
              <a:buNone/>
            </a:pPr>
            <a:r>
              <a:rPr lang="es-ES" altLang="ko-KR" sz="1600" dirty="0">
                <a:latin typeface="Lucida Sans Typewriter" panose="020B0509030504030204" pitchFamily="49" charset="0"/>
              </a:rPr>
              <a:t>3 * 4 = 12</a:t>
            </a:r>
          </a:p>
          <a:p>
            <a:pPr lvl="1">
              <a:buNone/>
            </a:pPr>
            <a:endParaRPr lang="es-ES" altLang="ko-KR" sz="16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name=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나가수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'</a:t>
            </a:r>
            <a:r>
              <a:rPr lang="ko-KR" altLang="en-US" sz="1600" dirty="0">
                <a:latin typeface="Lucida Sans Typewriter" panose="020B0509030504030204" pitchFamily="49" charset="0"/>
              </a:rPr>
              <a:t>내 이름은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$name </a:t>
            </a:r>
            <a:r>
              <a:rPr lang="ko-KR" altLang="en-US" sz="1600" dirty="0">
                <a:latin typeface="Lucida Sans Typewriter" panose="020B0509030504030204" pitchFamily="49" charset="0"/>
              </a:rPr>
              <a:t>현재 시간은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`date`'</a:t>
            </a:r>
          </a:p>
          <a:p>
            <a:pPr lvl="1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내 이름은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$name </a:t>
            </a:r>
            <a:r>
              <a:rPr lang="ko-KR" altLang="en-US" sz="1600" dirty="0">
                <a:latin typeface="Lucida Sans Typewriter" panose="020B0509030504030204" pitchFamily="49" charset="0"/>
              </a:rPr>
              <a:t>현재 시간은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`date`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"</a:t>
            </a:r>
            <a:r>
              <a:rPr lang="ko-KR" altLang="en-US" sz="1600" dirty="0">
                <a:latin typeface="Lucida Sans Typewriter" panose="020B0509030504030204" pitchFamily="49" charset="0"/>
              </a:rPr>
              <a:t>내 이름은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$name </a:t>
            </a:r>
            <a:r>
              <a:rPr lang="ko-KR" altLang="en-US" sz="1600" dirty="0">
                <a:latin typeface="Lucida Sans Typewriter" panose="020B0509030504030204" pitchFamily="49" charset="0"/>
              </a:rPr>
              <a:t>현재 시간은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`date`"</a:t>
            </a:r>
          </a:p>
          <a:p>
            <a:pPr fontAlgn="base"/>
            <a:r>
              <a:rPr lang="ko-KR" altLang="en-US" sz="1600" dirty="0">
                <a:latin typeface="Lucida Sans Typewriter" panose="020B0509030504030204" pitchFamily="49" charset="0"/>
              </a:rPr>
              <a:t>내 이름은 나가수 현재 시간은 </a:t>
            </a:r>
            <a:r>
              <a:rPr lang="en-US" altLang="ko-KR" sz="1600" dirty="0"/>
              <a:t>2022. 01. 01. (</a:t>
            </a:r>
            <a:r>
              <a:rPr lang="ko-KR" altLang="en-US" sz="1600" dirty="0"/>
              <a:t>토</a:t>
            </a:r>
            <a:r>
              <a:rPr lang="en-US" altLang="ko-KR" sz="1600" dirty="0"/>
              <a:t>) 12:26:10 KST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따옴표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435280" cy="47441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정리</a:t>
            </a:r>
            <a:endParaRPr lang="en-US" altLang="ko-KR" sz="2400" dirty="0"/>
          </a:p>
          <a:p>
            <a:pPr lvl="1">
              <a:buNone/>
            </a:pPr>
            <a:r>
              <a:rPr lang="en-US" altLang="ko-KR" dirty="0"/>
              <a:t>1. </a:t>
            </a:r>
            <a:r>
              <a:rPr lang="ko-KR" altLang="en-US" dirty="0"/>
              <a:t>작은따옴표</a:t>
            </a:r>
            <a:r>
              <a:rPr lang="en-US" altLang="ko-KR" dirty="0"/>
              <a:t>(')</a:t>
            </a:r>
            <a:r>
              <a:rPr lang="ko-KR" altLang="en-US" dirty="0"/>
              <a:t>는 파일이름 대치</a:t>
            </a:r>
            <a:r>
              <a:rPr lang="en-US" altLang="ko-KR" dirty="0"/>
              <a:t>, </a:t>
            </a:r>
            <a:r>
              <a:rPr lang="ko-KR" altLang="en-US" dirty="0"/>
              <a:t>변수 대치</a:t>
            </a:r>
            <a:r>
              <a:rPr lang="en-US" altLang="ko-KR" dirty="0"/>
              <a:t>, </a:t>
            </a:r>
            <a:r>
              <a:rPr lang="ko-KR" altLang="en-US" dirty="0"/>
              <a:t>명령어 대치를 모두 제한한다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None/>
            </a:pPr>
            <a:r>
              <a:rPr lang="en-US" altLang="ko-KR" dirty="0"/>
              <a:t>2. </a:t>
            </a:r>
            <a:r>
              <a:rPr lang="ko-KR" altLang="en-US" dirty="0"/>
              <a:t>큰따옴표</a:t>
            </a:r>
            <a:r>
              <a:rPr lang="en-US" altLang="ko-KR" dirty="0"/>
              <a:t>(")</a:t>
            </a:r>
            <a:r>
              <a:rPr lang="ko-KR" altLang="en-US" dirty="0"/>
              <a:t>는 파일이름 대치만 제한한다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buNone/>
            </a:pPr>
            <a:r>
              <a:rPr lang="en-US" altLang="ko-KR" dirty="0"/>
              <a:t>3. </a:t>
            </a:r>
            <a:r>
              <a:rPr lang="ko-KR" altLang="en-US" dirty="0"/>
              <a:t>따옴표가 중첩되면 밖에 따옴표가 효력을 갖는다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sz="2000" dirty="0"/>
              <a:t>쉘은 사용자와 운영체제 사이에 창구 역할을 하는 소프트웨어로 사용자로부터 명령어를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이를 처리하는 명령어 처리기 역할을 한다</a:t>
            </a:r>
            <a:r>
              <a:rPr lang="en-US" altLang="ko-KR" sz="2000" dirty="0"/>
              <a:t>. </a:t>
            </a:r>
          </a:p>
          <a:p>
            <a:pPr lvl="1" fontAlgn="base"/>
            <a:endParaRPr lang="ko-KR" altLang="en-US" sz="1800" dirty="0"/>
          </a:p>
          <a:p>
            <a:pPr lvl="0" fontAlgn="base"/>
            <a:r>
              <a:rPr lang="ko-KR" altLang="en-US" sz="2000" dirty="0"/>
              <a:t>출력 재지정은 표준출력 내용을 파일에 저장하고 입력 재지정은 표준입력을 파일에서 받는다</a:t>
            </a:r>
            <a:r>
              <a:rPr lang="en-US" altLang="ko-KR" sz="2000" dirty="0"/>
              <a:t>. </a:t>
            </a:r>
          </a:p>
          <a:p>
            <a:pPr lvl="1" fontAlgn="base"/>
            <a:endParaRPr lang="ko-KR" altLang="en-US" sz="1800" dirty="0"/>
          </a:p>
          <a:p>
            <a:pPr lvl="0" fontAlgn="base"/>
            <a:r>
              <a:rPr lang="ko-KR" altLang="en-US" sz="2000" dirty="0"/>
              <a:t>파이프를 이용하면 한 명령어의 표준출력을 다른 명령어의 표준입력으로 바로 받을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쉘의</a:t>
            </a:r>
            <a:r>
              <a:rPr lang="ko-KR" altLang="en-US" dirty="0"/>
              <a:t>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/</a:t>
            </a:r>
            <a:r>
              <a:rPr lang="ko-KR" altLang="en-US" dirty="0" err="1"/>
              <a:t>리눅스에서</a:t>
            </a:r>
            <a:r>
              <a:rPr lang="ko-KR" altLang="en-US" dirty="0"/>
              <a:t> 사용 가능한 </a:t>
            </a:r>
            <a:r>
              <a:rPr lang="ko-KR" altLang="en-US" dirty="0" err="1"/>
              <a:t>쉘의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22956"/>
              </p:ext>
            </p:extLst>
          </p:nvPr>
        </p:nvGraphicFramePr>
        <p:xfrm>
          <a:off x="611560" y="2492897"/>
          <a:ext cx="3456384" cy="2987717"/>
        </p:xfrm>
        <a:graphic>
          <a:graphicData uri="http://schemas.openxmlformats.org/drawingml/2006/table">
            <a:tbl>
              <a:tblPr/>
              <a:tblGrid>
                <a:gridCol w="150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쉘의</a:t>
                      </a:r>
                      <a:r>
                        <a:rPr lang="ko-KR" altLang="en-US" sz="1800" b="0" dirty="0">
                          <a:solidFill>
                            <a:srgbClr val="000000"/>
                          </a:solidFill>
                          <a:latin typeface="한컴바탕"/>
                        </a:rPr>
                        <a:t> 종류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쉘</a:t>
                      </a:r>
                      <a:r>
                        <a:rPr lang="ko-KR" altLang="en-US" sz="1800" b="0" dirty="0">
                          <a:solidFill>
                            <a:srgbClr val="000000"/>
                          </a:solidFill>
                          <a:latin typeface="한컴바탕"/>
                        </a:rPr>
                        <a:t> 실행 파일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쉘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/bin/sh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쉘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/bin/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ksh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쉘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/bin/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Bash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/bin/bash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tcsh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/bin/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tcsh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1888A2-408F-4376-80E9-3B8677A0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969104"/>
            <a:ext cx="4933500" cy="187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쉘의</a:t>
            </a:r>
            <a:r>
              <a:rPr lang="ko-KR" altLang="en-US" dirty="0"/>
              <a:t>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147248" cy="48965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본 </a:t>
            </a:r>
            <a:r>
              <a:rPr lang="ko-KR" altLang="en-US" dirty="0" err="1"/>
              <a:t>쉘</a:t>
            </a:r>
            <a:r>
              <a:rPr lang="en-US" altLang="ko-KR" dirty="0"/>
              <a:t>(Bourne shell)</a:t>
            </a:r>
          </a:p>
          <a:p>
            <a:pPr lvl="1"/>
            <a:r>
              <a:rPr lang="ko-KR" altLang="en-US" dirty="0" err="1"/>
              <a:t>벨연구소의</a:t>
            </a:r>
            <a:r>
              <a:rPr lang="ko-KR" altLang="en-US" dirty="0"/>
              <a:t> </a:t>
            </a:r>
            <a:r>
              <a:rPr lang="ko-KR" altLang="en-US" dirty="0" err="1"/>
              <a:t>스티븐</a:t>
            </a:r>
            <a:r>
              <a:rPr lang="ko-KR" altLang="en-US" dirty="0"/>
              <a:t> 본</a:t>
            </a:r>
            <a:r>
              <a:rPr lang="en-US" altLang="ko-KR" dirty="0"/>
              <a:t>(Stephen Bourne)</a:t>
            </a:r>
            <a:r>
              <a:rPr lang="ko-KR" altLang="en-US" dirty="0"/>
              <a:t>에 의해 개발됨</a:t>
            </a:r>
            <a:endParaRPr lang="en-US" altLang="ko-KR" dirty="0"/>
          </a:p>
          <a:p>
            <a:pPr lvl="1"/>
            <a:r>
              <a:rPr lang="ko-KR" altLang="en-US" dirty="0"/>
              <a:t>유닉스에서 기본 </a:t>
            </a:r>
            <a:r>
              <a:rPr lang="ko-KR" altLang="en-US" dirty="0" err="1"/>
              <a:t>쉘로</a:t>
            </a:r>
            <a:r>
              <a:rPr lang="ko-KR" altLang="en-US" dirty="0"/>
              <a:t> 사용됨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ko-KR" altLang="en-US" dirty="0"/>
              <a:t>콘 </a:t>
            </a:r>
            <a:r>
              <a:rPr lang="ko-KR" altLang="en-US" dirty="0" err="1"/>
              <a:t>쉘</a:t>
            </a:r>
            <a:r>
              <a:rPr lang="en-US" altLang="ko-KR" dirty="0"/>
              <a:t>(</a:t>
            </a:r>
            <a:r>
              <a:rPr lang="en-US" altLang="ko-KR" dirty="0" err="1"/>
              <a:t>Korn</a:t>
            </a:r>
            <a:r>
              <a:rPr lang="en-US" altLang="ko-KR" dirty="0"/>
              <a:t> shell) </a:t>
            </a:r>
          </a:p>
          <a:p>
            <a:pPr lvl="1"/>
            <a:r>
              <a:rPr lang="en-US" altLang="ko-KR" dirty="0"/>
              <a:t>1980</a:t>
            </a:r>
            <a:r>
              <a:rPr lang="ko-KR" altLang="en-US" dirty="0"/>
              <a:t>년대에는 역시 </a:t>
            </a:r>
            <a:r>
              <a:rPr lang="ko-KR" altLang="en-US" dirty="0" err="1"/>
              <a:t>벨연구소에서</a:t>
            </a:r>
            <a:r>
              <a:rPr lang="ko-KR" altLang="en-US" dirty="0"/>
              <a:t> 본 </a:t>
            </a:r>
            <a:r>
              <a:rPr lang="ko-KR" altLang="en-US" dirty="0" err="1"/>
              <a:t>쉘을</a:t>
            </a:r>
            <a:r>
              <a:rPr lang="ko-KR" altLang="en-US" dirty="0"/>
              <a:t> 확장해서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lvl="8"/>
            <a:endParaRPr lang="en-US" altLang="ko-KR" dirty="0"/>
          </a:p>
          <a:p>
            <a:r>
              <a:rPr lang="en-US" altLang="ko-KR" dirty="0"/>
              <a:t>Bash(Bourne again shell)</a:t>
            </a:r>
          </a:p>
          <a:p>
            <a:pPr lvl="1"/>
            <a:r>
              <a:rPr lang="en-US" altLang="ko-KR" dirty="0"/>
              <a:t>GNU</a:t>
            </a:r>
            <a:r>
              <a:rPr lang="ko-KR" altLang="en-US" dirty="0"/>
              <a:t>에서 본 쉘을 확장하여 개발한 </a:t>
            </a:r>
            <a:r>
              <a:rPr lang="ko-KR" altLang="en-US" dirty="0" err="1"/>
              <a:t>쉘</a:t>
            </a:r>
            <a:endParaRPr lang="en-US" altLang="ko-KR" dirty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및 맥 </a:t>
            </a:r>
            <a:r>
              <a:rPr lang="en-US" altLang="ko-KR" dirty="0"/>
              <a:t>OS X</a:t>
            </a:r>
            <a:r>
              <a:rPr lang="ko-KR" altLang="en-US" dirty="0"/>
              <a:t>에서 기본 쉘로 사용되면서 널리 보급됨</a:t>
            </a:r>
            <a:endParaRPr lang="en-US" altLang="ko-KR" dirty="0"/>
          </a:p>
          <a:p>
            <a:pPr lvl="1"/>
            <a:r>
              <a:rPr lang="en-US" altLang="ko-KR" dirty="0"/>
              <a:t>Bash </a:t>
            </a:r>
            <a:r>
              <a:rPr lang="ko-KR" altLang="en-US" dirty="0"/>
              <a:t>명령어의 구문은 본 </a:t>
            </a:r>
            <a:r>
              <a:rPr lang="ko-KR" altLang="en-US" dirty="0" err="1"/>
              <a:t>쉘</a:t>
            </a:r>
            <a:r>
              <a:rPr lang="ko-KR" altLang="en-US" dirty="0"/>
              <a:t> 명령어 구문을 확장함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 err="1"/>
              <a:t>쉘</a:t>
            </a:r>
            <a:r>
              <a:rPr lang="en-US" altLang="ko-KR" dirty="0"/>
              <a:t>(C shell)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버클리대학의 빌 </a:t>
            </a:r>
            <a:r>
              <a:rPr lang="ko-KR" altLang="en-US" dirty="0" err="1"/>
              <a:t>조이</a:t>
            </a:r>
            <a:r>
              <a:rPr lang="en-US" altLang="ko-KR" dirty="0"/>
              <a:t>(Bill Joy)</a:t>
            </a:r>
          </a:p>
          <a:p>
            <a:pPr lvl="1"/>
            <a:r>
              <a:rPr lang="ko-KR" altLang="en-US" dirty="0" err="1"/>
              <a:t>쉘의</a:t>
            </a:r>
            <a:r>
              <a:rPr lang="ko-KR" altLang="en-US" dirty="0"/>
              <a:t> 핵심 기능 위에 </a:t>
            </a:r>
            <a:r>
              <a:rPr lang="en-US" altLang="ko-KR" dirty="0"/>
              <a:t>C </a:t>
            </a:r>
            <a:r>
              <a:rPr lang="ko-KR" altLang="en-US" dirty="0"/>
              <a:t>언어의 특징을 많이 포함함</a:t>
            </a:r>
            <a:endParaRPr lang="en-US" altLang="ko-KR" dirty="0"/>
          </a:p>
          <a:p>
            <a:pPr lvl="1"/>
            <a:r>
              <a:rPr lang="en-US" altLang="ko-KR" dirty="0"/>
              <a:t>BSD </a:t>
            </a:r>
            <a:r>
              <a:rPr lang="ko-KR" altLang="en-US" dirty="0"/>
              <a:t>계열의 유닉스에서 많이 사용됨</a:t>
            </a:r>
            <a:endParaRPr lang="en-US" altLang="ko-KR" dirty="0"/>
          </a:p>
          <a:p>
            <a:pPr lvl="1"/>
            <a:r>
              <a:rPr lang="ko-KR" altLang="en-US" dirty="0"/>
              <a:t>최근에 이를 개선한 </a:t>
            </a:r>
            <a:r>
              <a:rPr lang="en-US" altLang="ko-KR" dirty="0" err="1"/>
              <a:t>tcsh</a:t>
            </a:r>
            <a:r>
              <a:rPr lang="ko-KR" altLang="en-US" dirty="0"/>
              <a:t>이 개발됨어 되어 사용됨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쉘</a:t>
            </a:r>
            <a:r>
              <a:rPr lang="en-US" altLang="ko-KR" dirty="0"/>
              <a:t>(login shell)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하면 자동으로 실행되는 </a:t>
            </a:r>
            <a:r>
              <a:rPr lang="ko-KR" altLang="en-US" dirty="0" err="1"/>
              <a:t>쉘</a:t>
            </a:r>
            <a:endParaRPr lang="en-US" altLang="ko-KR" dirty="0"/>
          </a:p>
          <a:p>
            <a:r>
              <a:rPr lang="ko-KR" altLang="en-US" dirty="0"/>
              <a:t>보통 시스템관리자가 계정을 만들 때 로그인 쉘 지정</a:t>
            </a:r>
            <a:endParaRPr lang="en-US" altLang="ko-KR" dirty="0"/>
          </a:p>
          <a:p>
            <a:pPr lvl="1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1D6915-C066-4BF1-9324-23B05E40A531}"/>
              </a:ext>
            </a:extLst>
          </p:cNvPr>
          <p:cNvSpPr/>
          <p:nvPr/>
        </p:nvSpPr>
        <p:spPr>
          <a:xfrm>
            <a:off x="612648" y="2276872"/>
            <a:ext cx="8351840" cy="228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spcBef>
                <a:spcPts val="1000"/>
              </a:spcBef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etc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passwd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한컴바탕" panose="02030600000101010101" pitchFamily="18" charset="2"/>
              </a:rPr>
              <a:t>_____________________________________________________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root:x:0:1:Super-User:/:/bin/bash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...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chang:x:109:101:Ubuntu:/home/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chang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:/bin/bash</a:t>
            </a:r>
          </a:p>
          <a:p>
            <a:pPr algn="just" fontAlgn="base">
              <a:lnSpc>
                <a:spcPct val="160000"/>
              </a:lnSpc>
              <a:spcBef>
                <a:spcPts val="10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한컴바탕" panose="02030600000101010101" pitchFamily="18" charset="2"/>
              </a:rPr>
              <a:t>___________________________________________________________________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쉘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쉘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csh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% 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% exit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</a:t>
            </a:r>
          </a:p>
          <a:p>
            <a:pPr marL="274320" lvl="1" indent="0" fontAlgn="base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로그인 쉘 변경</a:t>
            </a:r>
            <a:endParaRPr lang="en-US" altLang="ko-KR" dirty="0"/>
          </a:p>
          <a:p>
            <a:pPr marL="274320" lvl="1" indent="0">
              <a:lnSpc>
                <a:spcPct val="120000"/>
              </a:lnSpc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chsh</a:t>
            </a:r>
            <a:r>
              <a:rPr lang="en-US" altLang="ko-KR" dirty="0">
                <a:latin typeface="Lucida Sans Typewriter" panose="020B0509030504030204" pitchFamily="49" charset="0"/>
              </a:rPr>
              <a:t>  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ko-KR" altLang="en-US" sz="2200" dirty="0"/>
              <a:t>암호</a:t>
            </a:r>
            <a:r>
              <a:rPr lang="en-US" altLang="ko-KR" sz="2200" dirty="0"/>
              <a:t>:</a:t>
            </a:r>
            <a:endParaRPr lang="ko-KR" altLang="en-US" sz="2200" dirty="0"/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2200" dirty="0" err="1"/>
              <a:t>chang</a:t>
            </a:r>
            <a:r>
              <a:rPr lang="ko-KR" altLang="en-US" sz="2200" dirty="0"/>
              <a:t>의 로그인 쉘을 변경하고 있습니다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ko-KR" altLang="en-US" sz="2200" dirty="0"/>
              <a:t>새로운 값을 넣거나</a:t>
            </a:r>
            <a:r>
              <a:rPr lang="en-US" altLang="ko-KR" sz="2200" dirty="0"/>
              <a:t>, </a:t>
            </a:r>
            <a:r>
              <a:rPr lang="ko-KR" altLang="en-US" sz="2200" dirty="0"/>
              <a:t>기본값을 원하시면 </a:t>
            </a:r>
            <a:r>
              <a:rPr lang="ko-KR" altLang="en-US" sz="2200" dirty="0" err="1"/>
              <a:t>엔터를</a:t>
            </a:r>
            <a:r>
              <a:rPr lang="ko-KR" altLang="en-US" sz="2200" dirty="0"/>
              <a:t> 치세요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ko-KR" altLang="en-US" sz="2200" dirty="0"/>
              <a:t>로그인 쉘 </a:t>
            </a:r>
            <a:r>
              <a:rPr lang="en-US" altLang="ko-KR" sz="2200" dirty="0"/>
              <a:t>[/bin/bash]: /bin/</a:t>
            </a:r>
            <a:r>
              <a:rPr lang="en-US" altLang="ko-KR" sz="2200" dirty="0" err="1"/>
              <a:t>csh</a:t>
            </a:r>
            <a:endParaRPr lang="ko-KR" altLang="en-US" sz="2200" dirty="0"/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logout</a:t>
            </a:r>
          </a:p>
          <a:p>
            <a:pPr lvl="1">
              <a:buNone/>
            </a:pPr>
            <a:endParaRPr lang="en-US" altLang="ko-KR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login :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passwd</a:t>
            </a:r>
            <a:r>
              <a:rPr lang="en-US" altLang="ko-KR" dirty="0">
                <a:latin typeface="Lucida Sans Typewriter" panose="020B0509030504030204" pitchFamily="49" charset="0"/>
              </a:rPr>
              <a:t>:</a:t>
            </a: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%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6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5.2 </a:t>
            </a:r>
            <a:r>
              <a:rPr lang="ko-KR" altLang="en-US" b="1" dirty="0"/>
              <a:t>쉘의 기능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1128</TotalTime>
  <Words>2067</Words>
  <Application>Microsoft Office PowerPoint</Application>
  <PresentationFormat>화면 슬라이드 쇼(4:3)</PresentationFormat>
  <Paragraphs>541</Paragraphs>
  <Slides>44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Noto Sans CJK KR</vt:lpstr>
      <vt:lpstr>Noto Sans CJK KR Medium</vt:lpstr>
      <vt:lpstr>굴림체</vt:lpstr>
      <vt:lpstr>돋움</vt:lpstr>
      <vt:lpstr>맑은 고딕</vt:lpstr>
      <vt:lpstr>한컴바탕</vt:lpstr>
      <vt:lpstr>Arial</vt:lpstr>
      <vt:lpstr>Bookman Old Style</vt:lpstr>
      <vt:lpstr>Gill Sans MT</vt:lpstr>
      <vt:lpstr>Lucida Sans Typewriter</vt:lpstr>
      <vt:lpstr>Lucida Sans Unicode</vt:lpstr>
      <vt:lpstr>Wingdings</vt:lpstr>
      <vt:lpstr>Wingdings 3</vt:lpstr>
      <vt:lpstr>원본</vt:lpstr>
      <vt:lpstr>5장 쉘과 명령어 사용   </vt:lpstr>
      <vt:lpstr>PowerPoint 프레젠테이션</vt:lpstr>
      <vt:lpstr>5.1 쉘 소개  </vt:lpstr>
      <vt:lpstr>쉘(Shell)이란 무엇인가?</vt:lpstr>
      <vt:lpstr>쉘의 종류</vt:lpstr>
      <vt:lpstr>쉘의 종류</vt:lpstr>
      <vt:lpstr>로그인 쉘(login shell) </vt:lpstr>
      <vt:lpstr>로그인 쉘 변경</vt:lpstr>
      <vt:lpstr>5.2 쉘의 기능   </vt:lpstr>
      <vt:lpstr>쉘의 주요 기능</vt:lpstr>
      <vt:lpstr>쉘의 실행 절차</vt:lpstr>
      <vt:lpstr>쉘의 환경 변수</vt:lpstr>
      <vt:lpstr>쉘의 환경 변수</vt:lpstr>
      <vt:lpstr>쉘의 시작 파일(start-up file)</vt:lpstr>
      <vt:lpstr>시작 파일(start-up file)</vt:lpstr>
      <vt:lpstr>시작 파일 예</vt:lpstr>
      <vt:lpstr>5.3 전면 처리와 후면 처리  </vt:lpstr>
      <vt:lpstr>전면 처리 vs 후면처리</vt:lpstr>
      <vt:lpstr>후면 처리 예</vt:lpstr>
      <vt:lpstr>후면 작업 확인</vt:lpstr>
      <vt:lpstr>후면 작업을 전면 작업으로 전환</vt:lpstr>
      <vt:lpstr>5.4 입출력 재지정   </vt:lpstr>
      <vt:lpstr>출력 재지정(output redirection)</vt:lpstr>
      <vt:lpstr>출력 재지정 이용: 간단한 파일 만들기</vt:lpstr>
      <vt:lpstr>두 개의 파일을 붙여서 새로운 파일 만들기</vt:lpstr>
      <vt:lpstr>출력 추가</vt:lpstr>
      <vt:lpstr>입력 재지정(input redirection)</vt:lpstr>
      <vt:lpstr>문서 내 입력(here document)</vt:lpstr>
      <vt:lpstr>오류 재지정</vt:lpstr>
      <vt:lpstr>파이프</vt:lpstr>
      <vt:lpstr>파이프 사용 예</vt:lpstr>
      <vt:lpstr>입출력 재지정 관련 명령어 요약</vt:lpstr>
      <vt:lpstr>5.5 여러 개 명령어 실행    </vt:lpstr>
      <vt:lpstr>명령어 열(command sequence)</vt:lpstr>
      <vt:lpstr>명령어 그룹(command group)</vt:lpstr>
      <vt:lpstr>조건 명령어 열(conditional command sequence)</vt:lpstr>
      <vt:lpstr>조건 명령어 열</vt:lpstr>
      <vt:lpstr>여러 개 명령어 사용: 요약</vt:lpstr>
      <vt:lpstr>5.6 파일 이름 대치와 명령어 대치      </vt:lpstr>
      <vt:lpstr>파일 이름 대치</vt:lpstr>
      <vt:lpstr>명령어 대치(command substitution) </vt:lpstr>
      <vt:lpstr>따옴표 사용</vt:lpstr>
      <vt:lpstr>따옴표 사용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234</cp:revision>
  <dcterms:created xsi:type="dcterms:W3CDTF">2012-06-25T11:27:47Z</dcterms:created>
  <dcterms:modified xsi:type="dcterms:W3CDTF">2023-07-31T07:07:18Z</dcterms:modified>
</cp:coreProperties>
</file>