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326" r:id="rId2"/>
    <p:sldId id="325" r:id="rId3"/>
    <p:sldId id="273" r:id="rId4"/>
    <p:sldId id="306" r:id="rId5"/>
    <p:sldId id="272" r:id="rId6"/>
    <p:sldId id="274" r:id="rId7"/>
    <p:sldId id="307" r:id="rId8"/>
    <p:sldId id="275" r:id="rId9"/>
    <p:sldId id="308" r:id="rId10"/>
    <p:sldId id="277" r:id="rId11"/>
    <p:sldId id="276" r:id="rId12"/>
    <p:sldId id="278" r:id="rId13"/>
    <p:sldId id="279" r:id="rId14"/>
    <p:sldId id="309" r:id="rId15"/>
    <p:sldId id="302" r:id="rId16"/>
    <p:sldId id="310" r:id="rId17"/>
    <p:sldId id="280" r:id="rId18"/>
    <p:sldId id="313" r:id="rId19"/>
    <p:sldId id="312" r:id="rId20"/>
    <p:sldId id="281" r:id="rId21"/>
    <p:sldId id="311" r:id="rId22"/>
    <p:sldId id="283" r:id="rId23"/>
    <p:sldId id="286" r:id="rId24"/>
    <p:sldId id="314" r:id="rId25"/>
    <p:sldId id="284" r:id="rId26"/>
    <p:sldId id="288" r:id="rId27"/>
    <p:sldId id="320" r:id="rId28"/>
    <p:sldId id="321" r:id="rId29"/>
    <p:sldId id="319" r:id="rId30"/>
    <p:sldId id="315" r:id="rId31"/>
    <p:sldId id="316" r:id="rId32"/>
    <p:sldId id="317" r:id="rId33"/>
    <p:sldId id="318" r:id="rId34"/>
    <p:sldId id="322" r:id="rId35"/>
    <p:sldId id="323" r:id="rId36"/>
    <p:sldId id="304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412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8F2FE-C4F7-4EFD-B3D5-961B10936A37}" type="datetimeFigureOut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4EF1C-64D9-4703-BFCE-6551E83122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934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486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650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006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490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51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4464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9651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7871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3571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238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514997"/>
            <a:ext cx="6858000" cy="990600"/>
          </a:xfrm>
        </p:spPr>
        <p:txBody>
          <a:bodyPr anchor="t" anchorCtr="0"/>
          <a:lstStyle>
            <a:lvl1pPr algn="r">
              <a:defRPr sz="32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3753247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89EEE3E-0BCA-4636-9B64-7A7A6190AECF}" type="datetime1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2276872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3677047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2276872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3677047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0146-6995-435A-A1AD-2DF4C5A6AB3B}" type="datetime1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FE14-CC89-464E-9E71-4F13345BD08E}" type="datetime1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99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C1E3-93CD-4D3C-B584-06EB0B55B1AD}" type="datetime1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744184"/>
          </a:xfrm>
        </p:spPr>
        <p:txBody>
          <a:bodyPr>
            <a:normAutofit/>
          </a:bodyPr>
          <a:lstStyle>
            <a:lvl1pPr>
              <a:buFont typeface="Wingdings" pitchFamily="2" charset="2"/>
              <a:buChar char="l"/>
              <a:defRPr sz="2200">
                <a:latin typeface="+mn-ea"/>
                <a:ea typeface="+mn-ea"/>
              </a:defRPr>
            </a:lvl1pPr>
            <a:lvl2pPr>
              <a:buFont typeface="Wingdings" pitchFamily="2" charset="2"/>
              <a:buChar char="§"/>
              <a:defRPr sz="2000">
                <a:latin typeface="+mn-ea"/>
                <a:ea typeface="+mn-ea"/>
              </a:defRPr>
            </a:lvl2pPr>
            <a:lvl3pPr>
              <a:buFont typeface="Arial" pitchFamily="34" charset="0"/>
              <a:buChar char="•"/>
              <a:defRPr sz="18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400">
                <a:latin typeface="+mn-ea"/>
                <a:ea typeface="+mn-ea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BD4CCCF-CCAE-4FA6-B81F-7DA658EF6812}" type="datetime1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2866-EC7E-4E9C-85A9-8B9862F24DCB}" type="datetime1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>
              <a:defRPr sz="2200"/>
            </a:lvl1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>
              <a:defRPr sz="2200"/>
            </a:lvl1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9C99-6F71-41F7-B528-78FBD18BEEBA}" type="datetime1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8963-5B19-4E20-9900-317C083F393E}" type="datetime1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92CB5-EF9E-423A-961F-118AFB3BE543}" type="datetime1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5313-E16F-4611-9DA1-61EE502E470D}" type="datetime1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BECBE-4ECA-4A20-92AE-2D0479C9778B}" type="datetime1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6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AF5754-B74E-4118-B055-F4F4040BDF02}" type="datetime1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rgbClr val="7030A0"/>
          </a:solidFill>
          <a:latin typeface="굴림체" pitchFamily="49" charset="-127"/>
          <a:ea typeface="굴림체" pitchFamily="49" charset="-127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" pitchFamily="2" charset="2"/>
        <a:buChar char="l"/>
        <a:defRPr kumimoji="0" sz="2400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" pitchFamily="2" charset="2"/>
        <a:buChar char="§"/>
        <a:defRPr kumimoji="0" sz="2000" kern="1200">
          <a:solidFill>
            <a:schemeClr val="tx2"/>
          </a:solidFill>
          <a:latin typeface="굴림체" pitchFamily="49" charset="-127"/>
          <a:ea typeface="굴림체" pitchFamily="49" charset="-127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Arial" pitchFamily="34" charset="0"/>
        <a:buChar char="•"/>
        <a:defRPr kumimoji="0" sz="1800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pc="200" dirty="0">
                <a:solidFill>
                  <a:srgbClr val="333333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9</a:t>
            </a:r>
            <a:r>
              <a:rPr lang="ko-KR" altLang="en-US" spc="200" dirty="0">
                <a:solidFill>
                  <a:srgbClr val="333333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장 유틸리티</a:t>
            </a: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507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9.2 </a:t>
            </a:r>
            <a:r>
              <a:rPr lang="ko-KR" altLang="en-US" dirty="0"/>
              <a:t>디스크 및 </a:t>
            </a:r>
            <a:r>
              <a:rPr lang="ko-KR" altLang="en-US" dirty="0" err="1"/>
              <a:t>아카이브</a:t>
            </a: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b="1" dirty="0"/>
              <a:t>디스크 사용</a:t>
            </a:r>
            <a:r>
              <a:rPr lang="en-US" altLang="ko-KR" b="1" dirty="0"/>
              <a:t>: </a:t>
            </a:r>
            <a:r>
              <a:rPr lang="en-US" altLang="ko-KR" b="1" dirty="0" err="1"/>
              <a:t>df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사용법</a:t>
            </a:r>
            <a:endParaRPr lang="en-US" altLang="ko-KR" sz="2000" dirty="0"/>
          </a:p>
          <a:p>
            <a:pPr lvl="3"/>
            <a:endParaRPr lang="en-US" altLang="ko-KR" sz="1400" dirty="0"/>
          </a:p>
          <a:p>
            <a:endParaRPr lang="en-US" altLang="ko-KR" sz="2000" dirty="0"/>
          </a:p>
          <a:p>
            <a:pPr marL="868680" lvl="3" indent="0">
              <a:buNone/>
            </a:pPr>
            <a:endParaRPr lang="en-US" altLang="ko-KR" sz="1400" dirty="0"/>
          </a:p>
          <a:p>
            <a:pPr lvl="4"/>
            <a:endParaRPr lang="en-US" altLang="ko-KR" sz="1200" dirty="0"/>
          </a:p>
          <a:p>
            <a:r>
              <a:rPr lang="ko-KR" altLang="en-US" sz="2000" dirty="0"/>
              <a:t>사용 예</a:t>
            </a:r>
            <a:endParaRPr lang="en-US" altLang="ko-KR" sz="2000" dirty="0"/>
          </a:p>
          <a:p>
            <a:pPr marL="274320" lvl="1" indent="0" fontAlgn="base">
              <a:buNone/>
            </a:pPr>
            <a:r>
              <a:rPr lang="en-US" altLang="ko-KR" sz="1800" dirty="0"/>
              <a:t>$ </a:t>
            </a:r>
            <a:r>
              <a:rPr lang="en-US" altLang="ko-KR" sz="1800" dirty="0" err="1"/>
              <a:t>df</a:t>
            </a:r>
            <a:endParaRPr lang="en-US" altLang="ko-KR" sz="1800" dirty="0"/>
          </a:p>
          <a:p>
            <a:pPr marL="274638" lvl="1" indent="0" latinLnBrk="0">
              <a:buNone/>
            </a:pPr>
            <a:r>
              <a:rPr lang="en-US" altLang="ko-KR" sz="1600" dirty="0" err="1"/>
              <a:t>Filesystem</a:t>
            </a:r>
            <a:r>
              <a:rPr lang="en-US" altLang="ko-KR" sz="1600" dirty="0"/>
              <a:t> 	1K-blocks     Used 	  Available  Use% 	Mounted on</a:t>
            </a:r>
          </a:p>
          <a:p>
            <a:pPr marL="274638" lvl="1" indent="0" latinLnBrk="0">
              <a:buNone/>
            </a:pPr>
            <a:r>
              <a:rPr lang="en-US" altLang="ko-KR" sz="1600" dirty="0" err="1"/>
              <a:t>udev</a:t>
            </a:r>
            <a:r>
              <a:rPr lang="en-US" altLang="ko-KR" sz="1600" dirty="0"/>
              <a:t> 	 	1479264 	          0 	   1479264     0% 	/dev</a:t>
            </a:r>
          </a:p>
          <a:p>
            <a:pPr marL="274638" lvl="1" indent="0" latinLnBrk="0">
              <a:buNone/>
            </a:pPr>
            <a:r>
              <a:rPr lang="en-US" altLang="ko-KR" sz="1600" dirty="0" err="1"/>
              <a:t>tmpfs</a:t>
            </a:r>
            <a:r>
              <a:rPr lang="en-US" altLang="ko-KR" sz="1600" dirty="0"/>
              <a:t> 	 	  302400 	      1684     300716    1% 	/run</a:t>
            </a:r>
          </a:p>
          <a:p>
            <a:pPr marL="274638" lvl="1" indent="0" latinLnBrk="0">
              <a:buNone/>
            </a:pPr>
            <a:r>
              <a:rPr lang="en-US" altLang="ko-KR" sz="1600" dirty="0"/>
              <a:t>/dev/sda5      204856328 14082764 180297788    8% 	/</a:t>
            </a:r>
          </a:p>
          <a:p>
            <a:pPr marL="274638" lvl="1" indent="0" latinLnBrk="0">
              <a:buNone/>
            </a:pPr>
            <a:r>
              <a:rPr lang="en-US" altLang="ko-KR" sz="1600" dirty="0"/>
              <a:t>/dev/sda1           523248            4     523244    1%  	/boot</a:t>
            </a:r>
          </a:p>
          <a:p>
            <a:pPr marL="274638" lvl="1" indent="0" latinLnBrk="0">
              <a:buNone/>
            </a:pPr>
            <a:r>
              <a:rPr lang="en-US" altLang="ko-KR" sz="1600" dirty="0"/>
              <a:t>...</a:t>
            </a:r>
            <a:r>
              <a:rPr lang="en-US" altLang="ko-KR" sz="1200" dirty="0">
                <a:latin typeface="Lucida Sans Typewriter" panose="020B0509030504030204" pitchFamily="49" charset="0"/>
              </a:rPr>
              <a:t>	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11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38D473C-1CB8-49ED-B3E2-5A4ADAB9F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79278"/>
              </p:ext>
            </p:extLst>
          </p:nvPr>
        </p:nvGraphicFramePr>
        <p:xfrm>
          <a:off x="827584" y="1844824"/>
          <a:ext cx="7272808" cy="762826"/>
        </p:xfrm>
        <a:graphic>
          <a:graphicData uri="http://schemas.openxmlformats.org/drawingml/2006/table">
            <a:tbl>
              <a:tblPr/>
              <a:tblGrid>
                <a:gridCol w="7272808">
                  <a:extLst>
                    <a:ext uri="{9D8B030D-6E8A-4147-A177-3AD203B41FA5}">
                      <a16:colId xmlns:a16="http://schemas.microsoft.com/office/drawing/2014/main" val="4079979603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$ 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df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파일시스템</a:t>
                      </a:r>
                      <a:r>
                        <a:rPr lang="ko-KR" altLang="en-US" sz="1600" kern="0" spc="0" baseline="300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 시스템에 대한 디스크 사용 정보를 보여준다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441621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61632" y="5553020"/>
            <a:ext cx="785921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/</a:t>
            </a:r>
            <a:r>
              <a:rPr lang="ko-KR" altLang="en-US" sz="1600" dirty="0"/>
              <a:t> </a:t>
            </a:r>
            <a:r>
              <a:rPr lang="en-US" altLang="ko-KR" sz="1600" dirty="0"/>
              <a:t>		</a:t>
            </a:r>
            <a:r>
              <a:rPr lang="ko-KR" altLang="en-US" sz="1600" dirty="0"/>
              <a:t>루트 파일 시스템 현재 </a:t>
            </a:r>
            <a:r>
              <a:rPr lang="en-US" altLang="ko-KR" sz="1600" dirty="0"/>
              <a:t>8% </a:t>
            </a:r>
            <a:r>
              <a:rPr lang="ko-KR" altLang="en-US" sz="1600" dirty="0"/>
              <a:t> 사용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/dev	</a:t>
            </a:r>
            <a:r>
              <a:rPr lang="ko-KR" altLang="en-US" sz="1600" dirty="0"/>
              <a:t>각종 디바이스 파일들을 위한 파일 시스템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/boot 	</a:t>
            </a:r>
            <a:r>
              <a:rPr lang="ko-KR" altLang="en-US" sz="1600" dirty="0"/>
              <a:t>리눅스 커널의 메모리 이미지와 부팅을 위한 파일 시스템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디스크 사용</a:t>
            </a:r>
            <a:r>
              <a:rPr lang="en-US" altLang="ko-KR" b="1" dirty="0"/>
              <a:t>: du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744184"/>
          </a:xfrm>
        </p:spPr>
        <p:txBody>
          <a:bodyPr>
            <a:noAutofit/>
          </a:bodyPr>
          <a:lstStyle/>
          <a:p>
            <a:r>
              <a:rPr lang="ko-KR" altLang="en-US" sz="1600" dirty="0"/>
              <a:t>사용법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pPr lvl="2"/>
            <a:endParaRPr lang="en-US" altLang="ko-KR" sz="1200" dirty="0"/>
          </a:p>
          <a:p>
            <a:endParaRPr lang="en-US" altLang="ko-KR" sz="1600" dirty="0"/>
          </a:p>
          <a:p>
            <a:r>
              <a:rPr lang="ko-KR" altLang="en-US" sz="1600" dirty="0"/>
              <a:t>사용 예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$ du      </a:t>
            </a:r>
          </a:p>
          <a:p>
            <a:pPr marL="0" indent="0">
              <a:buNone/>
            </a:pPr>
            <a:r>
              <a:rPr lang="en-US" altLang="ko-KR" sz="1600" dirty="0"/>
              <a:t>    208</a:t>
            </a:r>
            <a:r>
              <a:rPr lang="ko-KR" altLang="en-US" sz="1600" dirty="0"/>
              <a:t>	</a:t>
            </a:r>
            <a:r>
              <a:rPr lang="en-US" altLang="ko-KR" sz="1600" dirty="0"/>
              <a:t>./</a:t>
            </a:r>
            <a:r>
              <a:rPr lang="ko-KR" altLang="en-US" sz="1600" dirty="0"/>
              <a:t>사진</a:t>
            </a:r>
          </a:p>
          <a:p>
            <a:pPr marL="274320" lvl="1" indent="0" fontAlgn="base">
              <a:buNone/>
            </a:pPr>
            <a:r>
              <a:rPr lang="en-US" altLang="ko-KR" sz="1600" dirty="0"/>
              <a:t>4</a:t>
            </a:r>
            <a:r>
              <a:rPr lang="ko-KR" altLang="en-US" sz="1600" dirty="0"/>
              <a:t>	</a:t>
            </a:r>
            <a:r>
              <a:rPr lang="en-US" altLang="ko-KR" sz="1600" dirty="0"/>
              <a:t>./.local/share/nautilus/scripts</a:t>
            </a:r>
          </a:p>
          <a:p>
            <a:pPr marL="274320" lvl="1" indent="0" fontAlgn="base">
              <a:buNone/>
            </a:pPr>
            <a:r>
              <a:rPr lang="en-US" altLang="ko-KR" sz="1600" dirty="0"/>
              <a:t>8	./.local/share/nautilus</a:t>
            </a:r>
          </a:p>
          <a:p>
            <a:pPr marL="274320" lvl="1" indent="0" fontAlgn="base">
              <a:buNone/>
            </a:pPr>
            <a:r>
              <a:rPr lang="en-US" altLang="ko-KR" sz="1600" dirty="0"/>
              <a:t>144	./.local/share/</a:t>
            </a:r>
            <a:r>
              <a:rPr lang="en-US" altLang="ko-KR" sz="1600" dirty="0" err="1"/>
              <a:t>gvfs</a:t>
            </a:r>
            <a:r>
              <a:rPr lang="en-US" altLang="ko-KR" sz="1600" dirty="0"/>
              <a:t>-metadata</a:t>
            </a:r>
          </a:p>
          <a:p>
            <a:pPr marL="274320" lvl="1" indent="0" fontAlgn="base">
              <a:buNone/>
            </a:pPr>
            <a:r>
              <a:rPr lang="en-US" altLang="ko-KR" sz="1600" dirty="0"/>
              <a:t>. . .</a:t>
            </a:r>
          </a:p>
          <a:p>
            <a:pPr marL="2011680" lvl="8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1600" dirty="0"/>
              <a:t>    $ du –s		-s(sum)</a:t>
            </a:r>
          </a:p>
          <a:p>
            <a:pPr lvl="1">
              <a:buNone/>
            </a:pPr>
            <a:r>
              <a:rPr lang="en-US" altLang="ko-KR" sz="1600" dirty="0"/>
              <a:t>22164 .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12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2CCBA1F-0E00-4565-B868-884AC37B3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128076"/>
              </p:ext>
            </p:extLst>
          </p:nvPr>
        </p:nvGraphicFramePr>
        <p:xfrm>
          <a:off x="899592" y="1844824"/>
          <a:ext cx="6840760" cy="1156399"/>
        </p:xfrm>
        <a:graphic>
          <a:graphicData uri="http://schemas.openxmlformats.org/drawingml/2006/table">
            <a:tbl>
              <a:tblPr/>
              <a:tblGrid>
                <a:gridCol w="6840760">
                  <a:extLst>
                    <a:ext uri="{9D8B030D-6E8A-4147-A177-3AD203B41FA5}">
                      <a16:colId xmlns:a16="http://schemas.microsoft.com/office/drawing/2014/main" val="1677895665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$ du [-s]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파일</a:t>
                      </a:r>
                      <a:r>
                        <a:rPr lang="ko-KR" altLang="en-US" sz="1600" kern="0" spc="0" baseline="300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파일이나 디렉토리가 사용하는 디스크 사용량</a:t>
                      </a:r>
                      <a:r>
                        <a:rPr lang="en-US" altLang="ko-KR" sz="1600" kern="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블록 수</a:t>
                      </a:r>
                      <a:r>
                        <a:rPr lang="en-US" altLang="ko-KR" sz="1600" kern="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알려준다</a:t>
                      </a:r>
                      <a:r>
                        <a:rPr lang="en-US" altLang="ko-KR" sz="1600" kern="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파일을 명시하지 않으면 현재 디렉터리의 사용 공간을 보여준다</a:t>
                      </a:r>
                      <a:r>
                        <a:rPr lang="en-US" altLang="ko-KR" sz="1600" dirty="0"/>
                        <a:t>. 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3868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tar</a:t>
            </a:r>
            <a:r>
              <a:rPr lang="ko-KR" altLang="en-US" b="1" dirty="0"/>
              <a:t> 아카이브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ko-KR" altLang="en-US" sz="2000" dirty="0" err="1"/>
              <a:t>아카이브</a:t>
            </a:r>
            <a:endParaRPr lang="en-US" altLang="ko-KR" sz="2000" dirty="0"/>
          </a:p>
          <a:p>
            <a:pPr lvl="1"/>
            <a:r>
              <a:rPr lang="ko-KR" altLang="en-US" sz="1800" dirty="0"/>
              <a:t>백업 또는 다른 장소로의 이동을 위해 여러 파일들을 하나로 묶어놓은 묶음</a:t>
            </a:r>
            <a:r>
              <a:rPr lang="en-US" altLang="ko-KR" sz="1800" dirty="0"/>
              <a:t> </a:t>
            </a:r>
          </a:p>
          <a:p>
            <a:pPr lvl="1"/>
            <a:r>
              <a:rPr lang="ko-KR" altLang="en-US" sz="1800" dirty="0" err="1"/>
              <a:t>아카이브를</a:t>
            </a:r>
            <a:r>
              <a:rPr lang="ko-KR" altLang="en-US" sz="1800" dirty="0"/>
              <a:t> 만들거나 푸는데 </a:t>
            </a:r>
            <a:r>
              <a:rPr lang="en-US" altLang="ko-KR" sz="1800" dirty="0"/>
              <a:t>tar(tape archive) </a:t>
            </a:r>
            <a:r>
              <a:rPr lang="ko-KR" altLang="en-US" sz="1800" dirty="0"/>
              <a:t>명령어 사용</a:t>
            </a:r>
            <a:r>
              <a:rPr lang="en-US" altLang="ko-KR" sz="1800" dirty="0"/>
              <a:t> </a:t>
            </a:r>
          </a:p>
          <a:p>
            <a:pPr lvl="8"/>
            <a:endParaRPr lang="en-US" altLang="ko-KR" sz="1000" dirty="0"/>
          </a:p>
          <a:p>
            <a:r>
              <a:rPr lang="en-US" altLang="ko-KR" sz="2000" dirty="0"/>
              <a:t>tar</a:t>
            </a:r>
            <a:r>
              <a:rPr lang="ko-KR" altLang="en-US" sz="2000" dirty="0"/>
              <a:t>의 역학 </a:t>
            </a:r>
            <a:endParaRPr lang="en-US" altLang="ko-KR" sz="2000" dirty="0"/>
          </a:p>
          <a:p>
            <a:pPr lvl="8"/>
            <a:endParaRPr lang="ko-KR" altLang="en-US" sz="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3ECBBA4-8989-4891-8AEC-EC6767969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135155416" descr="EMB00002968308b">
            <a:extLst>
              <a:ext uri="{FF2B5EF4-FFF2-40B4-BE49-F238E27FC236}">
                <a16:creationId xmlns:a16="http://schemas.microsoft.com/office/drawing/2014/main" id="{E92E6BE9-9786-4E13-90CA-8DB41BE0F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717032"/>
            <a:ext cx="2851695" cy="126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tar</a:t>
            </a:r>
            <a:r>
              <a:rPr lang="ko-KR" altLang="en-US" b="1" dirty="0"/>
              <a:t> 아카이브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ko-KR" sz="2000" dirty="0"/>
              <a:t>tar </a:t>
            </a:r>
            <a:r>
              <a:rPr lang="ko-KR" altLang="en-US" sz="2000" dirty="0"/>
              <a:t>명령어</a:t>
            </a:r>
            <a:endParaRPr lang="en-US" altLang="ko-KR" sz="2000" dirty="0"/>
          </a:p>
          <a:p>
            <a:pPr lvl="1"/>
            <a:r>
              <a:rPr lang="ko-KR" altLang="en-US" sz="1800" dirty="0"/>
              <a:t>옵션</a:t>
            </a:r>
            <a:r>
              <a:rPr lang="en-US" altLang="ko-KR" sz="1800" dirty="0"/>
              <a:t>: c(create), v(verbose), x(extract), t(table of contents), f(file)</a:t>
            </a:r>
          </a:p>
          <a:p>
            <a:pPr lvl="3"/>
            <a:endParaRPr lang="en-US" altLang="ko-KR" sz="1400" dirty="0"/>
          </a:p>
          <a:p>
            <a:pPr lvl="1"/>
            <a:r>
              <a:rPr lang="en-US" altLang="ko-KR" sz="1800" dirty="0">
                <a:solidFill>
                  <a:srgbClr val="0000FF"/>
                </a:solidFill>
              </a:rPr>
              <a:t>$ tar -</a:t>
            </a:r>
            <a:r>
              <a:rPr lang="en-US" altLang="ko-KR" sz="1800" dirty="0" err="1">
                <a:solidFill>
                  <a:srgbClr val="0000FF"/>
                </a:solidFill>
              </a:rPr>
              <a:t>cvf</a:t>
            </a:r>
            <a:r>
              <a:rPr lang="en-US" altLang="ko-KR" sz="1800" dirty="0">
                <a:solidFill>
                  <a:srgbClr val="0000FF"/>
                </a:solidFill>
              </a:rPr>
              <a:t> </a:t>
            </a:r>
            <a:r>
              <a:rPr lang="ko-KR" altLang="en-US" sz="1800" dirty="0">
                <a:solidFill>
                  <a:srgbClr val="0000FF"/>
                </a:solidFill>
              </a:rPr>
              <a:t>타르파일 파일</a:t>
            </a:r>
            <a:r>
              <a:rPr lang="en-US" altLang="ko-KR" sz="1800" baseline="30000" dirty="0">
                <a:solidFill>
                  <a:srgbClr val="0000FF"/>
                </a:solidFill>
              </a:rPr>
              <a:t>+</a:t>
            </a:r>
          </a:p>
          <a:p>
            <a:pPr lvl="1">
              <a:buNone/>
            </a:pPr>
            <a:r>
              <a:rPr lang="en-US" altLang="ko-KR" sz="1800" baseline="30000" dirty="0"/>
              <a:t>	</a:t>
            </a:r>
            <a:r>
              <a:rPr lang="en-US" altLang="ko-KR" sz="1800" dirty="0"/>
              <a:t>  </a:t>
            </a:r>
            <a:r>
              <a:rPr lang="ko-KR" altLang="en-US" sz="1800" dirty="0"/>
              <a:t>여러 파일들을 하나의 타르파일로 묶는다</a:t>
            </a:r>
            <a:r>
              <a:rPr lang="en-US" altLang="ko-KR" sz="1800" dirty="0"/>
              <a:t>.</a:t>
            </a:r>
            <a:r>
              <a:rPr lang="ko-KR" altLang="en-US" sz="1800" dirty="0"/>
              <a:t> 보통 확장자로 </a:t>
            </a:r>
            <a:r>
              <a:rPr lang="en-US" altLang="ko-KR" sz="1800" dirty="0"/>
              <a:t>.tar</a:t>
            </a:r>
            <a:r>
              <a:rPr lang="ko-KR" altLang="en-US" sz="1800" dirty="0"/>
              <a:t> 사용</a:t>
            </a:r>
            <a:endParaRPr lang="en-US" altLang="ko-KR" sz="1800" dirty="0"/>
          </a:p>
          <a:p>
            <a:pPr lvl="3"/>
            <a:endParaRPr lang="ko-KR" altLang="en-US" sz="1400" dirty="0"/>
          </a:p>
          <a:p>
            <a:pPr lvl="1"/>
            <a:r>
              <a:rPr lang="en-US" altLang="ko-KR" sz="1800" dirty="0">
                <a:solidFill>
                  <a:srgbClr val="0000FF"/>
                </a:solidFill>
              </a:rPr>
              <a:t>$ tar -</a:t>
            </a:r>
            <a:r>
              <a:rPr lang="en-US" altLang="ko-KR" sz="1800" dirty="0" err="1">
                <a:solidFill>
                  <a:srgbClr val="0000FF"/>
                </a:solidFill>
              </a:rPr>
              <a:t>xvf</a:t>
            </a:r>
            <a:r>
              <a:rPr lang="en-US" altLang="ko-KR" sz="1800" dirty="0">
                <a:solidFill>
                  <a:srgbClr val="0000FF"/>
                </a:solidFill>
              </a:rPr>
              <a:t> </a:t>
            </a:r>
            <a:r>
              <a:rPr lang="ko-KR" altLang="en-US" sz="1800" dirty="0">
                <a:solidFill>
                  <a:srgbClr val="0000FF"/>
                </a:solidFill>
              </a:rPr>
              <a:t>타르파일</a:t>
            </a:r>
            <a:endParaRPr lang="en-US" altLang="ko-KR" sz="1800" dirty="0">
              <a:solidFill>
                <a:srgbClr val="0000FF"/>
              </a:solidFill>
            </a:endParaRPr>
          </a:p>
          <a:p>
            <a:pPr lvl="1">
              <a:buNone/>
            </a:pPr>
            <a:r>
              <a:rPr lang="en-US" altLang="ko-KR" sz="1800" dirty="0"/>
              <a:t>	  </a:t>
            </a:r>
            <a:r>
              <a:rPr lang="ko-KR" altLang="en-US" sz="1800" dirty="0"/>
              <a:t>하나의 타르파일을 풀어서 원래 파일들을 복원한다</a:t>
            </a:r>
            <a:r>
              <a:rPr lang="en-US" altLang="ko-KR" sz="1800" dirty="0"/>
              <a:t>. </a:t>
            </a:r>
          </a:p>
          <a:p>
            <a:pPr lvl="4"/>
            <a:endParaRPr lang="en-US" altLang="ko-KR" sz="1200" dirty="0"/>
          </a:p>
          <a:p>
            <a:pPr lvl="1"/>
            <a:r>
              <a:rPr lang="en-US" altLang="ko-KR" sz="1800" dirty="0">
                <a:solidFill>
                  <a:srgbClr val="0000FF"/>
                </a:solidFill>
              </a:rPr>
              <a:t>$ tar -</a:t>
            </a:r>
            <a:r>
              <a:rPr lang="en-US" altLang="ko-KR" sz="1800" dirty="0" err="1">
                <a:solidFill>
                  <a:srgbClr val="0000FF"/>
                </a:solidFill>
              </a:rPr>
              <a:t>tvf</a:t>
            </a:r>
            <a:r>
              <a:rPr lang="en-US" altLang="ko-KR" sz="1800" dirty="0">
                <a:solidFill>
                  <a:srgbClr val="0000FF"/>
                </a:solidFill>
              </a:rPr>
              <a:t> </a:t>
            </a:r>
            <a:r>
              <a:rPr lang="ko-KR" altLang="en-US" sz="1800" dirty="0">
                <a:solidFill>
                  <a:srgbClr val="0000FF"/>
                </a:solidFill>
              </a:rPr>
              <a:t>타르파일</a:t>
            </a:r>
          </a:p>
          <a:p>
            <a:pPr lvl="1">
              <a:buNone/>
            </a:pPr>
            <a:r>
              <a:rPr lang="ko-KR" altLang="en-US" sz="1800" dirty="0"/>
              <a:t>     타르파일의 내용을 확인한다</a:t>
            </a:r>
            <a:r>
              <a:rPr lang="en-US" altLang="ko-KR" sz="1800" dirty="0"/>
              <a:t>.</a:t>
            </a:r>
            <a:endParaRPr lang="ko-KR" altLang="en-US" sz="2400" b="1" dirty="0"/>
          </a:p>
          <a:p>
            <a:pPr lvl="1">
              <a:buNone/>
            </a:pPr>
            <a:endParaRPr lang="en-US" altLang="ko-KR" sz="1800" dirty="0"/>
          </a:p>
          <a:p>
            <a:pPr lvl="8"/>
            <a:endParaRPr lang="ko-KR" altLang="en-US" sz="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289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tar </a:t>
            </a:r>
            <a:r>
              <a:rPr lang="ko-KR" altLang="en-US" b="1" dirty="0"/>
              <a:t>아카이브</a:t>
            </a:r>
            <a:r>
              <a:rPr lang="en-US" altLang="ko-KR" b="1" dirty="0"/>
              <a:t>: </a:t>
            </a:r>
            <a:r>
              <a:rPr lang="ko-KR" altLang="en-US" b="1" dirty="0"/>
              <a:t>사용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lvl="8"/>
            <a:endParaRPr lang="ko-KR" altLang="en-US" sz="1000" dirty="0"/>
          </a:p>
          <a:p>
            <a:r>
              <a:rPr lang="ko-KR" altLang="en-US" sz="2000" dirty="0"/>
              <a:t>현재 디렉터리에 있는 모든 파일을 다른 곳으로 옮기기</a:t>
            </a:r>
            <a:endParaRPr lang="en-US" altLang="ko-KR" sz="2000" dirty="0"/>
          </a:p>
          <a:p>
            <a:pPr lvl="1">
              <a:buNone/>
            </a:pPr>
            <a:r>
              <a:rPr lang="en-US" altLang="ko-KR" dirty="0"/>
              <a:t>$ tar -</a:t>
            </a:r>
            <a:r>
              <a:rPr lang="en-US" altLang="ko-KR" dirty="0" err="1"/>
              <a:t>cvf</a:t>
            </a:r>
            <a:r>
              <a:rPr lang="en-US" altLang="ko-KR" dirty="0"/>
              <a:t> src.tar *</a:t>
            </a:r>
          </a:p>
          <a:p>
            <a:pPr lvl="1">
              <a:buNone/>
            </a:pPr>
            <a:r>
              <a:rPr lang="en-US" altLang="ko-KR" dirty="0"/>
              <a:t>		</a:t>
            </a:r>
          </a:p>
          <a:p>
            <a:pPr marL="274320" lvl="1" indent="0">
              <a:buNone/>
            </a:pPr>
            <a:r>
              <a:rPr lang="en-US" altLang="ko-KR" dirty="0"/>
              <a:t>… src.tar</a:t>
            </a:r>
            <a:r>
              <a:rPr lang="ko-KR" altLang="en-US" dirty="0"/>
              <a:t>를 다른 곳으로 이동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r>
              <a:rPr lang="en-US" altLang="ko-KR" dirty="0"/>
              <a:t>$ tar -</a:t>
            </a:r>
            <a:r>
              <a:rPr lang="en-US" altLang="ko-KR" dirty="0" err="1"/>
              <a:t>tvf</a:t>
            </a:r>
            <a:r>
              <a:rPr lang="en-US" altLang="ko-KR" dirty="0"/>
              <a:t> src.tar</a:t>
            </a:r>
          </a:p>
          <a:p>
            <a:pPr lvl="1">
              <a:buNone/>
            </a:pPr>
            <a:r>
              <a:rPr lang="en-US" altLang="ko-KR" dirty="0"/>
              <a:t>$ tar -</a:t>
            </a:r>
            <a:r>
              <a:rPr lang="en-US" altLang="ko-KR" dirty="0" err="1"/>
              <a:t>xvf</a:t>
            </a:r>
            <a:r>
              <a:rPr lang="en-US" altLang="ko-KR" dirty="0"/>
              <a:t> src.tar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9.3 </a:t>
            </a:r>
            <a:r>
              <a:rPr lang="ko-KR" altLang="en-US" dirty="0"/>
              <a:t>파일 압축</a:t>
            </a:r>
            <a:br>
              <a:rPr lang="en-US" altLang="ko-KR" dirty="0"/>
            </a:b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583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파일 압축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 err="1"/>
              <a:t>gzip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ko-KR" sz="2000" dirty="0" err="1"/>
              <a:t>gzip</a:t>
            </a:r>
            <a:r>
              <a:rPr lang="en-US" altLang="ko-KR" sz="2000" dirty="0"/>
              <a:t> </a:t>
            </a:r>
            <a:r>
              <a:rPr lang="ko-KR" altLang="en-US" sz="2000" dirty="0"/>
              <a:t>명령어</a:t>
            </a:r>
            <a:endParaRPr lang="en-US" altLang="ko-KR" sz="2000" dirty="0"/>
          </a:p>
          <a:p>
            <a:pPr lvl="8"/>
            <a:endParaRPr lang="ko-KR" altLang="en-US" sz="105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lvl="6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8193" name="_x203132408" descr="EMB000029683092">
            <a:extLst>
              <a:ext uri="{FF2B5EF4-FFF2-40B4-BE49-F238E27FC236}">
                <a16:creationId xmlns:a16="http://schemas.microsoft.com/office/drawing/2014/main" id="{2D3F7EF4-EAA0-410F-86EE-6F5A85B1E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88840"/>
            <a:ext cx="2592288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E743DDA-51FF-426C-9769-254B3590F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980439"/>
              </p:ext>
            </p:extLst>
          </p:nvPr>
        </p:nvGraphicFramePr>
        <p:xfrm>
          <a:off x="1115616" y="3933056"/>
          <a:ext cx="7571184" cy="2304256"/>
        </p:xfrm>
        <a:graphic>
          <a:graphicData uri="http://schemas.openxmlformats.org/drawingml/2006/table">
            <a:tbl>
              <a:tblPr/>
              <a:tblGrid>
                <a:gridCol w="7571184">
                  <a:extLst>
                    <a:ext uri="{9D8B030D-6E8A-4147-A177-3AD203B41FA5}">
                      <a16:colId xmlns:a16="http://schemas.microsoft.com/office/drawing/2014/main" val="2449022825"/>
                    </a:ext>
                  </a:extLst>
                </a:gridCol>
              </a:tblGrid>
              <a:tr h="2304256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$ </a:t>
                      </a:r>
                      <a:r>
                        <a:rPr lang="en-US" altLang="ko-KR" sz="1600" b="0" kern="0" spc="0" baseline="0" dirty="0" err="1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gzip</a:t>
                      </a:r>
                      <a:r>
                        <a:rPr lang="en-US" altLang="ko-KR" sz="1600" b="0" kern="0" spc="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[</a:t>
                      </a:r>
                      <a:r>
                        <a:rPr lang="ko-KR" altLang="en-US" sz="1600" b="0" kern="0" spc="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옵션</a:t>
                      </a:r>
                      <a:r>
                        <a:rPr lang="en-US" altLang="ko-KR" sz="1600" b="0" kern="0" spc="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1600" b="0" kern="0" spc="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파일* </a:t>
                      </a: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압축하여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gz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파일을 만든다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5400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  <a:t>-d :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  <a:t>압축을 해제한다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  <a:t>.</a:t>
                      </a:r>
                      <a:b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</a:b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  <a:t>-l :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  <a:t>압축파일 안에 있는 파일 정보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  <a:t>압축된 크기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  <a:t>압축률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  <a:t>)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  <a:t>출력한다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  <a:t>.</a:t>
                      </a:r>
                      <a:b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</a:b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  <a:t>-r :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  <a:t>하위 디렉터리까지 모두 압축한다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  <a:t>.</a:t>
                      </a:r>
                      <a:b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</a:b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  <a:t>-v :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  <a:t>압축하거나 풀 때 압축률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  <a:t>파일명을 출력한다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한컴바탕" panose="02030600000101010101" pitchFamily="18" charset="2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91955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06298-7B61-4CB4-B18C-AD8B388F1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압축 풀기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0B424C0-797E-4CC4-8A44-2D0F3605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5B9EB8-D10F-4F3A-A1E2-C73AD9FEB97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사용법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C0F69D8-84A1-4C9C-8978-584AE6DA9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741058"/>
              </p:ext>
            </p:extLst>
          </p:nvPr>
        </p:nvGraphicFramePr>
        <p:xfrm>
          <a:off x="1043608" y="2132856"/>
          <a:ext cx="5688632" cy="1550480"/>
        </p:xfrm>
        <a:graphic>
          <a:graphicData uri="http://schemas.openxmlformats.org/drawingml/2006/table">
            <a:tbl>
              <a:tblPr/>
              <a:tblGrid>
                <a:gridCol w="5688632">
                  <a:extLst>
                    <a:ext uri="{9D8B030D-6E8A-4147-A177-3AD203B41FA5}">
                      <a16:colId xmlns:a16="http://schemas.microsoft.com/office/drawing/2014/main" val="3100843629"/>
                    </a:ext>
                  </a:extLst>
                </a:gridCol>
              </a:tblGrid>
              <a:tr h="958850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$ </a:t>
                      </a:r>
                      <a:r>
                        <a:rPr lang="en-US" altLang="ko-KR" sz="1600" kern="0" spc="0" baseline="0" dirty="0" err="1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gzip</a:t>
                      </a:r>
                      <a:r>
                        <a:rPr lang="en-US" altLang="ko-KR" sz="1600" kern="0" spc="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–d </a:t>
                      </a:r>
                      <a:r>
                        <a:rPr lang="ko-KR" altLang="en-US" sz="1600" kern="0" spc="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1600" kern="0" spc="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600" kern="0" spc="0" baseline="0" dirty="0" err="1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gz</a:t>
                      </a:r>
                      <a:r>
                        <a:rPr lang="en-US" altLang="ko-KR" sz="1600" kern="0" spc="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gzip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으로 압축된 파일들을 복원한다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en-US" altLang="ko-KR" sz="2000" kern="0" spc="0" baseline="3000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$ </a:t>
                      </a:r>
                      <a:r>
                        <a:rPr lang="en-US" altLang="ko-KR" sz="1600" kern="0" spc="0" baseline="0" dirty="0" err="1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gunzip</a:t>
                      </a:r>
                      <a:r>
                        <a:rPr lang="en-US" altLang="ko-KR" sz="1600" kern="0" spc="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kern="0" spc="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1600" kern="0" spc="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600" kern="0" spc="0" baseline="0" dirty="0" err="1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gz</a:t>
                      </a:r>
                      <a:r>
                        <a:rPr lang="en-US" altLang="ko-KR" sz="1600" kern="0" spc="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endParaRPr lang="ko-KR" altLang="en-US" sz="1600" kern="0" spc="0" baseline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  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gzip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으로 압축된 파일들을 복원한다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966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919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파일 압축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 err="1"/>
              <a:t>gzip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ko-KR" sz="2000" dirty="0" err="1"/>
              <a:t>gzip</a:t>
            </a:r>
            <a:r>
              <a:rPr lang="en-US" altLang="ko-KR" sz="2000" dirty="0"/>
              <a:t> </a:t>
            </a:r>
            <a:r>
              <a:rPr lang="ko-KR" altLang="en-US" sz="2000" dirty="0"/>
              <a:t>명령어</a:t>
            </a:r>
            <a:endParaRPr lang="en-US" altLang="ko-KR" sz="2000" dirty="0"/>
          </a:p>
          <a:p>
            <a:pPr lvl="8"/>
            <a:endParaRPr lang="ko-KR" altLang="en-US" sz="105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사용법</a:t>
            </a:r>
            <a:endParaRPr lang="en-US" altLang="ko-KR" sz="2000" dirty="0"/>
          </a:p>
          <a:p>
            <a:pPr lvl="1">
              <a:buNone/>
            </a:pPr>
            <a:r>
              <a:rPr lang="en-US" altLang="ko-KR" sz="1800" dirty="0"/>
              <a:t>$ </a:t>
            </a:r>
            <a:r>
              <a:rPr lang="en-US" altLang="ko-KR" sz="1800" dirty="0" err="1"/>
              <a:t>gzip</a:t>
            </a:r>
            <a:r>
              <a:rPr lang="en-US" altLang="ko-KR" sz="1800" dirty="0"/>
              <a:t> </a:t>
            </a:r>
            <a:r>
              <a:rPr lang="ko-KR" altLang="en-US" sz="1800" dirty="0"/>
              <a:t>파일*</a:t>
            </a:r>
          </a:p>
          <a:p>
            <a:pPr lvl="1">
              <a:buNone/>
            </a:pPr>
            <a:r>
              <a:rPr lang="en-US" altLang="ko-KR" sz="1800" dirty="0"/>
              <a:t>$ </a:t>
            </a:r>
            <a:r>
              <a:rPr lang="en-US" altLang="ko-KR" sz="1800" dirty="0" err="1"/>
              <a:t>gzip</a:t>
            </a:r>
            <a:r>
              <a:rPr lang="en-US" altLang="ko-KR" sz="1800" dirty="0"/>
              <a:t> -d </a:t>
            </a:r>
            <a:r>
              <a:rPr lang="ko-KR" altLang="en-US" sz="1800" dirty="0"/>
              <a:t>파일</a:t>
            </a:r>
            <a:r>
              <a:rPr lang="en-US" altLang="ko-KR" sz="1800" dirty="0"/>
              <a:t>.</a:t>
            </a:r>
            <a:r>
              <a:rPr lang="en-US" altLang="ko-KR" sz="1800" dirty="0" err="1"/>
              <a:t>gz</a:t>
            </a:r>
            <a:r>
              <a:rPr lang="en-US" altLang="ko-KR" sz="1800" dirty="0"/>
              <a:t>*</a:t>
            </a:r>
          </a:p>
          <a:p>
            <a:pPr lvl="8"/>
            <a:endParaRPr lang="ko-KR" altLang="en-US" sz="1050" dirty="0"/>
          </a:p>
          <a:p>
            <a:r>
              <a:rPr lang="ko-KR" altLang="en-US" sz="2000" dirty="0"/>
              <a:t>사용 방법</a:t>
            </a:r>
            <a:endParaRPr lang="en-US" altLang="ko-KR" sz="2000" dirty="0"/>
          </a:p>
          <a:p>
            <a:pPr lvl="1"/>
            <a:r>
              <a:rPr lang="ko-KR" altLang="en-US" sz="1800" dirty="0"/>
              <a:t>파일들을 하나의 타르파일로 묶은 후 </a:t>
            </a:r>
            <a:r>
              <a:rPr lang="en-US" altLang="ko-KR" sz="1800" dirty="0"/>
              <a:t>compress/</a:t>
            </a:r>
            <a:r>
              <a:rPr lang="en-US" altLang="ko-KR" sz="1800" dirty="0" err="1"/>
              <a:t>gzip</a:t>
            </a:r>
            <a:r>
              <a:rPr lang="ko-KR" altLang="en-US" sz="1800" dirty="0"/>
              <a:t>을 사용해 압축</a:t>
            </a:r>
            <a:r>
              <a:rPr lang="en-US" altLang="ko-KR" sz="1800" dirty="0"/>
              <a:t> </a:t>
            </a:r>
          </a:p>
          <a:p>
            <a:pPr lvl="1"/>
            <a:r>
              <a:rPr lang="ko-KR" altLang="en-US" sz="1800" dirty="0"/>
              <a:t>파일 복원</a:t>
            </a:r>
            <a:r>
              <a:rPr lang="en-US" altLang="ko-KR" sz="1800" dirty="0"/>
              <a:t>: </a:t>
            </a:r>
            <a:r>
              <a:rPr lang="ko-KR" altLang="en-US" sz="1800" dirty="0"/>
              <a:t>압축을 해제한 후</a:t>
            </a:r>
            <a:r>
              <a:rPr lang="en-US" altLang="ko-KR" sz="1800" dirty="0"/>
              <a:t>, </a:t>
            </a:r>
            <a:r>
              <a:rPr lang="ko-KR" altLang="en-US" sz="1800" dirty="0"/>
              <a:t>타르파일을 풀어서 원래 파일들을 복원</a:t>
            </a:r>
            <a:r>
              <a:rPr lang="en-US" altLang="ko-KR" sz="1800" dirty="0"/>
              <a:t> </a:t>
            </a:r>
          </a:p>
          <a:p>
            <a:pPr lvl="6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8193" name="_x203132408" descr="EMB000029683092">
            <a:extLst>
              <a:ext uri="{FF2B5EF4-FFF2-40B4-BE49-F238E27FC236}">
                <a16:creationId xmlns:a16="http://schemas.microsoft.com/office/drawing/2014/main" id="{2D3F7EF4-EAA0-410F-86EE-6F5A85B1E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88840"/>
            <a:ext cx="2592288" cy="1493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17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B97778A-3208-1F4E-A19E-52EDAC4DCD3D}"/>
              </a:ext>
            </a:extLst>
          </p:cNvPr>
          <p:cNvSpPr txBox="1"/>
          <p:nvPr/>
        </p:nvSpPr>
        <p:spPr>
          <a:xfrm>
            <a:off x="1374147" y="2523906"/>
            <a:ext cx="4725787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명령어 스케줄링</a:t>
            </a:r>
            <a:endParaRPr lang="en-US" altLang="ko-KR" dirty="0">
              <a:solidFill>
                <a:srgbClr val="666666"/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디스크 및 아카이브</a:t>
            </a:r>
            <a:endParaRPr lang="en-US" altLang="ko-KR" dirty="0">
              <a:solidFill>
                <a:srgbClr val="666666"/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파일 압축</a:t>
            </a:r>
            <a:endParaRPr lang="en-US" altLang="ko-KR" dirty="0">
              <a:solidFill>
                <a:srgbClr val="666666"/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>
              <a:lnSpc>
                <a:spcPts val="2960"/>
              </a:lnSpc>
            </a:pPr>
            <a:r>
              <a:rPr lang="en-US" altLang="ko-KR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AWK</a:t>
            </a:r>
          </a:p>
          <a:p>
            <a:pPr>
              <a:lnSpc>
                <a:spcPts val="2960"/>
              </a:lnSpc>
            </a:pPr>
            <a:r>
              <a:rPr lang="en-US" altLang="ko-KR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AWK</a:t>
            </a:r>
            <a:r>
              <a:rPr lang="ko-KR" altLang="en-US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 프로그램</a:t>
            </a:r>
            <a:r>
              <a:rPr lang="en-US" altLang="ko-KR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 </a:t>
            </a:r>
            <a:r>
              <a:rPr lang="ko-KR" altLang="en-US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작성</a:t>
            </a:r>
            <a:endParaRPr lang="en-US" altLang="ko-KR" dirty="0">
              <a:solidFill>
                <a:srgbClr val="666666"/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4667D8D0-ADCD-2645-8A20-8865C02D4466}"/>
              </a:ext>
            </a:extLst>
          </p:cNvPr>
          <p:cNvSpPr txBox="1">
            <a:spLocks/>
          </p:cNvSpPr>
          <p:nvPr/>
        </p:nvSpPr>
        <p:spPr>
          <a:xfrm>
            <a:off x="927097" y="1698454"/>
            <a:ext cx="5172837" cy="443391"/>
          </a:xfrm>
          <a:prstGeom prst="rect">
            <a:avLst/>
          </a:prstGeom>
        </p:spPr>
        <p:txBody>
          <a:bodyPr vert="horz" wrap="square" lIns="0" tIns="1238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 algn="l">
              <a:lnSpc>
                <a:spcPct val="100000"/>
              </a:lnSpc>
              <a:spcBef>
                <a:spcPts val="98"/>
              </a:spcBef>
            </a:pPr>
            <a:r>
              <a:rPr lang="en-US" altLang="ko-KR" sz="2800" b="1" spc="200" dirty="0">
                <a:solidFill>
                  <a:srgbClr val="333333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9</a:t>
            </a:r>
            <a:r>
              <a:rPr lang="ko-KR" altLang="en-US" sz="2800" b="1" spc="200" dirty="0">
                <a:solidFill>
                  <a:srgbClr val="333333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장 유틸리티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4C60CF-875C-6348-82A7-7D9FA26377FA}"/>
              </a:ext>
            </a:extLst>
          </p:cNvPr>
          <p:cNvCxnSpPr>
            <a:cxnSpLocks/>
          </p:cNvCxnSpPr>
          <p:nvPr/>
        </p:nvCxnSpPr>
        <p:spPr>
          <a:xfrm>
            <a:off x="945480" y="2369029"/>
            <a:ext cx="730921" cy="0"/>
          </a:xfrm>
          <a:prstGeom prst="line">
            <a:avLst/>
          </a:prstGeom>
          <a:ln w="19050">
            <a:solidFill>
              <a:srgbClr val="3974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8B7ECA-0120-C64B-BC47-DCA56287185F}"/>
              </a:ext>
            </a:extLst>
          </p:cNvPr>
          <p:cNvSpPr txBox="1"/>
          <p:nvPr/>
        </p:nvSpPr>
        <p:spPr>
          <a:xfrm>
            <a:off x="864755" y="2523906"/>
            <a:ext cx="509392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60"/>
              </a:lnSpc>
            </a:pPr>
            <a:r>
              <a:rPr lang="en-US" altLang="ko-KR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01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02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03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04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263316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사용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58292" y="1445796"/>
            <a:ext cx="8229600" cy="474418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000" dirty="0"/>
              <a:t>사용 예 </a:t>
            </a:r>
            <a:endParaRPr lang="en-US" altLang="ko-KR" sz="2000" dirty="0"/>
          </a:p>
          <a:p>
            <a:pPr lvl="1"/>
            <a:r>
              <a:rPr lang="ko-KR" altLang="en-US" sz="1800" dirty="0"/>
              <a:t>파일들을 하나의 타르파일로 묶은 후 </a:t>
            </a:r>
            <a:r>
              <a:rPr lang="en-US" altLang="ko-KR" sz="1800" dirty="0" err="1"/>
              <a:t>gzip</a:t>
            </a:r>
            <a:r>
              <a:rPr lang="ko-KR" altLang="en-US" sz="1800" dirty="0"/>
              <a:t>을 사용해 압축</a:t>
            </a:r>
            <a:r>
              <a:rPr lang="en-US" altLang="ko-KR" sz="1800" dirty="0"/>
              <a:t> </a:t>
            </a:r>
          </a:p>
          <a:p>
            <a:pPr lvl="1"/>
            <a:r>
              <a:rPr lang="ko-KR" altLang="en-US" sz="1800" dirty="0"/>
              <a:t>파일 복원</a:t>
            </a:r>
            <a:r>
              <a:rPr lang="en-US" altLang="ko-KR" sz="1800" dirty="0"/>
              <a:t>: </a:t>
            </a:r>
            <a:r>
              <a:rPr lang="ko-KR" altLang="en-US" sz="1800" dirty="0"/>
              <a:t>압축을 해제한 후</a:t>
            </a:r>
            <a:r>
              <a:rPr lang="en-US" altLang="ko-KR" sz="1800" dirty="0"/>
              <a:t>, </a:t>
            </a:r>
            <a:r>
              <a:rPr lang="ko-KR" altLang="en-US" sz="1800" dirty="0"/>
              <a:t>타르파일을 풀어서 원래 파일들을 복원</a:t>
            </a:r>
            <a:r>
              <a:rPr lang="en-US" altLang="ko-KR" sz="1800" dirty="0"/>
              <a:t> 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lvl="1">
              <a:buNone/>
            </a:pPr>
            <a:r>
              <a:rPr lang="en-US" altLang="ko-KR" dirty="0"/>
              <a:t>$ tar -</a:t>
            </a:r>
            <a:r>
              <a:rPr lang="en-US" altLang="ko-KR" dirty="0" err="1"/>
              <a:t>cvf</a:t>
            </a:r>
            <a:r>
              <a:rPr lang="en-US" altLang="ko-KR" dirty="0"/>
              <a:t> src.tar * </a:t>
            </a:r>
          </a:p>
          <a:p>
            <a:pPr lvl="1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gzip</a:t>
            </a:r>
            <a:r>
              <a:rPr lang="en-US" altLang="ko-KR" dirty="0"/>
              <a:t> src.tar </a:t>
            </a:r>
          </a:p>
          <a:p>
            <a:pPr lvl="4"/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… </a:t>
            </a:r>
            <a:r>
              <a:rPr lang="ko-KR" altLang="en-US" dirty="0"/>
              <a:t>이 파일을 원하는 곳으로 이동</a:t>
            </a:r>
            <a:endParaRPr lang="en-US" altLang="ko-KR" dirty="0"/>
          </a:p>
          <a:p>
            <a:pPr lvl="4"/>
            <a:endParaRPr lang="en-US" altLang="ko-KR" dirty="0"/>
          </a:p>
          <a:p>
            <a:pPr lvl="1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gzip</a:t>
            </a:r>
            <a:r>
              <a:rPr lang="en-US" altLang="ko-KR" dirty="0"/>
              <a:t> -d </a:t>
            </a:r>
            <a:r>
              <a:rPr lang="en-US" altLang="ko-KR" dirty="0" err="1"/>
              <a:t>src.tar.gz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$ tar -</a:t>
            </a:r>
            <a:r>
              <a:rPr lang="en-US" altLang="ko-KR" dirty="0" err="1"/>
              <a:t>xvf</a:t>
            </a:r>
            <a:r>
              <a:rPr lang="en-US" altLang="ko-KR" dirty="0"/>
              <a:t> src.tar</a:t>
            </a:r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12289" name="_x193900592" descr="EMB00002968309c">
            <a:extLst>
              <a:ext uri="{FF2B5EF4-FFF2-40B4-BE49-F238E27FC236}">
                <a16:creationId xmlns:a16="http://schemas.microsoft.com/office/drawing/2014/main" id="{0CDA5AAC-0BFF-4A63-B86C-F36507DB1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3" y="2492896"/>
            <a:ext cx="4055729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C1088-ADB6-47C0-9C89-6A3866F9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ko-KR" altLang="en-US" dirty="0"/>
            </a:br>
            <a:r>
              <a:rPr lang="ko-KR" altLang="en-US" b="1" dirty="0"/>
              <a:t>파일 압축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compress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92CFFD0-EE9C-43CB-A1E4-1B9BD484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EA2855-81E1-4B15-9C9B-9A086D3D273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888200"/>
          </a:xfrm>
        </p:spPr>
        <p:txBody>
          <a:bodyPr>
            <a:noAutofit/>
          </a:bodyPr>
          <a:lstStyle/>
          <a:p>
            <a:r>
              <a:rPr lang="ko-KR" altLang="en-US" sz="1800" dirty="0"/>
              <a:t>명령어 </a:t>
            </a:r>
            <a:r>
              <a:rPr lang="en-US" altLang="ko-KR" sz="1800" dirty="0"/>
              <a:t>compress/ </a:t>
            </a:r>
            <a:r>
              <a:rPr lang="en-US" altLang="ko-KR" sz="1800" dirty="0" err="1"/>
              <a:t>uncompress</a:t>
            </a:r>
            <a:r>
              <a:rPr lang="en-US" altLang="ko-KR" sz="1800" dirty="0"/>
              <a:t> </a:t>
            </a:r>
            <a:r>
              <a:rPr lang="ko-KR" altLang="en-US" sz="1800" dirty="0"/>
              <a:t>명령어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marL="0" indent="0" fontAlgn="base">
              <a:buNone/>
            </a:pPr>
            <a:endParaRPr lang="en-US" altLang="ko-KR" sz="1800" dirty="0"/>
          </a:p>
          <a:p>
            <a:pPr fontAlgn="base"/>
            <a:r>
              <a:rPr lang="ko-KR" altLang="en-US" sz="1800" dirty="0"/>
              <a:t>사용 예 </a:t>
            </a:r>
            <a:endParaRPr lang="en-US" altLang="ko-KR" sz="1800" dirty="0"/>
          </a:p>
          <a:p>
            <a:pPr marL="274320" lvl="1" indent="0" fontAlgn="base">
              <a:buNone/>
            </a:pPr>
            <a:r>
              <a:rPr lang="en-US" altLang="ko-KR" sz="1800" dirty="0"/>
              <a:t>$ ls -</a:t>
            </a:r>
            <a:r>
              <a:rPr lang="en-US" altLang="ko-KR" sz="1800" dirty="0" err="1"/>
              <a:t>sl</a:t>
            </a:r>
            <a:endParaRPr lang="en-US" altLang="ko-KR" sz="1800" dirty="0"/>
          </a:p>
          <a:p>
            <a:pPr marL="274320" lvl="1" indent="0" fontAlgn="base">
              <a:buNone/>
            </a:pPr>
            <a:r>
              <a:rPr lang="en-US" altLang="ko-KR" sz="1800" dirty="0"/>
              <a:t>5892 -</a:t>
            </a:r>
            <a:r>
              <a:rPr lang="en-US" altLang="ko-KR" sz="1800" dirty="0" err="1"/>
              <a:t>rw</a:t>
            </a:r>
            <a:r>
              <a:rPr lang="en-US" altLang="ko-KR" sz="1800" dirty="0"/>
              <a:t>-r--r-- 1 </a:t>
            </a:r>
            <a:r>
              <a:rPr lang="en-US" altLang="ko-KR" sz="1800" dirty="0" err="1"/>
              <a:t>chang</a:t>
            </a:r>
            <a:r>
              <a:rPr lang="en-US" altLang="ko-KR" sz="1800" dirty="0"/>
              <a:t> </a:t>
            </a:r>
            <a:r>
              <a:rPr lang="en-US" altLang="ko-KR" sz="1800" dirty="0" err="1"/>
              <a:t>chang</a:t>
            </a:r>
            <a:r>
              <a:rPr lang="en-US" altLang="ko-KR" sz="1800" dirty="0"/>
              <a:t> 6031360 10</a:t>
            </a:r>
            <a:r>
              <a:rPr lang="ko-KR" altLang="en-US" sz="1800" dirty="0"/>
              <a:t>월 </a:t>
            </a:r>
            <a:r>
              <a:rPr lang="en-US" altLang="ko-KR" sz="1800" dirty="0"/>
              <a:t>8 2012 src.tar</a:t>
            </a:r>
          </a:p>
          <a:p>
            <a:pPr marL="274320" lvl="1" indent="0" fontAlgn="base">
              <a:buNone/>
            </a:pPr>
            <a:r>
              <a:rPr lang="en-US" altLang="ko-KR" sz="1800" dirty="0"/>
              <a:t>$ compress src.tar </a:t>
            </a:r>
          </a:p>
          <a:p>
            <a:pPr marL="274320" lvl="1" indent="0" fontAlgn="base">
              <a:buNone/>
            </a:pPr>
            <a:r>
              <a:rPr lang="en-US" altLang="ko-KR" sz="1800" dirty="0"/>
              <a:t>$ ls -</a:t>
            </a:r>
            <a:r>
              <a:rPr lang="en-US" altLang="ko-KR" sz="1800" dirty="0" err="1"/>
              <a:t>sl</a:t>
            </a:r>
            <a:endParaRPr lang="en-US" altLang="ko-KR" sz="1800" dirty="0"/>
          </a:p>
          <a:p>
            <a:pPr marL="274320" lvl="1" indent="0" fontAlgn="base">
              <a:buNone/>
            </a:pPr>
            <a:r>
              <a:rPr lang="en-US" altLang="ko-KR" sz="1800" dirty="0"/>
              <a:t>1046 -</a:t>
            </a:r>
            <a:r>
              <a:rPr lang="en-US" altLang="ko-KR" sz="1800" dirty="0" err="1"/>
              <a:t>rw</a:t>
            </a:r>
            <a:r>
              <a:rPr lang="en-US" altLang="ko-KR" sz="1800" dirty="0"/>
              <a:t>-r--r-- 1 </a:t>
            </a:r>
            <a:r>
              <a:rPr lang="en-US" altLang="ko-KR" sz="1800" dirty="0" err="1"/>
              <a:t>chang</a:t>
            </a:r>
            <a:r>
              <a:rPr lang="en-US" altLang="ko-KR" sz="1800" dirty="0"/>
              <a:t> </a:t>
            </a:r>
            <a:r>
              <a:rPr lang="en-US" altLang="ko-KR" sz="1800" dirty="0" err="1"/>
              <a:t>chang</a:t>
            </a:r>
            <a:r>
              <a:rPr lang="en-US" altLang="ko-KR" sz="1800" dirty="0"/>
              <a:t> 1071000 10</a:t>
            </a:r>
            <a:r>
              <a:rPr lang="ko-KR" altLang="en-US" sz="1800" dirty="0"/>
              <a:t>월 </a:t>
            </a:r>
            <a:r>
              <a:rPr lang="en-US" altLang="ko-KR" sz="1800" dirty="0"/>
              <a:t>8 2012 </a:t>
            </a:r>
            <a:r>
              <a:rPr lang="en-US" altLang="ko-KR" sz="1800" dirty="0" err="1"/>
              <a:t>src.tar.Z</a:t>
            </a:r>
            <a:endParaRPr lang="en-US" altLang="ko-KR" sz="1800" dirty="0"/>
          </a:p>
          <a:p>
            <a:pPr marL="274320" lvl="1" indent="0" fontAlgn="base">
              <a:buNone/>
            </a:pPr>
            <a:r>
              <a:rPr lang="en-US" altLang="ko-KR" sz="1800" dirty="0"/>
              <a:t>$ </a:t>
            </a:r>
            <a:r>
              <a:rPr lang="en-US" altLang="ko-KR" sz="1800" dirty="0" err="1"/>
              <a:t>uncompress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src.tar.Z</a:t>
            </a:r>
            <a:endParaRPr lang="en-US" altLang="ko-KR" sz="1800" dirty="0"/>
          </a:p>
          <a:p>
            <a:pPr marL="274320" lvl="1" indent="0" fontAlgn="base">
              <a:buNone/>
            </a:pPr>
            <a:r>
              <a:rPr lang="en-US" altLang="ko-KR" sz="1800" dirty="0"/>
              <a:t>$ ls</a:t>
            </a:r>
          </a:p>
          <a:p>
            <a:pPr marL="274320" lvl="1" indent="0" fontAlgn="base">
              <a:buNone/>
            </a:pPr>
            <a:r>
              <a:rPr lang="en-US" altLang="ko-KR" sz="1800" dirty="0"/>
              <a:t>5892 -</a:t>
            </a:r>
            <a:r>
              <a:rPr lang="en-US" altLang="ko-KR" sz="1800" dirty="0" err="1"/>
              <a:t>rw</a:t>
            </a:r>
            <a:r>
              <a:rPr lang="en-US" altLang="ko-KR" sz="1800" dirty="0"/>
              <a:t>-r--r-- 1 </a:t>
            </a:r>
            <a:r>
              <a:rPr lang="en-US" altLang="ko-KR" sz="1800" dirty="0" err="1"/>
              <a:t>chang</a:t>
            </a:r>
            <a:r>
              <a:rPr lang="en-US" altLang="ko-KR" sz="1800" dirty="0"/>
              <a:t> </a:t>
            </a:r>
            <a:r>
              <a:rPr lang="en-US" altLang="ko-KR" sz="1800" dirty="0" err="1"/>
              <a:t>chang</a:t>
            </a:r>
            <a:r>
              <a:rPr lang="en-US" altLang="ko-KR" sz="1800" dirty="0"/>
              <a:t> 6031360 10</a:t>
            </a:r>
            <a:r>
              <a:rPr lang="ko-KR" altLang="en-US" sz="1800" dirty="0"/>
              <a:t>월 </a:t>
            </a:r>
            <a:r>
              <a:rPr lang="en-US" altLang="ko-KR" sz="1800" dirty="0"/>
              <a:t>8 2012 src.tar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97A16D5-8A5B-43E0-ACD7-68EB2951E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247595"/>
              </p:ext>
            </p:extLst>
          </p:nvPr>
        </p:nvGraphicFramePr>
        <p:xfrm>
          <a:off x="827584" y="1688594"/>
          <a:ext cx="5276342" cy="1543114"/>
        </p:xfrm>
        <a:graphic>
          <a:graphicData uri="http://schemas.openxmlformats.org/drawingml/2006/table">
            <a:tbl>
              <a:tblPr/>
              <a:tblGrid>
                <a:gridCol w="5276342">
                  <a:extLst>
                    <a:ext uri="{9D8B030D-6E8A-4147-A177-3AD203B41FA5}">
                      <a16:colId xmlns:a16="http://schemas.microsoft.com/office/drawing/2014/main" val="292381782"/>
                    </a:ext>
                  </a:extLst>
                </a:gridCol>
              </a:tblGrid>
              <a:tr h="958850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$ compress </a:t>
                      </a:r>
                      <a:r>
                        <a:rPr lang="ko-KR" altLang="en-US" sz="1600" kern="0" spc="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파일* </a:t>
                      </a: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압축하여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.Z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파일을 만든다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$ </a:t>
                      </a:r>
                      <a:r>
                        <a:rPr lang="en-US" altLang="ko-KR" sz="1600" kern="0" spc="0" baseline="0" dirty="0" err="1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uncompress</a:t>
                      </a:r>
                      <a:r>
                        <a:rPr lang="en-US" altLang="ko-KR" sz="1600" kern="0" spc="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kern="0" spc="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1600" kern="0" spc="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.Z* </a:t>
                      </a:r>
                      <a:endParaRPr lang="ko-KR" altLang="en-US" sz="1600" kern="0" spc="0" baseline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압축된 파일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복원한다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431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404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9.4 AWK</a:t>
            </a:r>
            <a:br>
              <a:rPr lang="en-US" altLang="ko-KR" dirty="0"/>
            </a:b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AWK</a:t>
            </a:r>
          </a:p>
          <a:p>
            <a:pPr lvl="1"/>
            <a:r>
              <a:rPr lang="ko-KR" altLang="en-US" dirty="0"/>
              <a:t>일반 스크립트 언어</a:t>
            </a:r>
            <a:endParaRPr lang="en-US" altLang="ko-KR" dirty="0"/>
          </a:p>
          <a:p>
            <a:pPr lvl="1"/>
            <a:r>
              <a:rPr lang="en-US" altLang="ko-KR" dirty="0"/>
              <a:t>AWK(</a:t>
            </a:r>
            <a:r>
              <a:rPr lang="en-US" altLang="ko-KR" dirty="0" err="1"/>
              <a:t>Aho</a:t>
            </a:r>
            <a:r>
              <a:rPr lang="en-US" altLang="ko-KR" dirty="0"/>
              <a:t>, Weinberger, Kernighan)</a:t>
            </a:r>
          </a:p>
          <a:p>
            <a:pPr lvl="1"/>
            <a:r>
              <a:rPr lang="ko-KR" altLang="en-US" dirty="0"/>
              <a:t>텍스트 형태로 되어있는 각 줄을 필드로 구분하여 처리한다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필드</a:t>
            </a:r>
            <a:r>
              <a:rPr lang="en-US" altLang="ko-KR" dirty="0"/>
              <a:t>: </a:t>
            </a:r>
            <a:r>
              <a:rPr lang="ko-KR" altLang="en-US" dirty="0"/>
              <a:t>줄을 구성하는 단어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A869E8-3462-4F9A-AF31-624674000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504936"/>
            <a:ext cx="7678665" cy="271286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awk</a:t>
            </a:r>
            <a:r>
              <a:rPr lang="en-US" altLang="ko-KR" dirty="0"/>
              <a:t> </a:t>
            </a:r>
            <a:r>
              <a:rPr lang="ko-KR" altLang="en-US" dirty="0"/>
              <a:t>프로그램 </a:t>
            </a:r>
            <a:endParaRPr lang="en-US" altLang="ko-KR" dirty="0"/>
          </a:p>
          <a:p>
            <a:pPr lvl="1"/>
            <a:r>
              <a:rPr lang="ko-KR" altLang="en-US" dirty="0"/>
              <a:t>간단한 프로그램은 </a:t>
            </a:r>
            <a:r>
              <a:rPr lang="ko-KR" altLang="en-US" dirty="0" err="1"/>
              <a:t>명령줄에</a:t>
            </a:r>
            <a:r>
              <a:rPr lang="ko-KR" altLang="en-US" dirty="0"/>
              <a:t> 직접 작성하여 수행</a:t>
            </a:r>
            <a:endParaRPr lang="en-US" altLang="ko-KR" dirty="0"/>
          </a:p>
          <a:p>
            <a:pPr lvl="1"/>
            <a:r>
              <a:rPr lang="en-US" altLang="ko-KR" dirty="0" err="1"/>
              <a:t>awk</a:t>
            </a:r>
            <a:r>
              <a:rPr lang="en-US" altLang="ko-KR" dirty="0"/>
              <a:t> </a:t>
            </a:r>
            <a:r>
              <a:rPr lang="ko-KR" altLang="en-US" dirty="0"/>
              <a:t>프로그램을 파일로 작성하여 </a:t>
            </a:r>
            <a:r>
              <a:rPr lang="en-US" altLang="ko-KR" dirty="0"/>
              <a:t>-f </a:t>
            </a:r>
            <a:r>
              <a:rPr lang="ko-KR" altLang="en-US" dirty="0"/>
              <a:t>옵션을 이용하여 수행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7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24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B3074A2-F696-4A14-9E4C-70FE75BF0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036562"/>
              </p:ext>
            </p:extLst>
          </p:nvPr>
        </p:nvGraphicFramePr>
        <p:xfrm>
          <a:off x="827584" y="2912730"/>
          <a:ext cx="7128792" cy="1543114"/>
        </p:xfrm>
        <a:graphic>
          <a:graphicData uri="http://schemas.openxmlformats.org/drawingml/2006/table">
            <a:tbl>
              <a:tblPr/>
              <a:tblGrid>
                <a:gridCol w="7128792">
                  <a:extLst>
                    <a:ext uri="{9D8B030D-6E8A-4147-A177-3AD203B41FA5}">
                      <a16:colId xmlns:a16="http://schemas.microsoft.com/office/drawing/2014/main" val="3900038783"/>
                    </a:ext>
                  </a:extLst>
                </a:gridCol>
              </a:tblGrid>
              <a:tr h="1408459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$ </a:t>
                      </a:r>
                      <a:r>
                        <a:rPr lang="en-US" altLang="ko-KR" sz="1600" kern="0" spc="0" baseline="0" dirty="0" err="1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awk</a:t>
                      </a:r>
                      <a:r>
                        <a:rPr lang="en-US" altLang="ko-KR" sz="1600" kern="0" spc="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kern="0" spc="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프로그램 파일*</a:t>
                      </a: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$ </a:t>
                      </a:r>
                      <a:r>
                        <a:rPr lang="en-US" altLang="ko-KR" sz="1600" kern="0" spc="0" baseline="0" dirty="0" err="1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awk</a:t>
                      </a:r>
                      <a:r>
                        <a:rPr lang="en-US" altLang="ko-KR" sz="1600" kern="0" spc="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[-f </a:t>
                      </a:r>
                      <a:r>
                        <a:rPr lang="ko-KR" altLang="en-US" sz="1600" kern="0" spc="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프로그램파일</a:t>
                      </a:r>
                      <a:r>
                        <a:rPr lang="en-US" altLang="ko-KR" sz="1600" kern="0" spc="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1600" kern="0" spc="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파일* </a:t>
                      </a: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텍스트 파일을 대상으로 하여 각 줄을 필드들로 구분하고 이들을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awk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프로그램이 지시하는 대로 처리한다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189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768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awk</a:t>
            </a:r>
            <a:r>
              <a:rPr lang="en-US" altLang="ko-KR" dirty="0"/>
              <a:t> </a:t>
            </a:r>
            <a:r>
              <a:rPr lang="ko-KR" altLang="en-US" dirty="0"/>
              <a:t>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awk</a:t>
            </a:r>
            <a:r>
              <a:rPr lang="en-US" altLang="ko-KR" dirty="0"/>
              <a:t> </a:t>
            </a:r>
            <a:r>
              <a:rPr lang="ko-KR" altLang="en-US" dirty="0"/>
              <a:t>프로그램</a:t>
            </a:r>
            <a:endParaRPr lang="en-US" altLang="ko-KR" dirty="0"/>
          </a:p>
          <a:p>
            <a:pPr lvl="1"/>
            <a:r>
              <a:rPr lang="ko-KR" altLang="en-US" dirty="0"/>
              <a:t>조건과 액션을 기술하는 명령어들로 구성됨</a:t>
            </a:r>
            <a:endParaRPr lang="en-US" altLang="ko-KR" dirty="0"/>
          </a:p>
          <a:p>
            <a:pPr lvl="3"/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[ </a:t>
            </a:r>
            <a:r>
              <a:rPr lang="ko-KR" altLang="en-US" dirty="0">
                <a:solidFill>
                  <a:srgbClr val="0000FF"/>
                </a:solidFill>
              </a:rPr>
              <a:t>조건 </a:t>
            </a:r>
            <a:r>
              <a:rPr lang="en-US" altLang="ko-KR" dirty="0">
                <a:solidFill>
                  <a:srgbClr val="0000FF"/>
                </a:solidFill>
              </a:rPr>
              <a:t>] [ { </a:t>
            </a:r>
            <a:r>
              <a:rPr lang="ko-KR" altLang="en-US" dirty="0">
                <a:solidFill>
                  <a:srgbClr val="0000FF"/>
                </a:solidFill>
              </a:rPr>
              <a:t>액션 </a:t>
            </a:r>
            <a:r>
              <a:rPr lang="en-US" altLang="ko-KR" dirty="0">
                <a:solidFill>
                  <a:srgbClr val="0000FF"/>
                </a:solidFill>
              </a:rPr>
              <a:t>} ]</a:t>
            </a:r>
          </a:p>
          <a:p>
            <a:pPr lvl="4"/>
            <a:endParaRPr lang="en-US" altLang="ko-KR" dirty="0"/>
          </a:p>
          <a:p>
            <a:pPr lvl="1"/>
            <a:r>
              <a:rPr lang="ko-KR" altLang="en-US" dirty="0"/>
              <a:t>대상 파일의 각 줄을 스캔하여 조건을 만족하는 줄에 액션 수행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간단한 </a:t>
            </a:r>
            <a:r>
              <a:rPr lang="en-US" altLang="ko-KR" dirty="0" err="1"/>
              <a:t>awk</a:t>
            </a:r>
            <a:r>
              <a:rPr lang="en-US" altLang="ko-KR" dirty="0"/>
              <a:t> </a:t>
            </a:r>
            <a:r>
              <a:rPr lang="ko-KR" altLang="en-US" dirty="0"/>
              <a:t>프로그램 예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awk</a:t>
            </a:r>
            <a:r>
              <a:rPr lang="en-US" altLang="ko-KR" dirty="0"/>
              <a:t> ‘{ print NF, $0 }’ you.txt</a:t>
            </a:r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awk</a:t>
            </a:r>
            <a:r>
              <a:rPr lang="en-US" altLang="ko-KR" dirty="0"/>
              <a:t> ‘{ print $1, $3, $NF }’ you.txt</a:t>
            </a:r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r>
              <a:rPr lang="nn-NO" altLang="ko-KR" dirty="0"/>
              <a:t>$ awk ‘NR &gt; 1 &amp;&amp; NR &lt; 4 { print NR, $1, $3, $NF }’ you.txt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ea"/>
                <a:ea typeface="+mn-ea"/>
              </a:rPr>
              <a:t>조건</a:t>
            </a:r>
            <a:r>
              <a:rPr lang="en-US" altLang="ko-KR" b="1" dirty="0">
                <a:latin typeface="+mn-ea"/>
                <a:ea typeface="+mn-ea"/>
              </a:rPr>
              <a:t>(condition)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787208" cy="493776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조건에서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사용 가능한 연산자 및 패턴</a:t>
            </a:r>
            <a:endParaRPr lang="en-US" altLang="ko-KR" dirty="0">
              <a:latin typeface="+mn-ea"/>
              <a:ea typeface="+mn-ea"/>
            </a:endParaRPr>
          </a:p>
          <a:p>
            <a:pPr lvl="4"/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BEGIN 	 </a:t>
            </a:r>
          </a:p>
          <a:p>
            <a:pPr marL="274320" lvl="1" indent="0">
              <a:buNone/>
            </a:pPr>
            <a:r>
              <a:rPr lang="en-US" altLang="ko-KR" dirty="0">
                <a:latin typeface="+mn-ea"/>
                <a:ea typeface="+mn-ea"/>
              </a:rPr>
              <a:t>   </a:t>
            </a:r>
            <a:r>
              <a:rPr lang="ko-KR" altLang="en-US" dirty="0">
                <a:latin typeface="+mn-ea"/>
                <a:ea typeface="+mn-ea"/>
              </a:rPr>
              <a:t>파일 시작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END	</a:t>
            </a:r>
          </a:p>
          <a:p>
            <a:pPr marL="274320" lvl="1" indent="0">
              <a:buNone/>
            </a:pPr>
            <a:r>
              <a:rPr lang="en-US" altLang="ko-KR" dirty="0">
                <a:latin typeface="+mn-ea"/>
                <a:ea typeface="+mn-ea"/>
              </a:rPr>
              <a:t>   </a:t>
            </a:r>
            <a:r>
              <a:rPr lang="ko-KR" altLang="en-US" dirty="0">
                <a:latin typeface="+mn-ea"/>
                <a:ea typeface="+mn-ea"/>
              </a:rPr>
              <a:t>파일 끝</a:t>
            </a:r>
          </a:p>
          <a:p>
            <a:pPr lvl="1"/>
            <a:r>
              <a:rPr lang="ko-KR" altLang="en-US" dirty="0">
                <a:latin typeface="+mn-ea"/>
                <a:ea typeface="+mn-ea"/>
              </a:rPr>
              <a:t>관계 연산자 혹은 논리 연산자를 포함한 조건식 </a:t>
            </a:r>
            <a:endParaRPr lang="en-US" altLang="ko-KR" dirty="0">
              <a:latin typeface="+mn-ea"/>
              <a:ea typeface="+mn-ea"/>
            </a:endParaRPr>
          </a:p>
          <a:p>
            <a:pPr marL="594360" lvl="2" indent="0">
              <a:buNone/>
            </a:pPr>
            <a:endParaRPr lang="ko-KR" altLang="en-US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/</a:t>
            </a:r>
            <a:r>
              <a:rPr lang="ko-KR" altLang="en-US" dirty="0">
                <a:latin typeface="+mn-ea"/>
                <a:ea typeface="+mn-ea"/>
              </a:rPr>
              <a:t>패턴</a:t>
            </a:r>
            <a:r>
              <a:rPr lang="en-US" altLang="ko-KR" dirty="0">
                <a:latin typeface="+mn-ea"/>
                <a:ea typeface="+mn-ea"/>
              </a:rPr>
              <a:t>/ 	</a:t>
            </a:r>
          </a:p>
          <a:p>
            <a:pPr marL="274320" lvl="1" indent="0">
              <a:buNone/>
            </a:pPr>
            <a:r>
              <a:rPr lang="en-US" altLang="ko-KR" dirty="0">
                <a:latin typeface="+mn-ea"/>
                <a:ea typeface="+mn-ea"/>
              </a:rPr>
              <a:t>   </a:t>
            </a:r>
            <a:r>
              <a:rPr lang="ko-KR" altLang="en-US" dirty="0">
                <a:latin typeface="+mn-ea"/>
                <a:ea typeface="+mn-ea"/>
              </a:rPr>
              <a:t>패턴에 해당하는 줄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/</a:t>
            </a:r>
            <a:r>
              <a:rPr lang="ko-KR" altLang="en-US" dirty="0">
                <a:latin typeface="+mn-ea"/>
                <a:ea typeface="+mn-ea"/>
              </a:rPr>
              <a:t>패턴</a:t>
            </a:r>
            <a:r>
              <a:rPr lang="en-US" altLang="ko-KR" dirty="0">
                <a:latin typeface="+mn-ea"/>
                <a:ea typeface="+mn-ea"/>
              </a:rPr>
              <a:t>1/, /</a:t>
            </a:r>
            <a:r>
              <a:rPr lang="ko-KR" altLang="en-US" dirty="0">
                <a:latin typeface="+mn-ea"/>
                <a:ea typeface="+mn-ea"/>
              </a:rPr>
              <a:t>패턴</a:t>
            </a:r>
            <a:r>
              <a:rPr lang="en-US" altLang="ko-KR" dirty="0">
                <a:latin typeface="+mn-ea"/>
                <a:ea typeface="+mn-ea"/>
              </a:rPr>
              <a:t>2/</a:t>
            </a: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	</a:t>
            </a:r>
            <a:r>
              <a:rPr lang="ko-KR" altLang="en-US" dirty="0">
                <a:latin typeface="+mn-ea"/>
                <a:ea typeface="+mn-ea"/>
              </a:rPr>
              <a:t>패턴</a:t>
            </a:r>
            <a:r>
              <a:rPr lang="en-US" altLang="ko-KR" dirty="0">
                <a:latin typeface="+mn-ea"/>
                <a:ea typeface="+mn-ea"/>
              </a:rPr>
              <a:t>1</a:t>
            </a:r>
            <a:r>
              <a:rPr lang="ko-KR" altLang="en-US" dirty="0">
                <a:latin typeface="+mn-ea"/>
                <a:ea typeface="+mn-ea"/>
              </a:rPr>
              <a:t>을 포함한 줄부터 패턴</a:t>
            </a:r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ko-KR" altLang="en-US" dirty="0">
                <a:latin typeface="+mn-ea"/>
                <a:ea typeface="+mn-ea"/>
              </a:rPr>
              <a:t>를 포함한 줄까지</a:t>
            </a:r>
          </a:p>
          <a:p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ea"/>
                <a:ea typeface="+mn-ea"/>
              </a:rPr>
              <a:t>액션</a:t>
            </a:r>
            <a:r>
              <a:rPr lang="en-US" altLang="ko-KR" b="1" dirty="0">
                <a:latin typeface="+mn-ea"/>
                <a:ea typeface="+mn-ea"/>
              </a:rPr>
              <a:t>(action)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2648" y="1216152"/>
            <a:ext cx="8279832" cy="493776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>
                <a:latin typeface="+mn-ea"/>
                <a:ea typeface="+mn-ea"/>
              </a:rPr>
              <a:t>액션에서 사용 가능한 문장</a:t>
            </a:r>
            <a:endParaRPr lang="en-US" altLang="ko-KR" dirty="0">
              <a:latin typeface="+mn-ea"/>
              <a:ea typeface="+mn-ea"/>
            </a:endParaRPr>
          </a:p>
          <a:p>
            <a:pPr lvl="4"/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if (</a:t>
            </a:r>
            <a:r>
              <a:rPr lang="ko-KR" altLang="en-US" dirty="0">
                <a:latin typeface="+mn-ea"/>
                <a:ea typeface="+mn-ea"/>
              </a:rPr>
              <a:t>조건</a:t>
            </a:r>
            <a:r>
              <a:rPr lang="en-US" altLang="ko-KR" dirty="0">
                <a:latin typeface="+mn-ea"/>
                <a:ea typeface="+mn-ea"/>
              </a:rPr>
              <a:t>) </a:t>
            </a:r>
            <a:r>
              <a:rPr lang="ko-KR" altLang="en-US" dirty="0" err="1">
                <a:latin typeface="+mn-ea"/>
                <a:ea typeface="+mn-ea"/>
              </a:rPr>
              <a:t>실행문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[else </a:t>
            </a:r>
            <a:r>
              <a:rPr lang="ko-KR" altLang="en-US" dirty="0" err="1">
                <a:latin typeface="+mn-ea"/>
                <a:ea typeface="+mn-ea"/>
              </a:rPr>
              <a:t>실행문</a:t>
            </a:r>
            <a:r>
              <a:rPr lang="en-US" altLang="ko-KR" dirty="0">
                <a:latin typeface="+mn-ea"/>
                <a:ea typeface="+mn-ea"/>
              </a:rPr>
              <a:t>]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while (</a:t>
            </a:r>
            <a:r>
              <a:rPr lang="ko-KR" altLang="en-US" dirty="0">
                <a:latin typeface="+mn-ea"/>
                <a:ea typeface="+mn-ea"/>
              </a:rPr>
              <a:t>조건</a:t>
            </a:r>
            <a:r>
              <a:rPr lang="en-US" altLang="ko-KR" dirty="0">
                <a:latin typeface="+mn-ea"/>
                <a:ea typeface="+mn-ea"/>
              </a:rPr>
              <a:t>) </a:t>
            </a:r>
            <a:r>
              <a:rPr lang="ko-KR" altLang="en-US" dirty="0" err="1">
                <a:latin typeface="+mn-ea"/>
                <a:ea typeface="+mn-ea"/>
              </a:rPr>
              <a:t>실행문</a:t>
            </a:r>
            <a:endParaRPr lang="ko-KR" altLang="en-US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for (</a:t>
            </a:r>
            <a:r>
              <a:rPr lang="ko-KR" altLang="en-US" dirty="0">
                <a:latin typeface="+mn-ea"/>
                <a:ea typeface="+mn-ea"/>
              </a:rPr>
              <a:t>식</a:t>
            </a:r>
            <a:r>
              <a:rPr lang="en-US" altLang="ko-KR" dirty="0">
                <a:latin typeface="+mn-ea"/>
                <a:ea typeface="+mn-ea"/>
              </a:rPr>
              <a:t>; </a:t>
            </a:r>
            <a:r>
              <a:rPr lang="ko-KR" altLang="en-US" dirty="0">
                <a:latin typeface="+mn-ea"/>
                <a:ea typeface="+mn-ea"/>
              </a:rPr>
              <a:t>조건</a:t>
            </a:r>
            <a:r>
              <a:rPr lang="en-US" altLang="ko-KR" dirty="0">
                <a:latin typeface="+mn-ea"/>
                <a:ea typeface="+mn-ea"/>
              </a:rPr>
              <a:t>; </a:t>
            </a:r>
            <a:r>
              <a:rPr lang="ko-KR" altLang="en-US" dirty="0">
                <a:latin typeface="+mn-ea"/>
                <a:ea typeface="+mn-ea"/>
              </a:rPr>
              <a:t>식</a:t>
            </a:r>
            <a:r>
              <a:rPr lang="en-US" altLang="ko-KR" dirty="0">
                <a:latin typeface="+mn-ea"/>
                <a:ea typeface="+mn-ea"/>
              </a:rPr>
              <a:t>) </a:t>
            </a:r>
            <a:r>
              <a:rPr lang="ko-KR" altLang="en-US" dirty="0" err="1">
                <a:latin typeface="+mn-ea"/>
                <a:ea typeface="+mn-ea"/>
              </a:rPr>
              <a:t>실행문</a:t>
            </a:r>
            <a:endParaRPr lang="ko-KR" altLang="en-US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break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continue</a:t>
            </a:r>
          </a:p>
          <a:p>
            <a:pPr lvl="1"/>
            <a:r>
              <a:rPr lang="ko-KR" altLang="en-US" dirty="0">
                <a:latin typeface="+mn-ea"/>
                <a:ea typeface="+mn-ea"/>
              </a:rPr>
              <a:t>변수 </a:t>
            </a:r>
            <a:r>
              <a:rPr lang="en-US" altLang="ko-KR" dirty="0">
                <a:latin typeface="+mn-ea"/>
                <a:ea typeface="+mn-ea"/>
              </a:rPr>
              <a:t>= </a:t>
            </a:r>
            <a:r>
              <a:rPr lang="ko-KR" altLang="en-US" dirty="0">
                <a:latin typeface="+mn-ea"/>
                <a:ea typeface="+mn-ea"/>
              </a:rPr>
              <a:t>식 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print [</a:t>
            </a:r>
            <a:r>
              <a:rPr lang="ko-KR" altLang="en-US" dirty="0">
                <a:latin typeface="+mn-ea"/>
                <a:ea typeface="+mn-ea"/>
              </a:rPr>
              <a:t>식들의 리스트</a:t>
            </a:r>
            <a:r>
              <a:rPr lang="en-US" altLang="ko-KR" dirty="0">
                <a:latin typeface="+mn-ea"/>
                <a:ea typeface="+mn-ea"/>
              </a:rPr>
              <a:t>] </a:t>
            </a:r>
          </a:p>
          <a:p>
            <a:pPr lvl="1"/>
            <a:r>
              <a:rPr lang="en-US" altLang="ko-KR" dirty="0" err="1">
                <a:latin typeface="+mn-ea"/>
                <a:ea typeface="+mn-ea"/>
              </a:rPr>
              <a:t>printf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포맷 </a:t>
            </a:r>
            <a:r>
              <a:rPr lang="en-US" altLang="ko-KR" dirty="0">
                <a:latin typeface="+mn-ea"/>
                <a:ea typeface="+mn-ea"/>
              </a:rPr>
              <a:t>[, </a:t>
            </a:r>
            <a:r>
              <a:rPr lang="ko-KR" altLang="en-US" dirty="0">
                <a:latin typeface="+mn-ea"/>
                <a:ea typeface="+mn-ea"/>
              </a:rPr>
              <a:t>식들의 리스트</a:t>
            </a:r>
            <a:r>
              <a:rPr lang="en-US" altLang="ko-KR" dirty="0">
                <a:latin typeface="+mn-ea"/>
                <a:ea typeface="+mn-ea"/>
              </a:rPr>
              <a:t>]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next </a:t>
            </a: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	</a:t>
            </a:r>
            <a:r>
              <a:rPr lang="ko-KR" altLang="en-US" dirty="0">
                <a:latin typeface="+mn-ea"/>
                <a:ea typeface="+mn-ea"/>
              </a:rPr>
              <a:t>현재 줄에 대한 나머지 패턴 건너뛰기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exit </a:t>
            </a: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	</a:t>
            </a:r>
            <a:r>
              <a:rPr lang="ko-KR" altLang="en-US" dirty="0">
                <a:latin typeface="+mn-ea"/>
                <a:ea typeface="+mn-ea"/>
              </a:rPr>
              <a:t>현재 줄의 나머지 부분 건너뛰기 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{ </a:t>
            </a:r>
            <a:r>
              <a:rPr lang="ko-KR" altLang="en-US" dirty="0" err="1">
                <a:latin typeface="+mn-ea"/>
                <a:ea typeface="+mn-ea"/>
              </a:rPr>
              <a:t>실행문</a:t>
            </a:r>
            <a:r>
              <a:rPr lang="ko-KR" altLang="en-US" dirty="0">
                <a:latin typeface="+mn-ea"/>
                <a:ea typeface="+mn-ea"/>
              </a:rPr>
              <a:t> 리스트 </a:t>
            </a:r>
            <a:r>
              <a:rPr lang="en-US" altLang="ko-KR" dirty="0">
                <a:latin typeface="+mn-ea"/>
                <a:ea typeface="+mn-ea"/>
              </a:rPr>
              <a:t>}</a:t>
            </a:r>
          </a:p>
          <a:p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841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2A010-6C93-4416-95B7-559E7A699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B4B0B6E-1D28-4BEF-BAC7-99BB1EE0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F07260-59FE-49C5-BE26-73F9AF46A41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액션에서 사용 가능한 연산자</a:t>
            </a:r>
            <a:r>
              <a:rPr lang="en-US" altLang="ko-KR" dirty="0"/>
              <a:t>(C </a:t>
            </a:r>
            <a:r>
              <a:rPr lang="ko-KR" altLang="en-US" dirty="0"/>
              <a:t>언어 연산자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7AC4E7-C160-4003-AF40-F2384068A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88840"/>
            <a:ext cx="4735315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090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B887D-A658-44F8-AB8B-CD606A88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90600"/>
          </a:xfrm>
        </p:spPr>
        <p:txBody>
          <a:bodyPr/>
          <a:lstStyle/>
          <a:p>
            <a:r>
              <a:rPr lang="ko-KR" altLang="en-US" b="1" dirty="0"/>
              <a:t>간단한 </a:t>
            </a:r>
            <a:r>
              <a:rPr lang="en-US" altLang="ko-KR" b="1" dirty="0"/>
              <a:t>AWK </a:t>
            </a:r>
            <a:r>
              <a:rPr lang="ko-KR" altLang="en-US" b="1" dirty="0"/>
              <a:t>프로그램 예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F111DD9-26BF-42B6-81D4-CE56C360C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1F60B0-DF76-4CEE-98F7-3164768FE73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744184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altLang="ko-KR" dirty="0"/>
              <a:t>$ </a:t>
            </a:r>
            <a:r>
              <a:rPr lang="en-US" altLang="ko-KR" dirty="0" err="1"/>
              <a:t>awk</a:t>
            </a:r>
            <a:r>
              <a:rPr lang="en-US" altLang="ko-KR" dirty="0"/>
              <a:t> 'END { print NR }' </a:t>
            </a:r>
            <a:r>
              <a:rPr lang="ko-KR" altLang="en-US" dirty="0"/>
              <a:t>파일명 </a:t>
            </a:r>
            <a:endParaRPr lang="en-US" altLang="ko-KR" dirty="0"/>
          </a:p>
          <a:p>
            <a:pPr lvl="2" fontAlgn="base"/>
            <a:endParaRPr lang="ko-KR" altLang="en-US" dirty="0"/>
          </a:p>
          <a:p>
            <a:pPr fontAlgn="base"/>
            <a:r>
              <a:rPr lang="en-US" altLang="ko-KR" dirty="0"/>
              <a:t>$ </a:t>
            </a:r>
            <a:r>
              <a:rPr lang="en-US" altLang="ko-KR" dirty="0" err="1"/>
              <a:t>awk</a:t>
            </a:r>
            <a:r>
              <a:rPr lang="en-US" altLang="ko-KR" dirty="0"/>
              <a:t> 'NR % 2 == 0 { print NR, $0 }' </a:t>
            </a:r>
            <a:r>
              <a:rPr lang="ko-KR" altLang="en-US" dirty="0"/>
              <a:t>파일명 </a:t>
            </a:r>
            <a:endParaRPr lang="en-US" altLang="ko-KR" dirty="0"/>
          </a:p>
          <a:p>
            <a:pPr marL="594360" lvl="2" indent="0" fontAlgn="base">
              <a:buNone/>
            </a:pPr>
            <a:endParaRPr lang="ko-KR" altLang="en-US" dirty="0"/>
          </a:p>
          <a:p>
            <a:pPr fontAlgn="base"/>
            <a:r>
              <a:rPr lang="en-US" altLang="ko-KR" dirty="0"/>
              <a:t>$ </a:t>
            </a:r>
            <a:r>
              <a:rPr lang="en-US" altLang="ko-KR" dirty="0" err="1"/>
              <a:t>awk</a:t>
            </a:r>
            <a:r>
              <a:rPr lang="en-US" altLang="ko-KR" dirty="0"/>
              <a:t> 'NF &gt; 5{ print NR, $0}' </a:t>
            </a:r>
            <a:r>
              <a:rPr lang="ko-KR" altLang="en-US" dirty="0"/>
              <a:t>파일명 </a:t>
            </a:r>
            <a:endParaRPr lang="en-US" altLang="ko-KR" dirty="0"/>
          </a:p>
          <a:p>
            <a:pPr lvl="2" fontAlgn="base"/>
            <a:endParaRPr lang="ko-KR" altLang="en-US" dirty="0"/>
          </a:p>
          <a:p>
            <a:pPr fontAlgn="base"/>
            <a:r>
              <a:rPr lang="en-US" altLang="ko-KR" dirty="0"/>
              <a:t>$ </a:t>
            </a:r>
            <a:r>
              <a:rPr lang="en-US" altLang="ko-KR" dirty="0" err="1"/>
              <a:t>awk</a:t>
            </a:r>
            <a:r>
              <a:rPr lang="en-US" altLang="ko-KR" dirty="0"/>
              <a:t> '/raise/ { print NR, $0 }' </a:t>
            </a:r>
            <a:r>
              <a:rPr lang="ko-KR" altLang="en-US" dirty="0"/>
              <a:t>파일명 </a:t>
            </a:r>
            <a:endParaRPr lang="en-US" altLang="ko-KR" dirty="0"/>
          </a:p>
          <a:p>
            <a:pPr lvl="2" fontAlgn="base"/>
            <a:endParaRPr lang="ko-KR" altLang="en-US" dirty="0"/>
          </a:p>
          <a:p>
            <a:pPr fontAlgn="base"/>
            <a:r>
              <a:rPr lang="en-US" altLang="ko-KR" dirty="0"/>
              <a:t>$ </a:t>
            </a:r>
            <a:r>
              <a:rPr lang="en-US" altLang="ko-KR" dirty="0" err="1"/>
              <a:t>awk</a:t>
            </a:r>
            <a:r>
              <a:rPr lang="en-US" altLang="ko-KR" dirty="0"/>
              <a:t> '/the?/ { print NR, $0 }' </a:t>
            </a:r>
            <a:r>
              <a:rPr lang="ko-KR" altLang="en-US" dirty="0"/>
              <a:t>파일명 </a:t>
            </a:r>
            <a:endParaRPr lang="en-US" altLang="ko-KR" dirty="0"/>
          </a:p>
          <a:p>
            <a:pPr lvl="2" fontAlgn="base"/>
            <a:endParaRPr lang="ko-KR" altLang="en-US" dirty="0"/>
          </a:p>
          <a:p>
            <a:pPr fontAlgn="base"/>
            <a:r>
              <a:rPr lang="en-US" altLang="ko-KR" dirty="0"/>
              <a:t>$ </a:t>
            </a:r>
            <a:r>
              <a:rPr lang="en-US" altLang="ko-KR" dirty="0" err="1"/>
              <a:t>awk</a:t>
            </a:r>
            <a:r>
              <a:rPr lang="en-US" altLang="ko-KR" dirty="0"/>
              <a:t> '/</a:t>
            </a:r>
            <a:r>
              <a:rPr lang="en-US" altLang="ko-KR" dirty="0" err="1"/>
              <a:t>a..e</a:t>
            </a:r>
            <a:r>
              <a:rPr lang="en-US" altLang="ko-KR" dirty="0"/>
              <a:t>/ { print NR, $0 }' </a:t>
            </a:r>
            <a:r>
              <a:rPr lang="ko-KR" altLang="en-US" dirty="0"/>
              <a:t>파일명 </a:t>
            </a:r>
            <a:endParaRPr lang="en-US" altLang="ko-KR" dirty="0"/>
          </a:p>
          <a:p>
            <a:pPr lvl="2" fontAlgn="base"/>
            <a:endParaRPr lang="ko-KR" altLang="en-US" dirty="0"/>
          </a:p>
          <a:p>
            <a:pPr fontAlgn="base"/>
            <a:r>
              <a:rPr lang="en-US" altLang="ko-KR" dirty="0"/>
              <a:t>$ </a:t>
            </a:r>
            <a:r>
              <a:rPr lang="en-US" altLang="ko-KR" dirty="0" err="1"/>
              <a:t>awk</a:t>
            </a:r>
            <a:r>
              <a:rPr lang="en-US" altLang="ko-KR" dirty="0"/>
              <a:t> '/a.*e/ { print NR, $0 }' </a:t>
            </a:r>
            <a:r>
              <a:rPr lang="ko-KR" altLang="en-US" dirty="0"/>
              <a:t>파일명 </a:t>
            </a:r>
            <a:endParaRPr lang="en-US" altLang="ko-KR" dirty="0"/>
          </a:p>
          <a:p>
            <a:pPr lvl="2" fontAlgn="base"/>
            <a:endParaRPr lang="ko-KR" altLang="en-US" dirty="0"/>
          </a:p>
          <a:p>
            <a:r>
              <a:rPr lang="en-US" altLang="ko-KR" dirty="0"/>
              <a:t>$ ls -l | </a:t>
            </a:r>
            <a:r>
              <a:rPr lang="en-US" altLang="ko-KR" dirty="0" err="1"/>
              <a:t>awk</a:t>
            </a:r>
            <a:r>
              <a:rPr lang="en-US" altLang="ko-KR" dirty="0"/>
              <a:t> '{x += $5}; END {print x}'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4319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9.1 </a:t>
            </a:r>
            <a:r>
              <a:rPr lang="ko-KR" altLang="en-US" dirty="0"/>
              <a:t>명령어 스케줄링</a:t>
            </a: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9.5 AWK </a:t>
            </a:r>
            <a:r>
              <a:rPr lang="ko-KR" altLang="en-US" dirty="0"/>
              <a:t>프로그램 작성</a:t>
            </a:r>
            <a:br>
              <a:rPr lang="en-US" altLang="ko-KR" dirty="0"/>
            </a:b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656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AWK </a:t>
            </a:r>
            <a:r>
              <a:rPr lang="ko-KR" altLang="en-US" dirty="0"/>
              <a:t>프로그램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1]</a:t>
            </a:r>
          </a:p>
          <a:p>
            <a:pPr lvl="1">
              <a:buNone/>
            </a:pPr>
            <a:r>
              <a:rPr lang="en-US" altLang="ko-KR" dirty="0">
                <a:solidFill>
                  <a:srgbClr val="0000FF"/>
                </a:solidFill>
              </a:rPr>
              <a:t>BEGIN</a:t>
            </a:r>
            <a:r>
              <a:rPr lang="en-US" altLang="ko-KR" dirty="0"/>
              <a:t> { print "</a:t>
            </a:r>
            <a:r>
              <a:rPr lang="ko-KR" altLang="en-US" dirty="0"/>
              <a:t>파일 시작</a:t>
            </a:r>
            <a:r>
              <a:rPr lang="en-US" altLang="ko-KR" dirty="0"/>
              <a:t>:", FILENAME }</a:t>
            </a:r>
          </a:p>
          <a:p>
            <a:pPr lvl="1">
              <a:buNone/>
            </a:pPr>
            <a:r>
              <a:rPr lang="en-US" altLang="ko-KR" dirty="0"/>
              <a:t>{ print $1, $NF }</a:t>
            </a:r>
          </a:p>
          <a:p>
            <a:pPr lvl="1">
              <a:buNone/>
            </a:pPr>
            <a:r>
              <a:rPr lang="en-US" altLang="ko-KR" dirty="0">
                <a:solidFill>
                  <a:srgbClr val="0000FF"/>
                </a:solidFill>
              </a:rPr>
              <a:t>END</a:t>
            </a:r>
            <a:r>
              <a:rPr lang="en-US" altLang="ko-KR" dirty="0"/>
              <a:t> { print "</a:t>
            </a:r>
            <a:r>
              <a:rPr lang="ko-KR" altLang="en-US" dirty="0"/>
              <a:t>파일 끝</a:t>
            </a:r>
            <a:r>
              <a:rPr lang="en-US" altLang="ko-KR" dirty="0"/>
              <a:t>" }</a:t>
            </a:r>
          </a:p>
          <a:p>
            <a:pPr lvl="1">
              <a:buNone/>
            </a:pP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2] </a:t>
            </a:r>
            <a:r>
              <a:rPr lang="ko-KR" altLang="en-US" dirty="0"/>
              <a:t>줄 수</a:t>
            </a:r>
            <a:r>
              <a:rPr lang="en-US" altLang="ko-KR" dirty="0"/>
              <a:t>/</a:t>
            </a:r>
            <a:r>
              <a:rPr lang="ko-KR" altLang="en-US" dirty="0"/>
              <a:t>단어 수 계산</a:t>
            </a:r>
            <a:endParaRPr lang="en-US" altLang="ko-KR" dirty="0"/>
          </a:p>
          <a:p>
            <a:pPr lvl="1">
              <a:buNone/>
            </a:pPr>
            <a:r>
              <a:rPr lang="en-US" altLang="ko-KR" dirty="0">
                <a:solidFill>
                  <a:srgbClr val="0000FF"/>
                </a:solidFill>
              </a:rPr>
              <a:t>BEGIN </a:t>
            </a:r>
            <a:r>
              <a:rPr lang="en-US" altLang="ko-KR" dirty="0"/>
              <a:t>{ print "</a:t>
            </a:r>
            <a:r>
              <a:rPr lang="ko-KR" altLang="en-US" dirty="0"/>
              <a:t>파일 시작</a:t>
            </a:r>
            <a:r>
              <a:rPr lang="en-US" altLang="ko-KR" dirty="0"/>
              <a:t>" }</a:t>
            </a:r>
          </a:p>
          <a:p>
            <a:pPr lvl="1">
              <a:buNone/>
            </a:pPr>
            <a:r>
              <a:rPr lang="en-US" altLang="ko-KR" dirty="0"/>
              <a:t>{ </a:t>
            </a:r>
          </a:p>
          <a:p>
            <a:pPr lvl="1"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printf</a:t>
            </a:r>
            <a:r>
              <a:rPr lang="en-US" altLang="ko-KR" dirty="0"/>
              <a:t> "line %d: %d \n", NR, NF;</a:t>
            </a:r>
          </a:p>
          <a:p>
            <a:pPr lvl="1">
              <a:buNone/>
            </a:pPr>
            <a:r>
              <a:rPr lang="en-US" altLang="ko-KR" dirty="0"/>
              <a:t>   word += NF</a:t>
            </a:r>
          </a:p>
          <a:p>
            <a:pPr lvl="1">
              <a:buNone/>
            </a:pPr>
            <a:r>
              <a:rPr lang="en-US" altLang="ko-KR" dirty="0"/>
              <a:t>}</a:t>
            </a:r>
          </a:p>
          <a:p>
            <a:pPr lvl="1">
              <a:buNone/>
            </a:pPr>
            <a:r>
              <a:rPr lang="en-US" altLang="ko-KR" dirty="0">
                <a:solidFill>
                  <a:srgbClr val="0000FF"/>
                </a:solidFill>
              </a:rPr>
              <a:t>END</a:t>
            </a:r>
            <a:r>
              <a:rPr lang="en-US" altLang="ko-KR" dirty="0"/>
              <a:t> { </a:t>
            </a:r>
            <a:r>
              <a:rPr lang="en-US" altLang="ko-KR" dirty="0" err="1"/>
              <a:t>printf</a:t>
            </a:r>
            <a:r>
              <a:rPr lang="en-US" altLang="ko-KR" dirty="0"/>
              <a:t> "</a:t>
            </a:r>
            <a:r>
              <a:rPr lang="ko-KR" altLang="en-US" dirty="0"/>
              <a:t>줄 수 </a:t>
            </a:r>
            <a:r>
              <a:rPr lang="en-US" altLang="ko-KR" dirty="0"/>
              <a:t>= %d, </a:t>
            </a:r>
            <a:r>
              <a:rPr lang="ko-KR" altLang="en-US" dirty="0"/>
              <a:t>단어 수 </a:t>
            </a:r>
            <a:r>
              <a:rPr lang="en-US" altLang="ko-KR" dirty="0"/>
              <a:t>= %d\n", NR, word }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088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AWK </a:t>
            </a:r>
            <a:r>
              <a:rPr lang="ko-KR" altLang="en-US" dirty="0"/>
              <a:t>프로그램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3]</a:t>
            </a:r>
          </a:p>
          <a:p>
            <a:pPr lvl="1">
              <a:buNone/>
            </a:pPr>
            <a:r>
              <a:rPr lang="en-US" altLang="ko-KR" dirty="0"/>
              <a:t>{ </a:t>
            </a:r>
          </a:p>
          <a:p>
            <a:pPr lvl="1">
              <a:buNone/>
            </a:pPr>
            <a:r>
              <a:rPr lang="en-US" altLang="ko-KR" dirty="0"/>
              <a:t>	for (I = 1; I &lt;= NF; I += 2)</a:t>
            </a:r>
          </a:p>
          <a:p>
            <a:pPr lvl="1">
              <a:buNone/>
            </a:pPr>
            <a:r>
              <a:rPr lang="en-US" altLang="ko-KR" dirty="0"/>
              <a:t>	    </a:t>
            </a:r>
            <a:r>
              <a:rPr lang="en-US" altLang="ko-KR" dirty="0" err="1"/>
              <a:t>printf</a:t>
            </a:r>
            <a:r>
              <a:rPr lang="en-US" altLang="ko-KR" dirty="0"/>
              <a:t> "%s ", $I</a:t>
            </a:r>
          </a:p>
          <a:p>
            <a:pPr lvl="1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 " \n"</a:t>
            </a:r>
          </a:p>
          <a:p>
            <a:pPr lvl="1">
              <a:buNone/>
            </a:pPr>
            <a:r>
              <a:rPr lang="en-US" altLang="ko-KR" dirty="0"/>
              <a:t>}</a:t>
            </a:r>
          </a:p>
          <a:p>
            <a:pPr lvl="8"/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4]</a:t>
            </a:r>
          </a:p>
          <a:p>
            <a:pPr lvl="1">
              <a:buNone/>
            </a:pPr>
            <a:r>
              <a:rPr lang="en-US" altLang="ko-KR" dirty="0">
                <a:solidFill>
                  <a:srgbClr val="0000FF"/>
                </a:solidFill>
              </a:rPr>
              <a:t>/st.*e/ </a:t>
            </a:r>
            <a:r>
              <a:rPr lang="en-US" altLang="ko-KR" dirty="0"/>
              <a:t>{print NR, $0 }</a:t>
            </a:r>
          </a:p>
          <a:p>
            <a:pPr lvl="8"/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5]</a:t>
            </a:r>
          </a:p>
          <a:p>
            <a:pPr lvl="1">
              <a:buNone/>
            </a:pPr>
            <a:r>
              <a:rPr lang="en-US" altLang="ko-KR" dirty="0">
                <a:solidFill>
                  <a:srgbClr val="0000FF"/>
                </a:solidFill>
              </a:rPr>
              <a:t>/strong/, /heart/ </a:t>
            </a:r>
            <a:r>
              <a:rPr lang="en-US" altLang="ko-KR" dirty="0"/>
              <a:t>{ print NR, $0 }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1219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12472-92C9-431B-8490-5DAE8061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AWK </a:t>
            </a:r>
            <a:r>
              <a:rPr lang="ko-KR" altLang="en-US" dirty="0"/>
              <a:t>프로그램 예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B019417-9B54-4D61-8919-0B6819BB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32BC9C-8040-44E4-9322-D89F1B2FDD6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744184"/>
          </a:xfrm>
        </p:spPr>
        <p:txBody>
          <a:bodyPr>
            <a:noAutofit/>
          </a:bodyPr>
          <a:lstStyle/>
          <a:p>
            <a:r>
              <a:rPr lang="en-US" altLang="ko-KR" sz="1800" dirty="0"/>
              <a:t>[</a:t>
            </a:r>
            <a:r>
              <a:rPr lang="ko-KR" altLang="en-US" sz="1800" dirty="0"/>
              <a:t>예제 </a:t>
            </a:r>
            <a:r>
              <a:rPr lang="en-US" altLang="ko-KR" sz="1800" dirty="0"/>
              <a:t>6]</a:t>
            </a:r>
          </a:p>
          <a:p>
            <a:pPr marL="274320" lvl="1" indent="0" fontAlgn="base">
              <a:buNone/>
            </a:pPr>
            <a:r>
              <a:rPr lang="en-US" altLang="ko-KR" sz="1800" dirty="0"/>
              <a:t>/raise/ { ++line }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END</a:t>
            </a:r>
            <a:r>
              <a:rPr lang="en-US" altLang="ko-KR" sz="1800" dirty="0"/>
              <a:t> { print line } </a:t>
            </a:r>
          </a:p>
          <a:p>
            <a:pPr lvl="3"/>
            <a:endParaRPr lang="en-US" altLang="ko-KR" sz="1200" dirty="0"/>
          </a:p>
          <a:p>
            <a:pPr fontAlgn="base"/>
            <a:r>
              <a:rPr lang="en-US" altLang="ko-KR" sz="1800" dirty="0"/>
              <a:t>[</a:t>
            </a:r>
            <a:r>
              <a:rPr lang="ko-KR" altLang="en-US" sz="1800" dirty="0"/>
              <a:t>예제 </a:t>
            </a:r>
            <a:r>
              <a:rPr lang="en-US" altLang="ko-KR" sz="1800" dirty="0"/>
              <a:t>7] </a:t>
            </a:r>
            <a:r>
              <a:rPr lang="ko-KR" altLang="en-US" sz="1800" dirty="0" err="1"/>
              <a:t>단어별</a:t>
            </a:r>
            <a:r>
              <a:rPr lang="ko-KR" altLang="en-US" sz="1800" dirty="0"/>
              <a:t> 출현 빈도수 계산</a:t>
            </a:r>
            <a:endParaRPr lang="en-US" altLang="ko-KR" sz="1800" dirty="0"/>
          </a:p>
          <a:p>
            <a:pPr marL="274320" lvl="1" indent="0" fontAlgn="base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BEGIN</a:t>
            </a:r>
            <a:r>
              <a:rPr lang="en-US" altLang="ko-KR" sz="1800" dirty="0"/>
              <a:t> {</a:t>
            </a:r>
          </a:p>
          <a:p>
            <a:pPr marL="274320" lvl="1" indent="0" fontAlgn="base">
              <a:buNone/>
            </a:pPr>
            <a:r>
              <a:rPr lang="en-US" altLang="ko-KR" sz="1800" dirty="0"/>
              <a:t>    FS="[^a-</a:t>
            </a:r>
            <a:r>
              <a:rPr lang="en-US" altLang="ko-KR" sz="1800" dirty="0" err="1"/>
              <a:t>zA</a:t>
            </a:r>
            <a:r>
              <a:rPr lang="en-US" altLang="ko-KR" sz="1800" dirty="0"/>
              <a:t>-Z]+"</a:t>
            </a:r>
          </a:p>
          <a:p>
            <a:pPr marL="274320" lvl="1" indent="0" fontAlgn="base">
              <a:buNone/>
            </a:pPr>
            <a:r>
              <a:rPr lang="en-US" altLang="ko-KR" sz="1800" dirty="0"/>
              <a:t>}</a:t>
            </a:r>
          </a:p>
          <a:p>
            <a:pPr marL="274320" lvl="1" indent="0" fontAlgn="base">
              <a:buNone/>
            </a:pPr>
            <a:r>
              <a:rPr lang="en-US" altLang="ko-KR" sz="1800" dirty="0"/>
              <a:t>{</a:t>
            </a:r>
          </a:p>
          <a:p>
            <a:pPr marL="274320" lvl="1" indent="0" fontAlgn="base">
              <a:buNone/>
            </a:pPr>
            <a:r>
              <a:rPr lang="en-US" altLang="ko-KR" sz="1800" dirty="0"/>
              <a:t>    for (</a:t>
            </a:r>
            <a:r>
              <a:rPr lang="en-US" altLang="ko-KR" sz="1800" dirty="0" err="1"/>
              <a:t>i</a:t>
            </a:r>
            <a:r>
              <a:rPr lang="en-US" altLang="ko-KR" sz="1800" dirty="0"/>
              <a:t>=1;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&lt;=NF;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++)</a:t>
            </a:r>
          </a:p>
          <a:p>
            <a:pPr marL="274320" lvl="1" indent="0" fontAlgn="base">
              <a:buNone/>
            </a:pPr>
            <a:r>
              <a:rPr lang="en-US" altLang="ko-KR" sz="1800" dirty="0"/>
              <a:t>        words[</a:t>
            </a:r>
            <a:r>
              <a:rPr lang="en-US" altLang="ko-KR" sz="1800" dirty="0" err="1"/>
              <a:t>tolower</a:t>
            </a:r>
            <a:r>
              <a:rPr lang="en-US" altLang="ko-KR" sz="1800" dirty="0"/>
              <a:t>($</a:t>
            </a:r>
            <a:r>
              <a:rPr lang="en-US" altLang="ko-KR" sz="1800" dirty="0" err="1"/>
              <a:t>i</a:t>
            </a:r>
            <a:r>
              <a:rPr lang="en-US" altLang="ko-KR" sz="1800" dirty="0"/>
              <a:t>)]++</a:t>
            </a:r>
          </a:p>
          <a:p>
            <a:pPr marL="274320" lvl="1" indent="0" fontAlgn="base">
              <a:buNone/>
            </a:pPr>
            <a:r>
              <a:rPr lang="en-US" altLang="ko-KR" sz="1800" dirty="0"/>
              <a:t>}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END</a:t>
            </a:r>
            <a:r>
              <a:rPr lang="en-US" altLang="ko-KR" sz="1800" dirty="0"/>
              <a:t> {</a:t>
            </a:r>
          </a:p>
          <a:p>
            <a:pPr marL="274320" lvl="1" indent="0" fontAlgn="base">
              <a:buNone/>
            </a:pPr>
            <a:r>
              <a:rPr lang="en-US" altLang="ko-KR" sz="1800" dirty="0"/>
              <a:t>    for (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in words)</a:t>
            </a:r>
          </a:p>
          <a:p>
            <a:pPr marL="274320" lvl="1" indent="0" fontAlgn="base">
              <a:buNone/>
            </a:pPr>
            <a:r>
              <a:rPr lang="en-US" altLang="ko-KR" sz="1800" dirty="0"/>
              <a:t>        print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, words[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</a:t>
            </a:r>
          </a:p>
          <a:p>
            <a:pPr marL="274320" lvl="1" indent="0" fontAlgn="base">
              <a:buNone/>
            </a:pPr>
            <a:r>
              <a:rPr lang="en-US" altLang="ko-KR" sz="1800" dirty="0"/>
              <a:t>}</a:t>
            </a:r>
          </a:p>
          <a:p>
            <a:endParaRPr lang="ko-KR" altLang="en-US" sz="1800" dirty="0"/>
          </a:p>
        </p:txBody>
      </p:sp>
      <p:sp>
        <p:nvSpPr>
          <p:cNvPr id="5" name="직사각형 4"/>
          <p:cNvSpPr/>
          <p:nvPr/>
        </p:nvSpPr>
        <p:spPr>
          <a:xfrm>
            <a:off x="3995936" y="4437112"/>
            <a:ext cx="4572000" cy="4750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>
              <a:lnSpc>
                <a:spcPct val="160000"/>
              </a:lnSpc>
              <a:spcBef>
                <a:spcPts val="1000"/>
              </a:spcBef>
            </a:pPr>
            <a:r>
              <a:rPr lang="ko-KR" altLang="en-US" kern="0" dirty="0">
                <a:solidFill>
                  <a:srgbClr val="C00000"/>
                </a:solidFill>
                <a:latin typeface="+mn-ea"/>
              </a:rPr>
              <a:t>단어를 인덱스로 사용하는 연관 배열</a:t>
            </a:r>
            <a:r>
              <a:rPr lang="en-US" altLang="ko-KR" kern="0" dirty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kern="0" dirty="0">
                <a:solidFill>
                  <a:srgbClr val="C00000"/>
                </a:solidFill>
                <a:latin typeface="+mn-ea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12528041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AWK </a:t>
            </a:r>
            <a:r>
              <a:rPr lang="ko-KR" altLang="en-US" dirty="0"/>
              <a:t>프로그램 예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8] </a:t>
            </a:r>
            <a:r>
              <a:rPr lang="en-US" altLang="ko-KR" dirty="0" err="1"/>
              <a:t>wc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dirty="0"/>
              <a:t>BEGIN { print "</a:t>
            </a:r>
            <a:r>
              <a:rPr lang="ko-KR" altLang="en-US" dirty="0"/>
              <a:t>파일 시작</a:t>
            </a:r>
            <a:r>
              <a:rPr lang="en-US" altLang="ko-KR" dirty="0"/>
              <a:t>" }</a:t>
            </a:r>
            <a:endParaRPr lang="ko-KR" altLang="en-US" dirty="0"/>
          </a:p>
          <a:p>
            <a:pPr marL="274320" lvl="1" indent="0" fontAlgn="base">
              <a:buNone/>
            </a:pPr>
            <a:r>
              <a:rPr lang="en-US" altLang="ko-KR" dirty="0"/>
              <a:t>{ </a:t>
            </a:r>
            <a:endParaRPr lang="ko-KR" altLang="en-US" dirty="0"/>
          </a:p>
          <a:p>
            <a:pPr marL="274320" lvl="1" indent="0" fontAlgn="base"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printf</a:t>
            </a:r>
            <a:r>
              <a:rPr lang="en-US" altLang="ko-KR" dirty="0"/>
              <a:t> "line %d: %d %d\n", NR, NF, length($0);</a:t>
            </a:r>
          </a:p>
          <a:p>
            <a:pPr marL="274320" lvl="1" indent="0" fontAlgn="base">
              <a:buNone/>
            </a:pPr>
            <a:r>
              <a:rPr lang="en-US" altLang="ko-KR" dirty="0"/>
              <a:t>   word += NF;</a:t>
            </a:r>
          </a:p>
          <a:p>
            <a:pPr marL="274320" lvl="1" indent="0" fontAlgn="base">
              <a:buNone/>
            </a:pPr>
            <a:r>
              <a:rPr lang="en-US" altLang="ko-KR" dirty="0"/>
              <a:t>   char += length($0)</a:t>
            </a:r>
          </a:p>
          <a:p>
            <a:pPr marL="274320" lvl="1" indent="0" fontAlgn="base">
              <a:buNone/>
            </a:pPr>
            <a:r>
              <a:rPr lang="en-US" altLang="ko-KR" dirty="0"/>
              <a:t>}</a:t>
            </a:r>
          </a:p>
          <a:p>
            <a:pPr marL="274320" lvl="1" indent="0" fontAlgn="base">
              <a:buNone/>
            </a:pPr>
            <a:r>
              <a:rPr lang="en-US" altLang="ko-KR" dirty="0"/>
              <a:t>END { </a:t>
            </a:r>
            <a:r>
              <a:rPr lang="en-US" altLang="ko-KR" dirty="0" err="1"/>
              <a:t>printf</a:t>
            </a:r>
            <a:r>
              <a:rPr lang="en-US" altLang="ko-KR" dirty="0"/>
              <a:t> "</a:t>
            </a:r>
            <a:r>
              <a:rPr lang="ko-KR" altLang="en-US" dirty="0"/>
              <a:t>줄 수 </a:t>
            </a:r>
            <a:r>
              <a:rPr lang="en-US" altLang="ko-KR" dirty="0"/>
              <a:t>= %d, </a:t>
            </a:r>
            <a:r>
              <a:rPr lang="ko-KR" altLang="en-US" dirty="0"/>
              <a:t>단어 수 </a:t>
            </a:r>
            <a:r>
              <a:rPr lang="en-US" altLang="ko-KR" dirty="0"/>
              <a:t>= %d, </a:t>
            </a:r>
            <a:r>
              <a:rPr lang="ko-KR" altLang="en-US" dirty="0"/>
              <a:t>문자 수 </a:t>
            </a:r>
            <a:r>
              <a:rPr lang="en-US" altLang="ko-KR" dirty="0"/>
              <a:t>= %d\n", NR, word, char 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2337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awk</a:t>
            </a:r>
            <a:r>
              <a:rPr lang="en-US" altLang="ko-KR" dirty="0"/>
              <a:t> </a:t>
            </a:r>
            <a:r>
              <a:rPr lang="ko-KR" altLang="en-US" dirty="0"/>
              <a:t>내장 함수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/>
              <a:t>문자열 함수 </a:t>
            </a:r>
            <a:endParaRPr lang="en-US" altLang="ko-KR" sz="2000" dirty="0"/>
          </a:p>
          <a:p>
            <a:pPr lvl="1"/>
            <a:r>
              <a:rPr lang="en-US" altLang="ko-KR" sz="1800" dirty="0"/>
              <a:t>index(s1, s2), length([s]), match(s, r), sub(r, s), </a:t>
            </a:r>
            <a:r>
              <a:rPr lang="en-US" altLang="ko-KR" sz="1800" dirty="0" err="1"/>
              <a:t>tolower</a:t>
            </a:r>
            <a:r>
              <a:rPr lang="en-US" altLang="ko-KR" sz="1800" dirty="0"/>
              <a:t>(s), </a:t>
            </a:r>
            <a:r>
              <a:rPr lang="en-US" altLang="ko-KR" sz="1800" dirty="0" err="1"/>
              <a:t>toupper</a:t>
            </a:r>
            <a:r>
              <a:rPr lang="en-US" altLang="ko-KR" sz="1800" dirty="0"/>
              <a:t>(s), …</a:t>
            </a:r>
            <a:endParaRPr lang="ko-KR" altLang="en-US" sz="1800" dirty="0"/>
          </a:p>
          <a:p>
            <a:r>
              <a:rPr lang="ko-KR" altLang="en-US" sz="2000" dirty="0"/>
              <a:t>입출력 함수</a:t>
            </a:r>
            <a:endParaRPr lang="en-US" altLang="ko-KR" sz="2000" dirty="0"/>
          </a:p>
          <a:p>
            <a:pPr lvl="1"/>
            <a:r>
              <a:rPr lang="en-US" altLang="ko-KR" sz="1800" dirty="0" err="1"/>
              <a:t>getline</a:t>
            </a:r>
            <a:r>
              <a:rPr lang="en-US" altLang="ko-KR" sz="1800" dirty="0"/>
              <a:t>, next, print,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, system … </a:t>
            </a:r>
            <a:endParaRPr lang="ko-KR" altLang="en-US" sz="1800" dirty="0"/>
          </a:p>
          <a:p>
            <a:r>
              <a:rPr lang="ko-KR" altLang="en-US" sz="2000" dirty="0"/>
              <a:t>수학 함수</a:t>
            </a:r>
            <a:endParaRPr lang="en-US" altLang="ko-KR" sz="2000" dirty="0"/>
          </a:p>
          <a:p>
            <a:pPr lvl="1" fontAlgn="base"/>
            <a:r>
              <a:rPr lang="en-US" altLang="ko-KR" dirty="0"/>
              <a:t>atan2(</a:t>
            </a:r>
            <a:r>
              <a:rPr lang="en-US" altLang="ko-KR" dirty="0" err="1"/>
              <a:t>x,y</a:t>
            </a:r>
            <a:r>
              <a:rPr lang="en-US" altLang="ko-KR" dirty="0"/>
              <a:t>), cos(x), sin(x), </a:t>
            </a:r>
            <a:r>
              <a:rPr lang="en-US" altLang="ko-KR" dirty="0" err="1"/>
              <a:t>exp</a:t>
            </a:r>
            <a:r>
              <a:rPr lang="en-US" altLang="ko-KR" dirty="0"/>
              <a:t>(</a:t>
            </a:r>
            <a:r>
              <a:rPr lang="en-US" altLang="ko-KR" dirty="0" err="1"/>
              <a:t>arg</a:t>
            </a:r>
            <a:r>
              <a:rPr lang="en-US" altLang="ko-KR" dirty="0"/>
              <a:t>), log(</a:t>
            </a:r>
            <a:r>
              <a:rPr lang="en-US" altLang="ko-KR" dirty="0" err="1"/>
              <a:t>arg</a:t>
            </a:r>
            <a:r>
              <a:rPr lang="en-US" altLang="ko-KR" dirty="0"/>
              <a:t>)</a:t>
            </a:r>
            <a:endParaRPr lang="ko-KR" altLang="en-US" dirty="0"/>
          </a:p>
          <a:p>
            <a:pPr lvl="1" fontAlgn="base"/>
            <a:r>
              <a:rPr lang="en-US" altLang="ko-KR" dirty="0" err="1"/>
              <a:t>sqrt</a:t>
            </a:r>
            <a:r>
              <a:rPr lang="en-US" altLang="ko-KR" dirty="0"/>
              <a:t>(</a:t>
            </a:r>
            <a:r>
              <a:rPr lang="en-US" altLang="ko-KR" dirty="0" err="1"/>
              <a:t>arg</a:t>
            </a:r>
            <a:r>
              <a:rPr lang="en-US" altLang="ko-KR" dirty="0"/>
              <a:t>), </a:t>
            </a:r>
            <a:r>
              <a:rPr lang="en-US" altLang="ko-KR" dirty="0" err="1"/>
              <a:t>int</a:t>
            </a:r>
            <a:r>
              <a:rPr lang="en-US" altLang="ko-KR" dirty="0"/>
              <a:t>(</a:t>
            </a:r>
            <a:r>
              <a:rPr lang="en-US" altLang="ko-KR" dirty="0" err="1"/>
              <a:t>arg</a:t>
            </a:r>
            <a:r>
              <a:rPr lang="en-US" altLang="ko-KR" dirty="0"/>
              <a:t>), rand(), </a:t>
            </a:r>
            <a:r>
              <a:rPr lang="en-US" altLang="ko-KR" dirty="0" err="1"/>
              <a:t>srand</a:t>
            </a:r>
            <a:r>
              <a:rPr lang="en-US" altLang="ko-KR" dirty="0"/>
              <a:t>(expr) </a:t>
            </a:r>
            <a:endParaRPr lang="ko-KR" altLang="en-US" dirty="0"/>
          </a:p>
          <a:p>
            <a:r>
              <a:rPr lang="ko-KR" altLang="en-US" sz="2000" dirty="0"/>
              <a:t>교재 참조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63048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핵심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en-US" altLang="ko-KR" dirty="0" err="1"/>
              <a:t>cron</a:t>
            </a:r>
            <a:r>
              <a:rPr lang="ko-KR" altLang="en-US" dirty="0"/>
              <a:t>은 유닉스의 명령어 스케줄링 시스템으로 </a:t>
            </a:r>
            <a:r>
              <a:rPr lang="en-US" altLang="ko-KR" dirty="0"/>
              <a:t>crontab </a:t>
            </a:r>
            <a:r>
              <a:rPr lang="ko-KR" altLang="en-US" dirty="0"/>
              <a:t>파일에 명시된 대로 주기적으로 명령을 수행한다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r>
              <a:rPr lang="ko-KR" altLang="en-US" dirty="0"/>
              <a:t>유닉스에서는 </a:t>
            </a:r>
            <a:r>
              <a:rPr lang="en-US" altLang="ko-KR" dirty="0"/>
              <a:t>tar </a:t>
            </a:r>
            <a:r>
              <a:rPr lang="ko-KR" altLang="en-US" dirty="0"/>
              <a:t>명령어를 사용하여 여러 파일을 하나로 묶은 후에 </a:t>
            </a:r>
            <a:r>
              <a:rPr lang="en-US" altLang="ko-KR" dirty="0"/>
              <a:t>compress </a:t>
            </a:r>
            <a:r>
              <a:rPr lang="ko-KR" altLang="en-US" dirty="0"/>
              <a:t>혹은 </a:t>
            </a:r>
            <a:r>
              <a:rPr lang="en-US" altLang="ko-KR" dirty="0" err="1"/>
              <a:t>gzip</a:t>
            </a:r>
            <a:r>
              <a:rPr lang="en-US" altLang="ko-KR" dirty="0"/>
              <a:t> </a:t>
            </a:r>
            <a:r>
              <a:rPr lang="ko-KR" altLang="en-US" dirty="0"/>
              <a:t>명령어를 이용하여 압축한다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r>
              <a:rPr lang="en-US" altLang="ko-KR" dirty="0" err="1"/>
              <a:t>awk</a:t>
            </a:r>
            <a:r>
              <a:rPr lang="en-US" altLang="ko-KR" dirty="0"/>
              <a:t> </a:t>
            </a:r>
            <a:r>
              <a:rPr lang="ko-KR" altLang="en-US" dirty="0"/>
              <a:t>프로그램은 조건과 액션을 기술하는 명령어들로 구성되며 텍스트 파일의 줄들을 스캔하여 조건을 만족하는 각 줄에 대해 액션을 수행한다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spcBef>
                <a:spcPts val="1000"/>
              </a:spcBef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F8A94-5BE6-48B0-9B83-F797846D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주기적 실행 </a:t>
            </a:r>
            <a:r>
              <a:rPr lang="en-US" altLang="ko-KR" b="1" dirty="0" err="1"/>
              <a:t>cron</a:t>
            </a:r>
            <a:r>
              <a:rPr lang="en-US" altLang="ko-KR" b="1" dirty="0"/>
              <a:t>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062703F-F94C-468C-A2B3-6C60ED90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EA588F-25C7-4BDC-A22D-9D92CA73D90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cron</a:t>
            </a:r>
            <a:r>
              <a:rPr lang="en-US" altLang="ko-KR" dirty="0"/>
              <a:t> </a:t>
            </a:r>
            <a:r>
              <a:rPr lang="ko-KR" altLang="en-US" dirty="0"/>
              <a:t>시스템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유닉스의 명령어 스케줄링 시스템으로 </a:t>
            </a:r>
            <a:endParaRPr lang="en-US" altLang="ko-KR" dirty="0"/>
          </a:p>
          <a:p>
            <a:pPr lvl="1"/>
            <a:r>
              <a:rPr lang="en-US" altLang="ko-KR" dirty="0"/>
              <a:t>crontab </a:t>
            </a:r>
            <a:r>
              <a:rPr lang="ko-KR" altLang="en-US" dirty="0"/>
              <a:t>파일에 명시된 대로 주기적으로 명령을 수행한다</a:t>
            </a:r>
            <a:r>
              <a:rPr lang="en-US" altLang="ko-KR" dirty="0"/>
              <a:t>.</a:t>
            </a:r>
          </a:p>
          <a:p>
            <a:pPr lvl="5"/>
            <a:endParaRPr lang="en-US" altLang="ko-KR" dirty="0"/>
          </a:p>
          <a:p>
            <a:r>
              <a:rPr lang="en-US" altLang="ko-KR" dirty="0"/>
              <a:t>crontab</a:t>
            </a:r>
            <a:r>
              <a:rPr lang="ko-KR" altLang="en-US" dirty="0"/>
              <a:t> 파일 등록법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crontab </a:t>
            </a:r>
            <a:r>
              <a:rPr lang="ko-KR" altLang="en-US" dirty="0"/>
              <a:t>파일 </a:t>
            </a:r>
            <a:endParaRPr lang="en-US" altLang="ko-KR" dirty="0"/>
          </a:p>
          <a:p>
            <a:pPr lvl="1"/>
            <a:r>
              <a:rPr lang="en-US" altLang="ko-KR" dirty="0"/>
              <a:t>7</a:t>
            </a:r>
            <a:r>
              <a:rPr lang="ko-KR" altLang="en-US" dirty="0"/>
              <a:t>개의 필드로 구성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</a:rPr>
              <a:t>분  시  일  월  요일  </a:t>
            </a:r>
            <a:r>
              <a:rPr lang="en-US" altLang="ko-KR" dirty="0">
                <a:solidFill>
                  <a:srgbClr val="0000FF"/>
                </a:solidFill>
              </a:rPr>
              <a:t>[</a:t>
            </a:r>
            <a:r>
              <a:rPr lang="ko-KR" altLang="en-US" dirty="0">
                <a:solidFill>
                  <a:srgbClr val="0000FF"/>
                </a:solidFill>
              </a:rPr>
              <a:t>사용자</a:t>
            </a:r>
            <a:r>
              <a:rPr lang="en-US" altLang="ko-KR" dirty="0">
                <a:solidFill>
                  <a:srgbClr val="0000FF"/>
                </a:solidFill>
              </a:rPr>
              <a:t>]  </a:t>
            </a:r>
            <a:r>
              <a:rPr lang="ko-KR" altLang="en-US" dirty="0">
                <a:solidFill>
                  <a:srgbClr val="0000FF"/>
                </a:solidFill>
              </a:rPr>
              <a:t>명령 </a:t>
            </a:r>
          </a:p>
          <a:p>
            <a:endParaRPr lang="en-US" altLang="ko-KR" b="1" dirty="0"/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2756EED-D75E-491C-8E95-35DA04D59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196812"/>
              </p:ext>
            </p:extLst>
          </p:nvPr>
        </p:nvGraphicFramePr>
        <p:xfrm>
          <a:off x="827584" y="3332978"/>
          <a:ext cx="6120680" cy="770192"/>
        </p:xfrm>
        <a:graphic>
          <a:graphicData uri="http://schemas.openxmlformats.org/drawingml/2006/table">
            <a:tbl>
              <a:tblPr/>
              <a:tblGrid>
                <a:gridCol w="6120680">
                  <a:extLst>
                    <a:ext uri="{9D8B030D-6E8A-4147-A177-3AD203B41FA5}">
                      <a16:colId xmlns:a16="http://schemas.microsoft.com/office/drawing/2014/main" val="1892290681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$ crontab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파일</a:t>
                      </a: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crontab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파일을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cron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시스템에 등록한다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6027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857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주기적 실행 </a:t>
            </a:r>
            <a:r>
              <a:rPr lang="en-US" altLang="ko-KR" b="1" dirty="0" err="1"/>
              <a:t>cron</a:t>
            </a:r>
            <a:r>
              <a:rPr lang="en-US" altLang="ko-KR" b="1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crontab </a:t>
            </a:r>
            <a:r>
              <a:rPr lang="ko-KR" altLang="en-US" dirty="0"/>
              <a:t>명령어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sz="16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5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C6233B9-6137-41BF-B7E1-9FD5F3199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969689"/>
              </p:ext>
            </p:extLst>
          </p:nvPr>
        </p:nvGraphicFramePr>
        <p:xfrm>
          <a:off x="827584" y="2060849"/>
          <a:ext cx="6768752" cy="2186623"/>
        </p:xfrm>
        <a:graphic>
          <a:graphicData uri="http://schemas.openxmlformats.org/drawingml/2006/table">
            <a:tbl>
              <a:tblPr/>
              <a:tblGrid>
                <a:gridCol w="6768752">
                  <a:extLst>
                    <a:ext uri="{9D8B030D-6E8A-4147-A177-3AD203B41FA5}">
                      <a16:colId xmlns:a16="http://schemas.microsoft.com/office/drawing/2014/main" val="240849679"/>
                    </a:ext>
                  </a:extLst>
                </a:gridCol>
              </a:tblGrid>
              <a:tr h="20882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$ crontab -l [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63500" marR="6350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 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사용자의 등록된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crontab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 리스트를 보여준다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$ crontab -e [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]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 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사용자의 등록된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crontab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파일을 수정 혹은 생성한다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$ crontab -r [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]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 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사용자의 등록된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crontab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파일을 삭제한다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457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crontab</a:t>
            </a:r>
            <a:r>
              <a:rPr lang="en-US" altLang="ko-KR" dirty="0"/>
              <a:t> </a:t>
            </a:r>
            <a:r>
              <a:rPr lang="ko-KR" altLang="en-US" dirty="0"/>
              <a:t>파일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chang.cron</a:t>
            </a:r>
            <a:r>
              <a:rPr lang="en-US" altLang="ko-KR" dirty="0"/>
              <a:t> __________________________________________________________</a:t>
            </a:r>
          </a:p>
          <a:p>
            <a:pPr lvl="1">
              <a:buNone/>
            </a:pPr>
            <a:r>
              <a:rPr lang="en-US" altLang="ko-KR" dirty="0"/>
              <a:t>30 18 * * * </a:t>
            </a:r>
            <a:r>
              <a:rPr lang="en-US" altLang="ko-KR" dirty="0" err="1"/>
              <a:t>rm</a:t>
            </a:r>
            <a:r>
              <a:rPr lang="en-US" altLang="ko-KR" dirty="0"/>
              <a:t> /home/</a:t>
            </a:r>
            <a:r>
              <a:rPr lang="en-US" altLang="ko-KR" dirty="0" err="1"/>
              <a:t>chang</a:t>
            </a:r>
            <a:r>
              <a:rPr lang="en-US" altLang="ko-KR" dirty="0"/>
              <a:t>/</a:t>
            </a:r>
            <a:r>
              <a:rPr lang="en-US" altLang="ko-KR" dirty="0" err="1"/>
              <a:t>tmp</a:t>
            </a:r>
            <a:r>
              <a:rPr lang="en-US" altLang="ko-KR" dirty="0"/>
              <a:t>/*</a:t>
            </a:r>
          </a:p>
          <a:p>
            <a:pPr lvl="1">
              <a:buNone/>
            </a:pPr>
            <a:r>
              <a:rPr lang="en-US" altLang="ko-KR" dirty="0"/>
              <a:t>________________________________________________________________</a:t>
            </a:r>
          </a:p>
          <a:p>
            <a:endParaRPr lang="en-US" altLang="ko-KR" dirty="0"/>
          </a:p>
          <a:p>
            <a:r>
              <a:rPr lang="ko-KR" altLang="en-US" dirty="0" err="1"/>
              <a:t>사용예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$ crontab </a:t>
            </a:r>
            <a:r>
              <a:rPr lang="en-US" altLang="ko-KR" dirty="0" err="1"/>
              <a:t>chang.cron</a:t>
            </a:r>
            <a:endParaRPr lang="en-US" altLang="ko-KR" dirty="0"/>
          </a:p>
          <a:p>
            <a:pPr marL="0" indent="0" fontAlgn="base">
              <a:buNone/>
            </a:pPr>
            <a:r>
              <a:rPr lang="en-US" altLang="ko-KR" dirty="0"/>
              <a:t>  $ crontab -l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   30 18 * * * </a:t>
            </a:r>
            <a:r>
              <a:rPr lang="en-US" altLang="ko-KR" dirty="0" err="1"/>
              <a:t>rm</a:t>
            </a:r>
            <a:r>
              <a:rPr lang="en-US" altLang="ko-KR" dirty="0"/>
              <a:t> /home/chang/</a:t>
            </a:r>
            <a:r>
              <a:rPr lang="en-US" altLang="ko-KR" dirty="0" err="1"/>
              <a:t>tmp</a:t>
            </a:r>
            <a:r>
              <a:rPr lang="en-US" altLang="ko-KR" dirty="0"/>
              <a:t>/*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  $ crontab -r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  $ crontab -l 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   no crontab for chang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crontab</a:t>
            </a:r>
            <a:r>
              <a:rPr lang="en-US" altLang="ko-KR" dirty="0"/>
              <a:t> </a:t>
            </a:r>
            <a:r>
              <a:rPr lang="ko-KR" altLang="en-US" dirty="0"/>
              <a:t>파일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crontab </a:t>
            </a:r>
            <a:r>
              <a:rPr lang="ko-KR" altLang="en-US" dirty="0"/>
              <a:t>파일 예</a:t>
            </a:r>
            <a:r>
              <a:rPr lang="en-US" altLang="ko-KR" dirty="0"/>
              <a:t>1</a:t>
            </a:r>
          </a:p>
          <a:p>
            <a:pPr marL="0" indent="0" fontAlgn="base">
              <a:buNone/>
            </a:pPr>
            <a:r>
              <a:rPr lang="en-US" altLang="ko-KR" dirty="0"/>
              <a:t>  </a:t>
            </a:r>
            <a:r>
              <a:rPr lang="en-US" altLang="ko-KR" dirty="0">
                <a:solidFill>
                  <a:srgbClr val="0000FF"/>
                </a:solidFill>
              </a:rPr>
              <a:t>0 * * * * echo “</a:t>
            </a:r>
            <a:r>
              <a:rPr lang="ko-KR" altLang="en-US" dirty="0">
                <a:solidFill>
                  <a:srgbClr val="0000FF"/>
                </a:solidFill>
              </a:rPr>
              <a:t>뻐꾹” </a:t>
            </a:r>
            <a:r>
              <a:rPr lang="en-US" altLang="ko-KR" dirty="0">
                <a:solidFill>
                  <a:srgbClr val="0000FF"/>
                </a:solidFill>
              </a:rPr>
              <a:t>&gt;&gt; /</a:t>
            </a:r>
            <a:r>
              <a:rPr lang="en-US" altLang="ko-KR" dirty="0" err="1">
                <a:solidFill>
                  <a:srgbClr val="0000FF"/>
                </a:solidFill>
              </a:rPr>
              <a:t>tmp</a:t>
            </a:r>
            <a:r>
              <a:rPr lang="en-US" altLang="ko-KR" dirty="0">
                <a:solidFill>
                  <a:srgbClr val="0000FF"/>
                </a:solidFill>
              </a:rPr>
              <a:t>/x </a:t>
            </a:r>
            <a:endParaRPr lang="ko-KR" altLang="en-US" dirty="0">
              <a:solidFill>
                <a:srgbClr val="0000FF"/>
              </a:solidFill>
            </a:endParaRPr>
          </a:p>
          <a:p>
            <a:pPr marL="0" indent="0" fontAlgn="base">
              <a:buNone/>
            </a:pPr>
            <a:r>
              <a:rPr lang="ko-KR" altLang="en-US" dirty="0"/>
              <a:t>  매 시간 정각에 “뻐꾹” 메시지를 </a:t>
            </a:r>
            <a:r>
              <a:rPr lang="en-US" altLang="ko-KR" dirty="0"/>
              <a:t>/</a:t>
            </a:r>
            <a:r>
              <a:rPr lang="en-US" altLang="ko-KR" dirty="0" err="1"/>
              <a:t>tmp</a:t>
            </a:r>
            <a:r>
              <a:rPr lang="en-US" altLang="ko-KR" dirty="0"/>
              <a:t>/x </a:t>
            </a:r>
            <a:r>
              <a:rPr lang="ko-KR" altLang="en-US" dirty="0"/>
              <a:t>파일에 덧붙인다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>
              <a:buNone/>
            </a:pPr>
            <a:endParaRPr lang="en-US" altLang="ko-KR" dirty="0"/>
          </a:p>
          <a:p>
            <a:r>
              <a:rPr lang="en-US" altLang="ko-KR" dirty="0"/>
              <a:t>crontab </a:t>
            </a:r>
            <a:r>
              <a:rPr lang="ko-KR" altLang="en-US" dirty="0"/>
              <a:t>파일 예</a:t>
            </a:r>
            <a:r>
              <a:rPr lang="en-US" altLang="ko-KR" dirty="0"/>
              <a:t>2</a:t>
            </a:r>
          </a:p>
          <a:p>
            <a:pPr lvl="1">
              <a:buNone/>
            </a:pPr>
            <a:r>
              <a:rPr lang="en-US" altLang="ko-KR" dirty="0">
                <a:solidFill>
                  <a:srgbClr val="0000FF"/>
                </a:solidFill>
              </a:rPr>
              <a:t>20 1 * * * root find /</a:t>
            </a:r>
            <a:r>
              <a:rPr lang="en-US" altLang="ko-KR" dirty="0" err="1">
                <a:solidFill>
                  <a:srgbClr val="0000FF"/>
                </a:solidFill>
              </a:rPr>
              <a:t>tmp</a:t>
            </a:r>
            <a:r>
              <a:rPr lang="en-US" altLang="ko-KR" dirty="0">
                <a:solidFill>
                  <a:srgbClr val="0000FF"/>
                </a:solidFill>
              </a:rPr>
              <a:t> –</a:t>
            </a:r>
            <a:r>
              <a:rPr lang="en-US" altLang="ko-KR" dirty="0" err="1">
                <a:solidFill>
                  <a:srgbClr val="0000FF"/>
                </a:solidFill>
              </a:rPr>
              <a:t>atime</a:t>
            </a:r>
            <a:r>
              <a:rPr lang="en-US" altLang="ko-KR" dirty="0">
                <a:solidFill>
                  <a:srgbClr val="0000FF"/>
                </a:solidFill>
              </a:rPr>
              <a:t> +3 –exec </a:t>
            </a:r>
            <a:r>
              <a:rPr lang="en-US" altLang="ko-KR" dirty="0" err="1">
                <a:solidFill>
                  <a:srgbClr val="0000FF"/>
                </a:solidFill>
              </a:rPr>
              <a:t>rm</a:t>
            </a:r>
            <a:r>
              <a:rPr lang="en-US" altLang="ko-KR" dirty="0">
                <a:solidFill>
                  <a:srgbClr val="0000FF"/>
                </a:solidFill>
              </a:rPr>
              <a:t> –f {} </a:t>
            </a:r>
            <a:r>
              <a:rPr lang="en-US" altLang="ko-KR" dirty="0">
                <a:solidFill>
                  <a:srgbClr val="0000FF"/>
                </a:solidFill>
                <a:latin typeface="+mj-lt"/>
              </a:rPr>
              <a:t>\</a:t>
            </a:r>
            <a:r>
              <a:rPr lang="en-US" altLang="ko-KR" dirty="0">
                <a:solidFill>
                  <a:srgbClr val="0000FF"/>
                </a:solidFill>
              </a:rPr>
              <a:t>;</a:t>
            </a:r>
          </a:p>
          <a:p>
            <a:pPr lvl="1">
              <a:buNone/>
            </a:pPr>
            <a:r>
              <a:rPr lang="ko-KR" altLang="en-US" dirty="0"/>
              <a:t>매일 새벽 </a:t>
            </a:r>
            <a:r>
              <a:rPr lang="en-US" altLang="ko-KR" dirty="0"/>
              <a:t>1</a:t>
            </a:r>
            <a:r>
              <a:rPr lang="ko-KR" altLang="en-US" dirty="0"/>
              <a:t>시 </a:t>
            </a:r>
            <a:r>
              <a:rPr lang="en-US" altLang="ko-KR" dirty="0"/>
              <a:t>20</a:t>
            </a:r>
            <a:r>
              <a:rPr lang="ko-KR" altLang="en-US" dirty="0"/>
              <a:t>분에 </a:t>
            </a:r>
            <a:r>
              <a:rPr lang="en-US" altLang="ko-KR" dirty="0"/>
              <a:t>3</a:t>
            </a:r>
            <a:r>
              <a:rPr lang="ko-KR" altLang="en-US" dirty="0"/>
              <a:t>일간 접근하지 않은 </a:t>
            </a:r>
            <a:r>
              <a:rPr lang="en-US" altLang="ko-KR" dirty="0"/>
              <a:t>/</a:t>
            </a:r>
            <a:r>
              <a:rPr lang="en-US" altLang="ko-KR" dirty="0" err="1"/>
              <a:t>tmp</a:t>
            </a:r>
            <a:r>
              <a:rPr lang="en-US" altLang="ko-KR" dirty="0"/>
              <a:t> </a:t>
            </a:r>
            <a:r>
              <a:rPr lang="ko-KR" altLang="en-US" dirty="0"/>
              <a:t>내의 파일을 삭제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r>
              <a:rPr lang="en-US" altLang="ko-KR" dirty="0"/>
              <a:t>crontab </a:t>
            </a:r>
            <a:r>
              <a:rPr lang="ko-KR" altLang="en-US" dirty="0"/>
              <a:t>파일 예</a:t>
            </a:r>
            <a:r>
              <a:rPr lang="en-US" altLang="ko-KR" dirty="0"/>
              <a:t>3</a:t>
            </a:r>
          </a:p>
          <a:p>
            <a:pPr lvl="1">
              <a:buNone/>
            </a:pPr>
            <a:r>
              <a:rPr lang="en-US" altLang="ko-KR" dirty="0">
                <a:solidFill>
                  <a:srgbClr val="0000FF"/>
                </a:solidFill>
              </a:rPr>
              <a:t>30 1 * 2,4,6,8,10,12 3-5 /</a:t>
            </a:r>
            <a:r>
              <a:rPr lang="en-US" altLang="ko-KR" dirty="0" err="1">
                <a:solidFill>
                  <a:srgbClr val="0000FF"/>
                </a:solidFill>
              </a:rPr>
              <a:t>usr</a:t>
            </a:r>
            <a:r>
              <a:rPr lang="en-US" altLang="ko-KR" dirty="0">
                <a:solidFill>
                  <a:srgbClr val="0000FF"/>
                </a:solidFill>
              </a:rPr>
              <a:t>/bin/wall /</a:t>
            </a:r>
            <a:r>
              <a:rPr lang="en-US" altLang="ko-KR" dirty="0" err="1">
                <a:solidFill>
                  <a:srgbClr val="0000FF"/>
                </a:solidFill>
              </a:rPr>
              <a:t>var</a:t>
            </a:r>
            <a:r>
              <a:rPr lang="en-US" altLang="ko-KR" dirty="0">
                <a:solidFill>
                  <a:srgbClr val="0000FF"/>
                </a:solidFill>
              </a:rPr>
              <a:t>/</a:t>
            </a:r>
            <a:r>
              <a:rPr lang="en-US" altLang="ko-KR" dirty="0" err="1">
                <a:solidFill>
                  <a:srgbClr val="0000FF"/>
                </a:solidFill>
              </a:rPr>
              <a:t>tmp</a:t>
            </a:r>
            <a:r>
              <a:rPr lang="en-US" altLang="ko-KR" dirty="0">
                <a:solidFill>
                  <a:srgbClr val="0000FF"/>
                </a:solidFill>
              </a:rPr>
              <a:t>/message </a:t>
            </a:r>
          </a:p>
          <a:p>
            <a:pPr lvl="1">
              <a:buNone/>
            </a:pPr>
            <a:r>
              <a:rPr lang="en-US" altLang="ko-KR" dirty="0"/>
              <a:t>2</a:t>
            </a:r>
            <a:r>
              <a:rPr lang="ko-KR" altLang="en-US" dirty="0"/>
              <a:t>개월마다 수요일부터 금요일까지 </a:t>
            </a:r>
            <a:r>
              <a:rPr lang="en-US" altLang="ko-KR" dirty="0"/>
              <a:t>1</a:t>
            </a:r>
            <a:r>
              <a:rPr lang="ko-KR" altLang="en-US" dirty="0"/>
              <a:t>시 </a:t>
            </a:r>
            <a:r>
              <a:rPr lang="en-US" altLang="ko-KR" dirty="0"/>
              <a:t>30</a:t>
            </a:r>
            <a:r>
              <a:rPr lang="ko-KR" altLang="en-US" dirty="0"/>
              <a:t>분에 </a:t>
            </a:r>
            <a:r>
              <a:rPr lang="en-US" altLang="ko-KR" dirty="0"/>
              <a:t>wall </a:t>
            </a:r>
            <a:r>
              <a:rPr lang="ko-KR" altLang="en-US" dirty="0"/>
              <a:t>명령을 사용해서 </a:t>
            </a:r>
            <a:endParaRPr lang="en-US" altLang="ko-KR" dirty="0"/>
          </a:p>
          <a:p>
            <a:pPr lvl="1">
              <a:buNone/>
            </a:pPr>
            <a:r>
              <a:rPr lang="ko-KR" altLang="en-US" dirty="0"/>
              <a:t>시스템의 모든 사용자에게 메시지를 전송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181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ko-KR" altLang="en-US" b="1" dirty="0"/>
            </a:br>
            <a:r>
              <a:rPr lang="ko-KR" altLang="en-US" b="1" dirty="0"/>
              <a:t>한번 실행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at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at </a:t>
            </a:r>
            <a:r>
              <a:rPr lang="ko-KR" altLang="en-US" dirty="0"/>
              <a:t>명령어 </a:t>
            </a:r>
            <a:endParaRPr lang="en-US" altLang="ko-KR" dirty="0"/>
          </a:p>
          <a:p>
            <a:pPr lvl="1"/>
            <a:r>
              <a:rPr lang="ko-KR" altLang="en-US" dirty="0"/>
              <a:t>미래의 특정 시간에 지정한 명령어가 한 번 실행되도록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실행할 명령은 표준입력을 통해서 받는다</a:t>
            </a:r>
            <a:r>
              <a:rPr lang="en-US" altLang="ko-KR" dirty="0"/>
              <a:t>.</a:t>
            </a:r>
          </a:p>
          <a:p>
            <a:pPr lvl="5"/>
            <a:endParaRPr lang="en-US" altLang="ko-KR" dirty="0"/>
          </a:p>
          <a:p>
            <a:r>
              <a:rPr lang="ko-KR" altLang="en-US" dirty="0"/>
              <a:t>사용법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  <a:p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$ at 1145 </a:t>
            </a:r>
            <a:r>
              <a:rPr lang="en-US" altLang="ko-KR" dirty="0" err="1"/>
              <a:t>jan</a:t>
            </a:r>
            <a:r>
              <a:rPr lang="en-US" altLang="ko-KR" dirty="0"/>
              <a:t> 31</a:t>
            </a:r>
          </a:p>
          <a:p>
            <a:pPr lvl="1">
              <a:buNone/>
            </a:pPr>
            <a:r>
              <a:rPr lang="en-US" altLang="ko-KR" dirty="0"/>
              <a:t>at&gt; sort </a:t>
            </a:r>
            <a:r>
              <a:rPr lang="en-US" altLang="ko-KR" dirty="0" err="1"/>
              <a:t>infile</a:t>
            </a:r>
            <a:r>
              <a:rPr lang="en-US" altLang="ko-KR" dirty="0"/>
              <a:t> &gt; </a:t>
            </a:r>
            <a:r>
              <a:rPr lang="en-US" altLang="ko-KR" dirty="0" err="1"/>
              <a:t>outfile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at&gt; &lt;EOT&gt;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8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A1AD513-5ED4-4E36-91D4-50B4FA73D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264168"/>
              </p:ext>
            </p:extLst>
          </p:nvPr>
        </p:nvGraphicFramePr>
        <p:xfrm>
          <a:off x="971600" y="3140968"/>
          <a:ext cx="7560840" cy="1152970"/>
        </p:xfrm>
        <a:graphic>
          <a:graphicData uri="http://schemas.openxmlformats.org/drawingml/2006/table">
            <a:tbl>
              <a:tblPr/>
              <a:tblGrid>
                <a:gridCol w="7560840">
                  <a:extLst>
                    <a:ext uri="{9D8B030D-6E8A-4147-A177-3AD203B41FA5}">
                      <a16:colId xmlns:a16="http://schemas.microsoft.com/office/drawing/2014/main" val="3102954099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$ at [-f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지정된 시간에 명령이 실행되도록 등록한다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실행할 명령은 표준입력으로 받는다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6350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-f 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실행할 명령들을 파일로 작성해서 등록할 수도 있다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92427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65B6E-7491-45EC-B785-FC1C75174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한번 실행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at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791CCBE-472A-44ED-861F-286BC1793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2CCECC-6E85-4FE2-809D-B5944EC1F96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atq</a:t>
            </a:r>
            <a:r>
              <a:rPr lang="en-US" altLang="ko-KR" dirty="0"/>
              <a:t> </a:t>
            </a:r>
            <a:r>
              <a:rPr lang="en-US" altLang="ko-KR" dirty="0" err="1"/>
              <a:t>명령어</a:t>
            </a:r>
            <a:endParaRPr lang="en-US" altLang="ko-KR" dirty="0"/>
          </a:p>
          <a:p>
            <a:pPr lvl="1"/>
            <a:r>
              <a:rPr lang="en-US" altLang="ko-KR" dirty="0"/>
              <a:t>at </a:t>
            </a:r>
            <a:r>
              <a:rPr lang="en-US" altLang="ko-KR" dirty="0" err="1"/>
              <a:t>시스템의</a:t>
            </a:r>
            <a:r>
              <a:rPr lang="en-US" altLang="ko-KR" dirty="0"/>
              <a:t> </a:t>
            </a:r>
            <a:r>
              <a:rPr lang="en-US" altLang="ko-KR" dirty="0" err="1"/>
              <a:t>큐에</a:t>
            </a:r>
            <a:r>
              <a:rPr lang="en-US" altLang="ko-KR" dirty="0"/>
              <a:t> </a:t>
            </a:r>
            <a:r>
              <a:rPr lang="en-US" altLang="ko-KR" dirty="0" err="1"/>
              <a:t>등록되어</a:t>
            </a:r>
            <a:r>
              <a:rPr lang="en-US" altLang="ko-KR" dirty="0"/>
              <a:t> </a:t>
            </a:r>
            <a:r>
              <a:rPr lang="en-US" altLang="ko-KR" dirty="0" err="1"/>
              <a:t>있는</a:t>
            </a:r>
            <a:r>
              <a:rPr lang="en-US" altLang="ko-KR" dirty="0"/>
              <a:t> at </a:t>
            </a:r>
            <a:r>
              <a:rPr lang="en-US" altLang="ko-KR" dirty="0" err="1"/>
              <a:t>작업을</a:t>
            </a:r>
            <a:r>
              <a:rPr lang="en-US" altLang="ko-KR" dirty="0"/>
              <a:t> 볼 수 </a:t>
            </a:r>
            <a:r>
              <a:rPr lang="en-US" altLang="ko-KR" dirty="0" err="1"/>
              <a:t>있다</a:t>
            </a:r>
            <a:r>
              <a:rPr lang="en-US" altLang="ko-KR" dirty="0"/>
              <a:t>.</a:t>
            </a:r>
          </a:p>
          <a:p>
            <a:pPr lvl="3"/>
            <a:endParaRPr lang="en-US" altLang="ko-KR" dirty="0"/>
          </a:p>
          <a:p>
            <a:pPr fontAlgn="base"/>
            <a:r>
              <a:rPr lang="ko-KR" altLang="en-US" dirty="0" err="1"/>
              <a:t>사용예</a:t>
            </a:r>
            <a:r>
              <a:rPr lang="ko-KR" altLang="en-US" dirty="0"/>
              <a:t> 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atq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dirty="0"/>
              <a:t>Rank Execution Date Owner Job Queue Job Name</a:t>
            </a:r>
          </a:p>
          <a:p>
            <a:pPr marL="274320" lvl="1" indent="0" fontAlgn="base">
              <a:buNone/>
            </a:pPr>
            <a:r>
              <a:rPr lang="en-US" altLang="ko-KR" dirty="0"/>
              <a:t>1st Jan 31, 2012 11:45 chang 1327977900.a a stdin</a:t>
            </a:r>
          </a:p>
          <a:p>
            <a:pPr marL="274320" lvl="1" indent="0" fontAlgn="base">
              <a:buNone/>
            </a:pPr>
            <a:endParaRPr lang="en-US" altLang="ko-KR" dirty="0"/>
          </a:p>
          <a:p>
            <a:pPr fontAlgn="base"/>
            <a:r>
              <a:rPr lang="en-US" altLang="ko-KR" dirty="0"/>
              <a:t>at</a:t>
            </a:r>
            <a:r>
              <a:rPr lang="ko-KR" altLang="en-US" dirty="0"/>
              <a:t> </a:t>
            </a:r>
            <a:r>
              <a:rPr lang="en-US" altLang="ko-KR" dirty="0"/>
              <a:t>-r </a:t>
            </a:r>
            <a:r>
              <a:rPr lang="ko-KR" altLang="en-US" dirty="0"/>
              <a:t>옵션</a:t>
            </a:r>
            <a:endParaRPr lang="en-US" altLang="ko-KR" dirty="0"/>
          </a:p>
          <a:p>
            <a:pPr lvl="1"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사용 예</a:t>
            </a:r>
            <a:endParaRPr lang="en-US" altLang="ko-KR" dirty="0"/>
          </a:p>
          <a:p>
            <a:pPr marL="0" indent="0" fontAlgn="base">
              <a:buNone/>
            </a:pPr>
            <a:r>
              <a:rPr lang="en-US" altLang="ko-KR" dirty="0"/>
              <a:t>   $ at –r 1327977900.a</a:t>
            </a:r>
          </a:p>
          <a:p>
            <a:pPr fontAlgn="base"/>
            <a:endParaRPr lang="en-US" altLang="ko-KR" b="1" dirty="0"/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728D8E6-B783-4199-AE95-05168D381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477684"/>
              </p:ext>
            </p:extLst>
          </p:nvPr>
        </p:nvGraphicFramePr>
        <p:xfrm>
          <a:off x="807826" y="4365104"/>
          <a:ext cx="5276342" cy="762826"/>
        </p:xfrm>
        <a:graphic>
          <a:graphicData uri="http://schemas.openxmlformats.org/drawingml/2006/table">
            <a:tbl>
              <a:tblPr/>
              <a:tblGrid>
                <a:gridCol w="5276342">
                  <a:extLst>
                    <a:ext uri="{9D8B030D-6E8A-4147-A177-3AD203B41FA5}">
                      <a16:colId xmlns:a16="http://schemas.microsoft.com/office/drawing/2014/main" val="3846829518"/>
                    </a:ext>
                  </a:extLst>
                </a:gridCol>
              </a:tblGrid>
              <a:tr h="382908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$ at -r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작업번호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지정된 작업번호에 해당하는 작업을 제거한다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961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001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908</TotalTime>
  <Words>2064</Words>
  <Application>Microsoft Office PowerPoint</Application>
  <PresentationFormat>화면 슬라이드 쇼(4:3)</PresentationFormat>
  <Paragraphs>442</Paragraphs>
  <Slides>36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9" baseType="lpstr">
      <vt:lpstr>Noto Sans CJK KR</vt:lpstr>
      <vt:lpstr>Noto Sans CJK KR Medium</vt:lpstr>
      <vt:lpstr>굴림체</vt:lpstr>
      <vt:lpstr>돋움</vt:lpstr>
      <vt:lpstr>맑은 고딕</vt:lpstr>
      <vt:lpstr>한컴바탕</vt:lpstr>
      <vt:lpstr>Arial</vt:lpstr>
      <vt:lpstr>Bookman Old Style</vt:lpstr>
      <vt:lpstr>Gill Sans MT</vt:lpstr>
      <vt:lpstr>Lucida Sans Typewriter</vt:lpstr>
      <vt:lpstr>Wingdings</vt:lpstr>
      <vt:lpstr>Wingdings 3</vt:lpstr>
      <vt:lpstr>원본</vt:lpstr>
      <vt:lpstr>9장 유틸리티  </vt:lpstr>
      <vt:lpstr>PowerPoint 프레젠테이션</vt:lpstr>
      <vt:lpstr>9.1 명령어 스케줄링  </vt:lpstr>
      <vt:lpstr>주기적 실행 cron </vt:lpstr>
      <vt:lpstr>주기적 실행 cron </vt:lpstr>
      <vt:lpstr>crontab 파일 예</vt:lpstr>
      <vt:lpstr>crontab 파일 예</vt:lpstr>
      <vt:lpstr> 한번 실행: at</vt:lpstr>
      <vt:lpstr>한번 실행: at</vt:lpstr>
      <vt:lpstr>9.2 디스크 및 아카이브   </vt:lpstr>
      <vt:lpstr>디스크 사용: df</vt:lpstr>
      <vt:lpstr>디스크 사용: du</vt:lpstr>
      <vt:lpstr>tar 아카이브</vt:lpstr>
      <vt:lpstr>tar 아카이브</vt:lpstr>
      <vt:lpstr>tar 아카이브: 사용 예</vt:lpstr>
      <vt:lpstr>9.3 파일 압축    </vt:lpstr>
      <vt:lpstr>파일 압축: gzip</vt:lpstr>
      <vt:lpstr>압축 풀기</vt:lpstr>
      <vt:lpstr>파일 압축: gzip</vt:lpstr>
      <vt:lpstr>사용 예</vt:lpstr>
      <vt:lpstr> 파일 압축: compress</vt:lpstr>
      <vt:lpstr>9.4 AWK    </vt:lpstr>
      <vt:lpstr>AWK</vt:lpstr>
      <vt:lpstr>AWK</vt:lpstr>
      <vt:lpstr>awk 프로그램</vt:lpstr>
      <vt:lpstr>조건(condition)</vt:lpstr>
      <vt:lpstr>액션(action)</vt:lpstr>
      <vt:lpstr>연산자</vt:lpstr>
      <vt:lpstr>간단한 AWK 프로그램 예</vt:lpstr>
      <vt:lpstr>9.5 AWK 프로그램 작성    </vt:lpstr>
      <vt:lpstr>AWK 프로그램 예</vt:lpstr>
      <vt:lpstr>AWK 프로그램 예</vt:lpstr>
      <vt:lpstr>AWK 프로그램 예</vt:lpstr>
      <vt:lpstr>AWK 프로그램 예</vt:lpstr>
      <vt:lpstr>awk 내장 함수</vt:lpstr>
      <vt:lpstr>핵심 개념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제2장 유닉스 사용</dc:title>
  <dc:creator>Windows 사용자</dc:creator>
  <cp:lastModifiedBy>SM-PC</cp:lastModifiedBy>
  <cp:revision>205</cp:revision>
  <dcterms:created xsi:type="dcterms:W3CDTF">2012-06-25T11:27:47Z</dcterms:created>
  <dcterms:modified xsi:type="dcterms:W3CDTF">2023-07-31T07:17:53Z</dcterms:modified>
</cp:coreProperties>
</file>