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0"/>
  </p:notesMasterIdLst>
  <p:sldIdLst>
    <p:sldId id="331" r:id="rId2"/>
    <p:sldId id="329" r:id="rId3"/>
    <p:sldId id="258" r:id="rId4"/>
    <p:sldId id="257" r:id="rId5"/>
    <p:sldId id="259" r:id="rId6"/>
    <p:sldId id="265" r:id="rId7"/>
    <p:sldId id="327" r:id="rId8"/>
    <p:sldId id="266" r:id="rId9"/>
    <p:sldId id="260" r:id="rId10"/>
    <p:sldId id="267" r:id="rId11"/>
    <p:sldId id="263" r:id="rId12"/>
    <p:sldId id="268" r:id="rId13"/>
    <p:sldId id="264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9" r:id="rId22"/>
    <p:sldId id="280" r:id="rId23"/>
    <p:sldId id="281" r:id="rId24"/>
    <p:sldId id="282" r:id="rId25"/>
    <p:sldId id="330" r:id="rId26"/>
    <p:sldId id="285" r:id="rId27"/>
    <p:sldId id="286" r:id="rId28"/>
    <p:sldId id="287" r:id="rId29"/>
    <p:sldId id="288" r:id="rId30"/>
    <p:sldId id="276" r:id="rId31"/>
    <p:sldId id="290" r:id="rId32"/>
    <p:sldId id="292" r:id="rId33"/>
    <p:sldId id="294" r:id="rId34"/>
    <p:sldId id="293" r:id="rId35"/>
    <p:sldId id="297" r:id="rId36"/>
    <p:sldId id="302" r:id="rId37"/>
    <p:sldId id="300" r:id="rId38"/>
    <p:sldId id="325" r:id="rId39"/>
    <p:sldId id="326" r:id="rId40"/>
    <p:sldId id="291" r:id="rId41"/>
    <p:sldId id="301" r:id="rId42"/>
    <p:sldId id="323" r:id="rId43"/>
    <p:sldId id="303" r:id="rId44"/>
    <p:sldId id="306" r:id="rId45"/>
    <p:sldId id="307" r:id="rId46"/>
    <p:sldId id="308" r:id="rId47"/>
    <p:sldId id="304" r:id="rId48"/>
    <p:sldId id="324" r:id="rId49"/>
    <p:sldId id="309" r:id="rId50"/>
    <p:sldId id="311" r:id="rId51"/>
    <p:sldId id="313" r:id="rId52"/>
    <p:sldId id="314" r:id="rId53"/>
    <p:sldId id="315" r:id="rId54"/>
    <p:sldId id="321" r:id="rId55"/>
    <p:sldId id="322" r:id="rId56"/>
    <p:sldId id="318" r:id="rId57"/>
    <p:sldId id="317" r:id="rId58"/>
    <p:sldId id="320" r:id="rId5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412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8F2FE-C4F7-4EFD-B3D5-961B10936A37}" type="datetimeFigureOut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4EF1C-64D9-4703-BFCE-6551E83122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647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173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9202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1849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1137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20079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03756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448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2514997"/>
            <a:ext cx="6858000" cy="990600"/>
          </a:xfrm>
        </p:spPr>
        <p:txBody>
          <a:bodyPr anchor="t" anchorCtr="0"/>
          <a:lstStyle>
            <a:lvl1pPr algn="r">
              <a:defRPr sz="32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3753247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DE945981-A680-4257-87FB-BD6B01570AEF}" type="datetimeFigureOut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2276872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3677047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2276872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3677047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5981-A680-4257-87FB-BD6B01570AEF}" type="datetimeFigureOut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5981-A680-4257-87FB-BD6B01570AEF}" type="datetimeFigureOut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7265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28328"/>
          </a:xfrm>
        </p:spPr>
        <p:txBody>
          <a:bodyPr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5981-A680-4257-87FB-BD6B01570AEF}" type="datetimeFigureOut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8229600" cy="4816192"/>
          </a:xfrm>
        </p:spPr>
        <p:txBody>
          <a:bodyPr>
            <a:normAutofit/>
          </a:bodyPr>
          <a:lstStyle>
            <a:lvl1pPr>
              <a:buFont typeface="Wingdings" pitchFamily="2" charset="2"/>
              <a:buChar char="l"/>
              <a:defRPr sz="2200">
                <a:latin typeface="+mn-ea"/>
                <a:ea typeface="+mn-ea"/>
              </a:defRPr>
            </a:lvl1pPr>
            <a:lvl2pPr>
              <a:buFont typeface="Wingdings" pitchFamily="2" charset="2"/>
              <a:buChar char="§"/>
              <a:defRPr sz="2000">
                <a:latin typeface="+mn-ea"/>
                <a:ea typeface="+mn-ea"/>
              </a:defRPr>
            </a:lvl2pPr>
            <a:lvl3pPr>
              <a:buFont typeface="Arial" pitchFamily="34" charset="0"/>
              <a:buChar char="•"/>
              <a:defRPr sz="1800">
                <a:latin typeface="+mn-ea"/>
                <a:ea typeface="+mn-ea"/>
              </a:defRPr>
            </a:lvl3pPr>
            <a:lvl4pPr>
              <a:defRPr sz="1600">
                <a:latin typeface="+mn-ea"/>
                <a:ea typeface="+mn-ea"/>
              </a:defRPr>
            </a:lvl4pPr>
            <a:lvl5pPr>
              <a:defRPr sz="1400">
                <a:latin typeface="+mn-ea"/>
                <a:ea typeface="+mn-ea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DE945981-A680-4257-87FB-BD6B01570AEF}" type="datetimeFigureOut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5981-A680-4257-87FB-BD6B01570AEF}" type="datetimeFigureOut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>
            <a:lvl1pPr>
              <a:defRPr sz="2200"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>
            <a:lvl1pPr>
              <a:defRPr sz="2200"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5981-A680-4257-87FB-BD6B01570AEF}" type="datetimeFigureOut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5981-A680-4257-87FB-BD6B01570AEF}" type="datetimeFigureOut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5981-A680-4257-87FB-BD6B01570AEF}" type="datetimeFigureOut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5981-A680-4257-87FB-BD6B01570AEF}" type="datetimeFigureOut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5981-A680-4257-87FB-BD6B01570AEF}" type="datetimeFigureOut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6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E945981-A680-4257-87FB-BD6B01570AEF}" type="datetimeFigureOut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rgbClr val="7030A0"/>
          </a:solidFill>
          <a:latin typeface="굴림체" pitchFamily="49" charset="-127"/>
          <a:ea typeface="굴림체" pitchFamily="49" charset="-127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" pitchFamily="2" charset="2"/>
        <a:buChar char="l"/>
        <a:defRPr kumimoji="0" sz="2200" kern="1200">
          <a:solidFill>
            <a:schemeClr val="tx1"/>
          </a:solidFill>
          <a:latin typeface="굴림체" pitchFamily="49" charset="-127"/>
          <a:ea typeface="굴림체" pitchFamily="49" charset="-127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" pitchFamily="2" charset="2"/>
        <a:buChar char="§"/>
        <a:defRPr kumimoji="0" sz="2000" kern="1200">
          <a:solidFill>
            <a:schemeClr val="tx2"/>
          </a:solidFill>
          <a:latin typeface="굴림체" pitchFamily="49" charset="-127"/>
          <a:ea typeface="굴림체" pitchFamily="49" charset="-127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Arial" pitchFamily="34" charset="0"/>
        <a:buChar char="•"/>
        <a:defRPr kumimoji="0" sz="1800" kern="1200">
          <a:solidFill>
            <a:schemeClr val="tx1"/>
          </a:solidFill>
          <a:latin typeface="굴림체" pitchFamily="49" charset="-127"/>
          <a:ea typeface="굴림체" pitchFamily="49" charset="-127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굴림체" pitchFamily="49" charset="-127"/>
          <a:ea typeface="굴림체" pitchFamily="49" charset="-127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굴림체" pitchFamily="49" charset="-127"/>
          <a:ea typeface="굴림체" pitchFamily="49" charset="-127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pc="200" dirty="0">
                <a:solidFill>
                  <a:srgbClr val="333333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10</a:t>
            </a:r>
            <a:r>
              <a:rPr lang="ko-KR" altLang="en-US" spc="200" dirty="0">
                <a:solidFill>
                  <a:srgbClr val="333333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장 </a:t>
            </a:r>
            <a:r>
              <a:rPr lang="en-US" altLang="ko-KR" spc="200" dirty="0">
                <a:solidFill>
                  <a:srgbClr val="333333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Bash </a:t>
            </a:r>
            <a:r>
              <a:rPr lang="ko-KR" altLang="en-US" spc="200" dirty="0">
                <a:solidFill>
                  <a:srgbClr val="333333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쉘 스크립트</a:t>
            </a:r>
            <a:br>
              <a:rPr lang="ko-KR" altLang="en-US" spc="200" dirty="0">
                <a:solidFill>
                  <a:srgbClr val="333333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</a:br>
            <a:br>
              <a:rPr lang="ko-KR" altLang="en-US" sz="1600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4084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>
                <a:latin typeface="+mn-ea"/>
                <a:ea typeface="+mn-ea"/>
              </a:rPr>
              <a:t>히스토리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입력된 명령들을 기억하는 기능</a:t>
            </a:r>
          </a:p>
          <a:p>
            <a:pPr lvl="1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  <a:ea typeface="+mn-ea"/>
              </a:rPr>
              <a:t>$ history [-</a:t>
            </a:r>
            <a:r>
              <a:rPr lang="en-US" altLang="ko-KR" dirty="0" err="1">
                <a:solidFill>
                  <a:srgbClr val="0000FF"/>
                </a:solidFill>
                <a:latin typeface="+mn-ea"/>
                <a:ea typeface="+mn-ea"/>
              </a:rPr>
              <a:t>rh</a:t>
            </a:r>
            <a:r>
              <a:rPr lang="en-US" altLang="ko-KR" dirty="0">
                <a:solidFill>
                  <a:srgbClr val="0000FF"/>
                </a:solidFill>
                <a:latin typeface="+mn-ea"/>
                <a:ea typeface="+mn-ea"/>
              </a:rPr>
              <a:t>] [</a:t>
            </a:r>
            <a:r>
              <a:rPr lang="ko-KR" altLang="en-US" dirty="0">
                <a:solidFill>
                  <a:srgbClr val="0000FF"/>
                </a:solidFill>
                <a:latin typeface="+mn-ea"/>
                <a:ea typeface="+mn-ea"/>
              </a:rPr>
              <a:t>번호</a:t>
            </a:r>
            <a:r>
              <a:rPr lang="en-US" altLang="ko-KR" dirty="0">
                <a:solidFill>
                  <a:srgbClr val="0000FF"/>
                </a:solidFill>
                <a:latin typeface="+mn-ea"/>
                <a:ea typeface="+mn-ea"/>
              </a:rPr>
              <a:t>]</a:t>
            </a:r>
          </a:p>
          <a:p>
            <a:pPr lvl="1">
              <a:buNone/>
            </a:pPr>
            <a:endParaRPr lang="ko-KR" altLang="en-US" dirty="0">
              <a:latin typeface="+mn-ea"/>
              <a:ea typeface="+mn-ea"/>
            </a:endParaRPr>
          </a:p>
          <a:p>
            <a:r>
              <a:rPr lang="ko-KR" altLang="en-US" dirty="0">
                <a:latin typeface="+mn-ea"/>
                <a:ea typeface="+mn-ea"/>
              </a:rPr>
              <a:t>기억할 </a:t>
            </a:r>
            <a:r>
              <a:rPr lang="ko-KR" altLang="en-US" dirty="0" err="1">
                <a:latin typeface="+mn-ea"/>
                <a:ea typeface="+mn-ea"/>
              </a:rPr>
              <a:t>히스토리의</a:t>
            </a:r>
            <a:r>
              <a:rPr lang="ko-KR" altLang="en-US" dirty="0">
                <a:latin typeface="+mn-ea"/>
                <a:ea typeface="+mn-ea"/>
              </a:rPr>
              <a:t> 크기</a:t>
            </a:r>
            <a:endParaRPr lang="en-US" altLang="ko-KR" dirty="0">
              <a:latin typeface="+mn-ea"/>
              <a:ea typeface="+mn-ea"/>
            </a:endParaRPr>
          </a:p>
          <a:p>
            <a:pPr lvl="1">
              <a:buNone/>
            </a:pPr>
            <a:r>
              <a:rPr lang="en-US" altLang="ko-KR" dirty="0">
                <a:latin typeface="+mn-ea"/>
                <a:ea typeface="+mn-ea"/>
              </a:rPr>
              <a:t>$ HISTSIZE=100</a:t>
            </a:r>
          </a:p>
          <a:p>
            <a:pPr lvl="1">
              <a:buNone/>
            </a:pPr>
            <a:endParaRPr lang="ko-KR" altLang="en-US" dirty="0">
              <a:latin typeface="+mn-ea"/>
              <a:ea typeface="+mn-ea"/>
            </a:endParaRPr>
          </a:p>
          <a:p>
            <a:r>
              <a:rPr lang="ko-KR" altLang="en-US" dirty="0">
                <a:latin typeface="+mn-ea"/>
                <a:ea typeface="+mn-ea"/>
              </a:rPr>
              <a:t>로그아웃 후에도 </a:t>
            </a:r>
            <a:r>
              <a:rPr lang="ko-KR" altLang="en-US" dirty="0" err="1">
                <a:latin typeface="+mn-ea"/>
                <a:ea typeface="+mn-ea"/>
              </a:rPr>
              <a:t>히스토리가</a:t>
            </a:r>
            <a:r>
              <a:rPr lang="ko-KR" altLang="en-US" dirty="0">
                <a:latin typeface="+mn-ea"/>
                <a:ea typeface="+mn-ea"/>
              </a:rPr>
              <a:t> 저장되도록 설정</a:t>
            </a:r>
            <a:endParaRPr lang="en-US" altLang="ko-KR" dirty="0">
              <a:latin typeface="+mn-ea"/>
              <a:ea typeface="+mn-ea"/>
            </a:endParaRPr>
          </a:p>
          <a:p>
            <a:pPr lvl="1">
              <a:buNone/>
            </a:pPr>
            <a:r>
              <a:rPr lang="en-US" altLang="ko-KR" dirty="0">
                <a:latin typeface="+mn-ea"/>
                <a:ea typeface="+mn-ea"/>
              </a:rPr>
              <a:t>$ HISTFIESIZE=100</a:t>
            </a:r>
            <a:r>
              <a:rPr lang="ko-KR" altLang="en-US" dirty="0">
                <a:latin typeface="+mn-ea"/>
                <a:ea typeface="+mn-ea"/>
              </a:rPr>
              <a:t> </a:t>
            </a:r>
          </a:p>
          <a:p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history</a:t>
            </a: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1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ls</a:t>
            </a:r>
            <a:endParaRPr lang="en-US" altLang="ko-KR" sz="18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2 who</a:t>
            </a: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3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env</a:t>
            </a:r>
            <a:endParaRPr lang="en-US" altLang="ko-KR" sz="18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4 vi test.sh</a:t>
            </a: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5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chmod</a:t>
            </a:r>
            <a:r>
              <a:rPr lang="en-US" altLang="ko-KR" sz="1800" dirty="0">
                <a:latin typeface="Lucida Sans Typewriter" panose="020B0509030504030204" pitchFamily="49" charset="0"/>
              </a:rPr>
              <a:t> +x test.sh</a:t>
            </a: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6 test.sh </a:t>
            </a: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7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ls</a:t>
            </a:r>
            <a:endParaRPr lang="en-US" altLang="ko-KR" sz="18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8 date</a:t>
            </a: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9 history</a:t>
            </a: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...</a:t>
            </a:r>
          </a:p>
          <a:p>
            <a:endParaRPr lang="ko-KR" altLang="en-US" sz="1800" dirty="0">
              <a:latin typeface="Lucida Sans Typewriter" panose="020B05090305040302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</a:t>
            </a:r>
            <a:endParaRPr lang="en-US" altLang="ko-KR" dirty="0"/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!! 	# </a:t>
            </a:r>
            <a:r>
              <a:rPr lang="ko-KR" altLang="en-US" sz="1800" dirty="0">
                <a:latin typeface="Lucida Sans Typewriter" panose="020B0509030504030204" pitchFamily="49" charset="0"/>
              </a:rPr>
              <a:t>바로 전 명령 재실행</a:t>
            </a:r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!20 	# 20</a:t>
            </a:r>
            <a:r>
              <a:rPr lang="ko-KR" altLang="en-US" sz="1800" dirty="0">
                <a:latin typeface="Lucida Sans Typewriter" panose="020B0509030504030204" pitchFamily="49" charset="0"/>
              </a:rPr>
              <a:t>번 이벤트 재실행</a:t>
            </a:r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!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gcc</a:t>
            </a:r>
            <a:r>
              <a:rPr lang="en-US" altLang="ko-KR" sz="1800" dirty="0">
                <a:latin typeface="Lucida Sans Typewriter" panose="020B0509030504030204" pitchFamily="49" charset="0"/>
              </a:rPr>
              <a:t>	#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gcc</a:t>
            </a:r>
            <a:r>
              <a:rPr lang="ko-KR" altLang="en-US" sz="1800" dirty="0">
                <a:latin typeface="Lucida Sans Typewriter" panose="020B0509030504030204" pitchFamily="49" charset="0"/>
              </a:rPr>
              <a:t>로 시작하는 최근 명령 재실행</a:t>
            </a:r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!?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test.c</a:t>
            </a:r>
            <a:r>
              <a:rPr lang="en-US" altLang="ko-KR" sz="1800" dirty="0">
                <a:latin typeface="Lucida Sans Typewriter" panose="020B0509030504030204" pitchFamily="49" charset="0"/>
              </a:rPr>
              <a:t>	#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test.c</a:t>
            </a:r>
            <a:r>
              <a:rPr lang="ko-KR" altLang="en-US" sz="1800" dirty="0">
                <a:latin typeface="Lucida Sans Typewriter" panose="020B0509030504030204" pitchFamily="49" charset="0"/>
              </a:rPr>
              <a:t>를 포함하는 최근 명령 재실행</a:t>
            </a:r>
          </a:p>
          <a:p>
            <a:endParaRPr lang="ko-KR" altLang="en-US" dirty="0"/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3058891"/>
              </p:ext>
            </p:extLst>
          </p:nvPr>
        </p:nvGraphicFramePr>
        <p:xfrm>
          <a:off x="1475656" y="1484784"/>
          <a:ext cx="5688632" cy="2016223"/>
        </p:xfrm>
        <a:graphic>
          <a:graphicData uri="http://schemas.openxmlformats.org/drawingml/2006/table">
            <a:tbl>
              <a:tblPr/>
              <a:tblGrid>
                <a:gridCol w="15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0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27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한컴바탕"/>
                        </a:rPr>
                        <a:t>형태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8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한컴바탕"/>
                        </a:rPr>
                        <a:t>의미</a:t>
                      </a:r>
                      <a:endParaRPr lang="ko-KR" altLang="en-US" sz="160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8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86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Lucida Sans Typewriter" panose="020B0509030504030204" pitchFamily="49" charset="0"/>
                          <a:ea typeface="한컴바탕"/>
                        </a:rPr>
                        <a:t>!!</a:t>
                      </a:r>
                      <a:endParaRPr lang="en-US" sz="1600">
                        <a:solidFill>
                          <a:srgbClr val="000000"/>
                        </a:solidFill>
                        <a:latin typeface="Lucida Sans Typewriter" panose="020B05090305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한컴바탕"/>
                        </a:rPr>
                        <a:t>바로 전 명령 재실행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86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Lucida Sans Typewriter" panose="020B0509030504030204" pitchFamily="49" charset="0"/>
                          <a:ea typeface="한컴바탕"/>
                        </a:rPr>
                        <a:t>!n</a:t>
                      </a:r>
                      <a:endParaRPr lang="en-US" sz="1600">
                        <a:solidFill>
                          <a:srgbClr val="000000"/>
                        </a:solidFill>
                        <a:latin typeface="Lucida Sans Typewriter" panose="020B05090305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이벤트 번호가 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n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인 명령 재실행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86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Lucida Sans Typewriter" panose="020B0509030504030204" pitchFamily="49" charset="0"/>
                          <a:ea typeface="굴림체"/>
                        </a:rPr>
                        <a:t>!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latin typeface="한컴바탕"/>
                        </a:rPr>
                        <a:t>시작스트링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Lucida Sans Typewriter" panose="020B05090305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시작스트링으로 시작하는 최후 명령 재실행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86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Lucida Sans Typewriter" panose="020B0509030504030204" pitchFamily="49" charset="0"/>
                          <a:ea typeface="굴림체"/>
                        </a:rPr>
                        <a:t>!?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latin typeface="한컴바탕"/>
                        </a:rPr>
                        <a:t>서브스트링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Lucida Sans Typewriter" panose="020B05090305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latin typeface="한컴바탕"/>
                        </a:rPr>
                        <a:t>서브스트링을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 포함하는 최후 명령 재실행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10.3 </a:t>
            </a:r>
            <a:r>
              <a:rPr lang="ko-KR" altLang="en-US" dirty="0"/>
              <a:t>변수</a:t>
            </a:r>
            <a:br>
              <a:rPr lang="ko-KR" altLang="en-US" dirty="0"/>
            </a:br>
            <a:br>
              <a:rPr lang="ko-KR" altLang="en-US" sz="1600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단순 변수</a:t>
            </a:r>
            <a:r>
              <a:rPr lang="en-US" altLang="ko-KR" dirty="0"/>
              <a:t>(simple variable)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229600" cy="4896544"/>
          </a:xfrm>
        </p:spPr>
        <p:txBody>
          <a:bodyPr>
            <a:normAutofit/>
          </a:bodyPr>
          <a:lstStyle/>
          <a:p>
            <a:r>
              <a:rPr lang="ko-KR" altLang="en-US" dirty="0"/>
              <a:t>하나의 값</a:t>
            </a:r>
            <a:r>
              <a:rPr lang="en-US" altLang="ko-KR" dirty="0"/>
              <a:t>(</a:t>
            </a:r>
            <a:r>
              <a:rPr lang="ko-KR" altLang="en-US" dirty="0"/>
              <a:t>문자열</a:t>
            </a:r>
            <a:r>
              <a:rPr lang="en-US" altLang="ko-KR" dirty="0"/>
              <a:t>)</a:t>
            </a:r>
            <a:r>
              <a:rPr lang="ko-KR" altLang="en-US" dirty="0"/>
              <a:t>만을 저장할 수 있는 변수</a:t>
            </a:r>
          </a:p>
          <a:p>
            <a:pPr lvl="1">
              <a:buNone/>
            </a:pP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$ </a:t>
            </a:r>
            <a:r>
              <a:rPr lang="ko-KR" altLang="en-US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변수이름</a:t>
            </a: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=</a:t>
            </a:r>
            <a:r>
              <a:rPr lang="ko-KR" altLang="en-US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문자열</a:t>
            </a:r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city=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seoul</a:t>
            </a:r>
            <a:r>
              <a:rPr lang="en-US" altLang="ko-KR" sz="1800" dirty="0">
                <a:latin typeface="Lucida Sans Typewriter" panose="020B0509030504030204" pitchFamily="49" charset="0"/>
              </a:rPr>
              <a:t> </a:t>
            </a:r>
          </a:p>
          <a:p>
            <a:pPr lvl="8"/>
            <a:endParaRPr lang="ko-KR" altLang="en-US" dirty="0"/>
          </a:p>
          <a:p>
            <a:r>
              <a:rPr lang="ko-KR" altLang="en-US" dirty="0"/>
              <a:t>변수의 값 사용</a:t>
            </a:r>
            <a:endParaRPr lang="en-US" altLang="ko-KR" dirty="0"/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echo $city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sz="1800" dirty="0" err="1">
                <a:latin typeface="Lucida Sans Typewriter" panose="020B0509030504030204" pitchFamily="49" charset="0"/>
              </a:rPr>
              <a:t>seoul</a:t>
            </a:r>
            <a:endParaRPr lang="en-US" altLang="ko-KR" sz="1800" dirty="0">
              <a:latin typeface="Lucida Sans Typewriter" panose="020B0509030504030204" pitchFamily="49" charset="0"/>
            </a:endParaRPr>
          </a:p>
          <a:p>
            <a:pPr lvl="8"/>
            <a:endParaRPr lang="ko-KR" altLang="en-US" dirty="0"/>
          </a:p>
          <a:p>
            <a:r>
              <a:rPr lang="ko-KR" altLang="en-US" dirty="0"/>
              <a:t>변수에 어느 때나 필요하면 다른 값을 대입</a:t>
            </a:r>
            <a:endParaRPr lang="en-US" altLang="ko-KR" dirty="0"/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city=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pusan</a:t>
            </a:r>
            <a:r>
              <a:rPr lang="en-US" altLang="ko-KR" sz="1800" dirty="0">
                <a:latin typeface="Lucida Sans Typewriter" panose="020B0509030504030204" pitchFamily="49" charset="0"/>
              </a:rPr>
              <a:t> </a:t>
            </a:r>
          </a:p>
          <a:p>
            <a:pPr lvl="8"/>
            <a:endParaRPr lang="ko-KR" altLang="en-US" dirty="0"/>
          </a:p>
          <a:p>
            <a:r>
              <a:rPr lang="ko-KR" altLang="en-US" dirty="0"/>
              <a:t>한 번에 여러 개의 변수를 생성</a:t>
            </a:r>
            <a:endParaRPr lang="en-US" altLang="ko-KR" dirty="0"/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country=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korea</a:t>
            </a:r>
            <a:r>
              <a:rPr lang="en-US" altLang="ko-KR" sz="1800" dirty="0">
                <a:latin typeface="Lucida Sans Typewriter" panose="020B0509030504030204" pitchFamily="49" charset="0"/>
              </a:rPr>
              <a:t> city=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seoul</a:t>
            </a:r>
            <a:r>
              <a:rPr lang="en-US" altLang="ko-KR" sz="1800" dirty="0">
                <a:latin typeface="Lucida Sans Typewriter" panose="020B0509030504030204" pitchFamily="49" charset="0"/>
              </a:rPr>
              <a:t> 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단순 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한글 문자열을 값으로 사용</a:t>
            </a:r>
            <a:endParaRPr lang="en-US" altLang="ko-KR" sz="2000" dirty="0"/>
          </a:p>
          <a:p>
            <a:pPr lvl="4"/>
            <a:endParaRPr lang="en-US" altLang="ko-KR" sz="1000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country=</a:t>
            </a:r>
            <a:r>
              <a:rPr lang="ko-KR" altLang="en-US" sz="1800" dirty="0">
                <a:latin typeface="Lucida Sans Typewriter" panose="020B0509030504030204" pitchFamily="49" charset="0"/>
              </a:rPr>
              <a:t>대한민국 </a:t>
            </a:r>
            <a:r>
              <a:rPr lang="en-US" altLang="ko-KR" sz="1800" dirty="0">
                <a:latin typeface="Lucida Sans Typewriter" panose="020B0509030504030204" pitchFamily="49" charset="0"/>
              </a:rPr>
              <a:t>city=</a:t>
            </a:r>
            <a:r>
              <a:rPr lang="ko-KR" altLang="en-US" sz="1800" dirty="0">
                <a:latin typeface="Lucida Sans Typewriter" panose="020B0509030504030204" pitchFamily="49" charset="0"/>
              </a:rPr>
              <a:t>서울</a:t>
            </a:r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echo $country $city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ko-KR" altLang="en-US" sz="1800" dirty="0">
                <a:latin typeface="Lucida Sans Typewriter" panose="020B0509030504030204" pitchFamily="49" charset="0"/>
              </a:rPr>
              <a:t>대한민국 서울</a:t>
            </a:r>
            <a:endParaRPr lang="en-US" altLang="ko-KR" sz="1800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endParaRPr lang="ko-KR" altLang="en-US" dirty="0"/>
          </a:p>
          <a:p>
            <a:r>
              <a:rPr lang="ko-KR" altLang="en-US" dirty="0"/>
              <a:t>따옴표를 이용하여 여러 단어로 구성된 문자열 저장 가능</a:t>
            </a:r>
            <a:endParaRPr lang="en-US" altLang="ko-KR" sz="2000" dirty="0"/>
          </a:p>
          <a:p>
            <a:pPr lvl="3"/>
            <a:endParaRPr lang="en-US" altLang="ko-KR" sz="1200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address="</a:t>
            </a:r>
            <a:r>
              <a:rPr lang="ko-KR" altLang="en-US" sz="1800" dirty="0">
                <a:latin typeface="Lucida Sans Typewriter" panose="020B0509030504030204" pitchFamily="49" charset="0"/>
              </a:rPr>
              <a:t>서울시 용산구</a:t>
            </a:r>
            <a:r>
              <a:rPr lang="en-US" altLang="ko-KR" sz="1800" dirty="0">
                <a:latin typeface="Lucida Sans Typewriter" panose="020B0509030504030204" pitchFamily="49" charset="0"/>
              </a:rPr>
              <a:t>" 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리스트 변수</a:t>
            </a:r>
            <a:r>
              <a:rPr lang="en-US" altLang="ko-KR" dirty="0"/>
              <a:t>(list variable)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한 변수에 여러 개의 값</a:t>
            </a:r>
            <a:r>
              <a:rPr lang="en-US" altLang="ko-KR" dirty="0"/>
              <a:t>(</a:t>
            </a:r>
            <a:r>
              <a:rPr lang="ko-KR" altLang="en-US" dirty="0"/>
              <a:t>문자열</a:t>
            </a:r>
            <a:r>
              <a:rPr lang="en-US" altLang="ko-KR" dirty="0"/>
              <a:t>)</a:t>
            </a:r>
            <a:r>
              <a:rPr lang="ko-KR" altLang="en-US" dirty="0"/>
              <a:t>을 저장할 수 있는 변수</a:t>
            </a:r>
            <a:endParaRPr lang="en-US" altLang="ko-KR" sz="18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$ </a:t>
            </a:r>
            <a:r>
              <a:rPr lang="ko-KR" altLang="en-US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이름</a:t>
            </a: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=( </a:t>
            </a:r>
            <a:r>
              <a:rPr lang="ko-KR" altLang="en-US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문자열리스트 </a:t>
            </a: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)</a:t>
            </a:r>
            <a:endParaRPr lang="ko-KR" altLang="en-US" sz="18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 lvl="4"/>
            <a:endParaRPr lang="en-US" altLang="ko-KR" sz="1200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cities=(</a:t>
            </a:r>
            <a:r>
              <a:rPr lang="ko-KR" altLang="en-US" sz="1800" dirty="0">
                <a:latin typeface="Lucida Sans Typewriter" panose="020B0509030504030204" pitchFamily="49" charset="0"/>
              </a:rPr>
              <a:t>서울 부산 목포</a:t>
            </a:r>
            <a:r>
              <a:rPr lang="en-US" altLang="ko-KR" sz="1800" dirty="0">
                <a:latin typeface="Lucida Sans Typewriter" panose="020B0509030504030204" pitchFamily="49" charset="0"/>
              </a:rPr>
              <a:t>)</a:t>
            </a:r>
          </a:p>
          <a:p>
            <a:pPr lvl="4"/>
            <a:endParaRPr lang="ko-KR" altLang="en-US" dirty="0"/>
          </a:p>
          <a:p>
            <a:r>
              <a:rPr lang="ko-KR" altLang="en-US" dirty="0"/>
              <a:t>리스트 변수 사용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283781"/>
              </p:ext>
            </p:extLst>
          </p:nvPr>
        </p:nvGraphicFramePr>
        <p:xfrm>
          <a:off x="1259632" y="3573016"/>
          <a:ext cx="5832648" cy="2285494"/>
        </p:xfrm>
        <a:graphic>
          <a:graphicData uri="http://schemas.openxmlformats.org/drawingml/2006/table">
            <a:tbl>
              <a:tblPr/>
              <a:tblGrid>
                <a:gridCol w="1912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9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39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한컴바탕"/>
                        </a:rPr>
                        <a:t>리스트 사용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8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한컴바탕"/>
                          <a:ea typeface="한컴바탕"/>
                        </a:rPr>
                        <a:t>의미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8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97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Lucida Sans Typewriter" panose="020B0509030504030204" pitchFamily="49" charset="0"/>
                          <a:ea typeface="한컴바탕"/>
                        </a:rPr>
                        <a:t>${name[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Lucida Sans Typewriter" panose="020B0509030504030204" pitchFamily="49" charset="0"/>
                          <a:ea typeface="한컴바탕"/>
                        </a:rPr>
                        <a:t>i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Lucida Sans Typewriter" panose="020B0509030504030204" pitchFamily="49" charset="0"/>
                          <a:ea typeface="한컴바탕"/>
                        </a:rPr>
                        <a:t>]}</a:t>
                      </a:r>
                      <a:endParaRPr lang="en-US" sz="1600" dirty="0">
                        <a:solidFill>
                          <a:srgbClr val="000000"/>
                        </a:solidFill>
                        <a:latin typeface="Lucida Sans Typewriter" panose="020B05090305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한컴바탕"/>
                        </a:rPr>
                        <a:t>리스트 변수 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한컴바탕"/>
                        </a:rPr>
                        <a:t>name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한컴바탕"/>
                        </a:rPr>
                        <a:t>의 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한컴바탕"/>
                        </a:rPr>
                        <a:t>i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한컴바탕"/>
                        </a:rPr>
                        <a:t>번째 원소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61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Lucida Sans Typewriter" panose="020B0509030504030204" pitchFamily="49" charset="0"/>
                          <a:ea typeface="한컴바탕"/>
                        </a:rPr>
                        <a:t>${name[*]}</a:t>
                      </a:r>
                      <a:endParaRPr lang="en-US" sz="1600">
                        <a:solidFill>
                          <a:srgbClr val="000000"/>
                        </a:solidFill>
                        <a:latin typeface="Lucida Sans Typewriter" panose="020B0509030504030204" pitchFamily="49" charset="0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Lucida Sans Typewriter" panose="020B0509030504030204" pitchFamily="49" charset="0"/>
                          <a:ea typeface="한컴바탕"/>
                        </a:rPr>
                        <a:t>${name[@]}</a:t>
                      </a:r>
                      <a:endParaRPr lang="en-US" sz="1600">
                        <a:solidFill>
                          <a:srgbClr val="000000"/>
                        </a:solidFill>
                        <a:latin typeface="Lucida Sans Typewriter" panose="020B05090305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리스트 변수 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name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의 모든 원소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61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Lucida Sans Typewriter" panose="020B0509030504030204" pitchFamily="49" charset="0"/>
                          <a:ea typeface="한컴바탕"/>
                        </a:rPr>
                        <a:t>${#name[*]}</a:t>
                      </a:r>
                      <a:endParaRPr lang="en-US" sz="1600" dirty="0">
                        <a:solidFill>
                          <a:srgbClr val="000000"/>
                        </a:solidFill>
                        <a:latin typeface="Lucida Sans Typewriter" panose="020B0509030504030204" pitchFamily="49" charset="0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Lucida Sans Typewriter" panose="020B0509030504030204" pitchFamily="49" charset="0"/>
                          <a:ea typeface="한컴바탕"/>
                        </a:rPr>
                        <a:t>${#name[@]}</a:t>
                      </a:r>
                      <a:endParaRPr lang="en-US" sz="1600" dirty="0">
                        <a:solidFill>
                          <a:srgbClr val="000000"/>
                        </a:solidFill>
                        <a:latin typeface="Lucida Sans Typewriter" panose="020B05090305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리스트 변수 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name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내의 원소 개수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변수 사용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리스트 변수 사용</a:t>
            </a:r>
            <a:endParaRPr lang="en-US" altLang="ko-KR" dirty="0"/>
          </a:p>
          <a:p>
            <a:pPr lvl="1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$ echo ${cities[*]}</a:t>
            </a:r>
            <a:endParaRPr lang="ko-KR" altLang="en-US" sz="1900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ko-KR" altLang="en-US" sz="1900" dirty="0">
                <a:latin typeface="Lucida Sans Typewriter" panose="020B0509030504030204" pitchFamily="49" charset="0"/>
              </a:rPr>
              <a:t>서울 부산 목포</a:t>
            </a:r>
          </a:p>
          <a:p>
            <a:pPr lvl="1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$ echo ${cities[1]}</a:t>
            </a:r>
            <a:endParaRPr lang="ko-KR" altLang="en-US" sz="1900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ko-KR" altLang="en-US" sz="1900" dirty="0">
                <a:latin typeface="Lucida Sans Typewriter" panose="020B0509030504030204" pitchFamily="49" charset="0"/>
              </a:rPr>
              <a:t>부산</a:t>
            </a:r>
            <a:endParaRPr lang="en-US" altLang="ko-KR" sz="1900" dirty="0">
              <a:latin typeface="Lucida Sans Typewriter" panose="020B0509030504030204" pitchFamily="49" charset="0"/>
            </a:endParaRPr>
          </a:p>
          <a:p>
            <a:pPr lvl="8"/>
            <a:endParaRPr lang="ko-KR" altLang="en-US" dirty="0"/>
          </a:p>
          <a:p>
            <a:r>
              <a:rPr lang="ko-KR" altLang="en-US" dirty="0"/>
              <a:t>리스트의 크기</a:t>
            </a:r>
            <a:endParaRPr lang="en-US" altLang="ko-KR" dirty="0"/>
          </a:p>
          <a:p>
            <a:pPr lvl="1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$ echo ${#cities[*]}     # </a:t>
            </a:r>
            <a:r>
              <a:rPr lang="ko-KR" altLang="en-US" sz="1900" dirty="0">
                <a:latin typeface="Lucida Sans Typewriter" panose="020B0509030504030204" pitchFamily="49" charset="0"/>
              </a:rPr>
              <a:t>리스트 크기</a:t>
            </a:r>
          </a:p>
          <a:p>
            <a:pPr lvl="1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3</a:t>
            </a:r>
            <a:endParaRPr lang="ko-KR" altLang="en-US" sz="1900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$ echo ${cities[3]}</a:t>
            </a:r>
          </a:p>
          <a:p>
            <a:pPr lvl="8"/>
            <a:endParaRPr lang="ko-KR" altLang="en-US" dirty="0"/>
          </a:p>
          <a:p>
            <a:r>
              <a:rPr lang="ko-KR" altLang="en-US" dirty="0"/>
              <a:t>리스트 변수에 새로운 도시 추가</a:t>
            </a:r>
            <a:endParaRPr lang="en-US" altLang="ko-KR" dirty="0"/>
          </a:p>
          <a:p>
            <a:pPr lvl="1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$ cities[3]=</a:t>
            </a:r>
            <a:r>
              <a:rPr lang="ko-KR" altLang="en-US" sz="1900" dirty="0">
                <a:latin typeface="Lucida Sans Typewriter" panose="020B0509030504030204" pitchFamily="49" charset="0"/>
              </a:rPr>
              <a:t>제주</a:t>
            </a:r>
          </a:p>
          <a:p>
            <a:pPr lvl="1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$ echo ${cities[3]}</a:t>
            </a:r>
            <a:endParaRPr lang="ko-KR" altLang="en-US" sz="1900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ko-KR" altLang="en-US" sz="1900" dirty="0">
                <a:latin typeface="Lucida Sans Typewriter" panose="020B0509030504030204" pitchFamily="49" charset="0"/>
              </a:rPr>
              <a:t>제주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표준입력 읽기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229600" cy="4896544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read </a:t>
            </a:r>
            <a:r>
              <a:rPr lang="ko-KR" altLang="en-US" dirty="0"/>
              <a:t>명령어</a:t>
            </a:r>
            <a:endParaRPr lang="en-US" altLang="ko-KR" dirty="0"/>
          </a:p>
          <a:p>
            <a:pPr lvl="1"/>
            <a:r>
              <a:rPr lang="ko-KR" altLang="en-US" sz="2100" dirty="0"/>
              <a:t>표준입력에서 한 줄을 읽어서 단어들을 변수들에 순서대로 저장</a:t>
            </a:r>
            <a:endParaRPr lang="en-US" altLang="ko-KR" sz="2100" dirty="0"/>
          </a:p>
          <a:p>
            <a:pPr lvl="1"/>
            <a:r>
              <a:rPr lang="ko-KR" altLang="en-US" sz="2100" dirty="0"/>
              <a:t>마지막 변수에 남은 문자열을 모두 저장</a:t>
            </a:r>
            <a:r>
              <a:rPr lang="en-US" altLang="ko-KR" sz="2100" dirty="0"/>
              <a:t> </a:t>
            </a:r>
          </a:p>
          <a:p>
            <a:pPr lvl="5"/>
            <a:endParaRPr lang="ko-KR" altLang="en-US" dirty="0"/>
          </a:p>
          <a:p>
            <a:pPr lvl="1">
              <a:buNone/>
            </a:pPr>
            <a:r>
              <a:rPr lang="en-US" altLang="ko-KR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$ read </a:t>
            </a:r>
            <a:r>
              <a:rPr lang="ko-KR" altLang="en-US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변수</a:t>
            </a:r>
            <a:r>
              <a:rPr lang="en-US" altLang="ko-KR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1 ... </a:t>
            </a:r>
            <a:r>
              <a:rPr lang="ko-KR" altLang="en-US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변수</a:t>
            </a:r>
            <a:r>
              <a:rPr lang="en-US" altLang="ko-KR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n</a:t>
            </a:r>
            <a:endParaRPr lang="ko-KR" altLang="en-US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 lvl="1">
              <a:buNone/>
            </a:pPr>
            <a:endParaRPr lang="en-US" altLang="ko-KR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read x y</a:t>
            </a:r>
            <a:endParaRPr lang="ko-KR" altLang="en-US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Merry Christmas !</a:t>
            </a:r>
            <a:endParaRPr lang="ko-KR" altLang="en-US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echo $x</a:t>
            </a:r>
            <a:endParaRPr lang="ko-KR" altLang="en-US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Merry</a:t>
            </a:r>
            <a:endParaRPr lang="ko-KR" altLang="en-US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echo $y</a:t>
            </a:r>
            <a:endParaRPr lang="ko-KR" altLang="en-US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Christmas !</a:t>
            </a:r>
          </a:p>
          <a:p>
            <a:pPr lvl="8"/>
            <a:endParaRPr lang="ko-KR" altLang="en-US" dirty="0"/>
          </a:p>
          <a:p>
            <a:r>
              <a:rPr lang="ko-KR" altLang="en-US" dirty="0"/>
              <a:t>변수를 하나만 사용</a:t>
            </a:r>
            <a:endParaRPr lang="en-US" altLang="ko-KR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read x </a:t>
            </a:r>
            <a:endParaRPr lang="ko-KR" altLang="en-US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Merry Christmas !</a:t>
            </a:r>
            <a:endParaRPr lang="ko-KR" altLang="en-US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echo $x</a:t>
            </a:r>
            <a:endParaRPr lang="ko-KR" altLang="en-US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Merry Christmas !</a:t>
            </a:r>
            <a:endParaRPr lang="ko-KR" altLang="en-US" dirty="0">
              <a:latin typeface="Lucida Sans Typewriter" panose="020B0509030504030204" pitchFamily="49" charset="0"/>
            </a:endParaRP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10.4 </a:t>
            </a:r>
            <a:r>
              <a:rPr lang="ko-KR" altLang="en-US" dirty="0"/>
              <a:t>지역변수와 환경변수</a:t>
            </a:r>
            <a:br>
              <a:rPr lang="ko-KR" altLang="en-US" dirty="0"/>
            </a:br>
            <a:br>
              <a:rPr lang="ko-KR" altLang="en-US" sz="1600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환경변수와 지역변수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쉘</a:t>
            </a:r>
            <a:r>
              <a:rPr lang="ko-KR" altLang="en-US" dirty="0"/>
              <a:t> 변수</a:t>
            </a:r>
            <a:endParaRPr lang="en-US" altLang="ko-KR" dirty="0"/>
          </a:p>
          <a:p>
            <a:pPr lvl="1"/>
            <a:r>
              <a:rPr lang="ko-KR" altLang="en-US" dirty="0"/>
              <a:t>환경변수와 지역변수 두 종류로 나눌 수 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환경 변수는 값이 자식 프로세스에게 상속되며 지역변수는 그렇지 않다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246565"/>
            <a:ext cx="5172993" cy="2414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B97778A-3208-1F4E-A19E-52EDAC4DCD3D}"/>
              </a:ext>
            </a:extLst>
          </p:cNvPr>
          <p:cNvSpPr txBox="1"/>
          <p:nvPr/>
        </p:nvSpPr>
        <p:spPr>
          <a:xfrm>
            <a:off x="1374147" y="1950196"/>
            <a:ext cx="4725787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960"/>
              </a:lnSpc>
            </a:pPr>
            <a:r>
              <a:rPr lang="en-US" altLang="ko-KR" dirty="0">
                <a:solidFill>
                  <a:srgbClr val="666666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Bash </a:t>
            </a:r>
            <a:r>
              <a:rPr lang="ko-KR" altLang="en-US" dirty="0">
                <a:solidFill>
                  <a:srgbClr val="666666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쉘 소개</a:t>
            </a:r>
            <a:endParaRPr lang="en-US" altLang="ko-KR" dirty="0">
              <a:solidFill>
                <a:srgbClr val="666666"/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  <a:p>
            <a:pPr>
              <a:lnSpc>
                <a:spcPts val="2960"/>
              </a:lnSpc>
            </a:pPr>
            <a:r>
              <a:rPr lang="ko-KR" altLang="en-US" dirty="0">
                <a:solidFill>
                  <a:srgbClr val="666666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별명 및 </a:t>
            </a:r>
            <a:r>
              <a:rPr lang="ko-KR" altLang="en-US" dirty="0" err="1">
                <a:solidFill>
                  <a:srgbClr val="666666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히스토리</a:t>
            </a:r>
            <a:r>
              <a:rPr lang="ko-KR" altLang="en-US" dirty="0">
                <a:solidFill>
                  <a:srgbClr val="666666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 기능</a:t>
            </a:r>
            <a:endParaRPr lang="en-US" altLang="ko-KR" dirty="0">
              <a:solidFill>
                <a:srgbClr val="666666"/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  <a:p>
            <a:pPr>
              <a:lnSpc>
                <a:spcPts val="2960"/>
              </a:lnSpc>
            </a:pPr>
            <a:r>
              <a:rPr lang="ko-KR" altLang="en-US" dirty="0">
                <a:solidFill>
                  <a:srgbClr val="666666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변수</a:t>
            </a:r>
            <a:endParaRPr lang="en-US" altLang="ko-KR" dirty="0">
              <a:solidFill>
                <a:srgbClr val="666666"/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  <a:p>
            <a:pPr>
              <a:lnSpc>
                <a:spcPts val="2960"/>
              </a:lnSpc>
            </a:pPr>
            <a:r>
              <a:rPr lang="ko-KR" altLang="en-US" dirty="0">
                <a:solidFill>
                  <a:srgbClr val="666666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지역 변수와 환경 변수</a:t>
            </a:r>
            <a:endParaRPr lang="en-US" altLang="ko-KR" dirty="0">
              <a:solidFill>
                <a:srgbClr val="666666"/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  <a:p>
            <a:pPr>
              <a:lnSpc>
                <a:spcPts val="2960"/>
              </a:lnSpc>
            </a:pPr>
            <a:r>
              <a:rPr lang="en-US" altLang="ko-KR" dirty="0">
                <a:solidFill>
                  <a:srgbClr val="666666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Bash </a:t>
            </a:r>
            <a:r>
              <a:rPr lang="ko-KR" altLang="en-US" dirty="0">
                <a:solidFill>
                  <a:srgbClr val="666666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쉘 스크립트</a:t>
            </a:r>
            <a:endParaRPr lang="en-US" altLang="ko-KR" dirty="0">
              <a:solidFill>
                <a:srgbClr val="666666"/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  <a:p>
            <a:pPr>
              <a:lnSpc>
                <a:spcPts val="2960"/>
              </a:lnSpc>
            </a:pPr>
            <a:r>
              <a:rPr lang="ko-KR" altLang="en-US" dirty="0">
                <a:solidFill>
                  <a:srgbClr val="666666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수식</a:t>
            </a:r>
            <a:endParaRPr lang="en-US" altLang="ko-KR" dirty="0">
              <a:solidFill>
                <a:srgbClr val="666666"/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  <a:p>
            <a:pPr>
              <a:lnSpc>
                <a:spcPts val="2960"/>
              </a:lnSpc>
            </a:pPr>
            <a:r>
              <a:rPr lang="ko-KR" altLang="en-US" dirty="0" err="1">
                <a:solidFill>
                  <a:srgbClr val="666666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조건문</a:t>
            </a:r>
            <a:endParaRPr lang="en-US" altLang="ko-KR" dirty="0">
              <a:solidFill>
                <a:srgbClr val="666666"/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  <a:p>
            <a:pPr>
              <a:lnSpc>
                <a:spcPts val="2960"/>
              </a:lnSpc>
            </a:pPr>
            <a:r>
              <a:rPr lang="ko-KR" altLang="en-US" dirty="0" err="1">
                <a:solidFill>
                  <a:srgbClr val="666666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반복문</a:t>
            </a:r>
            <a:endParaRPr lang="en-US" altLang="ko-KR" dirty="0">
              <a:solidFill>
                <a:srgbClr val="666666"/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  <a:p>
            <a:pPr>
              <a:lnSpc>
                <a:spcPts val="2960"/>
              </a:lnSpc>
            </a:pPr>
            <a:r>
              <a:rPr lang="ko-KR" altLang="en-US" dirty="0">
                <a:solidFill>
                  <a:srgbClr val="666666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고급 기능</a:t>
            </a:r>
            <a:endParaRPr lang="en-US" altLang="ko-KR" dirty="0">
              <a:solidFill>
                <a:srgbClr val="666666"/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4667D8D0-ADCD-2645-8A20-8865C02D4466}"/>
              </a:ext>
            </a:extLst>
          </p:cNvPr>
          <p:cNvSpPr txBox="1">
            <a:spLocks/>
          </p:cNvSpPr>
          <p:nvPr/>
        </p:nvSpPr>
        <p:spPr>
          <a:xfrm>
            <a:off x="927097" y="1124744"/>
            <a:ext cx="5172837" cy="443391"/>
          </a:xfrm>
          <a:prstGeom prst="rect">
            <a:avLst/>
          </a:prstGeom>
        </p:spPr>
        <p:txBody>
          <a:bodyPr vert="horz" wrap="square" lIns="0" tIns="12383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525" algn="l">
              <a:lnSpc>
                <a:spcPct val="100000"/>
              </a:lnSpc>
              <a:spcBef>
                <a:spcPts val="98"/>
              </a:spcBef>
            </a:pPr>
            <a:r>
              <a:rPr lang="en-US" altLang="ko-KR" sz="2800" b="1" spc="200" dirty="0">
                <a:solidFill>
                  <a:srgbClr val="333333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10</a:t>
            </a:r>
            <a:r>
              <a:rPr lang="ko-KR" altLang="en-US" sz="2800" b="1" spc="200" dirty="0">
                <a:solidFill>
                  <a:srgbClr val="333333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장 </a:t>
            </a:r>
            <a:r>
              <a:rPr lang="en-US" altLang="ko-KR" sz="2800" b="1" spc="200" dirty="0">
                <a:solidFill>
                  <a:srgbClr val="333333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Bash </a:t>
            </a:r>
            <a:r>
              <a:rPr lang="ko-KR" altLang="en-US" sz="2800" b="1" spc="200" dirty="0">
                <a:solidFill>
                  <a:srgbClr val="333333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쉘 스크립트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C4C60CF-875C-6348-82A7-7D9FA26377FA}"/>
              </a:ext>
            </a:extLst>
          </p:cNvPr>
          <p:cNvCxnSpPr>
            <a:cxnSpLocks/>
          </p:cNvCxnSpPr>
          <p:nvPr/>
        </p:nvCxnSpPr>
        <p:spPr>
          <a:xfrm>
            <a:off x="945480" y="1795319"/>
            <a:ext cx="730921" cy="0"/>
          </a:xfrm>
          <a:prstGeom prst="line">
            <a:avLst/>
          </a:prstGeom>
          <a:ln w="19050">
            <a:solidFill>
              <a:srgbClr val="3974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E8B7ECA-0120-C64B-BC47-DCA56287185F}"/>
              </a:ext>
            </a:extLst>
          </p:cNvPr>
          <p:cNvSpPr txBox="1"/>
          <p:nvPr/>
        </p:nvSpPr>
        <p:spPr>
          <a:xfrm>
            <a:off x="864755" y="1950196"/>
            <a:ext cx="509392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960"/>
              </a:lnSpc>
            </a:pPr>
            <a:r>
              <a:rPr lang="en-US" altLang="ko-KR" b="1" dirty="0">
                <a:solidFill>
                  <a:srgbClr val="3974F6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01</a:t>
            </a:r>
          </a:p>
          <a:p>
            <a:pPr>
              <a:lnSpc>
                <a:spcPts val="2960"/>
              </a:lnSpc>
            </a:pPr>
            <a:r>
              <a:rPr lang="en-US" b="1" dirty="0">
                <a:solidFill>
                  <a:srgbClr val="3974F6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02</a:t>
            </a:r>
          </a:p>
          <a:p>
            <a:pPr>
              <a:lnSpc>
                <a:spcPts val="2960"/>
              </a:lnSpc>
            </a:pPr>
            <a:r>
              <a:rPr lang="en-US" b="1" dirty="0">
                <a:solidFill>
                  <a:srgbClr val="3974F6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03</a:t>
            </a:r>
          </a:p>
          <a:p>
            <a:pPr>
              <a:lnSpc>
                <a:spcPts val="2960"/>
              </a:lnSpc>
            </a:pPr>
            <a:r>
              <a:rPr lang="en-US" b="1" dirty="0">
                <a:solidFill>
                  <a:srgbClr val="3974F6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04</a:t>
            </a:r>
          </a:p>
          <a:p>
            <a:pPr>
              <a:lnSpc>
                <a:spcPts val="2960"/>
              </a:lnSpc>
            </a:pPr>
            <a:r>
              <a:rPr lang="en-US" b="1" dirty="0">
                <a:solidFill>
                  <a:srgbClr val="3974F6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05</a:t>
            </a:r>
          </a:p>
          <a:p>
            <a:pPr>
              <a:lnSpc>
                <a:spcPts val="2960"/>
              </a:lnSpc>
            </a:pPr>
            <a:r>
              <a:rPr lang="en-US" b="1" dirty="0">
                <a:solidFill>
                  <a:srgbClr val="3974F6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06</a:t>
            </a:r>
          </a:p>
          <a:p>
            <a:pPr>
              <a:lnSpc>
                <a:spcPts val="2960"/>
              </a:lnSpc>
            </a:pPr>
            <a:r>
              <a:rPr lang="en-US" b="1" dirty="0">
                <a:solidFill>
                  <a:srgbClr val="3974F6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07</a:t>
            </a:r>
          </a:p>
          <a:p>
            <a:pPr>
              <a:lnSpc>
                <a:spcPts val="2960"/>
              </a:lnSpc>
            </a:pPr>
            <a:r>
              <a:rPr lang="en-US" b="1" dirty="0">
                <a:solidFill>
                  <a:srgbClr val="3974F6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08</a:t>
            </a:r>
          </a:p>
          <a:p>
            <a:pPr>
              <a:lnSpc>
                <a:spcPts val="2960"/>
              </a:lnSpc>
            </a:pPr>
            <a:r>
              <a:rPr lang="en-US" b="1" dirty="0">
                <a:solidFill>
                  <a:srgbClr val="3974F6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1048518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환경변수와 지역변수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country=</a:t>
            </a:r>
            <a:r>
              <a:rPr lang="ko-KR" altLang="en-US" sz="1800" dirty="0">
                <a:latin typeface="Lucida Sans Typewriter" panose="020B0509030504030204" pitchFamily="49" charset="0"/>
              </a:rPr>
              <a:t>대한민국 </a:t>
            </a:r>
            <a:r>
              <a:rPr lang="en-US" altLang="ko-KR" sz="1800" dirty="0">
                <a:latin typeface="Lucida Sans Typewriter" panose="020B0509030504030204" pitchFamily="49" charset="0"/>
              </a:rPr>
              <a:t>city=</a:t>
            </a:r>
            <a:r>
              <a:rPr lang="ko-KR" altLang="en-US" sz="1800" dirty="0">
                <a:latin typeface="Lucida Sans Typewriter" panose="020B0509030504030204" pitchFamily="49" charset="0"/>
              </a:rPr>
              <a:t>서울</a:t>
            </a: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export country</a:t>
            </a: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echo $country $city</a:t>
            </a:r>
          </a:p>
          <a:p>
            <a:pPr>
              <a:buNone/>
            </a:pPr>
            <a:r>
              <a:rPr lang="ko-KR" altLang="en-US" sz="1800" dirty="0">
                <a:latin typeface="Lucida Sans Typewriter" panose="020B0509030504030204" pitchFamily="49" charset="0"/>
              </a:rPr>
              <a:t>대한민국 서울</a:t>
            </a:r>
            <a:endParaRPr lang="en-US" altLang="ko-KR" sz="1800" dirty="0">
              <a:latin typeface="Lucida Sans Typewriter" panose="020B0509030504030204" pitchFamily="49" charset="0"/>
            </a:endParaRPr>
          </a:p>
          <a:p>
            <a:pPr lvl="5"/>
            <a:endParaRPr lang="ko-KR" altLang="en-US" sz="18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bash          # </a:t>
            </a:r>
            <a:r>
              <a:rPr lang="ko-KR" altLang="en-US" sz="1800" dirty="0">
                <a:latin typeface="Lucida Sans Typewriter" panose="020B0509030504030204" pitchFamily="49" charset="0"/>
              </a:rPr>
              <a:t>자식 쉘 시작 </a:t>
            </a:r>
            <a:endParaRPr lang="en-US" altLang="ko-KR" sz="18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echo $country $city</a:t>
            </a:r>
          </a:p>
          <a:p>
            <a:pPr>
              <a:buNone/>
            </a:pPr>
            <a:r>
              <a:rPr lang="ko-KR" altLang="en-US" sz="1800" dirty="0">
                <a:latin typeface="Lucida Sans Typewriter" panose="020B0509030504030204" pitchFamily="49" charset="0"/>
              </a:rPr>
              <a:t>대한민국</a:t>
            </a: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^D            # </a:t>
            </a:r>
            <a:r>
              <a:rPr lang="ko-KR" altLang="en-US" sz="1800" dirty="0">
                <a:latin typeface="Lucida Sans Typewriter" panose="020B0509030504030204" pitchFamily="49" charset="0"/>
              </a:rPr>
              <a:t>자식 쉘 끝 </a:t>
            </a:r>
            <a:endParaRPr lang="en-US" altLang="ko-KR" sz="1800" dirty="0">
              <a:latin typeface="Lucida Sans Typewriter" panose="020B0509030504030204" pitchFamily="49" charset="0"/>
            </a:endParaRPr>
          </a:p>
          <a:p>
            <a:pPr lvl="4"/>
            <a:endParaRPr lang="en-US" altLang="ko-KR" sz="18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echo $country $city</a:t>
            </a:r>
          </a:p>
          <a:p>
            <a:pPr>
              <a:buNone/>
            </a:pPr>
            <a:r>
              <a:rPr lang="ko-KR" altLang="en-US" sz="1800" dirty="0">
                <a:latin typeface="Lucida Sans Typewriter" panose="020B0509030504030204" pitchFamily="49" charset="0"/>
              </a:rPr>
              <a:t>대한민국 서울</a:t>
            </a:r>
          </a:p>
          <a:p>
            <a:endParaRPr lang="ko-KR" altLang="en-US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사전 정의 환경변수</a:t>
            </a:r>
            <a:r>
              <a:rPr lang="en-US" altLang="ko-KR" sz="2000" dirty="0"/>
              <a:t>(predefined environment variable)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5589240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그 의미가 미리 정해진 환경변수들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$ echo </a:t>
            </a:r>
            <a:r>
              <a:rPr lang="ko-KR" altLang="en-US" sz="1600" dirty="0">
                <a:latin typeface="Lucida Sans Typewriter" panose="020B0509030504030204" pitchFamily="49" charset="0"/>
              </a:rPr>
              <a:t>홈 </a:t>
            </a:r>
            <a:r>
              <a:rPr lang="en-US" altLang="ko-KR" sz="1600" dirty="0">
                <a:latin typeface="Lucida Sans Typewriter" panose="020B0509030504030204" pitchFamily="49" charset="0"/>
              </a:rPr>
              <a:t>= $HOME  </a:t>
            </a:r>
            <a:r>
              <a:rPr lang="ko-KR" altLang="en-US" sz="1600" dirty="0">
                <a:latin typeface="Lucida Sans Typewriter" panose="020B0509030504030204" pitchFamily="49" charset="0"/>
              </a:rPr>
              <a:t>사용자 </a:t>
            </a:r>
            <a:r>
              <a:rPr lang="en-US" altLang="ko-KR" sz="1600" dirty="0">
                <a:latin typeface="Lucida Sans Typewriter" panose="020B0509030504030204" pitchFamily="49" charset="0"/>
              </a:rPr>
              <a:t>= $USER  </a:t>
            </a:r>
            <a:r>
              <a:rPr lang="ko-KR" altLang="en-US" sz="1600" dirty="0" err="1">
                <a:latin typeface="Lucida Sans Typewriter" panose="020B0509030504030204" pitchFamily="49" charset="0"/>
              </a:rPr>
              <a:t>쉘</a:t>
            </a:r>
            <a:r>
              <a:rPr lang="ko-KR" altLang="en-US" sz="1600" dirty="0">
                <a:latin typeface="Lucida Sans Typewriter" panose="020B0509030504030204" pitchFamily="49" charset="0"/>
              </a:rPr>
              <a:t> </a:t>
            </a:r>
            <a:r>
              <a:rPr lang="en-US" altLang="ko-KR" sz="1600" dirty="0">
                <a:latin typeface="Lucida Sans Typewriter" panose="020B0509030504030204" pitchFamily="49" charset="0"/>
              </a:rPr>
              <a:t>= $SHELL</a:t>
            </a:r>
          </a:p>
          <a:p>
            <a:pPr lvl="1">
              <a:buNone/>
            </a:pPr>
            <a:r>
              <a:rPr lang="ko-KR" altLang="en-US" sz="1600" dirty="0">
                <a:latin typeface="Lucida Sans Typewriter" panose="020B0509030504030204" pitchFamily="49" charset="0"/>
              </a:rPr>
              <a:t>홈 </a:t>
            </a:r>
            <a:r>
              <a:rPr lang="en-US" altLang="ko-KR" sz="1600" dirty="0">
                <a:latin typeface="Lucida Sans Typewriter" panose="020B0509030504030204" pitchFamily="49" charset="0"/>
              </a:rPr>
              <a:t>= /user/faculty/chang  </a:t>
            </a:r>
            <a:r>
              <a:rPr lang="ko-KR" altLang="en-US" sz="1600" dirty="0">
                <a:latin typeface="Lucida Sans Typewriter" panose="020B0509030504030204" pitchFamily="49" charset="0"/>
              </a:rPr>
              <a:t>사용자 </a:t>
            </a:r>
            <a:r>
              <a:rPr lang="en-US" altLang="ko-KR" sz="1600" dirty="0">
                <a:latin typeface="Lucida Sans Typewriter" panose="020B0509030504030204" pitchFamily="49" charset="0"/>
              </a:rPr>
              <a:t>= chang  </a:t>
            </a:r>
            <a:r>
              <a:rPr lang="ko-KR" altLang="en-US" sz="1600" dirty="0">
                <a:latin typeface="Lucida Sans Typewriter" panose="020B0509030504030204" pitchFamily="49" charset="0"/>
              </a:rPr>
              <a:t>쉘 </a:t>
            </a:r>
            <a:r>
              <a:rPr lang="en-US" altLang="ko-KR" sz="1600" dirty="0">
                <a:latin typeface="Lucida Sans Typewriter" panose="020B0509030504030204" pitchFamily="49" charset="0"/>
              </a:rPr>
              <a:t>= /bin/bash</a:t>
            </a:r>
          </a:p>
          <a:p>
            <a:pPr lvl="1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$ echo </a:t>
            </a:r>
            <a:r>
              <a:rPr lang="ko-KR" altLang="en-US" sz="1600" dirty="0">
                <a:latin typeface="Lucida Sans Typewriter" panose="020B0509030504030204" pitchFamily="49" charset="0"/>
              </a:rPr>
              <a:t>터미널 </a:t>
            </a:r>
            <a:r>
              <a:rPr lang="en-US" altLang="ko-KR" sz="1600" dirty="0">
                <a:latin typeface="Lucida Sans Typewriter" panose="020B0509030504030204" pitchFamily="49" charset="0"/>
              </a:rPr>
              <a:t>= $TERM  </a:t>
            </a:r>
            <a:r>
              <a:rPr lang="ko-KR" altLang="en-US" sz="1600" dirty="0">
                <a:latin typeface="Lucida Sans Typewriter" panose="020B0509030504030204" pitchFamily="49" charset="0"/>
              </a:rPr>
              <a:t>경로 리스트 </a:t>
            </a:r>
            <a:r>
              <a:rPr lang="en-US" altLang="ko-KR" sz="1600" dirty="0">
                <a:latin typeface="Lucida Sans Typewriter" panose="020B0509030504030204" pitchFamily="49" charset="0"/>
              </a:rPr>
              <a:t>= $PATH</a:t>
            </a:r>
          </a:p>
          <a:p>
            <a:pPr lvl="1">
              <a:buNone/>
            </a:pPr>
            <a:r>
              <a:rPr lang="ko-KR" altLang="en-US" sz="1600" dirty="0">
                <a:latin typeface="Lucida Sans Typewriter" panose="020B0509030504030204" pitchFamily="49" charset="0"/>
              </a:rPr>
              <a:t>터미널 </a:t>
            </a:r>
            <a:r>
              <a:rPr lang="en-US" altLang="ko-KR" sz="1600" dirty="0">
                <a:latin typeface="Lucida Sans Typewriter" panose="020B0509030504030204" pitchFamily="49" charset="0"/>
              </a:rPr>
              <a:t>=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xterm</a:t>
            </a:r>
            <a:r>
              <a:rPr lang="en-US" altLang="ko-KR" sz="1600" dirty="0">
                <a:latin typeface="Lucida Sans Typewriter" panose="020B0509030504030204" pitchFamily="49" charset="0"/>
              </a:rPr>
              <a:t>  </a:t>
            </a:r>
            <a:r>
              <a:rPr lang="ko-KR" altLang="en-US" sz="1600" dirty="0">
                <a:latin typeface="Lucida Sans Typewriter" panose="020B0509030504030204" pitchFamily="49" charset="0"/>
              </a:rPr>
              <a:t>경로 리스트 </a:t>
            </a:r>
            <a:r>
              <a:rPr lang="en-US" altLang="ko-KR" sz="1600" dirty="0">
                <a:latin typeface="Lucida Sans Typewriter" panose="020B0509030504030204" pitchFamily="49" charset="0"/>
              </a:rPr>
              <a:t>= /bin:/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usr</a:t>
            </a:r>
            <a:r>
              <a:rPr lang="en-US" altLang="ko-KR" sz="1600" dirty="0">
                <a:latin typeface="Lucida Sans Typewriter" panose="020B0509030504030204" pitchFamily="49" charset="0"/>
              </a:rPr>
              <a:t>/bin:/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usr</a:t>
            </a:r>
            <a:r>
              <a:rPr lang="en-US" altLang="ko-KR" sz="1600" dirty="0">
                <a:latin typeface="Lucida Sans Typewriter" panose="020B0509030504030204" pitchFamily="49" charset="0"/>
              </a:rPr>
              <a:t>/local/bin</a:t>
            </a:r>
          </a:p>
        </p:txBody>
      </p:sp>
      <p:graphicFrame>
        <p:nvGraphicFramePr>
          <p:cNvPr id="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9729670"/>
              </p:ext>
            </p:extLst>
          </p:nvPr>
        </p:nvGraphicFramePr>
        <p:xfrm>
          <a:off x="1331640" y="1772816"/>
          <a:ext cx="5904656" cy="3384376"/>
        </p:xfrm>
        <a:graphic>
          <a:graphicData uri="http://schemas.openxmlformats.org/drawingml/2006/table">
            <a:tbl>
              <a:tblPr/>
              <a:tblGrid>
                <a:gridCol w="183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5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0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8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의미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8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Lucida Sans Typewriter" panose="020B0509030504030204" pitchFamily="49" charset="0"/>
                          <a:ea typeface="+mn-ea"/>
                        </a:rPr>
                        <a:t>$USER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사용자 이름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Lucida Sans Typewriter" panose="020B0509030504030204" pitchFamily="49" charset="0"/>
                          <a:ea typeface="+mn-ea"/>
                        </a:rPr>
                        <a:t>$TERM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터미널 타입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Lucida Sans Typewriter" panose="020B0509030504030204" pitchFamily="49" charset="0"/>
                          <a:ea typeface="+mn-ea"/>
                        </a:rPr>
                        <a:t>$PATH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명령어를 검색할 디렉터리들의 리스트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Lucida Sans Typewriter" panose="020B0509030504030204" pitchFamily="49" charset="0"/>
                          <a:ea typeface="+mn-ea"/>
                        </a:rPr>
                        <a:t>$HOME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홈 디렉터리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Lucida Sans Typewriter" panose="020B0509030504030204" pitchFamily="49" charset="0"/>
                          <a:ea typeface="+mn-ea"/>
                        </a:rPr>
                        <a:t>$SHELL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로그인 쉘의 경로명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Lucida Sans Typewriter" panose="020B0509030504030204" pitchFamily="49" charset="0"/>
                          <a:ea typeface="+mn-ea"/>
                        </a:rPr>
                        <a:t>$MAIL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메일 박스의 경로명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Lucida Sans Typewriter" panose="020B0509030504030204" pitchFamily="49" charset="0"/>
                          <a:ea typeface="+mn-ea"/>
                        </a:rPr>
                        <a:t>$HOSTNAME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호스트 이름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사전 정의 지역 변수</a:t>
            </a:r>
            <a:r>
              <a:rPr lang="en-US" altLang="ko-KR" dirty="0"/>
              <a:t>(predefined local variable)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067944" y="1340768"/>
            <a:ext cx="5076056" cy="49377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#!/bin/bash 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#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builtin.bash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echo </a:t>
            </a:r>
            <a:r>
              <a:rPr lang="ko-KR" altLang="en-US" sz="1600" dirty="0">
                <a:latin typeface="Lucida Sans Typewriter" panose="020B0509030504030204" pitchFamily="49" charset="0"/>
              </a:rPr>
              <a:t>이 스크립트 이름</a:t>
            </a:r>
            <a:r>
              <a:rPr lang="en-US" altLang="ko-KR" sz="1600" dirty="0">
                <a:latin typeface="Lucida Sans Typewriter" panose="020B0509030504030204" pitchFamily="49" charset="0"/>
              </a:rPr>
              <a:t>: $0 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echo </a:t>
            </a:r>
            <a:r>
              <a:rPr lang="ko-KR" altLang="en-US" sz="1600" dirty="0">
                <a:latin typeface="Lucida Sans Typewriter" panose="020B0509030504030204" pitchFamily="49" charset="0"/>
              </a:rPr>
              <a:t>첫 번째 </a:t>
            </a:r>
            <a:r>
              <a:rPr lang="ko-KR" altLang="en-US" sz="1600" dirty="0" err="1">
                <a:latin typeface="Lucida Sans Typewriter" panose="020B0509030504030204" pitchFamily="49" charset="0"/>
              </a:rPr>
              <a:t>명령줄</a:t>
            </a:r>
            <a:r>
              <a:rPr lang="ko-KR" altLang="en-US" sz="1600" dirty="0">
                <a:latin typeface="Lucida Sans Typewriter" panose="020B0509030504030204" pitchFamily="49" charset="0"/>
              </a:rPr>
              <a:t> 인수</a:t>
            </a:r>
            <a:r>
              <a:rPr lang="en-US" altLang="ko-KR" sz="1600" dirty="0">
                <a:latin typeface="Lucida Sans Typewriter" panose="020B0509030504030204" pitchFamily="49" charset="0"/>
              </a:rPr>
              <a:t>: $1 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echo </a:t>
            </a:r>
            <a:r>
              <a:rPr lang="ko-KR" altLang="en-US" sz="1600" dirty="0">
                <a:latin typeface="Lucida Sans Typewriter" panose="020B0509030504030204" pitchFamily="49" charset="0"/>
              </a:rPr>
              <a:t>모든 </a:t>
            </a:r>
            <a:r>
              <a:rPr lang="ko-KR" altLang="en-US" sz="1600" dirty="0" err="1">
                <a:latin typeface="Lucida Sans Typewriter" panose="020B0509030504030204" pitchFamily="49" charset="0"/>
              </a:rPr>
              <a:t>명령줄</a:t>
            </a:r>
            <a:r>
              <a:rPr lang="ko-KR" altLang="en-US" sz="1600" dirty="0">
                <a:latin typeface="Lucida Sans Typewriter" panose="020B0509030504030204" pitchFamily="49" charset="0"/>
              </a:rPr>
              <a:t> 인수</a:t>
            </a:r>
            <a:r>
              <a:rPr lang="en-US" altLang="ko-KR" sz="1600" dirty="0">
                <a:latin typeface="Lucida Sans Typewriter" panose="020B0509030504030204" pitchFamily="49" charset="0"/>
              </a:rPr>
              <a:t>: $* 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echo </a:t>
            </a:r>
            <a:r>
              <a:rPr lang="ko-KR" altLang="en-US" sz="1600" dirty="0">
                <a:latin typeface="Lucida Sans Typewriter" panose="020B0509030504030204" pitchFamily="49" charset="0"/>
              </a:rPr>
              <a:t>이 스크립트를 실행하는 프로세스 번호</a:t>
            </a:r>
            <a:r>
              <a:rPr lang="en-US" altLang="ko-KR" sz="1600" dirty="0">
                <a:latin typeface="Lucida Sans Typewriter" panose="020B0509030504030204" pitchFamily="49" charset="0"/>
              </a:rPr>
              <a:t>: $$</a:t>
            </a:r>
          </a:p>
          <a:p>
            <a:pPr>
              <a:buNone/>
            </a:pPr>
            <a:endParaRPr lang="ko-KR" altLang="en-US" sz="16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$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builtin.bash</a:t>
            </a:r>
            <a:r>
              <a:rPr lang="en-US" altLang="ko-KR" sz="1600" dirty="0">
                <a:latin typeface="Lucida Sans Typewriter" panose="020B0509030504030204" pitchFamily="49" charset="0"/>
              </a:rPr>
              <a:t> hello shell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ko-KR" altLang="en-US" sz="1600" dirty="0">
                <a:latin typeface="Lucida Sans Typewriter" panose="020B0509030504030204" pitchFamily="49" charset="0"/>
              </a:rPr>
              <a:t>이 스크립트 이름</a:t>
            </a:r>
            <a:r>
              <a:rPr lang="en-US" altLang="ko-KR" sz="1600" dirty="0">
                <a:latin typeface="Lucida Sans Typewriter" panose="020B0509030504030204" pitchFamily="49" charset="0"/>
              </a:rPr>
              <a:t>: builtin.sh</a:t>
            </a:r>
          </a:p>
          <a:p>
            <a:pPr>
              <a:buNone/>
            </a:pPr>
            <a:r>
              <a:rPr lang="ko-KR" altLang="en-US" sz="1600" dirty="0">
                <a:latin typeface="Lucida Sans Typewriter" panose="020B0509030504030204" pitchFamily="49" charset="0"/>
              </a:rPr>
              <a:t>첫 번째 </a:t>
            </a:r>
            <a:r>
              <a:rPr lang="ko-KR" altLang="en-US" sz="1600" dirty="0" err="1">
                <a:latin typeface="Lucida Sans Typewriter" panose="020B0509030504030204" pitchFamily="49" charset="0"/>
              </a:rPr>
              <a:t>명령줄</a:t>
            </a:r>
            <a:r>
              <a:rPr lang="ko-KR" altLang="en-US" sz="1600" dirty="0">
                <a:latin typeface="Lucida Sans Typewriter" panose="020B0509030504030204" pitchFamily="49" charset="0"/>
              </a:rPr>
              <a:t> 인수</a:t>
            </a:r>
            <a:r>
              <a:rPr lang="en-US" altLang="ko-KR" sz="1600" dirty="0">
                <a:latin typeface="Lucida Sans Typewriter" panose="020B0509030504030204" pitchFamily="49" charset="0"/>
              </a:rPr>
              <a:t>: hello</a:t>
            </a:r>
          </a:p>
          <a:p>
            <a:pPr>
              <a:buNone/>
            </a:pPr>
            <a:r>
              <a:rPr lang="ko-KR" altLang="en-US" sz="1600" dirty="0">
                <a:latin typeface="Lucida Sans Typewriter" panose="020B0509030504030204" pitchFamily="49" charset="0"/>
              </a:rPr>
              <a:t>모든 </a:t>
            </a:r>
            <a:r>
              <a:rPr lang="ko-KR" altLang="en-US" sz="1600" dirty="0" err="1">
                <a:latin typeface="Lucida Sans Typewriter" panose="020B0509030504030204" pitchFamily="49" charset="0"/>
              </a:rPr>
              <a:t>명령줄</a:t>
            </a:r>
            <a:r>
              <a:rPr lang="ko-KR" altLang="en-US" sz="1600" dirty="0">
                <a:latin typeface="Lucida Sans Typewriter" panose="020B0509030504030204" pitchFamily="49" charset="0"/>
              </a:rPr>
              <a:t> 인수</a:t>
            </a:r>
            <a:r>
              <a:rPr lang="en-US" altLang="ko-KR" sz="1600" dirty="0">
                <a:latin typeface="Lucida Sans Typewriter" panose="020B0509030504030204" pitchFamily="49" charset="0"/>
              </a:rPr>
              <a:t>: hello shell</a:t>
            </a:r>
          </a:p>
          <a:p>
            <a:pPr>
              <a:buNone/>
            </a:pPr>
            <a:r>
              <a:rPr lang="ko-KR" altLang="en-US" sz="1600" dirty="0">
                <a:latin typeface="Lucida Sans Typewriter" panose="020B0509030504030204" pitchFamily="49" charset="0"/>
              </a:rPr>
              <a:t>이 스크립트를 실행하는 프로세스 번호</a:t>
            </a:r>
            <a:r>
              <a:rPr lang="en-US" altLang="ko-KR" sz="1600" dirty="0">
                <a:latin typeface="Lucida Sans Typewriter" panose="020B0509030504030204" pitchFamily="49" charset="0"/>
              </a:rPr>
              <a:t>:  1259</a:t>
            </a:r>
          </a:p>
          <a:p>
            <a:pPr>
              <a:buNone/>
            </a:pPr>
            <a:endParaRPr lang="ko-KR" altLang="en-US" sz="1600" dirty="0">
              <a:latin typeface="Lucida Sans Typewriter" panose="020B0509030504030204" pitchFamily="49" charset="0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745891802"/>
              </p:ext>
            </p:extLst>
          </p:nvPr>
        </p:nvGraphicFramePr>
        <p:xfrm>
          <a:off x="323528" y="1988841"/>
          <a:ext cx="3528392" cy="2880319"/>
        </p:xfrm>
        <a:graphic>
          <a:graphicData uri="http://schemas.openxmlformats.org/drawingml/2006/table">
            <a:tbl>
              <a:tblPr/>
              <a:tblGrid>
                <a:gridCol w="953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4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8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한컴바탕"/>
                        </a:rPr>
                        <a:t>이름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8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한컴바탕"/>
                        </a:rPr>
                        <a:t>의미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8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08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$$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latin typeface="한컴바탕"/>
                        </a:rPr>
                        <a:t>쉘의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 프로세스 번호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08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$0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latin typeface="한컴바탕"/>
                        </a:rPr>
                        <a:t>쉘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 스크립트 이름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08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$1 ~ $9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latin typeface="한컴바탕"/>
                        </a:rPr>
                        <a:t>명령줄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 인수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08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$*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모든 </a:t>
                      </a: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latin typeface="한컴바탕"/>
                        </a:rPr>
                        <a:t>명령줄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 인수 리스트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008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$#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latin typeface="한컴바탕"/>
                        </a:rPr>
                        <a:t>명령줄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 인수의 개수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10.5 Bash </a:t>
            </a:r>
            <a:r>
              <a:rPr lang="ko-KR" altLang="en-US" dirty="0" err="1"/>
              <a:t>쉘</a:t>
            </a:r>
            <a:r>
              <a:rPr lang="ko-KR" altLang="en-US" dirty="0"/>
              <a:t> 스크립트 </a:t>
            </a:r>
            <a:br>
              <a:rPr lang="ko-KR" altLang="en-US" dirty="0"/>
            </a:br>
            <a:br>
              <a:rPr lang="ko-KR" altLang="en-US" dirty="0"/>
            </a:br>
            <a:br>
              <a:rPr lang="ko-KR" altLang="en-US" sz="1600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Bash </a:t>
            </a:r>
            <a:r>
              <a:rPr lang="ko-KR" altLang="en-US" dirty="0"/>
              <a:t>스크립트 작성 및 실행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dirty="0"/>
              <a:t>(1) </a:t>
            </a:r>
            <a:r>
              <a:rPr lang="ko-KR" altLang="en-US" dirty="0"/>
              <a:t>에디터를 사용하여 </a:t>
            </a:r>
            <a:r>
              <a:rPr lang="en-US" altLang="ko-KR" dirty="0"/>
              <a:t>Bash </a:t>
            </a:r>
            <a:r>
              <a:rPr lang="ko-KR" altLang="en-US" dirty="0"/>
              <a:t>스크립트 파일을 작성한다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#!/bin/bash 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#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state.bash</a:t>
            </a:r>
            <a:r>
              <a:rPr lang="en-US" altLang="ko-KR" sz="1800" dirty="0">
                <a:latin typeface="Lucida Sans Typewriter" panose="020B0509030504030204" pitchFamily="49" charset="0"/>
              </a:rPr>
              <a:t> 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echo -n </a:t>
            </a:r>
            <a:r>
              <a:rPr lang="ko-KR" altLang="en-US" sz="1800" dirty="0">
                <a:latin typeface="Lucida Sans Typewriter" panose="020B0509030504030204" pitchFamily="49" charset="0"/>
              </a:rPr>
              <a:t>현재 시간</a:t>
            </a:r>
            <a:r>
              <a:rPr lang="en-US" altLang="ko-KR" sz="1800" dirty="0">
                <a:latin typeface="Lucida Sans Typewriter" panose="020B0509030504030204" pitchFamily="49" charset="0"/>
              </a:rPr>
              <a:t>: 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date 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echo </a:t>
            </a:r>
            <a:r>
              <a:rPr lang="ko-KR" altLang="en-US" sz="1800" dirty="0">
                <a:latin typeface="Lucida Sans Typewriter" panose="020B0509030504030204" pitchFamily="49" charset="0"/>
              </a:rPr>
              <a:t>현재 사용자</a:t>
            </a:r>
            <a:r>
              <a:rPr lang="en-US" altLang="ko-KR" sz="1800" dirty="0">
                <a:latin typeface="Lucida Sans Typewriter" panose="020B0509030504030204" pitchFamily="49" charset="0"/>
              </a:rPr>
              <a:t>: 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who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echo </a:t>
            </a:r>
            <a:r>
              <a:rPr lang="ko-KR" altLang="en-US" sz="1800" dirty="0">
                <a:latin typeface="Lucida Sans Typewriter" panose="020B0509030504030204" pitchFamily="49" charset="0"/>
              </a:rPr>
              <a:t>시스템 현재 상황</a:t>
            </a:r>
            <a:r>
              <a:rPr lang="en-US" altLang="ko-KR" sz="1800" dirty="0">
                <a:latin typeface="Lucida Sans Typewriter" panose="020B0509030504030204" pitchFamily="49" charset="0"/>
              </a:rPr>
              <a:t>: 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uptime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dirty="0"/>
              <a:t>(2) </a:t>
            </a:r>
            <a:r>
              <a:rPr lang="en-US" altLang="ko-KR" dirty="0" err="1"/>
              <a:t>chmod</a:t>
            </a:r>
            <a:r>
              <a:rPr lang="ko-KR" altLang="en-US" dirty="0"/>
              <a:t>를 이용하여 실행 모드로 변경한다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chmod</a:t>
            </a:r>
            <a:r>
              <a:rPr lang="en-US" altLang="ko-KR" sz="1800" dirty="0">
                <a:latin typeface="Lucida Sans Typewriter" panose="020B0509030504030204" pitchFamily="49" charset="0"/>
              </a:rPr>
              <a:t> +x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state.bash</a:t>
            </a:r>
            <a:r>
              <a:rPr lang="en-US" altLang="ko-KR" sz="1800" dirty="0">
                <a:latin typeface="Lucida Sans Typewriter" panose="020B0509030504030204" pitchFamily="49" charset="0"/>
              </a:rPr>
              <a:t> </a:t>
            </a:r>
            <a:r>
              <a:rPr lang="en-US" altLang="ko-KR" dirty="0">
                <a:latin typeface="+mn-ea"/>
                <a:ea typeface="+mn-ea"/>
              </a:rPr>
              <a:t> </a:t>
            </a:r>
            <a:endParaRPr lang="ko-KR" altLang="en-US" dirty="0">
              <a:latin typeface="+mn-ea"/>
              <a:ea typeface="+mn-ea"/>
            </a:endParaRPr>
          </a:p>
          <a:p>
            <a:pPr>
              <a:buNone/>
            </a:pPr>
            <a:r>
              <a:rPr lang="en-US" altLang="ko-KR" dirty="0"/>
              <a:t>(3) </a:t>
            </a:r>
            <a:r>
              <a:rPr lang="ko-KR" altLang="en-US" dirty="0"/>
              <a:t>스크립트 이름을 </a:t>
            </a:r>
            <a:r>
              <a:rPr lang="ko-KR" altLang="en-US" dirty="0" err="1"/>
              <a:t>타입핑하여</a:t>
            </a:r>
            <a:r>
              <a:rPr lang="ko-KR" altLang="en-US" dirty="0"/>
              <a:t> 실행한다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state.bash</a:t>
            </a:r>
            <a:r>
              <a:rPr lang="en-US" altLang="ko-KR" sz="1800" dirty="0">
                <a:latin typeface="Lucida Sans Typewriter" panose="020B0509030504030204" pitchFamily="49" charset="0"/>
              </a:rPr>
              <a:t>  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n-ea"/>
                <a:ea typeface="+mn-ea"/>
              </a:rPr>
              <a:t>if </a:t>
            </a:r>
            <a:r>
              <a:rPr lang="ko-KR" altLang="en-US" b="1" dirty="0">
                <a:latin typeface="+mn-ea"/>
                <a:ea typeface="+mn-ea"/>
              </a:rPr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latin typeface="+mn-ea"/>
                <a:ea typeface="+mn-ea"/>
              </a:rPr>
              <a:t>if </a:t>
            </a:r>
            <a:r>
              <a:rPr lang="ko-KR" altLang="en-US" dirty="0">
                <a:latin typeface="+mn-ea"/>
                <a:ea typeface="+mn-ea"/>
              </a:rPr>
              <a:t>문</a:t>
            </a:r>
            <a:endParaRPr lang="en-US" altLang="ko-KR" dirty="0">
              <a:latin typeface="+mn-ea"/>
              <a:ea typeface="+mn-ea"/>
            </a:endParaRPr>
          </a:p>
          <a:p>
            <a:pPr lvl="1">
              <a:buNone/>
            </a:pPr>
            <a:r>
              <a:rPr lang="en-US" altLang="ko-KR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if</a:t>
            </a:r>
            <a:r>
              <a:rPr lang="ko-KR" altLang="en-US" dirty="0">
                <a:latin typeface="Lucida Sans Typewriter" panose="020B0509030504030204" pitchFamily="49" charset="0"/>
              </a:rPr>
              <a:t> </a:t>
            </a:r>
            <a:r>
              <a:rPr lang="ko-KR" altLang="en-US" dirty="0" err="1">
                <a:latin typeface="Lucida Sans Typewriter" panose="020B0509030504030204" pitchFamily="49" charset="0"/>
              </a:rPr>
              <a:t>조건식</a:t>
            </a:r>
            <a:r>
              <a:rPr lang="ko-KR" altLang="en-US" dirty="0">
                <a:latin typeface="Lucida Sans Typewriter" panose="020B0509030504030204" pitchFamily="49" charset="0"/>
              </a:rPr>
              <a:t> </a:t>
            </a:r>
          </a:p>
          <a:p>
            <a:pPr lvl="1">
              <a:buNone/>
            </a:pPr>
            <a:r>
              <a:rPr lang="en-US" altLang="ko-KR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then</a:t>
            </a:r>
            <a:endParaRPr lang="ko-KR" altLang="en-US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ko-KR" altLang="en-US" dirty="0">
                <a:latin typeface="Lucida Sans Typewriter" panose="020B0509030504030204" pitchFamily="49" charset="0"/>
              </a:rPr>
              <a:t>   명령들</a:t>
            </a:r>
          </a:p>
          <a:p>
            <a:pPr lvl="1">
              <a:buNone/>
            </a:pPr>
            <a:r>
              <a:rPr lang="en-US" altLang="ko-KR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fi</a:t>
            </a:r>
            <a:endParaRPr lang="en-US" altLang="ko-KR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 lvl="1">
              <a:buNone/>
            </a:pPr>
            <a:endParaRPr lang="ko-KR" altLang="en-US" dirty="0">
              <a:latin typeface="+mn-ea"/>
              <a:ea typeface="+mn-ea"/>
            </a:endParaRPr>
          </a:p>
          <a:p>
            <a:r>
              <a:rPr lang="ko-KR" altLang="en-US" dirty="0" err="1">
                <a:latin typeface="+mn-ea"/>
                <a:ea typeface="+mn-ea"/>
              </a:rPr>
              <a:t>조건식</a:t>
            </a:r>
            <a:endParaRPr lang="en-US" altLang="ko-KR" dirty="0">
              <a:latin typeface="+mn-ea"/>
              <a:ea typeface="+mn-ea"/>
            </a:endParaRPr>
          </a:p>
          <a:p>
            <a:pPr lvl="1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  <a:ea typeface="+mn-ea"/>
              </a:rPr>
              <a:t>[ </a:t>
            </a:r>
            <a:r>
              <a:rPr lang="ko-KR" altLang="en-US" dirty="0">
                <a:solidFill>
                  <a:srgbClr val="0000FF"/>
                </a:solidFill>
              </a:rPr>
              <a:t>수</a:t>
            </a:r>
            <a:r>
              <a:rPr lang="ko-KR" altLang="en-US" dirty="0">
                <a:solidFill>
                  <a:srgbClr val="0000FF"/>
                </a:solidFill>
                <a:latin typeface="+mn-ea"/>
                <a:ea typeface="+mn-ea"/>
              </a:rPr>
              <a:t>식 </a:t>
            </a:r>
            <a:r>
              <a:rPr lang="en-US" altLang="ko-KR" dirty="0">
                <a:solidFill>
                  <a:srgbClr val="0000FF"/>
                </a:solidFill>
                <a:latin typeface="+mn-ea"/>
                <a:ea typeface="+mn-ea"/>
              </a:rPr>
              <a:t>]</a:t>
            </a:r>
          </a:p>
          <a:p>
            <a:pPr lvl="1">
              <a:buNone/>
            </a:pPr>
            <a:endParaRPr lang="ko-KR" altLang="en-US" dirty="0">
              <a:latin typeface="+mn-ea"/>
              <a:ea typeface="+mn-ea"/>
            </a:endParaRPr>
          </a:p>
          <a:p>
            <a:r>
              <a:rPr lang="ko-KR" altLang="en-US" dirty="0">
                <a:latin typeface="+mn-ea"/>
                <a:ea typeface="+mn-ea"/>
              </a:rPr>
              <a:t>예</a:t>
            </a:r>
            <a:endParaRPr lang="en-US" altLang="ko-KR" dirty="0">
              <a:latin typeface="+mn-ea"/>
              <a:ea typeface="+mn-ea"/>
            </a:endParaRPr>
          </a:p>
          <a:p>
            <a:pPr lvl="1">
              <a:buNone/>
            </a:pPr>
            <a:r>
              <a:rPr lang="en-US" altLang="ko-KR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if</a:t>
            </a:r>
            <a:r>
              <a:rPr lang="ko-KR" altLang="en-US" dirty="0">
                <a:latin typeface="Lucida Sans Typewriter" panose="020B0509030504030204" pitchFamily="49" charset="0"/>
              </a:rPr>
              <a:t> </a:t>
            </a:r>
            <a:r>
              <a:rPr lang="en-US" altLang="ko-KR" dirty="0">
                <a:latin typeface="Lucida Sans Typewriter" panose="020B0509030504030204" pitchFamily="49" charset="0"/>
              </a:rPr>
              <a:t>[ $# -</a:t>
            </a:r>
            <a:r>
              <a:rPr lang="en-US" altLang="ko-KR" dirty="0" err="1">
                <a:latin typeface="Lucida Sans Typewriter" panose="020B0509030504030204" pitchFamily="49" charset="0"/>
              </a:rPr>
              <a:t>eq</a:t>
            </a:r>
            <a:r>
              <a:rPr lang="en-US" altLang="ko-KR" dirty="0">
                <a:latin typeface="Lucida Sans Typewriter" panose="020B0509030504030204" pitchFamily="49" charset="0"/>
              </a:rPr>
              <a:t> 1 ]</a:t>
            </a:r>
          </a:p>
          <a:p>
            <a:pPr>
              <a:buNone/>
            </a:pPr>
            <a:r>
              <a:rPr lang="en-US" altLang="ko-KR" sz="21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  then</a:t>
            </a:r>
          </a:p>
          <a:p>
            <a:pPr>
              <a:buNone/>
            </a:pPr>
            <a:r>
              <a:rPr lang="en-US" altLang="ko-KR" sz="21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    </a:t>
            </a:r>
            <a:r>
              <a:rPr lang="en-US" altLang="ko-KR" sz="2100" dirty="0" err="1">
                <a:latin typeface="Lucida Sans Typewriter" panose="020B0509030504030204" pitchFamily="49" charset="0"/>
              </a:rPr>
              <a:t>wc</a:t>
            </a:r>
            <a:r>
              <a:rPr lang="en-US" altLang="ko-KR" sz="2100" dirty="0">
                <a:latin typeface="Lucida Sans Typewriter" panose="020B0509030504030204" pitchFamily="49" charset="0"/>
              </a:rPr>
              <a:t> $1</a:t>
            </a:r>
            <a:endParaRPr lang="en-US" altLang="ko-KR" sz="21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fi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355976" y="1216152"/>
            <a:ext cx="4536504" cy="53091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#!/bin/bash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# </a:t>
            </a:r>
            <a:r>
              <a:rPr lang="ko-KR" altLang="en-US" sz="1600" dirty="0">
                <a:latin typeface="Lucida Sans Typewriter" panose="020B0509030504030204" pitchFamily="49" charset="0"/>
              </a:rPr>
              <a:t>사용법</a:t>
            </a:r>
            <a:r>
              <a:rPr lang="en-US" altLang="ko-KR" sz="1600" dirty="0">
                <a:latin typeface="Lucida Sans Typewriter" panose="020B0509030504030204" pitchFamily="49" charset="0"/>
              </a:rPr>
              <a:t>: wc1.bash </a:t>
            </a:r>
            <a:r>
              <a:rPr lang="ko-KR" altLang="en-US" sz="1600" dirty="0">
                <a:latin typeface="Lucida Sans Typewriter" panose="020B0509030504030204" pitchFamily="49" charset="0"/>
              </a:rPr>
              <a:t>파일</a:t>
            </a: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# </a:t>
            </a:r>
            <a:r>
              <a:rPr lang="ko-KR" altLang="en-US" sz="1600" dirty="0" err="1">
                <a:latin typeface="Lucida Sans Typewriter" panose="020B0509030504030204" pitchFamily="49" charset="0"/>
              </a:rPr>
              <a:t>명령줄</a:t>
            </a:r>
            <a:r>
              <a:rPr lang="ko-KR" altLang="en-US" sz="1600" dirty="0">
                <a:latin typeface="Lucida Sans Typewriter" panose="020B0509030504030204" pitchFamily="49" charset="0"/>
              </a:rPr>
              <a:t> 인수 개수를 확인하고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wc</a:t>
            </a:r>
            <a:r>
              <a:rPr lang="en-US" altLang="ko-KR" sz="1600" dirty="0">
                <a:latin typeface="Lucida Sans Typewriter" panose="020B0509030504030204" pitchFamily="49" charset="0"/>
              </a:rPr>
              <a:t> </a:t>
            </a:r>
            <a:r>
              <a:rPr lang="ko-KR" altLang="en-US" sz="1600" dirty="0">
                <a:latin typeface="Lucida Sans Typewriter" panose="020B0509030504030204" pitchFamily="49" charset="0"/>
              </a:rPr>
              <a:t>명령어를 실행한다</a:t>
            </a:r>
            <a:r>
              <a:rPr lang="en-US" altLang="ko-KR" sz="1600" dirty="0">
                <a:latin typeface="Lucida Sans Typewriter" panose="020B0509030504030204" pitchFamily="49" charset="0"/>
              </a:rPr>
              <a:t>. 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if</a:t>
            </a:r>
            <a:r>
              <a:rPr lang="ko-KR" altLang="en-US" sz="1600" dirty="0">
                <a:latin typeface="Lucida Sans Typewriter" panose="020B0509030504030204" pitchFamily="49" charset="0"/>
              </a:rPr>
              <a:t> </a:t>
            </a:r>
            <a:r>
              <a:rPr lang="en-US" altLang="ko-KR" sz="1600" dirty="0">
                <a:latin typeface="Lucida Sans Typewriter" panose="020B0509030504030204" pitchFamily="49" charset="0"/>
              </a:rPr>
              <a:t>[ $# -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eq</a:t>
            </a:r>
            <a:r>
              <a:rPr lang="en-US" altLang="ko-KR" sz="1600" dirty="0">
                <a:latin typeface="Lucida Sans Typewriter" panose="020B0509030504030204" pitchFamily="49" charset="0"/>
              </a:rPr>
              <a:t> 1 ]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then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  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wc</a:t>
            </a:r>
            <a:r>
              <a:rPr lang="en-US" altLang="ko-KR" sz="1600" dirty="0">
                <a:latin typeface="Lucida Sans Typewriter" panose="020B0509030504030204" pitchFamily="49" charset="0"/>
              </a:rPr>
              <a:t> $1</a:t>
            </a:r>
            <a:endParaRPr lang="en-US" altLang="ko-KR" sz="16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else</a:t>
            </a:r>
            <a:endParaRPr lang="ko-KR" altLang="en-US" sz="16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echo </a:t>
            </a:r>
            <a:r>
              <a:rPr lang="ko-KR" altLang="en-US" sz="1600" dirty="0">
                <a:latin typeface="Lucida Sans Typewriter" panose="020B0509030504030204" pitchFamily="49" charset="0"/>
              </a:rPr>
              <a:t>사용법</a:t>
            </a:r>
            <a:r>
              <a:rPr lang="en-US" altLang="ko-KR" sz="1600" dirty="0">
                <a:latin typeface="Lucida Sans Typewriter" panose="020B0509030504030204" pitchFamily="49" charset="0"/>
              </a:rPr>
              <a:t>: $0 </a:t>
            </a:r>
            <a:r>
              <a:rPr lang="ko-KR" altLang="en-US" sz="1600" dirty="0">
                <a:latin typeface="Lucida Sans Typewriter" panose="020B0509030504030204" pitchFamily="49" charset="0"/>
              </a:rPr>
              <a:t>파일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fi</a:t>
            </a:r>
            <a:endParaRPr lang="ko-KR" altLang="en-US" sz="16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 lvl="5"/>
            <a:endParaRPr lang="en-US" altLang="ko-KR" sz="11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$ wc1.bash</a:t>
            </a:r>
          </a:p>
          <a:p>
            <a:pPr>
              <a:buNone/>
            </a:pPr>
            <a:r>
              <a:rPr lang="ko-KR" altLang="en-US" sz="1600" dirty="0">
                <a:latin typeface="Lucida Sans Typewriter" panose="020B0509030504030204" pitchFamily="49" charset="0"/>
              </a:rPr>
              <a:t>사용법</a:t>
            </a:r>
            <a:r>
              <a:rPr lang="en-US" altLang="ko-KR" sz="1600" dirty="0">
                <a:latin typeface="Lucida Sans Typewriter" panose="020B0509030504030204" pitchFamily="49" charset="0"/>
              </a:rPr>
              <a:t>: wc1.bash </a:t>
            </a:r>
            <a:r>
              <a:rPr lang="ko-KR" altLang="en-US" sz="1600" dirty="0">
                <a:latin typeface="Lucida Sans Typewriter" panose="020B0509030504030204" pitchFamily="49" charset="0"/>
              </a:rPr>
              <a:t>파일</a:t>
            </a: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$ wc1.bash cs1.txt</a:t>
            </a: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38 318 2088 cs1.txt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endParaRPr lang="ko-KR" altLang="en-US" sz="1600" dirty="0"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0834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n-ea"/>
                <a:ea typeface="+mn-ea"/>
              </a:rPr>
              <a:t>if-then-else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latin typeface="+mn-ea"/>
                <a:ea typeface="+mn-ea"/>
              </a:rPr>
              <a:t>if-then-else </a:t>
            </a:r>
            <a:r>
              <a:rPr lang="ko-KR" altLang="en-US" sz="2400" dirty="0">
                <a:latin typeface="+mn-ea"/>
                <a:ea typeface="+mn-ea"/>
              </a:rPr>
              <a:t>구문</a:t>
            </a:r>
            <a:endParaRPr lang="en-US" altLang="ko-KR" sz="2400" dirty="0">
              <a:latin typeface="+mn-ea"/>
              <a:ea typeface="+mn-ea"/>
            </a:endParaRPr>
          </a:p>
          <a:p>
            <a:pPr lvl="1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>
              <a:buNone/>
            </a:pPr>
            <a:r>
              <a:rPr lang="en-US" altLang="ko-KR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if</a:t>
            </a:r>
            <a:r>
              <a:rPr lang="ko-KR" altLang="en-US" dirty="0">
                <a:latin typeface="Lucida Sans Typewriter" panose="020B0509030504030204" pitchFamily="49" charset="0"/>
              </a:rPr>
              <a:t> </a:t>
            </a:r>
            <a:r>
              <a:rPr lang="ko-KR" altLang="en-US" dirty="0" err="1">
                <a:latin typeface="Lucida Sans Typewriter" panose="020B0509030504030204" pitchFamily="49" charset="0"/>
              </a:rPr>
              <a:t>조건식</a:t>
            </a:r>
            <a:endParaRPr lang="ko-KR" altLang="en-US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then</a:t>
            </a:r>
            <a:endParaRPr lang="ko-KR" altLang="en-US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	</a:t>
            </a:r>
            <a:r>
              <a:rPr lang="ko-KR" altLang="en-US" dirty="0">
                <a:latin typeface="Lucida Sans Typewriter" panose="020B0509030504030204" pitchFamily="49" charset="0"/>
              </a:rPr>
              <a:t>명령들</a:t>
            </a:r>
          </a:p>
          <a:p>
            <a:pPr lvl="1">
              <a:buNone/>
            </a:pPr>
            <a:r>
              <a:rPr lang="en-US" altLang="ko-KR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else</a:t>
            </a:r>
            <a:endParaRPr lang="ko-KR" altLang="en-US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	</a:t>
            </a:r>
            <a:r>
              <a:rPr lang="ko-KR" altLang="en-US" dirty="0">
                <a:latin typeface="Lucida Sans Typewriter" panose="020B0509030504030204" pitchFamily="49" charset="0"/>
              </a:rPr>
              <a:t>명령들</a:t>
            </a:r>
          </a:p>
          <a:p>
            <a:pPr lvl="1">
              <a:buNone/>
            </a:pPr>
            <a:r>
              <a:rPr lang="en-US" altLang="ko-KR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fi</a:t>
            </a:r>
            <a:endParaRPr lang="ko-KR" altLang="en-US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endParaRPr lang="ko-KR" altLang="en-US" sz="500" dirty="0">
              <a:latin typeface="+mn-ea"/>
              <a:ea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3923928" y="1216152"/>
            <a:ext cx="4824536" cy="523718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#!/bin/bash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# </a:t>
            </a:r>
            <a:r>
              <a:rPr lang="ko-KR" altLang="en-US" sz="1600" dirty="0">
                <a:latin typeface="Lucida Sans Typewriter" panose="020B0509030504030204" pitchFamily="49" charset="0"/>
              </a:rPr>
              <a:t>사용법</a:t>
            </a:r>
            <a:r>
              <a:rPr lang="en-US" altLang="ko-KR" sz="1600" dirty="0">
                <a:latin typeface="Lucida Sans Typewriter" panose="020B0509030504030204" pitchFamily="49" charset="0"/>
              </a:rPr>
              <a:t>: count1.bash [</a:t>
            </a:r>
            <a:r>
              <a:rPr lang="ko-KR" altLang="en-US" sz="1600" dirty="0">
                <a:latin typeface="Lucida Sans Typewriter" panose="020B0509030504030204" pitchFamily="49" charset="0"/>
              </a:rPr>
              <a:t>디렉터리</a:t>
            </a:r>
            <a:r>
              <a:rPr lang="en-US" altLang="ko-KR" sz="1600" dirty="0">
                <a:latin typeface="Lucida Sans Typewriter" panose="020B0509030504030204" pitchFamily="49" charset="0"/>
              </a:rPr>
              <a:t>] 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# </a:t>
            </a:r>
            <a:r>
              <a:rPr lang="ko-KR" altLang="en-US" sz="1600" dirty="0">
                <a:latin typeface="Lucida Sans Typewriter" panose="020B0509030504030204" pitchFamily="49" charset="0"/>
              </a:rPr>
              <a:t>대상 디렉터리 내의 파일과 서브디렉터리 개수를 프린트한다</a:t>
            </a:r>
            <a:r>
              <a:rPr lang="en-US" altLang="ko-KR" sz="1600" dirty="0">
                <a:latin typeface="Lucida Sans Typewriter" panose="020B0509030504030204" pitchFamily="49" charset="0"/>
              </a:rPr>
              <a:t>.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if</a:t>
            </a:r>
            <a:r>
              <a:rPr lang="ko-KR" altLang="en-US" sz="1600" dirty="0">
                <a:latin typeface="Lucida Sans Typewriter" panose="020B0509030504030204" pitchFamily="49" charset="0"/>
              </a:rPr>
              <a:t> </a:t>
            </a:r>
            <a:r>
              <a:rPr lang="en-US" altLang="ko-KR" sz="1600" dirty="0">
                <a:latin typeface="Lucida Sans Typewriter" panose="020B0509030504030204" pitchFamily="49" charset="0"/>
              </a:rPr>
              <a:t>[ $# -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eq</a:t>
            </a:r>
            <a:r>
              <a:rPr lang="en-US" altLang="ko-KR" sz="1600" dirty="0">
                <a:latin typeface="Lucida Sans Typewriter" panose="020B0509030504030204" pitchFamily="49" charset="0"/>
              </a:rPr>
              <a:t> 0 ]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then</a:t>
            </a:r>
            <a:endParaRPr lang="ko-KR" altLang="en-US" sz="16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dir="."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else</a:t>
            </a:r>
            <a:endParaRPr lang="ko-KR" altLang="en-US" sz="16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dir=$1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fi</a:t>
            </a:r>
            <a:endParaRPr lang="ko-KR" altLang="en-US" sz="16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echo -n $dir </a:t>
            </a:r>
            <a:r>
              <a:rPr lang="ko-KR" altLang="en-US" sz="1600" dirty="0">
                <a:latin typeface="Lucida Sans Typewriter" panose="020B0509030504030204" pitchFamily="49" charset="0"/>
              </a:rPr>
              <a:t>내의 파일과 서브디렉터리 개수</a:t>
            </a:r>
            <a:r>
              <a:rPr lang="en-US" altLang="ko-KR" sz="1600" dirty="0">
                <a:latin typeface="Lucida Sans Typewriter" panose="020B0509030504030204" pitchFamily="49" charset="0"/>
              </a:rPr>
              <a:t>: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 err="1">
                <a:latin typeface="Lucida Sans Typewriter" panose="020B0509030504030204" pitchFamily="49" charset="0"/>
              </a:rPr>
              <a:t>ls</a:t>
            </a:r>
            <a:r>
              <a:rPr lang="en-US" altLang="ko-KR" sz="1600" dirty="0">
                <a:latin typeface="Lucida Sans Typewriter" panose="020B0509030504030204" pitchFamily="49" charset="0"/>
              </a:rPr>
              <a:t> $dir |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wc</a:t>
            </a:r>
            <a:r>
              <a:rPr lang="en-US" altLang="ko-KR" sz="1600" dirty="0">
                <a:latin typeface="Lucida Sans Typewriter" panose="020B0509030504030204" pitchFamily="49" charset="0"/>
              </a:rPr>
              <a:t> –l</a:t>
            </a:r>
          </a:p>
          <a:p>
            <a:pPr lvl="4"/>
            <a:endParaRPr lang="ko-KR" altLang="en-US" sz="9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$ count1.bash 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. </a:t>
            </a:r>
            <a:r>
              <a:rPr lang="ko-KR" altLang="en-US" sz="1600" dirty="0">
                <a:latin typeface="Lucida Sans Typewriter" panose="020B0509030504030204" pitchFamily="49" charset="0"/>
              </a:rPr>
              <a:t>내의 파일과 서브디렉터리 개수</a:t>
            </a:r>
            <a:r>
              <a:rPr lang="en-US" altLang="ko-KR" sz="1600" dirty="0">
                <a:latin typeface="Lucida Sans Typewriter" panose="020B0509030504030204" pitchFamily="49" charset="0"/>
              </a:rPr>
              <a:t>: 17</a:t>
            </a:r>
            <a:endParaRPr lang="ko-KR" altLang="en-US" sz="1600" dirty="0">
              <a:latin typeface="Lucida Sans Typewriter" panose="020B0509030504030204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10.6 </a:t>
            </a:r>
            <a:r>
              <a:rPr lang="ko-KR" altLang="en-US" dirty="0"/>
              <a:t>수식</a:t>
            </a:r>
            <a:br>
              <a:rPr lang="ko-KR" altLang="en-US" dirty="0"/>
            </a:br>
            <a:br>
              <a:rPr lang="ko-KR" altLang="en-US" dirty="0"/>
            </a:br>
            <a:br>
              <a:rPr lang="ko-KR" altLang="en-US" sz="1600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비교 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비교 연산은 산술 비교 연산</a:t>
            </a:r>
            <a:r>
              <a:rPr lang="en-US" altLang="ko-KR" dirty="0"/>
              <a:t>, </a:t>
            </a:r>
            <a:r>
              <a:rPr lang="ko-KR" altLang="en-US" dirty="0"/>
              <a:t>문자열 비교 연산 </a:t>
            </a: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593129"/>
              </p:ext>
            </p:extLst>
          </p:nvPr>
        </p:nvGraphicFramePr>
        <p:xfrm>
          <a:off x="971600" y="2436749"/>
          <a:ext cx="7200800" cy="2660336"/>
        </p:xfrm>
        <a:graphic>
          <a:graphicData uri="http://schemas.openxmlformats.org/drawingml/2006/table">
            <a:tbl>
              <a:tblPr/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5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한컴바탕"/>
                        </a:rPr>
                        <a:t>산술 비교 연산자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8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한컴바탕"/>
                        </a:rPr>
                        <a:t>의미</a:t>
                      </a:r>
                      <a:endParaRPr lang="ko-KR" altLang="en-US" sz="160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8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정수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1 -</a:t>
                      </a:r>
                      <a:r>
                        <a:rPr lang="en-US" altLang="ko-KR" sz="16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eq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정수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한컴바탕"/>
                        </a:rPr>
                        <a:t>두 정수가 같으면 참 아니면 거짓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정수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1 -ne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정수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한컴바탕"/>
                        </a:rPr>
                        <a:t>두 정수가 다르면 참 아니면 거짓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정수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1 -</a:t>
                      </a:r>
                      <a:r>
                        <a:rPr lang="en-US" altLang="ko-KR" sz="16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gt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정수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한컴바탕"/>
                        </a:rPr>
                        <a:t>정수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한컴바탕"/>
                        </a:rPr>
                        <a:t>1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한컴바탕"/>
                        </a:rPr>
                        <a:t>이 정수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한컴바탕"/>
                        </a:rPr>
                        <a:t>2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한컴바탕"/>
                        </a:rPr>
                        <a:t>보다 크면 참 아니면 거짓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정수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1 -</a:t>
                      </a:r>
                      <a:r>
                        <a:rPr lang="en-US" altLang="ko-KR" sz="16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ge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정수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한컴바탕"/>
                        </a:rPr>
                        <a:t>정수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한컴바탕"/>
                        </a:rPr>
                        <a:t>1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한컴바탕"/>
                        </a:rPr>
                        <a:t>이 정수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한컴바탕"/>
                        </a:rPr>
                        <a:t>2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한컴바탕"/>
                        </a:rPr>
                        <a:t>보다 크거나 같으면 참 아니면 거짓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정수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1 -</a:t>
                      </a:r>
                      <a:r>
                        <a:rPr lang="en-US" altLang="ko-KR" sz="16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lt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정수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한컴바탕"/>
                        </a:rPr>
                        <a:t>정수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한컴바탕"/>
                        </a:rPr>
                        <a:t>1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한컴바탕"/>
                        </a:rPr>
                        <a:t>이 정수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한컴바탕"/>
                        </a:rPr>
                        <a:t>2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한컴바탕"/>
                        </a:rPr>
                        <a:t>보다 작으면 참 아니면 거짓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정수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1 -le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정수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정수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1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이 정수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2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보다 작거나 같으면 참 아니면 거짓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08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>
                <a:latin typeface="+mn-ea"/>
                <a:ea typeface="+mn-ea"/>
              </a:rPr>
              <a:t>문자열 비교 연산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788024" y="1216152"/>
            <a:ext cx="4104456" cy="49377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#!/bin/bash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# </a:t>
            </a:r>
            <a:r>
              <a:rPr lang="ko-KR" altLang="en-US" sz="1600" dirty="0">
                <a:latin typeface="Lucida Sans Typewriter" panose="020B0509030504030204" pitchFamily="49" charset="0"/>
              </a:rPr>
              <a:t>사용법</a:t>
            </a:r>
            <a:r>
              <a:rPr lang="en-US" altLang="ko-KR" sz="1600" dirty="0">
                <a:latin typeface="Lucida Sans Typewriter" panose="020B0509030504030204" pitchFamily="49" charset="0"/>
              </a:rPr>
              <a:t>: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reply.bash</a:t>
            </a:r>
            <a:r>
              <a:rPr lang="en-US" altLang="ko-KR" sz="1600" dirty="0">
                <a:latin typeface="Lucida Sans Typewriter" panose="020B0509030504030204" pitchFamily="49" charset="0"/>
              </a:rPr>
              <a:t> 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# </a:t>
            </a:r>
            <a:r>
              <a:rPr lang="ko-KR" altLang="en-US" sz="1600" dirty="0">
                <a:latin typeface="Lucida Sans Typewriter" panose="020B0509030504030204" pitchFamily="49" charset="0"/>
              </a:rPr>
              <a:t>계속 여부를 </a:t>
            </a:r>
            <a:r>
              <a:rPr lang="ko-KR" altLang="en-US" sz="1600" dirty="0" err="1">
                <a:latin typeface="Lucida Sans Typewriter" panose="020B0509030504030204" pitchFamily="49" charset="0"/>
              </a:rPr>
              <a:t>입력받아</a:t>
            </a:r>
            <a:r>
              <a:rPr lang="ko-KR" altLang="en-US" sz="1600" dirty="0">
                <a:latin typeface="Lucida Sans Typewriter" panose="020B0509030504030204" pitchFamily="49" charset="0"/>
              </a:rPr>
              <a:t> 프린트한다</a:t>
            </a:r>
            <a:r>
              <a:rPr lang="en-US" altLang="ko-KR" sz="1600" dirty="0">
                <a:latin typeface="Lucida Sans Typewriter" panose="020B0509030504030204" pitchFamily="49" charset="0"/>
              </a:rPr>
              <a:t>. 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echo -n "</a:t>
            </a:r>
            <a:r>
              <a:rPr lang="ko-KR" altLang="en-US" sz="1600" dirty="0">
                <a:latin typeface="Lucida Sans Typewriter" panose="020B0509030504030204" pitchFamily="49" charset="0"/>
              </a:rPr>
              <a:t>계속하겠습니까 </a:t>
            </a:r>
            <a:r>
              <a:rPr lang="en-US" altLang="ko-KR" sz="1600" dirty="0">
                <a:latin typeface="Lucida Sans Typewriter" panose="020B0509030504030204" pitchFamily="49" charset="0"/>
              </a:rPr>
              <a:t>?"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read reply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if</a:t>
            </a:r>
            <a:r>
              <a:rPr lang="ko-KR" altLang="en-US" sz="1600" dirty="0">
                <a:latin typeface="Lucida Sans Typewriter" panose="020B0509030504030204" pitchFamily="49" charset="0"/>
              </a:rPr>
              <a:t> </a:t>
            </a:r>
            <a:r>
              <a:rPr lang="en-US" altLang="ko-KR" sz="1600" dirty="0">
                <a:latin typeface="Lucida Sans Typewriter" panose="020B0509030504030204" pitchFamily="49" charset="0"/>
              </a:rPr>
              <a:t>[ $reply == "y" ] || </a:t>
            </a: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[ $reply == "Y" ]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then</a:t>
            </a:r>
            <a:endParaRPr lang="ko-KR" altLang="en-US" sz="16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 echo "</a:t>
            </a:r>
            <a:r>
              <a:rPr lang="ko-KR" altLang="en-US" sz="1600" dirty="0">
                <a:latin typeface="Lucida Sans Typewriter" panose="020B0509030504030204" pitchFamily="49" charset="0"/>
              </a:rPr>
              <a:t>계속합니다</a:t>
            </a:r>
            <a:r>
              <a:rPr lang="en-US" altLang="ko-KR" sz="1600" dirty="0">
                <a:latin typeface="Lucida Sans Typewriter" panose="020B0509030504030204" pitchFamily="49" charset="0"/>
              </a:rPr>
              <a:t>"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else</a:t>
            </a:r>
            <a:endParaRPr lang="ko-KR" altLang="en-US" sz="16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 echo "</a:t>
            </a:r>
            <a:r>
              <a:rPr lang="ko-KR" altLang="en-US" sz="1600" dirty="0">
                <a:latin typeface="Lucida Sans Typewriter" panose="020B0509030504030204" pitchFamily="49" charset="0"/>
              </a:rPr>
              <a:t>중지합니다</a:t>
            </a:r>
            <a:r>
              <a:rPr lang="en-US" altLang="ko-KR" sz="1600" dirty="0">
                <a:latin typeface="Lucida Sans Typewriter" panose="020B0509030504030204" pitchFamily="49" charset="0"/>
              </a:rPr>
              <a:t>" 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fi</a:t>
            </a:r>
          </a:p>
          <a:p>
            <a:pPr lvl="8"/>
            <a:endParaRPr lang="ko-KR" altLang="en-US" sz="7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$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reply.bash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ko-KR" altLang="en-US" sz="1600" dirty="0">
                <a:latin typeface="Lucida Sans Typewriter" panose="020B0509030504030204" pitchFamily="49" charset="0"/>
              </a:rPr>
              <a:t>계속하겠습니까 </a:t>
            </a:r>
            <a:r>
              <a:rPr lang="en-US" altLang="ko-KR" sz="1600" dirty="0">
                <a:latin typeface="Lucida Sans Typewriter" panose="020B0509030504030204" pitchFamily="49" charset="0"/>
              </a:rPr>
              <a:t>?</a:t>
            </a: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y</a:t>
            </a:r>
            <a:endParaRPr lang="ko-KR" altLang="en-US" sz="16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ko-KR" altLang="en-US" sz="1600" dirty="0">
                <a:latin typeface="Lucida Sans Typewriter" panose="020B0509030504030204" pitchFamily="49" charset="0"/>
              </a:rPr>
              <a:t>계속합니다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286288"/>
              </p:ext>
            </p:extLst>
          </p:nvPr>
        </p:nvGraphicFramePr>
        <p:xfrm>
          <a:off x="467544" y="1844824"/>
          <a:ext cx="4032448" cy="3301812"/>
        </p:xfrm>
        <a:graphic>
          <a:graphicData uri="http://schemas.openxmlformats.org/drawingml/2006/table">
            <a:tbl>
              <a:tblPr/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5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한컴바탕"/>
                        </a:rPr>
                        <a:t>문자열 </a:t>
                      </a:r>
                      <a:endParaRPr lang="en-US" altLang="ko-KR" sz="16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한컴바탕"/>
                        </a:rPr>
                        <a:t>비교 연산자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8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한컴바탕"/>
                        </a:rPr>
                        <a:t>의미</a:t>
                      </a:r>
                      <a:endParaRPr lang="ko-KR" altLang="en-US" sz="160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8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dirty="0">
                          <a:solidFill>
                            <a:srgbClr val="000000"/>
                          </a:solidFill>
                          <a:latin typeface="한컴바탕"/>
                        </a:rPr>
                        <a:t>문자열</a:t>
                      </a:r>
                      <a:r>
                        <a:rPr lang="en-US" altLang="ko-KR" sz="1500" dirty="0">
                          <a:solidFill>
                            <a:srgbClr val="000000"/>
                          </a:solidFill>
                          <a:latin typeface="한컴바탕"/>
                        </a:rPr>
                        <a:t>1</a:t>
                      </a:r>
                      <a:r>
                        <a:rPr lang="en-US" altLang="ko-KR" sz="1500" baseline="0" dirty="0">
                          <a:solidFill>
                            <a:srgbClr val="000000"/>
                          </a:solidFill>
                          <a:latin typeface="한컴바탕"/>
                        </a:rPr>
                        <a:t> </a:t>
                      </a:r>
                      <a:r>
                        <a:rPr lang="en-US" altLang="ko-KR" sz="1500" dirty="0">
                          <a:solidFill>
                            <a:srgbClr val="000000"/>
                          </a:solidFill>
                          <a:latin typeface="한컴바탕"/>
                        </a:rPr>
                        <a:t>== </a:t>
                      </a:r>
                      <a:r>
                        <a:rPr lang="ko-KR" altLang="en-US" sz="1500" dirty="0">
                          <a:solidFill>
                            <a:srgbClr val="000000"/>
                          </a:solidFill>
                          <a:latin typeface="한컴바탕"/>
                        </a:rPr>
                        <a:t>문자열</a:t>
                      </a:r>
                      <a:r>
                        <a:rPr lang="en-US" altLang="ko-KR" sz="1500" dirty="0">
                          <a:solidFill>
                            <a:srgbClr val="000000"/>
                          </a:solidFill>
                          <a:latin typeface="한컴바탕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dirty="0">
                          <a:solidFill>
                            <a:srgbClr val="000000"/>
                          </a:solidFill>
                          <a:latin typeface="한컴바탕"/>
                        </a:rPr>
                        <a:t>두 문자열이 같으면 참 </a:t>
                      </a:r>
                      <a:endParaRPr lang="en-US" altLang="ko-KR" sz="1500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dirty="0">
                          <a:solidFill>
                            <a:srgbClr val="000000"/>
                          </a:solidFill>
                          <a:latin typeface="한컴바탕"/>
                        </a:rPr>
                        <a:t>아니면 거짓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dirty="0">
                          <a:solidFill>
                            <a:srgbClr val="000000"/>
                          </a:solidFill>
                          <a:latin typeface="한컴바탕"/>
                        </a:rPr>
                        <a:t>문자열</a:t>
                      </a:r>
                      <a:r>
                        <a:rPr lang="en-US" altLang="ko-KR" sz="1500" dirty="0">
                          <a:solidFill>
                            <a:srgbClr val="000000"/>
                          </a:solidFill>
                          <a:latin typeface="한컴바탕"/>
                        </a:rPr>
                        <a:t>1  != </a:t>
                      </a:r>
                      <a:r>
                        <a:rPr lang="ko-KR" altLang="en-US" sz="1500" dirty="0">
                          <a:solidFill>
                            <a:srgbClr val="000000"/>
                          </a:solidFill>
                          <a:latin typeface="한컴바탕"/>
                        </a:rPr>
                        <a:t>문자열</a:t>
                      </a:r>
                      <a:r>
                        <a:rPr lang="en-US" altLang="ko-KR" sz="1500" dirty="0">
                          <a:solidFill>
                            <a:srgbClr val="000000"/>
                          </a:solidFill>
                          <a:latin typeface="한컴바탕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dirty="0">
                          <a:solidFill>
                            <a:srgbClr val="000000"/>
                          </a:solidFill>
                          <a:latin typeface="한컴바탕"/>
                        </a:rPr>
                        <a:t>두 문자열이 다르면 참 </a:t>
                      </a:r>
                      <a:endParaRPr lang="en-US" altLang="ko-KR" sz="1500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dirty="0">
                          <a:solidFill>
                            <a:srgbClr val="000000"/>
                          </a:solidFill>
                          <a:latin typeface="한컴바탕"/>
                        </a:rPr>
                        <a:t>아니면 거짓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-n </a:t>
                      </a:r>
                      <a:r>
                        <a:rPr lang="ko-KR" altLang="en-US" sz="15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문자열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dirty="0">
                          <a:solidFill>
                            <a:srgbClr val="000000"/>
                          </a:solidFill>
                          <a:latin typeface="한컴바탕"/>
                        </a:rPr>
                        <a:t>문자열이 </a:t>
                      </a:r>
                      <a:r>
                        <a:rPr lang="en-US" altLang="ko-KR" sz="1500" dirty="0">
                          <a:solidFill>
                            <a:srgbClr val="000000"/>
                          </a:solidFill>
                          <a:latin typeface="한컴바탕"/>
                        </a:rPr>
                        <a:t>null</a:t>
                      </a:r>
                      <a:r>
                        <a:rPr lang="ko-KR" altLang="en-US" sz="1500" dirty="0">
                          <a:solidFill>
                            <a:srgbClr val="000000"/>
                          </a:solidFill>
                          <a:latin typeface="한컴바탕"/>
                        </a:rPr>
                        <a:t>이 아니면 참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-z </a:t>
                      </a:r>
                      <a:r>
                        <a:rPr lang="ko-KR" altLang="en-US" sz="15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문자열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dirty="0">
                          <a:solidFill>
                            <a:srgbClr val="000000"/>
                          </a:solidFill>
                          <a:latin typeface="한컴바탕"/>
                        </a:rPr>
                        <a:t>문자열이 </a:t>
                      </a:r>
                      <a:r>
                        <a:rPr lang="en-US" altLang="ko-KR" sz="1500" dirty="0">
                          <a:solidFill>
                            <a:srgbClr val="000000"/>
                          </a:solidFill>
                          <a:latin typeface="한컴바탕"/>
                        </a:rPr>
                        <a:t>null</a:t>
                      </a:r>
                      <a:r>
                        <a:rPr lang="ko-KR" altLang="en-US" sz="1500" dirty="0">
                          <a:solidFill>
                            <a:srgbClr val="000000"/>
                          </a:solidFill>
                          <a:latin typeface="한컴바탕"/>
                        </a:rPr>
                        <a:t>이면 참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529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10.1 Bash </a:t>
            </a:r>
            <a:r>
              <a:rPr lang="ko-KR" altLang="en-US" dirty="0" err="1"/>
              <a:t>쉘</a:t>
            </a:r>
            <a:r>
              <a:rPr lang="ko-KR" altLang="en-US" dirty="0"/>
              <a:t> 소개</a:t>
            </a:r>
            <a:br>
              <a:rPr lang="ko-KR" altLang="en-US" sz="1600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파일 관련 연산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79658942"/>
              </p:ext>
            </p:extLst>
          </p:nvPr>
        </p:nvGraphicFramePr>
        <p:xfrm>
          <a:off x="827584" y="1412776"/>
          <a:ext cx="7560840" cy="4660769"/>
        </p:xfrm>
        <a:graphic>
          <a:graphicData uri="http://schemas.openxmlformats.org/drawingml/2006/table">
            <a:tbl>
              <a:tblPr/>
              <a:tblGrid>
                <a:gridCol w="2482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8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한컴바탕"/>
                        </a:rPr>
                        <a:t>파일 관련 연산자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8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한컴바탕"/>
                        </a:rPr>
                        <a:t>의미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8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208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-a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파일</a:t>
                      </a:r>
                    </a:p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e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파일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해당 파일이 존재하면 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80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-r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파일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사용자가 해당 파일을 읽을 수 있으면 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80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-w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파일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사용자가 해당 파일을 쓸 수 있으면 참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80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-x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파일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사용자가 해당 파일을 실행할 수 있으면 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80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-O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파일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사용자가 해당 파일의 소유자이면 참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180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-z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파일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해당 파일의 크기가 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0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이면 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180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-f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파일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해당 파일이 일반 파일이면 참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180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-d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파일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해당 파일이 디렉터리이면 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ea"/>
                <a:ea typeface="+mn-ea"/>
              </a:rPr>
              <a:t>파일 관련 연산</a:t>
            </a:r>
            <a:r>
              <a:rPr lang="en-US" altLang="ko-KR" b="1" dirty="0">
                <a:latin typeface="+mn-ea"/>
                <a:ea typeface="+mn-ea"/>
              </a:rPr>
              <a:t>: </a:t>
            </a:r>
            <a:r>
              <a:rPr lang="ko-KR" altLang="en-US" b="1" dirty="0">
                <a:latin typeface="+mn-ea"/>
                <a:ea typeface="+mn-ea"/>
              </a:rPr>
              <a:t>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4041648" cy="48161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if</a:t>
            </a:r>
            <a:r>
              <a:rPr lang="en-US" altLang="ko-KR" sz="1600" dirty="0">
                <a:latin typeface="Lucida Sans Typewriter" panose="020B0509030504030204" pitchFamily="49" charset="0"/>
              </a:rPr>
              <a:t> [ -e $file ]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then</a:t>
            </a:r>
            <a:r>
              <a:rPr lang="en-US" altLang="ko-KR" sz="1600" dirty="0">
                <a:latin typeface="Lucida Sans Typewriter" panose="020B0509030504030204" pitchFamily="49" charset="0"/>
              </a:rPr>
              <a:t> # $file</a:t>
            </a:r>
            <a:r>
              <a:rPr lang="ko-KR" altLang="en-US" sz="1600" dirty="0">
                <a:latin typeface="Lucida Sans Typewriter" panose="020B0509030504030204" pitchFamily="49" charset="0"/>
              </a:rPr>
              <a:t>이 존재하면 </a:t>
            </a:r>
            <a:endParaRPr lang="en-US" altLang="ko-KR" sz="16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wc</a:t>
            </a:r>
            <a:r>
              <a:rPr lang="en-US" altLang="ko-KR" sz="1600" dirty="0">
                <a:latin typeface="Lucida Sans Typewriter" panose="020B0509030504030204" pitchFamily="49" charset="0"/>
              </a:rPr>
              <a:t> $file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else</a:t>
            </a:r>
            <a:r>
              <a:rPr lang="en-US" altLang="ko-KR" sz="1600" dirty="0">
                <a:latin typeface="Lucida Sans Typewriter" panose="020B0509030504030204" pitchFamily="49" charset="0"/>
              </a:rPr>
              <a:t> # $file</a:t>
            </a:r>
            <a:r>
              <a:rPr lang="ko-KR" altLang="en-US" sz="1600" dirty="0">
                <a:latin typeface="Lucida Sans Typewriter" panose="020B0509030504030204" pitchFamily="49" charset="0"/>
              </a:rPr>
              <a:t>이 존재하지 않으면 </a:t>
            </a:r>
            <a:endParaRPr lang="en-US" altLang="ko-KR" sz="16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echo "</a:t>
            </a:r>
            <a:r>
              <a:rPr lang="ko-KR" altLang="en-US" sz="1600" dirty="0">
                <a:latin typeface="Lucida Sans Typewriter" panose="020B0509030504030204" pitchFamily="49" charset="0"/>
              </a:rPr>
              <a:t>오류 </a:t>
            </a:r>
            <a:r>
              <a:rPr lang="en-US" altLang="ko-KR" sz="1600" dirty="0">
                <a:latin typeface="Lucida Sans Typewriter" panose="020B0509030504030204" pitchFamily="49" charset="0"/>
              </a:rPr>
              <a:t>! </a:t>
            </a:r>
            <a:r>
              <a:rPr lang="ko-KR" altLang="en-US" sz="1600" dirty="0">
                <a:latin typeface="Lucida Sans Typewriter" panose="020B0509030504030204" pitchFamily="49" charset="0"/>
              </a:rPr>
              <a:t>파일 없음</a:t>
            </a:r>
            <a:r>
              <a:rPr lang="en-US" altLang="ko-KR" sz="1600" dirty="0">
                <a:latin typeface="Lucida Sans Typewriter" panose="020B0509030504030204" pitchFamily="49" charset="0"/>
              </a:rPr>
              <a:t>“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fi</a:t>
            </a:r>
            <a:r>
              <a:rPr lang="en-US" altLang="ko-KR" sz="1600" dirty="0">
                <a:latin typeface="Lucida Sans Typewriter" panose="020B0509030504030204" pitchFamily="49" charset="0"/>
              </a:rPr>
              <a:t> </a:t>
            </a:r>
          </a:p>
          <a:p>
            <a:pPr>
              <a:buNone/>
            </a:pPr>
            <a:endParaRPr lang="ko-KR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32198" y="1340768"/>
            <a:ext cx="4041648" cy="48131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if</a:t>
            </a:r>
            <a:r>
              <a:rPr lang="en-US" altLang="ko-KR" sz="1600" dirty="0">
                <a:latin typeface="Lucida Sans Typewriter" panose="020B0509030504030204" pitchFamily="49" charset="0"/>
              </a:rPr>
              <a:t> [ -d $dir ] 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then</a:t>
            </a: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echo -n $dir </a:t>
            </a:r>
            <a:r>
              <a:rPr lang="ko-KR" altLang="en-US" sz="1600" dirty="0">
                <a:latin typeface="Lucida Sans Typewriter" panose="020B0509030504030204" pitchFamily="49" charset="0"/>
              </a:rPr>
              <a:t>내의 파일과 서브디렉터리 개수</a:t>
            </a:r>
            <a:r>
              <a:rPr lang="en-US" altLang="ko-KR" sz="1600" dirty="0">
                <a:latin typeface="Lucida Sans Typewriter" panose="020B0509030504030204" pitchFamily="49" charset="0"/>
              </a:rPr>
              <a:t>: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ls</a:t>
            </a:r>
            <a:r>
              <a:rPr lang="en-US" altLang="ko-KR" sz="1600" dirty="0">
                <a:latin typeface="Lucida Sans Typewriter" panose="020B0509030504030204" pitchFamily="49" charset="0"/>
              </a:rPr>
              <a:t> $dir |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wc</a:t>
            </a:r>
            <a:r>
              <a:rPr lang="en-US" altLang="ko-KR" sz="1600" dirty="0">
                <a:latin typeface="Lucida Sans Typewriter" panose="020B0509030504030204" pitchFamily="49" charset="0"/>
              </a:rPr>
              <a:t> -l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else</a:t>
            </a: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echo $dir\: </a:t>
            </a:r>
            <a:r>
              <a:rPr lang="ko-KR" altLang="en-US" sz="1600" dirty="0">
                <a:latin typeface="Lucida Sans Typewriter" panose="020B0509030504030204" pitchFamily="49" charset="0"/>
              </a:rPr>
              <a:t>디렉터리 아님</a:t>
            </a:r>
          </a:p>
          <a:p>
            <a:pPr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fi</a:t>
            </a: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 </a:t>
            </a:r>
          </a:p>
          <a:p>
            <a:pPr>
              <a:buNone/>
            </a:pPr>
            <a:endParaRPr lang="ko-KR" altLang="en-US" sz="1600" dirty="0">
              <a:latin typeface="Lucida Sans Typewriter" panose="020B0509030504030204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부울</a:t>
            </a:r>
            <a:r>
              <a:rPr lang="ko-KR" altLang="en-US" dirty="0"/>
              <a:t> 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조건식에</a:t>
            </a:r>
            <a:r>
              <a:rPr lang="ko-KR" altLang="en-US" dirty="0"/>
              <a:t> </a:t>
            </a:r>
            <a:r>
              <a:rPr lang="ko-KR" altLang="en-US" dirty="0" err="1"/>
              <a:t>부울</a:t>
            </a:r>
            <a:r>
              <a:rPr lang="ko-KR" altLang="en-US" dirty="0"/>
              <a:t> 연산자 사용</a:t>
            </a:r>
            <a:endParaRPr lang="en-US" altLang="ko-KR" dirty="0"/>
          </a:p>
          <a:p>
            <a:pPr lvl="1"/>
            <a:r>
              <a:rPr lang="en-US" altLang="ko-KR" dirty="0"/>
              <a:t>! </a:t>
            </a:r>
            <a:r>
              <a:rPr lang="ko-KR" altLang="en-US" dirty="0"/>
              <a:t>부정</a:t>
            </a:r>
            <a:r>
              <a:rPr lang="en-US" altLang="ko-KR" dirty="0"/>
              <a:t>(negation)</a:t>
            </a:r>
          </a:p>
          <a:p>
            <a:pPr lvl="1"/>
            <a:r>
              <a:rPr lang="en-US" altLang="ko-KR" dirty="0"/>
              <a:t>&amp;&amp; </a:t>
            </a:r>
            <a:r>
              <a:rPr lang="ko-KR" altLang="en-US" dirty="0"/>
              <a:t>논리곱</a:t>
            </a:r>
            <a:r>
              <a:rPr lang="en-US" altLang="ko-KR" dirty="0"/>
              <a:t>(logical and) </a:t>
            </a:r>
          </a:p>
          <a:p>
            <a:pPr lvl="1"/>
            <a:r>
              <a:rPr lang="en-US" altLang="ko-KR" dirty="0"/>
              <a:t>|| </a:t>
            </a:r>
            <a:r>
              <a:rPr lang="ko-KR" altLang="en-US" dirty="0"/>
              <a:t>논리합</a:t>
            </a:r>
            <a:r>
              <a:rPr lang="en-US" altLang="ko-KR" dirty="0"/>
              <a:t>(logical or) </a:t>
            </a:r>
          </a:p>
          <a:p>
            <a:pPr lvl="1"/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188274" cy="50211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# $file</a:t>
            </a:r>
            <a:r>
              <a:rPr lang="ko-KR" altLang="en-US" sz="1600" dirty="0">
                <a:latin typeface="Lucida Sans Typewriter" panose="020B0509030504030204" pitchFamily="49" charset="0"/>
              </a:rPr>
              <a:t>이 일반 파일이고 </a:t>
            </a:r>
            <a:r>
              <a:rPr lang="ko-KR" altLang="en-US" sz="1600" dirty="0" err="1">
                <a:latin typeface="Lucida Sans Typewriter" panose="020B0509030504030204" pitchFamily="49" charset="0"/>
              </a:rPr>
              <a:t>쓸수</a:t>
            </a:r>
            <a:r>
              <a:rPr lang="ko-KR" altLang="en-US" sz="1600" dirty="0">
                <a:latin typeface="Lucida Sans Typewriter" panose="020B0509030504030204" pitchFamily="49" charset="0"/>
              </a:rPr>
              <a:t> 있으면</a:t>
            </a:r>
            <a:endParaRPr lang="en-US" altLang="ko-KR" sz="16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if</a:t>
            </a:r>
            <a:r>
              <a:rPr lang="en-US" altLang="ko-KR" sz="1600" dirty="0">
                <a:latin typeface="Lucida Sans Typewriter" panose="020B0509030504030204" pitchFamily="49" charset="0"/>
              </a:rPr>
              <a:t> [ -f $file ] &amp;&amp; [ -w $file ] 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then</a:t>
            </a:r>
            <a:endParaRPr lang="ko-KR" altLang="en-US" sz="16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uptime &gt; $file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fi</a:t>
            </a:r>
          </a:p>
          <a:p>
            <a:pPr>
              <a:buNone/>
            </a:pPr>
            <a:endParaRPr lang="en-US" altLang="ko-KR" sz="16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if</a:t>
            </a:r>
            <a:r>
              <a:rPr lang="en-US" altLang="ko-KR" sz="1600" dirty="0">
                <a:latin typeface="Lucida Sans Typewriter" panose="020B0509030504030204" pitchFamily="49" charset="0"/>
              </a:rPr>
              <a:t> [ ! -e $file ]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then</a:t>
            </a:r>
            <a:r>
              <a:rPr lang="en-US" altLang="ko-KR" sz="1600" dirty="0">
                <a:latin typeface="Lucida Sans Typewriter" panose="020B0509030504030204" pitchFamily="49" charset="0"/>
              </a:rPr>
              <a:t> # $file</a:t>
            </a:r>
            <a:r>
              <a:rPr lang="ko-KR" altLang="en-US" sz="1600" dirty="0">
                <a:latin typeface="Lucida Sans Typewriter" panose="020B0509030504030204" pitchFamily="49" charset="0"/>
              </a:rPr>
              <a:t>이 존재하지 않으면 </a:t>
            </a: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echo $file : </a:t>
            </a:r>
            <a:r>
              <a:rPr lang="ko-KR" altLang="en-US" sz="1600" dirty="0">
                <a:latin typeface="Lucida Sans Typewriter" panose="020B0509030504030204" pitchFamily="49" charset="0"/>
              </a:rPr>
              <a:t>파일 없음 </a:t>
            </a:r>
          </a:p>
          <a:p>
            <a:pPr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fi</a:t>
            </a:r>
            <a:endParaRPr lang="en-US" altLang="ko-KR" sz="16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>
              <a:buNone/>
            </a:pPr>
            <a:endParaRPr lang="en-US" altLang="ko-KR" sz="16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if</a:t>
            </a:r>
            <a:r>
              <a:rPr lang="en-US" altLang="ko-KR" sz="1600" dirty="0">
                <a:latin typeface="Lucida Sans Typewriter" panose="020B0509030504030204" pitchFamily="49" charset="0"/>
              </a:rPr>
              <a:t> [ ! -d $file ]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then</a:t>
            </a:r>
            <a:r>
              <a:rPr lang="en-US" altLang="ko-KR" sz="1600" dirty="0">
                <a:latin typeface="Lucida Sans Typewriter" panose="020B0509030504030204" pitchFamily="49" charset="0"/>
              </a:rPr>
              <a:t> # $file</a:t>
            </a:r>
            <a:r>
              <a:rPr lang="ko-KR" altLang="en-US" sz="1600" dirty="0">
                <a:latin typeface="Lucida Sans Typewriter" panose="020B0509030504030204" pitchFamily="49" charset="0"/>
              </a:rPr>
              <a:t>이 디렉터리가 아니면</a:t>
            </a: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echo $file : </a:t>
            </a:r>
            <a:r>
              <a:rPr lang="ko-KR" altLang="en-US" sz="1600" dirty="0">
                <a:latin typeface="Lucida Sans Typewriter" panose="020B0509030504030204" pitchFamily="49" charset="0"/>
              </a:rPr>
              <a:t>디렉터리 아님 </a:t>
            </a:r>
          </a:p>
          <a:p>
            <a:pPr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fi</a:t>
            </a:r>
            <a:endParaRPr lang="en-US" altLang="ko-KR" sz="16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endParaRPr lang="ko-KR" altLang="en-US" sz="1600" dirty="0">
              <a:latin typeface="Lucida Sans Typewriter" panose="020B0509030504030204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산술 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8229600" cy="496855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산술 연산</a:t>
            </a:r>
          </a:p>
          <a:p>
            <a:pPr lvl="1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$ a=2+3</a:t>
            </a:r>
            <a:endParaRPr lang="ko-KR" altLang="en-US" sz="1900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$ echo</a:t>
            </a:r>
            <a:r>
              <a:rPr lang="ko-KR" altLang="en-US" sz="1900" dirty="0">
                <a:latin typeface="Lucida Sans Typewriter" panose="020B0509030504030204" pitchFamily="49" charset="0"/>
              </a:rPr>
              <a:t> </a:t>
            </a:r>
            <a:r>
              <a:rPr lang="en-US" altLang="ko-KR" sz="1900" dirty="0">
                <a:latin typeface="Lucida Sans Typewriter" panose="020B0509030504030204" pitchFamily="49" charset="0"/>
              </a:rPr>
              <a:t>$a</a:t>
            </a:r>
          </a:p>
          <a:p>
            <a:pPr lvl="1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$ a=`</a:t>
            </a:r>
            <a:r>
              <a:rPr lang="en-US" altLang="ko-KR" sz="1900" dirty="0" err="1">
                <a:latin typeface="Lucida Sans Typewriter" panose="020B0509030504030204" pitchFamily="49" charset="0"/>
              </a:rPr>
              <a:t>expr</a:t>
            </a:r>
            <a:r>
              <a:rPr lang="en-US" altLang="ko-KR" sz="1900" dirty="0">
                <a:latin typeface="Lucida Sans Typewriter" panose="020B0509030504030204" pitchFamily="49" charset="0"/>
              </a:rPr>
              <a:t> 2 + 3`</a:t>
            </a:r>
          </a:p>
          <a:p>
            <a:pPr lvl="1">
              <a:buNone/>
            </a:pPr>
            <a:endParaRPr lang="ko-KR" altLang="en-US" dirty="0"/>
          </a:p>
          <a:p>
            <a:r>
              <a:rPr lang="en-US" altLang="ko-KR" dirty="0"/>
              <a:t>let </a:t>
            </a:r>
            <a:r>
              <a:rPr lang="ko-KR" altLang="en-US" dirty="0"/>
              <a:t>명령어를 이용한 산술연산</a:t>
            </a:r>
            <a:endParaRPr lang="en-US" altLang="ko-KR" dirty="0"/>
          </a:p>
          <a:p>
            <a:pPr lvl="1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$ let </a:t>
            </a:r>
            <a:r>
              <a:rPr lang="ko-KR" altLang="en-US" sz="1900" dirty="0">
                <a:latin typeface="Lucida Sans Typewriter" panose="020B0509030504030204" pitchFamily="49" charset="0"/>
              </a:rPr>
              <a:t>변수</a:t>
            </a:r>
            <a:r>
              <a:rPr lang="en-US" altLang="ko-KR" sz="1900" dirty="0">
                <a:latin typeface="Lucida Sans Typewriter" panose="020B0509030504030204" pitchFamily="49" charset="0"/>
              </a:rPr>
              <a:t>=</a:t>
            </a:r>
            <a:r>
              <a:rPr lang="ko-KR" altLang="en-US" sz="1900" dirty="0">
                <a:latin typeface="Lucida Sans Typewriter" panose="020B0509030504030204" pitchFamily="49" charset="0"/>
              </a:rPr>
              <a:t>수식</a:t>
            </a:r>
          </a:p>
          <a:p>
            <a:pPr lvl="1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$ let a=2*3</a:t>
            </a:r>
            <a:endParaRPr lang="ko-KR" altLang="en-US" sz="1900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$ echo $a</a:t>
            </a:r>
            <a:endParaRPr lang="ko-KR" altLang="en-US" sz="1900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6</a:t>
            </a:r>
            <a:endParaRPr lang="ko-KR" altLang="en-US" sz="1900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$ let a=$a+2</a:t>
            </a:r>
            <a:endParaRPr lang="ko-KR" altLang="en-US" sz="1900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$ echo $a</a:t>
            </a:r>
            <a:endParaRPr lang="ko-KR" altLang="en-US" sz="1900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8</a:t>
            </a:r>
            <a:endParaRPr lang="ko-KR" altLang="en-US" sz="1900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$ let a*=10</a:t>
            </a:r>
          </a:p>
          <a:p>
            <a:pPr lvl="1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$ let b++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타입 선언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4041648" cy="4816192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변수 타입 선언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en-US" altLang="ko-KR" sz="2000" dirty="0"/>
              <a:t>declare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lvl="2"/>
            <a:endParaRPr lang="en-US" altLang="ko-KR" sz="1400" dirty="0"/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$ declare -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i</a:t>
            </a:r>
            <a:r>
              <a:rPr lang="en-US" altLang="ko-KR" sz="1600" dirty="0">
                <a:latin typeface="Lucida Sans Typewriter" panose="020B0509030504030204" pitchFamily="49" charset="0"/>
              </a:rPr>
              <a:t> a # a</a:t>
            </a:r>
            <a:r>
              <a:rPr lang="ko-KR" altLang="en-US" sz="1600" dirty="0">
                <a:latin typeface="Lucida Sans Typewriter" panose="020B0509030504030204" pitchFamily="49" charset="0"/>
              </a:rPr>
              <a:t>는 정수형 변수</a:t>
            </a: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$ a=12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$ a=a+1		# let</a:t>
            </a:r>
            <a:r>
              <a:rPr lang="ko-KR" altLang="en-US" sz="1600" dirty="0">
                <a:latin typeface="Lucida Sans Typewriter" panose="020B0509030504030204" pitchFamily="49" charset="0"/>
              </a:rPr>
              <a:t> 필요 없음</a:t>
            </a: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$ echo $a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$ a=12.3 	# </a:t>
            </a:r>
            <a:r>
              <a:rPr lang="ko-KR" altLang="en-US" sz="1600" dirty="0">
                <a:latin typeface="Lucida Sans Typewriter" panose="020B0509030504030204" pitchFamily="49" charset="0"/>
              </a:rPr>
              <a:t>오류 </a:t>
            </a:r>
            <a:r>
              <a:rPr lang="ko-KR" altLang="en-US" sz="1600" dirty="0" err="1">
                <a:latin typeface="Lucida Sans Typewriter" panose="020B0509030504030204" pitchFamily="49" charset="0"/>
              </a:rPr>
              <a:t>메세지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bash: 12.3: syntax error in        </a:t>
            </a:r>
          </a:p>
          <a:p>
            <a:pPr marL="0" indent="0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expr(error token is ".3")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$ declare -r b=23.4 # </a:t>
            </a:r>
            <a:r>
              <a:rPr lang="ko-KR" altLang="en-US" sz="1600" dirty="0">
                <a:latin typeface="Lucida Sans Typewriter" panose="020B0509030504030204" pitchFamily="49" charset="0"/>
              </a:rPr>
              <a:t>읽기 전용 </a:t>
            </a: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$ b=23.5 	# </a:t>
            </a:r>
            <a:r>
              <a:rPr lang="ko-KR" altLang="en-US" sz="1600" dirty="0">
                <a:latin typeface="Lucida Sans Typewriter" panose="020B0509030504030204" pitchFamily="49" charset="0"/>
              </a:rPr>
              <a:t>오류 </a:t>
            </a:r>
            <a:r>
              <a:rPr lang="ko-KR" altLang="en-US" sz="1600" dirty="0" err="1">
                <a:latin typeface="Lucida Sans Typewriter" panose="020B0509030504030204" pitchFamily="49" charset="0"/>
              </a:rPr>
              <a:t>메세지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bash: b: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readonly</a:t>
            </a:r>
            <a:r>
              <a:rPr lang="en-US" altLang="ko-KR" sz="1600" dirty="0">
                <a:latin typeface="Lucida Sans Typewriter" panose="020B0509030504030204" pitchFamily="49" charset="0"/>
              </a:rPr>
              <a:t> variable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endParaRPr lang="ko-KR" altLang="en-US" sz="1800" dirty="0"/>
          </a:p>
          <a:p>
            <a:endParaRPr lang="ko-KR" altLang="en-US" sz="18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265947"/>
              </p:ext>
            </p:extLst>
          </p:nvPr>
        </p:nvGraphicFramePr>
        <p:xfrm>
          <a:off x="4570670" y="1772816"/>
          <a:ext cx="4393818" cy="3440624"/>
        </p:xfrm>
        <a:graphic>
          <a:graphicData uri="http://schemas.openxmlformats.org/drawingml/2006/table">
            <a:tbl>
              <a:tblPr/>
              <a:tblGrid>
                <a:gridCol w="1912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0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5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한컴바탕"/>
                        </a:rPr>
                        <a:t>이름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8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한컴바탕"/>
                        </a:rPr>
                        <a:t>의미</a:t>
                      </a:r>
                      <a:endParaRPr lang="ko-KR" altLang="en-US" sz="160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8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3600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declare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-r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변수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읽기 전용 변수로 선언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3600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declare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-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변수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한컴바탕"/>
                        </a:rPr>
                        <a:t>정수형 변수로 선언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3600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declare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-a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변수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한컴바탕"/>
                        </a:rPr>
                        <a:t>배열 변수로 선언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838">
                <a:tc>
                  <a:txBody>
                    <a:bodyPr/>
                    <a:lstStyle/>
                    <a:p>
                      <a:pPr marL="3600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declare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-f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스크립트 안에서 정의된 모든 함수들을 보여준다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3600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declare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-f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함수이름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한컴바탕"/>
                        </a:rPr>
                        <a:t>해당 함수 이름을 보여준다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한컴바탕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3600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declare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-x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변수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환경변수로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export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10.7 </a:t>
            </a:r>
            <a:r>
              <a:rPr lang="ko-KR" altLang="en-US" dirty="0" err="1"/>
              <a:t>조건문</a:t>
            </a:r>
            <a:br>
              <a:rPr lang="ko-KR" altLang="en-US" dirty="0"/>
            </a:br>
            <a:br>
              <a:rPr lang="ko-KR" altLang="en-US" sz="1600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Bash </a:t>
            </a:r>
            <a:r>
              <a:rPr lang="ko-KR" altLang="en-US" dirty="0"/>
              <a:t>제어구조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조건</a:t>
            </a:r>
            <a:endParaRPr lang="en-US" altLang="ko-KR" dirty="0"/>
          </a:p>
          <a:p>
            <a:pPr lvl="1">
              <a:buNone/>
            </a:pPr>
            <a:r>
              <a:rPr lang="en-US" altLang="ko-KR" dirty="0">
                <a:solidFill>
                  <a:srgbClr val="0000FF"/>
                </a:solidFill>
              </a:rPr>
              <a:t>if</a:t>
            </a:r>
          </a:p>
          <a:p>
            <a:r>
              <a:rPr lang="ko-KR" altLang="en-US" dirty="0"/>
              <a:t>스위치</a:t>
            </a:r>
            <a:endParaRPr lang="en-US" altLang="ko-KR" dirty="0"/>
          </a:p>
          <a:p>
            <a:pPr lvl="1">
              <a:buNone/>
            </a:pPr>
            <a:r>
              <a:rPr lang="en-US" altLang="ko-KR" dirty="0">
                <a:solidFill>
                  <a:srgbClr val="0000FF"/>
                </a:solidFill>
              </a:rPr>
              <a:t>case</a:t>
            </a:r>
          </a:p>
          <a:p>
            <a:r>
              <a:rPr lang="ko-KR" altLang="en-US" dirty="0"/>
              <a:t>반복 </a:t>
            </a:r>
            <a:endParaRPr lang="en-US" altLang="ko-KR" dirty="0"/>
          </a:p>
          <a:p>
            <a:pPr lvl="1">
              <a:buNone/>
            </a:pPr>
            <a:r>
              <a:rPr lang="en-US" altLang="ko-KR" dirty="0">
                <a:solidFill>
                  <a:srgbClr val="0000FF"/>
                </a:solidFill>
              </a:rPr>
              <a:t>for, while </a:t>
            </a:r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ko-KR" sz="18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if</a:t>
            </a:r>
            <a:r>
              <a:rPr lang="ko-KR" altLang="en-US" sz="1800" dirty="0">
                <a:latin typeface="Lucida Sans Typewriter" panose="020B0509030504030204" pitchFamily="49" charset="0"/>
              </a:rPr>
              <a:t> </a:t>
            </a:r>
            <a:r>
              <a:rPr lang="ko-KR" altLang="en-US" sz="1800" dirty="0" err="1">
                <a:latin typeface="Lucida Sans Typewriter" panose="020B0509030504030204" pitchFamily="49" charset="0"/>
              </a:rPr>
              <a:t>조건식</a:t>
            </a:r>
            <a:r>
              <a:rPr lang="ko-KR" altLang="en-US" sz="1800" dirty="0">
                <a:latin typeface="Lucida Sans Typewriter" panose="020B0509030504030204" pitchFamily="49" charset="0"/>
              </a:rPr>
              <a:t> </a:t>
            </a:r>
          </a:p>
          <a:p>
            <a:pPr>
              <a:buNone/>
            </a:pP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then</a:t>
            </a:r>
            <a:endParaRPr lang="ko-KR" altLang="en-US" sz="18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ko-KR" altLang="en-US" sz="1800" dirty="0">
                <a:latin typeface="Lucida Sans Typewriter" panose="020B0509030504030204" pitchFamily="49" charset="0"/>
              </a:rPr>
              <a:t>   명령들</a:t>
            </a:r>
          </a:p>
          <a:p>
            <a:pPr>
              <a:buNone/>
            </a:pPr>
            <a:r>
              <a:rPr lang="en-US" altLang="ko-KR" sz="180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fi</a:t>
            </a:r>
            <a:endParaRPr lang="en-US" altLang="ko-KR" sz="18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endParaRPr lang="ko-KR" altLang="en-US" sz="18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if</a:t>
            </a:r>
            <a:r>
              <a:rPr lang="ko-KR" altLang="en-US" sz="1800" dirty="0">
                <a:latin typeface="Lucida Sans Typewriter" panose="020B0509030504030204" pitchFamily="49" charset="0"/>
              </a:rPr>
              <a:t> </a:t>
            </a:r>
            <a:r>
              <a:rPr lang="ko-KR" altLang="en-US" sz="1800" dirty="0" err="1">
                <a:latin typeface="Lucida Sans Typewriter" panose="020B0509030504030204" pitchFamily="49" charset="0"/>
              </a:rPr>
              <a:t>조건식</a:t>
            </a:r>
            <a:r>
              <a:rPr lang="ko-KR" altLang="en-US" sz="1800" dirty="0">
                <a:latin typeface="Lucida Sans Typewriter" panose="020B0509030504030204" pitchFamily="49" charset="0"/>
              </a:rPr>
              <a:t> </a:t>
            </a:r>
          </a:p>
          <a:p>
            <a:pPr>
              <a:buNone/>
            </a:pP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then</a:t>
            </a:r>
            <a:endParaRPr lang="ko-KR" altLang="en-US" sz="18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ko-KR" altLang="en-US" sz="1800" dirty="0">
                <a:latin typeface="Lucida Sans Typewriter" panose="020B0509030504030204" pitchFamily="49" charset="0"/>
              </a:rPr>
              <a:t>   명령들 </a:t>
            </a:r>
          </a:p>
          <a:p>
            <a:pPr>
              <a:buNone/>
            </a:pP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else</a:t>
            </a:r>
            <a:endParaRPr lang="ko-KR" altLang="en-US" sz="18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ko-KR" altLang="en-US" sz="1800" dirty="0">
                <a:latin typeface="Lucida Sans Typewriter" panose="020B0509030504030204" pitchFamily="49" charset="0"/>
              </a:rPr>
              <a:t>   명령들</a:t>
            </a:r>
          </a:p>
          <a:p>
            <a:pPr>
              <a:buNone/>
            </a:pPr>
            <a:r>
              <a:rPr lang="en-US" altLang="ko-KR" sz="180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fi</a:t>
            </a:r>
            <a:endParaRPr lang="en-US" altLang="ko-KR" sz="18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endParaRPr lang="ko-KR" altLang="en-US" sz="1800" dirty="0">
              <a:latin typeface="Lucida Sans Typewriter" panose="020B0509030504030204" pitchFamily="49" charset="0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32198" y="1484784"/>
            <a:ext cx="4041648" cy="4669128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Lucida Sans Typewriter" panose="020B0509030504030204" pitchFamily="49" charset="0"/>
              </a:rPr>
              <a:t>중첩 </a:t>
            </a:r>
            <a:r>
              <a:rPr lang="ko-KR" altLang="en-US" sz="2000" dirty="0" err="1">
                <a:latin typeface="Lucida Sans Typewriter" panose="020B0509030504030204" pitchFamily="49" charset="0"/>
              </a:rPr>
              <a:t>조건문</a:t>
            </a:r>
            <a:r>
              <a:rPr lang="en-US" altLang="ko-KR" sz="2000" dirty="0">
                <a:latin typeface="Lucida Sans Typewriter" panose="020B0509030504030204" pitchFamily="49" charset="0"/>
              </a:rPr>
              <a:t> </a:t>
            </a:r>
          </a:p>
          <a:p>
            <a:pPr>
              <a:buNone/>
            </a:pPr>
            <a:endParaRPr lang="en-US" altLang="ko-KR" sz="20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if</a:t>
            </a:r>
            <a:r>
              <a:rPr lang="ko-KR" altLang="en-US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 </a:t>
            </a:r>
            <a:r>
              <a:rPr lang="ko-KR" altLang="en-US" sz="1800" dirty="0" err="1">
                <a:latin typeface="Lucida Sans Typewriter" panose="020B0509030504030204" pitchFamily="49" charset="0"/>
              </a:rPr>
              <a:t>조건식</a:t>
            </a:r>
            <a:r>
              <a:rPr lang="ko-KR" altLang="en-US" sz="1800" dirty="0">
                <a:latin typeface="Lucida Sans Typewriter" panose="020B0509030504030204" pitchFamily="49" charset="0"/>
              </a:rPr>
              <a:t> </a:t>
            </a:r>
          </a:p>
          <a:p>
            <a:pPr>
              <a:buNone/>
            </a:pP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then</a:t>
            </a:r>
            <a:endParaRPr lang="ko-KR" altLang="en-US" sz="18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ko-KR" altLang="en-US" sz="1800" dirty="0">
                <a:latin typeface="Lucida Sans Typewriter" panose="020B0509030504030204" pitchFamily="49" charset="0"/>
              </a:rPr>
              <a:t>   명령들 </a:t>
            </a:r>
          </a:p>
          <a:p>
            <a:pPr>
              <a:buNone/>
            </a:pPr>
            <a:r>
              <a:rPr lang="en-US" altLang="ko-KR" sz="180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elif</a:t>
            </a:r>
            <a:r>
              <a:rPr lang="ko-KR" altLang="en-US" sz="1800" dirty="0">
                <a:latin typeface="Lucida Sans Typewriter" panose="020B0509030504030204" pitchFamily="49" charset="0"/>
              </a:rPr>
              <a:t> </a:t>
            </a:r>
            <a:r>
              <a:rPr lang="ko-KR" altLang="en-US" sz="1800" dirty="0" err="1">
                <a:latin typeface="Lucida Sans Typewriter" panose="020B0509030504030204" pitchFamily="49" charset="0"/>
              </a:rPr>
              <a:t>조건식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then</a:t>
            </a:r>
            <a:endParaRPr lang="ko-KR" altLang="en-US" sz="18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ko-KR" altLang="en-US" sz="1800" dirty="0">
                <a:latin typeface="Lucida Sans Typewriter" panose="020B0509030504030204" pitchFamily="49" charset="0"/>
              </a:rPr>
              <a:t>   명령들 </a:t>
            </a:r>
          </a:p>
          <a:p>
            <a:pPr>
              <a:buNone/>
            </a:pP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else</a:t>
            </a:r>
            <a:endParaRPr lang="ko-KR" altLang="en-US" sz="18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ko-KR" altLang="en-US" sz="1800" dirty="0">
                <a:latin typeface="Lucida Sans Typewriter" panose="020B0509030504030204" pitchFamily="49" charset="0"/>
              </a:rPr>
              <a:t>   명령들 </a:t>
            </a:r>
          </a:p>
          <a:p>
            <a:pPr>
              <a:buNone/>
            </a:pPr>
            <a:r>
              <a:rPr lang="en-US" altLang="ko-KR" sz="180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fi</a:t>
            </a:r>
            <a:endParaRPr lang="ko-KR" altLang="en-US" sz="18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새로운 조건식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229600" cy="4824536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새로운 조건식</a:t>
            </a:r>
            <a:endParaRPr lang="en-US" altLang="ko-KR" dirty="0"/>
          </a:p>
          <a:p>
            <a:pPr lvl="3"/>
            <a:endParaRPr lang="en-US" altLang="ko-KR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</a:rPr>
              <a:t>   </a:t>
            </a:r>
            <a:r>
              <a:rPr lang="en-US" altLang="ko-KR" sz="19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if </a:t>
            </a:r>
            <a:r>
              <a:rPr lang="en-US" altLang="ko-KR" sz="19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((</a:t>
            </a:r>
            <a:r>
              <a:rPr lang="ko-KR" altLang="en-US" sz="19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수식</a:t>
            </a:r>
            <a:r>
              <a:rPr lang="en-US" altLang="ko-KR" sz="19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altLang="ko-KR" sz="19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      …</a:t>
            </a:r>
          </a:p>
          <a:p>
            <a:pPr lvl="4"/>
            <a:endParaRPr lang="en-US" altLang="ko-KR" dirty="0"/>
          </a:p>
          <a:p>
            <a:r>
              <a:rPr lang="ko-KR" altLang="en-US" dirty="0"/>
              <a:t>예</a:t>
            </a:r>
            <a:endParaRPr lang="en-US" altLang="ko-KR" dirty="0"/>
          </a:p>
          <a:p>
            <a:pPr lvl="6"/>
            <a:endParaRPr lang="ko-KR" altLang="en-US" dirty="0"/>
          </a:p>
          <a:p>
            <a:pPr lvl="1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#!/bin/bash</a:t>
            </a:r>
            <a:endParaRPr lang="ko-KR" altLang="en-US" sz="1900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# </a:t>
            </a:r>
            <a:r>
              <a:rPr lang="ko-KR" altLang="en-US" sz="1900" dirty="0">
                <a:latin typeface="Lucida Sans Typewriter" panose="020B0509030504030204" pitchFamily="49" charset="0"/>
              </a:rPr>
              <a:t>사용법</a:t>
            </a:r>
            <a:r>
              <a:rPr lang="en-US" altLang="ko-KR" sz="1900" dirty="0">
                <a:latin typeface="Lucida Sans Typewriter" panose="020B0509030504030204" pitchFamily="49" charset="0"/>
              </a:rPr>
              <a:t>: wc2.bash </a:t>
            </a:r>
            <a:endParaRPr lang="ko-KR" altLang="en-US" sz="1900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# </a:t>
            </a:r>
            <a:r>
              <a:rPr lang="ko-KR" altLang="en-US" sz="1900" dirty="0" err="1">
                <a:latin typeface="Lucida Sans Typewriter" panose="020B0509030504030204" pitchFamily="49" charset="0"/>
              </a:rPr>
              <a:t>명령줄</a:t>
            </a:r>
            <a:r>
              <a:rPr lang="ko-KR" altLang="en-US" sz="1900" dirty="0">
                <a:latin typeface="Lucida Sans Typewriter" panose="020B0509030504030204" pitchFamily="49" charset="0"/>
              </a:rPr>
              <a:t> 인수의 개수를 확인하고 </a:t>
            </a:r>
            <a:r>
              <a:rPr lang="en-US" altLang="ko-KR" sz="1900" dirty="0" err="1">
                <a:latin typeface="Lucida Sans Typewriter" panose="020B0509030504030204" pitchFamily="49" charset="0"/>
              </a:rPr>
              <a:t>wc</a:t>
            </a:r>
            <a:r>
              <a:rPr lang="en-US" altLang="ko-KR" sz="1900" dirty="0">
                <a:latin typeface="Lucida Sans Typewriter" panose="020B0509030504030204" pitchFamily="49" charset="0"/>
              </a:rPr>
              <a:t> </a:t>
            </a:r>
            <a:r>
              <a:rPr lang="ko-KR" altLang="en-US" sz="1900" dirty="0">
                <a:latin typeface="Lucida Sans Typewriter" panose="020B0509030504030204" pitchFamily="49" charset="0"/>
              </a:rPr>
              <a:t>명령어를 실행한다</a:t>
            </a:r>
            <a:r>
              <a:rPr lang="en-US" altLang="ko-KR" sz="1900" dirty="0">
                <a:latin typeface="Lucida Sans Typewriter" panose="020B0509030504030204" pitchFamily="49" charset="0"/>
              </a:rPr>
              <a:t>. </a:t>
            </a:r>
          </a:p>
          <a:p>
            <a:pPr lvl="1">
              <a:buNone/>
            </a:pPr>
            <a:endParaRPr lang="en-US" altLang="ko-KR" sz="19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sz="19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if</a:t>
            </a:r>
            <a:r>
              <a:rPr lang="ko-KR" altLang="en-US" sz="19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ko-KR" sz="1900" dirty="0">
                <a:latin typeface="Lucida Sans Typewriter" panose="020B0509030504030204" pitchFamily="49" charset="0"/>
              </a:rPr>
              <a:t>(( $# == 1 ))</a:t>
            </a:r>
            <a:endParaRPr lang="ko-KR" altLang="en-US" sz="1900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sz="19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then</a:t>
            </a:r>
          </a:p>
          <a:p>
            <a:pPr lvl="1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   </a:t>
            </a:r>
            <a:r>
              <a:rPr lang="en-US" altLang="ko-KR" sz="1900" dirty="0" err="1">
                <a:latin typeface="Lucida Sans Typewriter" panose="020B0509030504030204" pitchFamily="49" charset="0"/>
              </a:rPr>
              <a:t>wc</a:t>
            </a:r>
            <a:r>
              <a:rPr lang="en-US" altLang="ko-KR" sz="1900" dirty="0">
                <a:latin typeface="Lucida Sans Typewriter" panose="020B0509030504030204" pitchFamily="49" charset="0"/>
              </a:rPr>
              <a:t> $1</a:t>
            </a:r>
            <a:endParaRPr lang="en-US" altLang="ko-KR" sz="19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sz="19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else</a:t>
            </a:r>
            <a:r>
              <a:rPr lang="ko-KR" altLang="en-US" sz="19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 </a:t>
            </a:r>
          </a:p>
          <a:p>
            <a:pPr lvl="1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   echo </a:t>
            </a:r>
            <a:r>
              <a:rPr lang="ko-KR" altLang="en-US" sz="1900" dirty="0">
                <a:latin typeface="Lucida Sans Typewriter" panose="020B0509030504030204" pitchFamily="49" charset="0"/>
              </a:rPr>
              <a:t>사용법</a:t>
            </a:r>
            <a:r>
              <a:rPr lang="en-US" altLang="ko-KR" sz="1900" dirty="0">
                <a:latin typeface="Lucida Sans Typewriter" panose="020B0509030504030204" pitchFamily="49" charset="0"/>
              </a:rPr>
              <a:t>: $0 </a:t>
            </a:r>
            <a:r>
              <a:rPr lang="ko-KR" altLang="en-US" sz="1900" dirty="0">
                <a:latin typeface="Lucida Sans Typewriter" panose="020B0509030504030204" pitchFamily="49" charset="0"/>
              </a:rPr>
              <a:t>파일</a:t>
            </a:r>
          </a:p>
          <a:p>
            <a:pPr lvl="1">
              <a:buNone/>
            </a:pPr>
            <a:r>
              <a:rPr lang="en-US" altLang="ko-KR" sz="19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fi</a:t>
            </a:r>
            <a:endParaRPr lang="ko-KR" altLang="en-US" sz="19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 lvl="1">
              <a:buNone/>
            </a:pPr>
            <a:endParaRPr lang="ko-KR" altLang="en-US" sz="1900" dirty="0"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7052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산술 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043608" y="1484784"/>
          <a:ext cx="6912768" cy="4464500"/>
        </p:xfrm>
        <a:graphic>
          <a:graphicData uri="http://schemas.openxmlformats.org/drawingml/2006/table">
            <a:tbl>
              <a:tblPr/>
              <a:tblGrid>
                <a:gridCol w="2438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4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4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한컴바탕"/>
                        </a:rPr>
                        <a:t>산술 연산자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8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한컴바탕"/>
                        </a:rPr>
                        <a:t>의미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8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한컴바탕"/>
                          <a:ea typeface="한컴바탕"/>
                        </a:rPr>
                        <a:t>-</a:t>
                      </a:r>
                      <a:endParaRPr lang="en-US" sz="1600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latin typeface="한컴바탕"/>
                        </a:rPr>
                        <a:t>단일항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 음수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한컴바탕"/>
                          <a:ea typeface="한컴바탕"/>
                        </a:rPr>
                        <a:t>!</a:t>
                      </a:r>
                      <a:endParaRPr lang="en-US" sz="160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논리 부정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한컴바탕"/>
                          <a:ea typeface="한컴바탕"/>
                        </a:rPr>
                        <a:t>* / %</a:t>
                      </a:r>
                      <a:endParaRPr lang="en-US" sz="160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곱셈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나눗셈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나머지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한컴바탕"/>
                          <a:ea typeface="한컴바탕"/>
                        </a:rPr>
                        <a:t>+ -</a:t>
                      </a:r>
                      <a:endParaRPr lang="en-US" sz="160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덧셈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뺄셈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한컴바탕"/>
                          <a:ea typeface="한컴바탕"/>
                        </a:rPr>
                        <a:t>&lt;&lt; &gt;&gt;</a:t>
                      </a:r>
                      <a:endParaRPr lang="en-US" sz="160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비트 </a:t>
                      </a: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latin typeface="한컴바탕"/>
                        </a:rPr>
                        <a:t>좌이동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비트 우이동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한컴바탕"/>
                          <a:ea typeface="한컴바탕"/>
                        </a:rPr>
                        <a:t>&lt;= &gt;= &lt; &gt;</a:t>
                      </a:r>
                      <a:endParaRPr lang="en-US" sz="160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관계 연산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한컴바탕"/>
                          <a:ea typeface="한컴바탕"/>
                        </a:rPr>
                        <a:t>== !=</a:t>
                      </a:r>
                      <a:endParaRPr lang="en-US" sz="160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동등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, </a:t>
                      </a: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latin typeface="한컴바탕"/>
                        </a:rPr>
                        <a:t>비동등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한컴바탕"/>
                          <a:ea typeface="한컴바탕"/>
                        </a:rPr>
                        <a:t>|| &amp;&amp;</a:t>
                      </a:r>
                      <a:endParaRPr lang="en-US" sz="160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논리합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논리곱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한컴바탕"/>
                          <a:ea typeface="한컴바탕"/>
                        </a:rPr>
                        <a:t>&amp; ^ |</a:t>
                      </a:r>
                      <a:endParaRPr lang="en-US" sz="1600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비트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and,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비트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한컴바탕"/>
                        </a:rPr>
                        <a:t>xor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비트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or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632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619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Bash</a:t>
            </a:r>
            <a:r>
              <a:rPr lang="en-US" altLang="ko-KR" dirty="0"/>
              <a:t>(</a:t>
            </a:r>
            <a:r>
              <a:rPr lang="en-US" altLang="ko-KR" dirty="0" err="1"/>
              <a:t>Borune</a:t>
            </a:r>
            <a:r>
              <a:rPr lang="en-US" altLang="ko-KR" dirty="0"/>
              <a:t>-again shell)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/>
              <a:t>리눅스</a:t>
            </a:r>
            <a:r>
              <a:rPr lang="en-US" altLang="ko-KR" sz="2400" dirty="0"/>
              <a:t>, </a:t>
            </a:r>
            <a:r>
              <a:rPr lang="ko-KR" altLang="en-US" sz="2400" dirty="0"/>
              <a:t>맥 </a:t>
            </a:r>
            <a:r>
              <a:rPr lang="en-US" altLang="ko-KR" sz="2400" dirty="0"/>
              <a:t>OS X </a:t>
            </a:r>
            <a:r>
              <a:rPr lang="ko-KR" altLang="en-US" sz="2400" dirty="0"/>
              <a:t>등의 운영 체제의 기본 </a:t>
            </a:r>
            <a:r>
              <a:rPr lang="ko-KR" altLang="en-US" sz="2400" dirty="0" err="1"/>
              <a:t>쉘</a:t>
            </a:r>
            <a:endParaRPr lang="en-US" altLang="ko-KR" sz="2400" dirty="0"/>
          </a:p>
          <a:p>
            <a:r>
              <a:rPr lang="en-US" altLang="ko-KR" sz="2400" dirty="0"/>
              <a:t>Bash </a:t>
            </a:r>
            <a:r>
              <a:rPr lang="ko-KR" altLang="en-US" sz="2400" dirty="0"/>
              <a:t>문법은 본 </a:t>
            </a:r>
            <a:r>
              <a:rPr lang="ko-KR" altLang="en-US" sz="2400" dirty="0" err="1"/>
              <a:t>쉘의</a:t>
            </a:r>
            <a:r>
              <a:rPr lang="ko-KR" altLang="en-US" sz="2400" dirty="0"/>
              <a:t> 문법을 대부분 수용하면서 확장</a:t>
            </a:r>
          </a:p>
          <a:p>
            <a:r>
              <a:rPr lang="ko-KR" altLang="en-US" sz="2400" dirty="0"/>
              <a:t>시작 파일</a:t>
            </a:r>
            <a:r>
              <a:rPr lang="en-US" altLang="ko-KR" sz="2400" dirty="0"/>
              <a:t>(start-up file)</a:t>
            </a:r>
            <a:endParaRPr lang="ko-KR" altLang="en-US" sz="2400" dirty="0"/>
          </a:p>
          <a:p>
            <a:pPr lvl="1"/>
            <a:r>
              <a:rPr lang="en-US" altLang="ko-KR" dirty="0"/>
              <a:t>/etc/profile </a:t>
            </a:r>
          </a:p>
          <a:p>
            <a:pPr lvl="1">
              <a:buNone/>
            </a:pPr>
            <a:r>
              <a:rPr lang="en-US" altLang="ko-KR" dirty="0"/>
              <a:t>	</a:t>
            </a:r>
            <a:r>
              <a:rPr lang="ko-KR" altLang="en-US" dirty="0"/>
              <a:t>전체 사용자에게 적용되는 환경 설정</a:t>
            </a:r>
            <a:r>
              <a:rPr lang="en-US" altLang="ko-KR" dirty="0"/>
              <a:t>, </a:t>
            </a:r>
            <a:r>
              <a:rPr lang="ko-KR" altLang="en-US" dirty="0"/>
              <a:t>시작 프로그램 지정</a:t>
            </a:r>
          </a:p>
          <a:p>
            <a:pPr lvl="1"/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bash.bashrc</a:t>
            </a:r>
            <a:r>
              <a:rPr lang="en-US" altLang="ko-KR" dirty="0"/>
              <a:t> </a:t>
            </a:r>
          </a:p>
          <a:p>
            <a:pPr lvl="1">
              <a:buNone/>
            </a:pPr>
            <a:r>
              <a:rPr lang="en-US" altLang="ko-KR" dirty="0"/>
              <a:t>	</a:t>
            </a:r>
            <a:r>
              <a:rPr lang="ko-KR" altLang="en-US" dirty="0"/>
              <a:t>전체 사용자에게 적용되는 별명과 함수들을 정의</a:t>
            </a:r>
            <a:r>
              <a:rPr lang="en-US" altLang="ko-KR" dirty="0"/>
              <a:t> </a:t>
            </a:r>
            <a:endParaRPr lang="ko-KR" altLang="en-US" dirty="0"/>
          </a:p>
          <a:p>
            <a:pPr lvl="1"/>
            <a:r>
              <a:rPr lang="en-US" altLang="ko-KR" dirty="0"/>
              <a:t>~/.</a:t>
            </a:r>
            <a:r>
              <a:rPr lang="en-US" altLang="ko-KR" dirty="0" err="1"/>
              <a:t>bash_profile</a:t>
            </a:r>
            <a:r>
              <a:rPr lang="en-US" altLang="ko-KR" dirty="0"/>
              <a:t> </a:t>
            </a:r>
          </a:p>
          <a:p>
            <a:pPr lvl="1">
              <a:buNone/>
            </a:pPr>
            <a:r>
              <a:rPr lang="en-US" altLang="ko-KR" dirty="0"/>
              <a:t>	</a:t>
            </a:r>
            <a:r>
              <a:rPr lang="ko-KR" altLang="en-US" dirty="0"/>
              <a:t>각 사용자를 위한 환경을 설정</a:t>
            </a:r>
            <a:r>
              <a:rPr lang="en-US" altLang="ko-KR" dirty="0"/>
              <a:t>,</a:t>
            </a:r>
            <a:r>
              <a:rPr lang="ko-KR" altLang="en-US" dirty="0"/>
              <a:t> 시작 프로그램 지정</a:t>
            </a:r>
            <a:r>
              <a:rPr lang="en-US" altLang="ko-KR" dirty="0"/>
              <a:t> </a:t>
            </a:r>
            <a:endParaRPr lang="ko-KR" altLang="en-US" dirty="0"/>
          </a:p>
          <a:p>
            <a:pPr lvl="1"/>
            <a:r>
              <a:rPr lang="en-US" altLang="ko-KR" dirty="0"/>
              <a:t>~/.</a:t>
            </a:r>
            <a:r>
              <a:rPr lang="en-US" altLang="ko-KR" dirty="0" err="1"/>
              <a:t>bashrc</a:t>
            </a:r>
            <a:r>
              <a:rPr lang="en-US" altLang="ko-KR" dirty="0"/>
              <a:t> </a:t>
            </a:r>
          </a:p>
          <a:p>
            <a:pPr lvl="1">
              <a:buNone/>
            </a:pPr>
            <a:r>
              <a:rPr lang="en-US" altLang="ko-KR" dirty="0"/>
              <a:t>	</a:t>
            </a:r>
            <a:r>
              <a:rPr lang="ko-KR" altLang="en-US" dirty="0"/>
              <a:t>각 사용자를 위한 별명과 함수들을 정의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중첩 </a:t>
            </a:r>
            <a:r>
              <a:rPr lang="ko-KR" altLang="en-US" dirty="0" err="1"/>
              <a:t>조건문</a:t>
            </a:r>
            <a:r>
              <a:rPr lang="en-US" altLang="ko-KR" dirty="0"/>
              <a:t>: </a:t>
            </a:r>
            <a:r>
              <a:rPr lang="ko-KR" altLang="en-US" dirty="0"/>
              <a:t>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#!/bin/bash</a:t>
            </a: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# </a:t>
            </a:r>
            <a:r>
              <a:rPr lang="ko-KR" altLang="en-US" sz="1600" dirty="0">
                <a:latin typeface="Lucida Sans Typewriter" panose="020B0509030504030204" pitchFamily="49" charset="0"/>
              </a:rPr>
              <a:t>사용법</a:t>
            </a:r>
            <a:r>
              <a:rPr lang="en-US" altLang="ko-KR" sz="1600" dirty="0">
                <a:latin typeface="Lucida Sans Typewriter" panose="020B0509030504030204" pitchFamily="49" charset="0"/>
              </a:rPr>
              <a:t>: score1.bash </a:t>
            </a: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# </a:t>
            </a:r>
            <a:r>
              <a:rPr lang="ko-KR" altLang="en-US" sz="1600" dirty="0">
                <a:latin typeface="Lucida Sans Typewriter" panose="020B0509030504030204" pitchFamily="49" charset="0"/>
              </a:rPr>
              <a:t>점수에 따라 학점을 결정하여 프린트</a:t>
            </a: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echo -n '</a:t>
            </a:r>
            <a:r>
              <a:rPr lang="ko-KR" altLang="en-US" sz="1600" dirty="0">
                <a:latin typeface="Lucida Sans Typewriter" panose="020B0509030504030204" pitchFamily="49" charset="0"/>
              </a:rPr>
              <a:t>점수 입력</a:t>
            </a:r>
            <a:r>
              <a:rPr lang="en-US" altLang="ko-KR" sz="1600" dirty="0">
                <a:latin typeface="Lucida Sans Typewriter" panose="020B0509030504030204" pitchFamily="49" charset="0"/>
              </a:rPr>
              <a:t>: '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read score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if</a:t>
            </a:r>
            <a:r>
              <a:rPr lang="en-US" altLang="ko-KR" sz="1600" dirty="0">
                <a:latin typeface="Lucida Sans Typewriter" panose="020B0509030504030204" pitchFamily="49" charset="0"/>
              </a:rPr>
              <a:t> (( $score &gt;= 90 ))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then</a:t>
            </a: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echo A</a:t>
            </a:r>
          </a:p>
          <a:p>
            <a:pPr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elif</a:t>
            </a:r>
            <a:r>
              <a:rPr lang="en-US" altLang="ko-KR" sz="1600" dirty="0">
                <a:latin typeface="Lucida Sans Typewriter" panose="020B0509030504030204" pitchFamily="49" charset="0"/>
              </a:rPr>
              <a:t> (( $score &gt;= 80 ))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then</a:t>
            </a: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echo B</a:t>
            </a:r>
          </a:p>
          <a:p>
            <a:pPr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elif</a:t>
            </a:r>
            <a:r>
              <a:rPr lang="en-US" altLang="ko-KR" sz="1600" dirty="0">
                <a:latin typeface="Lucida Sans Typewriter" panose="020B0509030504030204" pitchFamily="49" charset="0"/>
              </a:rPr>
              <a:t> (( $score &gt;= 70 ))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then</a:t>
            </a: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echo C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else</a:t>
            </a: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echo </a:t>
            </a:r>
            <a:r>
              <a:rPr lang="ko-KR" altLang="en-US" sz="1600" dirty="0">
                <a:latin typeface="Lucida Sans Typewriter" panose="020B0509030504030204" pitchFamily="49" charset="0"/>
              </a:rPr>
              <a:t>노력 요함</a:t>
            </a:r>
          </a:p>
          <a:p>
            <a:pPr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fi</a:t>
            </a:r>
            <a:endParaRPr lang="en-US" altLang="ko-KR" sz="16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endParaRPr lang="ko-KR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860032" y="1216152"/>
            <a:ext cx="3813814" cy="49377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$score1.bash</a:t>
            </a:r>
          </a:p>
          <a:p>
            <a:pPr>
              <a:buNone/>
            </a:pPr>
            <a:r>
              <a:rPr lang="ko-KR" altLang="en-US" sz="1600" dirty="0">
                <a:latin typeface="Lucida Sans Typewriter" panose="020B0509030504030204" pitchFamily="49" charset="0"/>
              </a:rPr>
              <a:t>점수 입력</a:t>
            </a:r>
            <a:r>
              <a:rPr lang="en-US" altLang="ko-KR" sz="1600" dirty="0">
                <a:latin typeface="Lucida Sans Typewriter" panose="020B0509030504030204" pitchFamily="49" charset="0"/>
              </a:rPr>
              <a:t>: 85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B</a:t>
            </a:r>
          </a:p>
          <a:p>
            <a:endParaRPr lang="ko-KR" altLang="en-US" sz="1600" dirty="0">
              <a:latin typeface="Lucida Sans Typewriter" panose="020B0509030504030204" pitchFamily="49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스위치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4041648" cy="48161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case</a:t>
            </a:r>
            <a:r>
              <a:rPr lang="ko-KR" altLang="en-US" sz="1800" dirty="0">
                <a:latin typeface="Lucida Sans Typewriter" panose="020B0509030504030204" pitchFamily="49" charset="0"/>
              </a:rPr>
              <a:t> </a:t>
            </a:r>
            <a:r>
              <a:rPr lang="en-US" altLang="ko-KR" sz="1800" dirty="0">
                <a:latin typeface="Lucida Sans Typewriter" panose="020B0509030504030204" pitchFamily="49" charset="0"/>
              </a:rPr>
              <a:t>$</a:t>
            </a:r>
            <a:r>
              <a:rPr lang="ko-KR" altLang="en-US" sz="1800" dirty="0">
                <a:latin typeface="Lucida Sans Typewriter" panose="020B0509030504030204" pitchFamily="49" charset="0"/>
              </a:rPr>
              <a:t>변수 </a:t>
            </a: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in</a:t>
            </a:r>
            <a:endParaRPr lang="ko-KR" altLang="en-US" sz="18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ko-KR" altLang="en-US" sz="1800" dirty="0">
                <a:latin typeface="Lucida Sans Typewriter" panose="020B0509030504030204" pitchFamily="49" charset="0"/>
              </a:rPr>
              <a:t>   패턴</a:t>
            </a:r>
            <a:r>
              <a:rPr lang="en-US" altLang="ko-KR" sz="1800" dirty="0">
                <a:latin typeface="Lucida Sans Typewriter" panose="020B0509030504030204" pitchFamily="49" charset="0"/>
              </a:rPr>
              <a:t>1) </a:t>
            </a:r>
            <a:r>
              <a:rPr lang="ko-KR" altLang="en-US" sz="1800" dirty="0">
                <a:latin typeface="Lucida Sans Typewriter" panose="020B0509030504030204" pitchFamily="49" charset="0"/>
              </a:rPr>
              <a:t>명령들</a:t>
            </a:r>
            <a:r>
              <a:rPr lang="en-US" altLang="ko-KR" sz="1800" dirty="0">
                <a:latin typeface="Lucida Sans Typewriter" panose="020B0509030504030204" pitchFamily="49" charset="0"/>
              </a:rPr>
              <a:t>;;</a:t>
            </a:r>
          </a:p>
          <a:p>
            <a:pPr>
              <a:buNone/>
            </a:pPr>
            <a:r>
              <a:rPr lang="ko-KR" altLang="en-US" sz="1800" dirty="0">
                <a:latin typeface="Lucida Sans Typewriter" panose="020B0509030504030204" pitchFamily="49" charset="0"/>
              </a:rPr>
              <a:t>   패턴</a:t>
            </a:r>
            <a:r>
              <a:rPr lang="en-US" altLang="ko-KR" sz="1800" dirty="0">
                <a:latin typeface="Lucida Sans Typewriter" panose="020B0509030504030204" pitchFamily="49" charset="0"/>
              </a:rPr>
              <a:t>2) </a:t>
            </a:r>
            <a:r>
              <a:rPr lang="ko-KR" altLang="en-US" sz="1800" dirty="0">
                <a:latin typeface="Lucida Sans Typewriter" panose="020B0509030504030204" pitchFamily="49" charset="0"/>
              </a:rPr>
              <a:t>명령들</a:t>
            </a:r>
            <a:r>
              <a:rPr lang="en-US" altLang="ko-KR" sz="1800" dirty="0">
                <a:latin typeface="Lucida Sans Typewriter" panose="020B0509030504030204" pitchFamily="49" charset="0"/>
              </a:rPr>
              <a:t>;;</a:t>
            </a: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  ...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ko-KR" altLang="en-US" sz="1800" dirty="0">
                <a:latin typeface="Lucida Sans Typewriter" panose="020B0509030504030204" pitchFamily="49" charset="0"/>
              </a:rPr>
              <a:t>   *</a:t>
            </a:r>
            <a:r>
              <a:rPr lang="en-US" altLang="ko-KR" sz="1800" dirty="0">
                <a:latin typeface="Lucida Sans Typewriter" panose="020B0509030504030204" pitchFamily="49" charset="0"/>
              </a:rPr>
              <a:t>) </a:t>
            </a:r>
            <a:r>
              <a:rPr lang="ko-KR" altLang="en-US" sz="1800" dirty="0">
                <a:latin typeface="Lucida Sans Typewriter" panose="020B0509030504030204" pitchFamily="49" charset="0"/>
              </a:rPr>
              <a:t>명령들</a:t>
            </a:r>
            <a:r>
              <a:rPr lang="en-US" altLang="ko-KR" sz="1800" dirty="0">
                <a:latin typeface="Lucida Sans Typewriter" panose="020B0509030504030204" pitchFamily="49" charset="0"/>
              </a:rPr>
              <a:t>;;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80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esac</a:t>
            </a:r>
            <a:endParaRPr lang="ko-KR" altLang="en-US" sz="18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32198" y="1340768"/>
            <a:ext cx="4041648" cy="48131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#!/bin/bash</a:t>
            </a: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# </a:t>
            </a:r>
            <a:r>
              <a:rPr lang="ko-KR" altLang="en-US" sz="1800" dirty="0">
                <a:latin typeface="Lucida Sans Typewriter" panose="020B0509030504030204" pitchFamily="49" charset="0"/>
              </a:rPr>
              <a:t>사용법</a:t>
            </a:r>
            <a:r>
              <a:rPr lang="en-US" altLang="ko-KR" sz="1800" dirty="0">
                <a:latin typeface="Lucida Sans Typewriter" panose="020B0509030504030204" pitchFamily="49" charset="0"/>
              </a:rPr>
              <a:t>: score2.bash </a:t>
            </a: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# </a:t>
            </a:r>
            <a:r>
              <a:rPr lang="ko-KR" altLang="en-US" sz="1800" dirty="0">
                <a:latin typeface="Lucida Sans Typewriter" panose="020B0509030504030204" pitchFamily="49" charset="0"/>
              </a:rPr>
              <a:t>점수에 따라 학점을 결정하여 프린트한다</a:t>
            </a:r>
            <a:r>
              <a:rPr lang="en-US" altLang="ko-KR" sz="1800" dirty="0">
                <a:latin typeface="Lucida Sans Typewriter" panose="020B0509030504030204" pitchFamily="49" charset="0"/>
              </a:rPr>
              <a:t>.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echo -n '</a:t>
            </a:r>
            <a:r>
              <a:rPr lang="ko-KR" altLang="en-US" sz="1800" dirty="0">
                <a:latin typeface="Lucida Sans Typewriter" panose="020B0509030504030204" pitchFamily="49" charset="0"/>
              </a:rPr>
              <a:t>점수 입력</a:t>
            </a:r>
            <a:r>
              <a:rPr lang="en-US" altLang="ko-KR" sz="1800" dirty="0">
                <a:latin typeface="Lucida Sans Typewriter" panose="020B0509030504030204" pitchFamily="49" charset="0"/>
              </a:rPr>
              <a:t>: '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read score</a:t>
            </a: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let grade=$score/10</a:t>
            </a:r>
          </a:p>
          <a:p>
            <a:pPr>
              <a:buNone/>
            </a:pP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case</a:t>
            </a:r>
            <a:r>
              <a:rPr lang="en-US" altLang="ko-KR" sz="1800" dirty="0">
                <a:latin typeface="Lucida Sans Typewriter" panose="020B0509030504030204" pitchFamily="49" charset="0"/>
              </a:rPr>
              <a:t> $grade </a:t>
            </a: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in</a:t>
            </a: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  "10" | "9") echo A;;</a:t>
            </a: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  "8") echo B;;</a:t>
            </a: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  "7") echo C;;</a:t>
            </a: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  *) echo </a:t>
            </a:r>
            <a:r>
              <a:rPr lang="ko-KR" altLang="en-US" sz="1800" dirty="0">
                <a:latin typeface="Lucida Sans Typewriter" panose="020B0509030504030204" pitchFamily="49" charset="0"/>
              </a:rPr>
              <a:t>노력 요함</a:t>
            </a:r>
            <a:r>
              <a:rPr lang="en-US" altLang="ko-KR" sz="1800" dirty="0">
                <a:latin typeface="Lucida Sans Typewriter" panose="020B0509030504030204" pitchFamily="49" charset="0"/>
              </a:rPr>
              <a:t>;;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80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esac</a:t>
            </a:r>
            <a:endParaRPr lang="en-US" altLang="ko-KR" sz="18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endParaRPr lang="ko-KR" altLang="en-US" sz="1800" dirty="0">
              <a:latin typeface="Lucida Sans Typewriter" panose="020B0509030504030204" pitchFamily="49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10.8 </a:t>
            </a:r>
            <a:r>
              <a:rPr lang="ko-KR" altLang="en-US" dirty="0" err="1"/>
              <a:t>반복문</a:t>
            </a:r>
            <a:br>
              <a:rPr lang="ko-KR" altLang="en-US" dirty="0"/>
            </a:br>
            <a:br>
              <a:rPr lang="ko-KR" altLang="en-US" sz="1600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08918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en-US" altLang="ko-KR" dirty="0"/>
              <a:t>: for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/>
              <a:t>구문</a:t>
            </a:r>
            <a:endParaRPr lang="en-US" altLang="ko-KR" dirty="0"/>
          </a:p>
          <a:p>
            <a:pPr lvl="1"/>
            <a:r>
              <a:rPr lang="ko-KR" altLang="en-US" dirty="0"/>
              <a:t>리스트의 각 값에 대해서 명령어들을 반복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for</a:t>
            </a:r>
            <a:r>
              <a:rPr lang="ko-KR" altLang="en-US" sz="1800" dirty="0">
                <a:latin typeface="Lucida Sans Typewriter" panose="020B0509030504030204" pitchFamily="49" charset="0"/>
              </a:rPr>
              <a:t> 이름 </a:t>
            </a: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in</a:t>
            </a:r>
            <a:r>
              <a:rPr lang="ko-KR" altLang="en-US" sz="1800" dirty="0">
                <a:latin typeface="Lucida Sans Typewriter" panose="020B0509030504030204" pitchFamily="49" charset="0"/>
              </a:rPr>
              <a:t> 리스트</a:t>
            </a:r>
          </a:p>
          <a:p>
            <a:pPr lvl="1">
              <a:buNone/>
            </a:pP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do</a:t>
            </a:r>
            <a:endParaRPr lang="ko-KR" altLang="en-US" sz="18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ko-KR" altLang="en-US" sz="1800" dirty="0">
                <a:latin typeface="Lucida Sans Typewriter" panose="020B0509030504030204" pitchFamily="49" charset="0"/>
              </a:rPr>
              <a:t>   명령들 </a:t>
            </a:r>
          </a:p>
          <a:p>
            <a:pPr lvl="1">
              <a:buNone/>
            </a:pP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done</a:t>
            </a:r>
            <a:endParaRPr lang="ko-KR" altLang="en-US" sz="18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332290" cy="49377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#!/bin/bash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# </a:t>
            </a:r>
            <a:r>
              <a:rPr lang="ko-KR" altLang="en-US" sz="1800" dirty="0">
                <a:latin typeface="Lucida Sans Typewriter" panose="020B0509030504030204" pitchFamily="49" charset="0"/>
              </a:rPr>
              <a:t>사용법</a:t>
            </a:r>
            <a:r>
              <a:rPr lang="en-US" altLang="ko-KR" sz="1800" dirty="0">
                <a:latin typeface="Lucida Sans Typewriter" panose="020B0509030504030204" pitchFamily="49" charset="0"/>
              </a:rPr>
              <a:t>: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invite.bash</a:t>
            </a:r>
            <a:r>
              <a:rPr lang="en-US" altLang="ko-KR" sz="1800" dirty="0">
                <a:latin typeface="Lucida Sans Typewriter" panose="020B0509030504030204" pitchFamily="49" charset="0"/>
              </a:rPr>
              <a:t> 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# </a:t>
            </a:r>
            <a:r>
              <a:rPr lang="ko-KR" altLang="en-US" sz="1800" dirty="0">
                <a:latin typeface="Lucida Sans Typewriter" panose="020B0509030504030204" pitchFamily="49" charset="0"/>
              </a:rPr>
              <a:t>저녁 초대 메일을 보낸다</a:t>
            </a:r>
            <a:r>
              <a:rPr lang="en-US" altLang="ko-KR" sz="1800" dirty="0">
                <a:latin typeface="Lucida Sans Typewriter" panose="020B0509030504030204" pitchFamily="49" charset="0"/>
              </a:rPr>
              <a:t>.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invitee=(lee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kim</a:t>
            </a:r>
            <a:r>
              <a:rPr lang="en-US" altLang="ko-KR" sz="1800" dirty="0">
                <a:latin typeface="Lucida Sans Typewriter" panose="020B0509030504030204" pitchFamily="49" charset="0"/>
              </a:rPr>
              <a:t>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choi</a:t>
            </a:r>
            <a:r>
              <a:rPr lang="en-US" altLang="ko-KR" sz="1800" dirty="0">
                <a:latin typeface="Lucida Sans Typewriter" panose="020B0509030504030204" pitchFamily="49" charset="0"/>
              </a:rPr>
              <a:t>)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for</a:t>
            </a:r>
            <a:r>
              <a:rPr lang="ko-KR" altLang="en-US" sz="1800" dirty="0">
                <a:latin typeface="Lucida Sans Typewriter" panose="020B0509030504030204" pitchFamily="49" charset="0"/>
              </a:rPr>
              <a:t> </a:t>
            </a:r>
            <a:r>
              <a:rPr lang="en-US" altLang="ko-KR" sz="1800" dirty="0">
                <a:latin typeface="Lucida Sans Typewriter" panose="020B0509030504030204" pitchFamily="49" charset="0"/>
              </a:rPr>
              <a:t>person </a:t>
            </a: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in</a:t>
            </a:r>
            <a:r>
              <a:rPr lang="ko-KR" altLang="en-US" sz="1800" dirty="0">
                <a:latin typeface="Lucida Sans Typewriter" panose="020B0509030504030204" pitchFamily="49" charset="0"/>
              </a:rPr>
              <a:t> </a:t>
            </a:r>
            <a:r>
              <a:rPr lang="en-US" altLang="ko-KR" sz="1800" dirty="0">
                <a:latin typeface="Lucida Sans Typewriter" panose="020B0509030504030204" pitchFamily="49" charset="0"/>
              </a:rPr>
              <a:t>${invitee[*]}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do</a:t>
            </a:r>
            <a:endParaRPr lang="ko-KR" altLang="en-US" sz="18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 echo "</a:t>
            </a:r>
            <a:r>
              <a:rPr lang="ko-KR" altLang="en-US" sz="1800" dirty="0">
                <a:latin typeface="Lucida Sans Typewriter" panose="020B0509030504030204" pitchFamily="49" charset="0"/>
              </a:rPr>
              <a:t>초대의 글 </a:t>
            </a:r>
            <a:r>
              <a:rPr lang="en-US" altLang="ko-KR" sz="1800" dirty="0">
                <a:latin typeface="Lucida Sans Typewriter" panose="020B0509030504030204" pitchFamily="49" charset="0"/>
              </a:rPr>
              <a:t>: </a:t>
            </a:r>
            <a:r>
              <a:rPr lang="ko-KR" altLang="en-US" sz="1800" dirty="0">
                <a:latin typeface="Lucida Sans Typewriter" panose="020B0509030504030204" pitchFamily="49" charset="0"/>
              </a:rPr>
              <a:t>오늘 저녁     </a:t>
            </a:r>
            <a:r>
              <a:rPr lang="en-US" altLang="ko-KR" sz="1800" dirty="0">
                <a:latin typeface="Lucida Sans Typewriter" panose="020B0509030504030204" pitchFamily="49" charset="0"/>
              </a:rPr>
              <a:t>  </a:t>
            </a:r>
            <a:r>
              <a:rPr lang="ko-KR" altLang="en-US" sz="1800" dirty="0">
                <a:latin typeface="Lucida Sans Typewriter" panose="020B0509030504030204" pitchFamily="49" charset="0"/>
              </a:rPr>
              <a:t>식사 모임에 초대합니다</a:t>
            </a:r>
            <a:r>
              <a:rPr lang="en-US" altLang="ko-KR" sz="1800" dirty="0">
                <a:latin typeface="Lucida Sans Typewriter" panose="020B0509030504030204" pitchFamily="49" charset="0"/>
              </a:rPr>
              <a:t>." | \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 mail "${person}@gmail.com"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done</a:t>
            </a:r>
            <a:endParaRPr lang="ko-KR" altLang="en-US" sz="18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>
              <a:buNone/>
            </a:pPr>
            <a:endParaRPr lang="ko-KR" altLang="en-US" sz="1800" dirty="0">
              <a:latin typeface="Lucida Sans Typewriter" panose="020B0509030504030204" pitchFamily="49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모든 </a:t>
            </a:r>
            <a:r>
              <a:rPr lang="ko-KR" altLang="en-US" dirty="0" err="1"/>
              <a:t>명령줄</a:t>
            </a:r>
            <a:r>
              <a:rPr lang="ko-KR" altLang="en-US" dirty="0"/>
              <a:t> 인수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모든 </a:t>
            </a:r>
            <a:r>
              <a:rPr lang="ko-KR" altLang="en-US" sz="2000" dirty="0" err="1"/>
              <a:t>명령줄</a:t>
            </a:r>
            <a:r>
              <a:rPr lang="ko-KR" altLang="en-US" sz="2000" dirty="0"/>
              <a:t> 인수 처리</a:t>
            </a:r>
            <a:r>
              <a:rPr lang="en-US" altLang="ko-KR" sz="2000" dirty="0"/>
              <a:t> </a:t>
            </a:r>
          </a:p>
          <a:p>
            <a:pPr>
              <a:buNone/>
            </a:pPr>
            <a:endParaRPr lang="en-US" altLang="ko-KR" sz="2000" dirty="0"/>
          </a:p>
          <a:p>
            <a:pPr lvl="1">
              <a:buNone/>
            </a:pP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for</a:t>
            </a:r>
            <a:r>
              <a:rPr lang="ko-KR" altLang="en-US" sz="1800" dirty="0">
                <a:latin typeface="Lucida Sans Typewriter" panose="020B0509030504030204" pitchFamily="49" charset="0"/>
              </a:rPr>
              <a:t> </a:t>
            </a:r>
            <a:r>
              <a:rPr lang="en-US" altLang="ko-KR" sz="1800" dirty="0">
                <a:latin typeface="Lucida Sans Typewriter" panose="020B0509030504030204" pitchFamily="49" charset="0"/>
              </a:rPr>
              <a:t>file </a:t>
            </a: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in</a:t>
            </a:r>
            <a:r>
              <a:rPr lang="ko-KR" altLang="en-US" sz="1800" dirty="0">
                <a:latin typeface="Lucida Sans Typewriter" panose="020B0509030504030204" pitchFamily="49" charset="0"/>
              </a:rPr>
              <a:t> </a:t>
            </a:r>
            <a:r>
              <a:rPr lang="en-US" altLang="ko-KR" sz="1800" dirty="0">
                <a:latin typeface="Lucida Sans Typewriter" panose="020B0509030504030204" pitchFamily="49" charset="0"/>
              </a:rPr>
              <a:t>$*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do</a:t>
            </a:r>
            <a:endParaRPr lang="ko-KR" altLang="en-US" sz="18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   echo</a:t>
            </a:r>
            <a:r>
              <a:rPr lang="ko-KR" altLang="en-US" sz="1800" dirty="0">
                <a:latin typeface="Lucida Sans Typewriter" panose="020B0509030504030204" pitchFamily="49" charset="0"/>
              </a:rPr>
              <a:t> </a:t>
            </a:r>
            <a:r>
              <a:rPr lang="en-US" altLang="ko-KR" sz="1800" dirty="0">
                <a:latin typeface="Lucida Sans Typewriter" panose="020B0509030504030204" pitchFamily="49" charset="0"/>
              </a:rPr>
              <a:t>$file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done</a:t>
            </a:r>
            <a:endParaRPr lang="ko-KR" altLang="en-US" sz="18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endParaRPr lang="ko-KR" altLang="en-US" sz="20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3707904" y="1147217"/>
            <a:ext cx="5328592" cy="50291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#!/bin/bash</a:t>
            </a: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# </a:t>
            </a:r>
            <a:r>
              <a:rPr lang="ko-KR" altLang="en-US" sz="1600" dirty="0">
                <a:latin typeface="Lucida Sans Typewriter" panose="020B0509030504030204" pitchFamily="49" charset="0"/>
              </a:rPr>
              <a:t>사용법</a:t>
            </a:r>
            <a:r>
              <a:rPr lang="en-US" altLang="ko-KR" sz="1600" dirty="0">
                <a:latin typeface="Lucida Sans Typewriter" panose="020B0509030504030204" pitchFamily="49" charset="0"/>
              </a:rPr>
              <a:t>: perm1.bash </a:t>
            </a:r>
            <a:r>
              <a:rPr lang="ko-KR" altLang="en-US" sz="1600" dirty="0">
                <a:latin typeface="Lucida Sans Typewriter" panose="020B0509030504030204" pitchFamily="49" charset="0"/>
              </a:rPr>
              <a:t>파일*</a:t>
            </a: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# </a:t>
            </a:r>
            <a:r>
              <a:rPr lang="ko-KR" altLang="en-US" sz="1600" dirty="0">
                <a:latin typeface="Lucida Sans Typewriter" panose="020B0509030504030204" pitchFamily="49" charset="0"/>
              </a:rPr>
              <a:t>파일의 사용권한과 이름을 프린트한다</a:t>
            </a:r>
            <a:r>
              <a:rPr lang="en-US" altLang="ko-KR" sz="1600" dirty="0">
                <a:latin typeface="Lucida Sans Typewriter" panose="020B0509030504030204" pitchFamily="49" charset="0"/>
              </a:rPr>
              <a:t>. 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if</a:t>
            </a:r>
            <a:r>
              <a:rPr lang="en-US" altLang="ko-KR" sz="1600" dirty="0">
                <a:latin typeface="Lucida Sans Typewriter" panose="020B0509030504030204" pitchFamily="49" charset="0"/>
              </a:rPr>
              <a:t> [ $# -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eq</a:t>
            </a:r>
            <a:r>
              <a:rPr lang="en-US" altLang="ko-KR" sz="1600" dirty="0">
                <a:latin typeface="Lucida Sans Typewriter" panose="020B0509030504030204" pitchFamily="49" charset="0"/>
              </a:rPr>
              <a:t> 0 ]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then</a:t>
            </a: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echo </a:t>
            </a:r>
            <a:r>
              <a:rPr lang="ko-KR" altLang="en-US" sz="1600" dirty="0">
                <a:latin typeface="Lucida Sans Typewriter" panose="020B0509030504030204" pitchFamily="49" charset="0"/>
              </a:rPr>
              <a:t>사용법</a:t>
            </a:r>
            <a:r>
              <a:rPr lang="en-US" altLang="ko-KR" sz="1600" dirty="0">
                <a:latin typeface="Lucida Sans Typewriter" panose="020B0509030504030204" pitchFamily="49" charset="0"/>
              </a:rPr>
              <a:t>: $0 </a:t>
            </a:r>
            <a:r>
              <a:rPr lang="ko-KR" altLang="en-US" sz="1600" dirty="0">
                <a:latin typeface="Lucida Sans Typewriter" panose="020B0509030504030204" pitchFamily="49" charset="0"/>
              </a:rPr>
              <a:t>파일*</a:t>
            </a: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exit 1</a:t>
            </a:r>
          </a:p>
          <a:p>
            <a:pPr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fi</a:t>
            </a:r>
            <a:endParaRPr lang="en-US" altLang="ko-KR" sz="16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echo " </a:t>
            </a:r>
            <a:r>
              <a:rPr lang="ko-KR" altLang="en-US" sz="1600" dirty="0">
                <a:latin typeface="Lucida Sans Typewriter" panose="020B0509030504030204" pitchFamily="49" charset="0"/>
              </a:rPr>
              <a:t>사용권한 파일</a:t>
            </a:r>
            <a:r>
              <a:rPr lang="en-US" altLang="ko-KR" sz="1600" dirty="0">
                <a:latin typeface="Lucida Sans Typewriter" panose="020B0509030504030204" pitchFamily="49" charset="0"/>
              </a:rPr>
              <a:t>"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for</a:t>
            </a:r>
            <a:r>
              <a:rPr lang="en-US" altLang="ko-KR" sz="1600" dirty="0">
                <a:latin typeface="Lucida Sans Typewriter" panose="020B0509030504030204" pitchFamily="49" charset="0"/>
              </a:rPr>
              <a:t> file </a:t>
            </a: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in</a:t>
            </a:r>
            <a:r>
              <a:rPr lang="en-US" altLang="ko-KR" sz="1600" dirty="0">
                <a:latin typeface="Lucida Sans Typewriter" panose="020B0509030504030204" pitchFamily="49" charset="0"/>
              </a:rPr>
              <a:t> $*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do</a:t>
            </a: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</a:t>
            </a: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if </a:t>
            </a:r>
            <a:r>
              <a:rPr lang="en-US" altLang="ko-KR" sz="1600" dirty="0">
                <a:latin typeface="Lucida Sans Typewriter" panose="020B0509030504030204" pitchFamily="49" charset="0"/>
              </a:rPr>
              <a:t>[ -f $file ]</a:t>
            </a: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</a:t>
            </a: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then</a:t>
            </a: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fileinfo</a:t>
            </a:r>
            <a:r>
              <a:rPr lang="en-US" altLang="ko-KR" sz="1600" dirty="0">
                <a:latin typeface="Lucida Sans Typewriter" panose="020B0509030504030204" pitchFamily="49" charset="0"/>
              </a:rPr>
              <a:t>=`ls -l $file`</a:t>
            </a: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 perm=`echo "$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fileinfo</a:t>
            </a:r>
            <a:r>
              <a:rPr lang="en-US" altLang="ko-KR" sz="1600" dirty="0">
                <a:latin typeface="Lucida Sans Typewriter" panose="020B0509030504030204" pitchFamily="49" charset="0"/>
              </a:rPr>
              <a:t>"|cut -d' ' -f1`</a:t>
            </a: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 echo "$perm $file"</a:t>
            </a: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</a:t>
            </a: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fi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done</a:t>
            </a:r>
          </a:p>
          <a:p>
            <a:pPr>
              <a:buNone/>
            </a:pPr>
            <a:endParaRPr lang="ko-KR" altLang="en-US" sz="1600" dirty="0">
              <a:latin typeface="Lucida Sans Typewriter" panose="020B0509030504030204" pitchFamily="49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en-US" altLang="ko-KR" dirty="0"/>
              <a:t>: while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while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조건에 따라 명령어들을 반복적으로 실행</a:t>
            </a:r>
            <a:r>
              <a:rPr lang="en-US" altLang="ko-KR" dirty="0"/>
              <a:t> </a:t>
            </a:r>
          </a:p>
          <a:p>
            <a:pPr lvl="1"/>
            <a:endParaRPr lang="ko-KR" altLang="en-US" dirty="0"/>
          </a:p>
          <a:p>
            <a:pPr lvl="1">
              <a:buNone/>
            </a:pP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while</a:t>
            </a:r>
            <a:r>
              <a:rPr lang="ko-KR" altLang="en-US" sz="1800" dirty="0">
                <a:latin typeface="Lucida Sans Typewriter" panose="020B0509030504030204" pitchFamily="49" charset="0"/>
              </a:rPr>
              <a:t> </a:t>
            </a:r>
            <a:r>
              <a:rPr lang="ko-KR" altLang="en-US" sz="1800" dirty="0" err="1">
                <a:latin typeface="Lucida Sans Typewriter" panose="020B0509030504030204" pitchFamily="49" charset="0"/>
              </a:rPr>
              <a:t>조건식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do</a:t>
            </a:r>
            <a:endParaRPr lang="ko-KR" altLang="en-US" sz="18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ko-KR" altLang="en-US" sz="1800" dirty="0">
                <a:latin typeface="Lucida Sans Typewriter" panose="020B0509030504030204" pitchFamily="49" charset="0"/>
              </a:rPr>
              <a:t>   명령들 </a:t>
            </a:r>
          </a:p>
          <a:p>
            <a:pPr lvl="1">
              <a:buNone/>
            </a:pP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done</a:t>
            </a:r>
            <a:endParaRPr lang="ko-KR" altLang="en-US" sz="18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32198" y="1340768"/>
            <a:ext cx="4041648" cy="48131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#!/bin/bash</a:t>
            </a: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# </a:t>
            </a:r>
            <a:r>
              <a:rPr lang="ko-KR" altLang="en-US" sz="1800" dirty="0">
                <a:latin typeface="Lucida Sans Typewriter" panose="020B0509030504030204" pitchFamily="49" charset="0"/>
              </a:rPr>
              <a:t>사용법</a:t>
            </a:r>
            <a:r>
              <a:rPr lang="en-US" altLang="ko-KR" sz="1800" dirty="0">
                <a:latin typeface="Lucida Sans Typewriter" panose="020B0509030504030204" pitchFamily="49" charset="0"/>
              </a:rPr>
              <a:t>: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power.bash</a:t>
            </a:r>
            <a:r>
              <a:rPr lang="en-US" altLang="ko-KR" sz="1800" dirty="0">
                <a:latin typeface="Lucida Sans Typewriter" panose="020B0509030504030204" pitchFamily="49" charset="0"/>
              </a:rPr>
              <a:t> </a:t>
            </a: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# 2</a:t>
            </a:r>
            <a:r>
              <a:rPr lang="ko-KR" altLang="en-US" sz="1800" dirty="0">
                <a:latin typeface="Lucida Sans Typewriter" panose="020B0509030504030204" pitchFamily="49" charset="0"/>
              </a:rPr>
              <a:t>의 </a:t>
            </a:r>
            <a:r>
              <a:rPr lang="en-US" altLang="ko-KR" sz="1800" dirty="0">
                <a:latin typeface="Lucida Sans Typewriter" panose="020B0509030504030204" pitchFamily="49" charset="0"/>
              </a:rPr>
              <a:t>1</a:t>
            </a:r>
            <a:r>
              <a:rPr lang="ko-KR" altLang="en-US" sz="1800" dirty="0">
                <a:latin typeface="Lucida Sans Typewriter" panose="020B0509030504030204" pitchFamily="49" charset="0"/>
              </a:rPr>
              <a:t>승부터 </a:t>
            </a:r>
            <a:r>
              <a:rPr lang="en-US" altLang="ko-KR" sz="1800" dirty="0">
                <a:latin typeface="Lucida Sans Typewriter" panose="020B0509030504030204" pitchFamily="49" charset="0"/>
              </a:rPr>
              <a:t>10</a:t>
            </a:r>
            <a:r>
              <a:rPr lang="ko-KR" altLang="en-US" sz="1800" dirty="0">
                <a:latin typeface="Lucida Sans Typewriter" panose="020B0509030504030204" pitchFamily="49" charset="0"/>
              </a:rPr>
              <a:t>승까지 프린트</a:t>
            </a: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let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i</a:t>
            </a:r>
            <a:r>
              <a:rPr lang="en-US" altLang="ko-KR" sz="1800" dirty="0">
                <a:latin typeface="Lucida Sans Typewriter" panose="020B0509030504030204" pitchFamily="49" charset="0"/>
              </a:rPr>
              <a:t>=2</a:t>
            </a: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let j=1</a:t>
            </a:r>
          </a:p>
          <a:p>
            <a:pPr>
              <a:buNone/>
            </a:pP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while</a:t>
            </a:r>
            <a:r>
              <a:rPr lang="en-US" altLang="ko-KR" sz="1800" dirty="0">
                <a:latin typeface="Lucida Sans Typewriter" panose="020B0509030504030204" pitchFamily="49" charset="0"/>
              </a:rPr>
              <a:t> (( $j &lt;= 10 ))</a:t>
            </a:r>
          </a:p>
          <a:p>
            <a:pPr>
              <a:buNone/>
            </a:pP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do</a:t>
            </a: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  echo '2 ^' $j = $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i</a:t>
            </a:r>
            <a:endParaRPr lang="en-US" altLang="ko-KR" sz="18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  let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i</a:t>
            </a:r>
            <a:r>
              <a:rPr lang="en-US" altLang="ko-KR" sz="1800" dirty="0">
                <a:latin typeface="Lucida Sans Typewriter" panose="020B0509030504030204" pitchFamily="49" charset="0"/>
              </a:rPr>
              <a:t>*=2</a:t>
            </a: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  let j++</a:t>
            </a:r>
          </a:p>
          <a:p>
            <a:pPr>
              <a:buNone/>
            </a:pP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done</a:t>
            </a:r>
          </a:p>
          <a:p>
            <a:endParaRPr lang="ko-KR" altLang="en-US" sz="2000" dirty="0">
              <a:latin typeface="Lucida Sans Typewriter" panose="020B0509030504030204" pitchFamily="49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menu.bash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1700" dirty="0">
                <a:latin typeface="Lucida Sans Typewriter" panose="020B0509030504030204" pitchFamily="49" charset="0"/>
              </a:rPr>
              <a:t>#!/bin/bash</a:t>
            </a:r>
          </a:p>
          <a:p>
            <a:pPr>
              <a:buNone/>
            </a:pPr>
            <a:r>
              <a:rPr lang="en-US" altLang="ko-KR" sz="1700" dirty="0">
                <a:latin typeface="Lucida Sans Typewriter" panose="020B0509030504030204" pitchFamily="49" charset="0"/>
              </a:rPr>
              <a:t># </a:t>
            </a:r>
            <a:r>
              <a:rPr lang="ko-KR" altLang="en-US" sz="1700" dirty="0">
                <a:latin typeface="Lucida Sans Typewriter" panose="020B0509030504030204" pitchFamily="49" charset="0"/>
              </a:rPr>
              <a:t>사용법</a:t>
            </a:r>
            <a:r>
              <a:rPr lang="en-US" altLang="ko-KR" sz="1700" dirty="0">
                <a:latin typeface="Lucida Sans Typewriter" panose="020B0509030504030204" pitchFamily="49" charset="0"/>
              </a:rPr>
              <a:t>: </a:t>
            </a:r>
            <a:r>
              <a:rPr lang="en-US" altLang="ko-KR" sz="1700" dirty="0" err="1">
                <a:latin typeface="Lucida Sans Typewriter" panose="020B0509030504030204" pitchFamily="49" charset="0"/>
              </a:rPr>
              <a:t>menu.bash</a:t>
            </a:r>
            <a:r>
              <a:rPr lang="en-US" altLang="ko-KR" sz="1700" dirty="0">
                <a:latin typeface="Lucida Sans Typewriter" panose="020B0509030504030204" pitchFamily="49" charset="0"/>
              </a:rPr>
              <a:t> </a:t>
            </a:r>
          </a:p>
          <a:p>
            <a:pPr>
              <a:buNone/>
            </a:pPr>
            <a:r>
              <a:rPr lang="en-US" altLang="ko-KR" sz="1700" dirty="0">
                <a:latin typeface="Lucida Sans Typewriter" panose="020B0509030504030204" pitchFamily="49" charset="0"/>
              </a:rPr>
              <a:t># </a:t>
            </a:r>
            <a:r>
              <a:rPr lang="ko-KR" altLang="en-US" sz="1700" dirty="0">
                <a:latin typeface="Lucida Sans Typewriter" panose="020B0509030504030204" pitchFamily="49" charset="0"/>
              </a:rPr>
              <a:t>메뉴에 따라 해당 명령어를 실행한다</a:t>
            </a:r>
            <a:r>
              <a:rPr lang="en-US" altLang="ko-KR" sz="1700" dirty="0">
                <a:latin typeface="Lucida Sans Typewriter" panose="020B0509030504030204" pitchFamily="49" charset="0"/>
              </a:rPr>
              <a:t>. </a:t>
            </a:r>
            <a:endParaRPr lang="ko-KR" altLang="en-US" sz="1700" dirty="0">
              <a:latin typeface="Lucida Sans Typewriter" panose="020B0509030504030204" pitchFamily="49" charset="0"/>
            </a:endParaRPr>
          </a:p>
          <a:p>
            <a:pPr>
              <a:buNone/>
            </a:pPr>
            <a:endParaRPr lang="en-US" altLang="ko-KR" sz="17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700" dirty="0">
                <a:latin typeface="Lucida Sans Typewriter" panose="020B0509030504030204" pitchFamily="49" charset="0"/>
              </a:rPr>
              <a:t>echo </a:t>
            </a:r>
            <a:r>
              <a:rPr lang="ko-KR" altLang="en-US" sz="1700" dirty="0">
                <a:latin typeface="Lucida Sans Typewriter" panose="020B0509030504030204" pitchFamily="49" charset="0"/>
              </a:rPr>
              <a:t>명령어 메뉴</a:t>
            </a:r>
            <a:endParaRPr lang="en-US" altLang="ko-KR" sz="17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700" dirty="0">
                <a:latin typeface="Lucida Sans Typewriter" panose="020B0509030504030204" pitchFamily="49" charset="0"/>
              </a:rPr>
              <a:t>cat &lt;&lt; MENU</a:t>
            </a:r>
          </a:p>
          <a:p>
            <a:pPr>
              <a:buNone/>
            </a:pPr>
            <a:r>
              <a:rPr lang="en-US" altLang="ko-KR" sz="1700" dirty="0">
                <a:latin typeface="Lucida Sans Typewriter" panose="020B0509030504030204" pitchFamily="49" charset="0"/>
              </a:rPr>
              <a:t>     d : </a:t>
            </a:r>
            <a:r>
              <a:rPr lang="ko-KR" altLang="en-US" sz="1700" dirty="0">
                <a:latin typeface="Lucida Sans Typewriter" panose="020B0509030504030204" pitchFamily="49" charset="0"/>
              </a:rPr>
              <a:t>날짜 시간</a:t>
            </a:r>
          </a:p>
          <a:p>
            <a:pPr>
              <a:buNone/>
            </a:pPr>
            <a:r>
              <a:rPr lang="en-US" altLang="ko-KR" sz="1700" dirty="0">
                <a:latin typeface="Lucida Sans Typewriter" panose="020B0509030504030204" pitchFamily="49" charset="0"/>
              </a:rPr>
              <a:t>     l : </a:t>
            </a:r>
            <a:r>
              <a:rPr lang="ko-KR" altLang="en-US" sz="1700" dirty="0">
                <a:latin typeface="Lucida Sans Typewriter" panose="020B0509030504030204" pitchFamily="49" charset="0"/>
              </a:rPr>
              <a:t>현재 디렉터리 내용</a:t>
            </a:r>
          </a:p>
          <a:p>
            <a:pPr>
              <a:buNone/>
            </a:pPr>
            <a:r>
              <a:rPr lang="en-US" altLang="ko-KR" sz="1700" dirty="0">
                <a:latin typeface="Lucida Sans Typewriter" panose="020B0509030504030204" pitchFamily="49" charset="0"/>
              </a:rPr>
              <a:t>     w : </a:t>
            </a:r>
            <a:r>
              <a:rPr lang="ko-KR" altLang="en-US" sz="1700" dirty="0">
                <a:latin typeface="Lucida Sans Typewriter" panose="020B0509030504030204" pitchFamily="49" charset="0"/>
              </a:rPr>
              <a:t>사용자 보기</a:t>
            </a:r>
          </a:p>
          <a:p>
            <a:pPr>
              <a:buNone/>
            </a:pPr>
            <a:r>
              <a:rPr lang="en-US" altLang="ko-KR" sz="1700" dirty="0">
                <a:latin typeface="Lucida Sans Typewriter" panose="020B0509030504030204" pitchFamily="49" charset="0"/>
              </a:rPr>
              <a:t>     q : </a:t>
            </a:r>
            <a:r>
              <a:rPr lang="ko-KR" altLang="en-US" sz="1700" dirty="0">
                <a:latin typeface="Lucida Sans Typewriter" panose="020B0509030504030204" pitchFamily="49" charset="0"/>
              </a:rPr>
              <a:t>끝냄</a:t>
            </a:r>
          </a:p>
          <a:p>
            <a:pPr>
              <a:buNone/>
            </a:pPr>
            <a:r>
              <a:rPr lang="en-US" altLang="ko-KR" sz="1700" dirty="0">
                <a:latin typeface="Lucida Sans Typewriter" panose="020B0509030504030204" pitchFamily="49" charset="0"/>
              </a:rPr>
              <a:t>MENU</a:t>
            </a:r>
            <a:endParaRPr lang="ko-KR" altLang="en-US" sz="17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700" dirty="0">
                <a:latin typeface="Lucida Sans Typewriter" panose="020B0509030504030204" pitchFamily="49" charset="0"/>
              </a:rPr>
              <a:t>stop=0</a:t>
            </a:r>
          </a:p>
          <a:p>
            <a:pPr>
              <a:buNone/>
            </a:pPr>
            <a:endParaRPr lang="ko-KR" altLang="en-US" sz="1700" dirty="0">
              <a:latin typeface="Lucida Sans Typewriter" panose="020B0509030504030204" pitchFamily="49" charset="0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32198" y="1299552"/>
            <a:ext cx="4041648" cy="49377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while</a:t>
            </a:r>
            <a:r>
              <a:rPr lang="en-US" altLang="ko-KR" sz="1800" dirty="0">
                <a:latin typeface="Lucida Sans Typewriter" panose="020B0509030504030204" pitchFamily="49" charset="0"/>
              </a:rPr>
              <a:t> (($stop == 0))</a:t>
            </a:r>
          </a:p>
          <a:p>
            <a:pPr>
              <a:buNone/>
            </a:pP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do</a:t>
            </a:r>
            <a:endParaRPr lang="en-US" altLang="ko-KR" sz="18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 echo -n '? ‘</a:t>
            </a: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 read reply</a:t>
            </a:r>
          </a:p>
          <a:p>
            <a:pPr>
              <a:buNone/>
            </a:pP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  case</a:t>
            </a:r>
            <a:r>
              <a:rPr lang="en-US" altLang="ko-KR" sz="1800" dirty="0">
                <a:latin typeface="Lucida Sans Typewriter" panose="020B0509030504030204" pitchFamily="49" charset="0"/>
              </a:rPr>
              <a:t> $reply </a:t>
            </a: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in</a:t>
            </a: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   "d") date;;</a:t>
            </a: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   "l") ls</a:t>
            </a:r>
            <a:r>
              <a:rPr lang="en-US" altLang="ko-KR" sz="1700" dirty="0">
                <a:latin typeface="Lucida Sans Typewriter" panose="020B0509030504030204" pitchFamily="49" charset="0"/>
              </a:rPr>
              <a:t>;;</a:t>
            </a: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   "w") who;;</a:t>
            </a: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   "q") stop=1;;</a:t>
            </a: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   *) echo </a:t>
            </a:r>
            <a:r>
              <a:rPr lang="ko-KR" altLang="en-US" sz="1800" dirty="0">
                <a:latin typeface="Lucida Sans Typewriter" panose="020B0509030504030204" pitchFamily="49" charset="0"/>
              </a:rPr>
              <a:t>잘못된 선택</a:t>
            </a:r>
            <a:r>
              <a:rPr lang="en-US" altLang="ko-KR" sz="1800" dirty="0">
                <a:latin typeface="Lucida Sans Typewriter" panose="020B0509030504030204" pitchFamily="49" charset="0"/>
              </a:rPr>
              <a:t>;;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  </a:t>
            </a:r>
            <a:r>
              <a:rPr lang="en-US" altLang="ko-KR" sz="180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esac</a:t>
            </a:r>
            <a:endParaRPr lang="en-US" altLang="ko-KR" sz="18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done</a:t>
            </a:r>
          </a:p>
          <a:p>
            <a:pPr>
              <a:buNone/>
            </a:pPr>
            <a:endParaRPr lang="ko-KR" altLang="en-US" sz="1800" dirty="0">
              <a:latin typeface="Lucida Sans Typewriter" panose="020B0509030504030204" pitchFamily="49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menu.bash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5770984" cy="49377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menu.bash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ko-KR" altLang="en-US" sz="1800" dirty="0">
                <a:latin typeface="Lucida Sans Typewriter" panose="020B0509030504030204" pitchFamily="49" charset="0"/>
              </a:rPr>
              <a:t>명령어 메뉴</a:t>
            </a: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d : </a:t>
            </a:r>
            <a:r>
              <a:rPr lang="ko-KR" altLang="en-US" sz="1800" dirty="0">
                <a:latin typeface="Lucida Sans Typewriter" panose="020B0509030504030204" pitchFamily="49" charset="0"/>
              </a:rPr>
              <a:t>날짜 시간</a:t>
            </a: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l : </a:t>
            </a:r>
            <a:r>
              <a:rPr lang="ko-KR" altLang="en-US" sz="1800" dirty="0">
                <a:latin typeface="Lucida Sans Typewriter" panose="020B0509030504030204" pitchFamily="49" charset="0"/>
              </a:rPr>
              <a:t>현재 디렉터리 내용</a:t>
            </a: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w : </a:t>
            </a:r>
            <a:r>
              <a:rPr lang="ko-KR" altLang="en-US" sz="1800" dirty="0">
                <a:latin typeface="Lucida Sans Typewriter" panose="020B0509030504030204" pitchFamily="49" charset="0"/>
              </a:rPr>
              <a:t>사용자 보기</a:t>
            </a: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q : </a:t>
            </a:r>
            <a:r>
              <a:rPr lang="ko-KR" altLang="en-US" sz="1800" dirty="0">
                <a:latin typeface="Lucida Sans Typewriter" panose="020B0509030504030204" pitchFamily="49" charset="0"/>
              </a:rPr>
              <a:t>끝냄</a:t>
            </a: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? </a:t>
            </a: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d</a:t>
            </a:r>
            <a:endParaRPr lang="ko-KR" altLang="en-US" sz="18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2022. 02.</a:t>
            </a:r>
            <a:r>
              <a:rPr lang="ko-KR" altLang="en-US" sz="1800" dirty="0">
                <a:latin typeface="Lucida Sans Typewriter" panose="020B0509030504030204" pitchFamily="49" charset="0"/>
              </a:rPr>
              <a:t> </a:t>
            </a:r>
            <a:r>
              <a:rPr lang="en-US" altLang="ko-KR" sz="1800" dirty="0">
                <a:latin typeface="Lucida Sans Typewriter" panose="020B0509030504030204" pitchFamily="49" charset="0"/>
              </a:rPr>
              <a:t>23. (</a:t>
            </a:r>
            <a:r>
              <a:rPr lang="ko-KR" altLang="en-US" sz="1800" dirty="0">
                <a:latin typeface="Lucida Sans Typewriter" panose="020B0509030504030204" pitchFamily="49" charset="0"/>
              </a:rPr>
              <a:t>수</a:t>
            </a:r>
            <a:r>
              <a:rPr lang="en-US" altLang="ko-KR" sz="1800" dirty="0">
                <a:latin typeface="Lucida Sans Typewriter" panose="020B0509030504030204" pitchFamily="49" charset="0"/>
              </a:rPr>
              <a:t>) 17:33:27 KST</a:t>
            </a: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? </a:t>
            </a: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q</a:t>
            </a:r>
            <a:endParaRPr lang="ko-KR" altLang="en-US" sz="18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>
              <a:buNone/>
            </a:pPr>
            <a:endParaRPr lang="ko-KR" altLang="en-US" sz="1800" dirty="0">
              <a:latin typeface="Lucida Sans Typewriter" panose="020B0509030504030204" pitchFamily="49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10.9 </a:t>
            </a:r>
            <a:r>
              <a:rPr lang="ko-KR" altLang="en-US" dirty="0"/>
              <a:t>고급 기능</a:t>
            </a:r>
            <a:br>
              <a:rPr lang="ko-KR" altLang="en-US" dirty="0"/>
            </a:br>
            <a:br>
              <a:rPr lang="ko-KR" altLang="en-US" sz="1600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87174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함수</a:t>
            </a:r>
            <a:r>
              <a:rPr lang="en-US" altLang="ko-KR" dirty="0"/>
              <a:t> </a:t>
            </a:r>
            <a:r>
              <a:rPr lang="ko-KR" altLang="en-US" dirty="0"/>
              <a:t>정의</a:t>
            </a:r>
            <a:endParaRPr lang="en-US" altLang="ko-KR" dirty="0"/>
          </a:p>
          <a:p>
            <a:pPr lvl="1">
              <a:buNone/>
            </a:pPr>
            <a:r>
              <a:rPr lang="ko-KR" altLang="en-US" dirty="0">
                <a:solidFill>
                  <a:srgbClr val="0000FF"/>
                </a:solidFill>
              </a:rPr>
              <a:t>함수이름</a:t>
            </a:r>
            <a:r>
              <a:rPr lang="en-US" altLang="ko-KR" dirty="0">
                <a:solidFill>
                  <a:srgbClr val="0000FF"/>
                </a:solidFill>
              </a:rPr>
              <a:t>()</a:t>
            </a:r>
            <a:endParaRPr lang="ko-KR" altLang="en-US" dirty="0">
              <a:solidFill>
                <a:srgbClr val="0000FF"/>
              </a:solidFill>
            </a:endParaRPr>
          </a:p>
          <a:p>
            <a:pPr lvl="1">
              <a:buNone/>
            </a:pPr>
            <a:r>
              <a:rPr lang="en-US" altLang="ko-KR" dirty="0">
                <a:solidFill>
                  <a:srgbClr val="0000FF"/>
                </a:solidFill>
              </a:rPr>
              <a:t>{</a:t>
            </a:r>
            <a:endParaRPr lang="ko-KR" altLang="en-US" dirty="0">
              <a:solidFill>
                <a:srgbClr val="0000FF"/>
              </a:solidFill>
            </a:endParaRPr>
          </a:p>
          <a:p>
            <a:pPr lvl="1">
              <a:buNone/>
            </a:pPr>
            <a:r>
              <a:rPr lang="ko-KR" altLang="en-US" dirty="0">
                <a:solidFill>
                  <a:srgbClr val="0000FF"/>
                </a:solidFill>
              </a:rPr>
              <a:t>   명령들</a:t>
            </a:r>
          </a:p>
          <a:p>
            <a:pPr lvl="1">
              <a:buNone/>
            </a:pPr>
            <a:r>
              <a:rPr lang="en-US" altLang="ko-KR" dirty="0">
                <a:solidFill>
                  <a:srgbClr val="0000FF"/>
                </a:solidFill>
              </a:rPr>
              <a:t>}</a:t>
            </a:r>
          </a:p>
          <a:p>
            <a:pPr lvl="1">
              <a:buNone/>
            </a:pPr>
            <a:endParaRPr lang="ko-KR" altLang="en-US" dirty="0"/>
          </a:p>
          <a:p>
            <a:r>
              <a:rPr lang="ko-KR" altLang="en-US" dirty="0"/>
              <a:t>함수 호출</a:t>
            </a:r>
            <a:endParaRPr lang="en-US" altLang="ko-KR" dirty="0"/>
          </a:p>
          <a:p>
            <a:pPr lvl="1">
              <a:buNone/>
            </a:pPr>
            <a:r>
              <a:rPr lang="ko-KR" altLang="en-US" dirty="0">
                <a:solidFill>
                  <a:srgbClr val="0000FF"/>
                </a:solidFill>
              </a:rPr>
              <a:t>함수이름 </a:t>
            </a:r>
            <a:r>
              <a:rPr lang="en-US" altLang="ko-KR" dirty="0">
                <a:solidFill>
                  <a:srgbClr val="0000FF"/>
                </a:solidFill>
              </a:rPr>
              <a:t>[</a:t>
            </a:r>
            <a:r>
              <a:rPr lang="ko-KR" altLang="en-US" dirty="0">
                <a:solidFill>
                  <a:srgbClr val="0000FF"/>
                </a:solidFill>
              </a:rPr>
              <a:t>매개변수들</a:t>
            </a:r>
            <a:r>
              <a:rPr lang="en-US" altLang="ko-KR" dirty="0">
                <a:solidFill>
                  <a:srgbClr val="0000FF"/>
                </a:solidFill>
              </a:rPr>
              <a:t>]</a:t>
            </a:r>
            <a:endParaRPr lang="ko-KR" altLang="en-US" dirty="0">
              <a:solidFill>
                <a:srgbClr val="0000FF"/>
              </a:solidFill>
            </a:endParaRPr>
          </a:p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332290" cy="49377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#!/bin/bash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# </a:t>
            </a:r>
            <a:r>
              <a:rPr lang="ko-KR" altLang="en-US" sz="1800" dirty="0">
                <a:latin typeface="Lucida Sans Typewriter" panose="020B0509030504030204" pitchFamily="49" charset="0"/>
              </a:rPr>
              <a:t>사용법</a:t>
            </a:r>
            <a:r>
              <a:rPr lang="en-US" altLang="ko-KR" sz="1800" dirty="0">
                <a:latin typeface="Lucida Sans Typewriter" panose="020B0509030504030204" pitchFamily="49" charset="0"/>
              </a:rPr>
              <a:t>: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lshead.bash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80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lshead</a:t>
            </a: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() </a:t>
            </a:r>
            <a:r>
              <a:rPr lang="en-US" altLang="ko-KR" sz="1800" dirty="0">
                <a:latin typeface="Lucida Sans Typewriter" panose="020B0509030504030204" pitchFamily="49" charset="0"/>
              </a:rPr>
              <a:t>{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 echo "</a:t>
            </a:r>
            <a:r>
              <a:rPr lang="ko-KR" altLang="en-US" sz="1800" dirty="0">
                <a:latin typeface="Lucida Sans Typewriter" panose="020B0509030504030204" pitchFamily="49" charset="0"/>
              </a:rPr>
              <a:t>함수 시작</a:t>
            </a:r>
            <a:r>
              <a:rPr lang="en-US" altLang="ko-KR" sz="1800" dirty="0">
                <a:latin typeface="Lucida Sans Typewriter" panose="020B0509030504030204" pitchFamily="49" charset="0"/>
              </a:rPr>
              <a:t>, </a:t>
            </a:r>
            <a:r>
              <a:rPr lang="ko-KR" altLang="en-US" sz="1800" dirty="0">
                <a:latin typeface="Lucida Sans Typewriter" panose="020B0509030504030204" pitchFamily="49" charset="0"/>
              </a:rPr>
              <a:t>매개변수 </a:t>
            </a:r>
            <a:r>
              <a:rPr lang="en-US" altLang="ko-KR" sz="1800" dirty="0">
                <a:latin typeface="Lucida Sans Typewriter" panose="020B0509030504030204" pitchFamily="49" charset="0"/>
              </a:rPr>
              <a:t>$1"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 date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 echo "</a:t>
            </a:r>
            <a:r>
              <a:rPr lang="ko-KR" altLang="en-US" sz="1800" dirty="0">
                <a:latin typeface="Lucida Sans Typewriter" panose="020B0509030504030204" pitchFamily="49" charset="0"/>
              </a:rPr>
              <a:t>디렉터리 </a:t>
            </a:r>
            <a:r>
              <a:rPr lang="en-US" altLang="ko-KR" sz="1800" dirty="0">
                <a:latin typeface="Lucida Sans Typewriter" panose="020B0509030504030204" pitchFamily="49" charset="0"/>
              </a:rPr>
              <a:t>$1 </a:t>
            </a:r>
            <a:r>
              <a:rPr lang="ko-KR" altLang="en-US" sz="1800" dirty="0">
                <a:latin typeface="Lucida Sans Typewriter" panose="020B0509030504030204" pitchFamily="49" charset="0"/>
              </a:rPr>
              <a:t>내의 처음 </a:t>
            </a:r>
            <a:r>
              <a:rPr lang="en-US" altLang="ko-KR" sz="1800" dirty="0">
                <a:latin typeface="Lucida Sans Typewriter" panose="020B0509030504030204" pitchFamily="49" charset="0"/>
              </a:rPr>
              <a:t>3</a:t>
            </a:r>
            <a:r>
              <a:rPr lang="ko-KR" altLang="en-US" sz="1800" dirty="0">
                <a:latin typeface="Lucida Sans Typewriter" panose="020B0509030504030204" pitchFamily="49" charset="0"/>
              </a:rPr>
              <a:t>개 파일만 리스트</a:t>
            </a:r>
            <a:r>
              <a:rPr lang="en-US" altLang="ko-KR" sz="1800" dirty="0">
                <a:latin typeface="Lucida Sans Typewriter" panose="020B0509030504030204" pitchFamily="49" charset="0"/>
              </a:rPr>
              <a:t>"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 ls -l $1 | head -4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}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echo "</a:t>
            </a:r>
            <a:r>
              <a:rPr lang="ko-KR" altLang="en-US" sz="1800" dirty="0">
                <a:latin typeface="Lucida Sans Typewriter" panose="020B0509030504030204" pitchFamily="49" charset="0"/>
              </a:rPr>
              <a:t>안녕하세요</a:t>
            </a:r>
            <a:r>
              <a:rPr lang="en-US" altLang="ko-KR" sz="1800" dirty="0">
                <a:latin typeface="Lucida Sans Typewriter" panose="020B0509030504030204" pitchFamily="49" charset="0"/>
              </a:rPr>
              <a:t>"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80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lshead</a:t>
            </a: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 /</a:t>
            </a:r>
            <a:r>
              <a:rPr lang="en-US" altLang="ko-KR" sz="180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tmp</a:t>
            </a:r>
            <a:endParaRPr lang="ko-KR" altLang="en-US" sz="18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exit 0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endParaRPr lang="ko-KR" altLang="en-US" sz="2000" dirty="0">
              <a:latin typeface="Lucida Sans Typewriter" panose="020B05090305040302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Bash </a:t>
            </a:r>
            <a:r>
              <a:rPr lang="ko-KR" altLang="en-US" dirty="0"/>
              <a:t>시작 과정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7D1C7D-1C13-426B-AAC4-A5F02991F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1700808"/>
            <a:ext cx="3371850" cy="321945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lshead.bash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ko-KR" altLang="en-US" sz="1800" dirty="0">
                <a:latin typeface="Lucida Sans Typewriter" panose="020B0509030504030204" pitchFamily="49" charset="0"/>
              </a:rPr>
              <a:t>안녕하세요</a:t>
            </a:r>
          </a:p>
          <a:p>
            <a:pPr>
              <a:buNone/>
            </a:pPr>
            <a:r>
              <a:rPr lang="ko-KR" altLang="en-US" sz="1800" dirty="0">
                <a:latin typeface="Lucida Sans Typewriter" panose="020B0509030504030204" pitchFamily="49" charset="0"/>
              </a:rPr>
              <a:t>함수 시작</a:t>
            </a:r>
            <a:r>
              <a:rPr lang="en-US" altLang="ko-KR" sz="1800" dirty="0">
                <a:latin typeface="Lucida Sans Typewriter" panose="020B0509030504030204" pitchFamily="49" charset="0"/>
              </a:rPr>
              <a:t>, </a:t>
            </a:r>
            <a:r>
              <a:rPr lang="ko-KR" altLang="en-US" sz="1800" dirty="0">
                <a:latin typeface="Lucida Sans Typewriter" panose="020B0509030504030204" pitchFamily="49" charset="0"/>
              </a:rPr>
              <a:t>매개변수 </a:t>
            </a:r>
            <a:r>
              <a:rPr lang="en-US" altLang="ko-KR" sz="1800" dirty="0">
                <a:latin typeface="Lucida Sans Typewriter" panose="020B0509030504030204" pitchFamily="49" charset="0"/>
              </a:rPr>
              <a:t>/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tmp</a:t>
            </a:r>
            <a:endParaRPr lang="en-US" altLang="ko-KR" sz="18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800" dirty="0"/>
              <a:t>2022. 02. 23. (</a:t>
            </a:r>
            <a:r>
              <a:rPr lang="ko-KR" altLang="en-US" sz="1800" dirty="0"/>
              <a:t>수</a:t>
            </a:r>
            <a:r>
              <a:rPr lang="en-US" altLang="ko-KR" sz="1800" dirty="0"/>
              <a:t>) 17:43:27 KST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ko-KR" altLang="en-US" sz="1800" dirty="0">
                <a:latin typeface="Lucida Sans Typewriter" panose="020B0509030504030204" pitchFamily="49" charset="0"/>
              </a:rPr>
              <a:t>디렉터리 </a:t>
            </a:r>
            <a:r>
              <a:rPr lang="en-US" altLang="ko-KR" sz="1800" dirty="0">
                <a:latin typeface="Lucida Sans Typewriter" panose="020B0509030504030204" pitchFamily="49" charset="0"/>
              </a:rPr>
              <a:t>/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tmp</a:t>
            </a:r>
            <a:r>
              <a:rPr lang="en-US" altLang="ko-KR" sz="1800" dirty="0">
                <a:latin typeface="Lucida Sans Typewriter" panose="020B0509030504030204" pitchFamily="49" charset="0"/>
              </a:rPr>
              <a:t> </a:t>
            </a:r>
            <a:r>
              <a:rPr lang="ko-KR" altLang="en-US" sz="1800" dirty="0">
                <a:latin typeface="Lucida Sans Typewriter" panose="020B0509030504030204" pitchFamily="49" charset="0"/>
              </a:rPr>
              <a:t>내의 처음 </a:t>
            </a:r>
            <a:r>
              <a:rPr lang="en-US" altLang="ko-KR" sz="1800" dirty="0">
                <a:latin typeface="Lucida Sans Typewriter" panose="020B0509030504030204" pitchFamily="49" charset="0"/>
              </a:rPr>
              <a:t>3</a:t>
            </a:r>
            <a:r>
              <a:rPr lang="ko-KR" altLang="en-US" sz="1800" dirty="0">
                <a:latin typeface="Lucida Sans Typewriter" panose="020B0509030504030204" pitchFamily="49" charset="0"/>
              </a:rPr>
              <a:t>개 파일만 리스트</a:t>
            </a:r>
          </a:p>
          <a:p>
            <a:pPr>
              <a:buNone/>
            </a:pPr>
            <a:r>
              <a:rPr lang="ko-KR" altLang="en-US" sz="1800" dirty="0">
                <a:latin typeface="Lucida Sans Typewriter" panose="020B0509030504030204" pitchFamily="49" charset="0"/>
              </a:rPr>
              <a:t>총 </a:t>
            </a:r>
            <a:r>
              <a:rPr lang="en-US" altLang="ko-KR" sz="1800" dirty="0">
                <a:latin typeface="Lucida Sans Typewriter" panose="020B0509030504030204" pitchFamily="49" charset="0"/>
              </a:rPr>
              <a:t>1184</a:t>
            </a: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-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rw</a:t>
            </a:r>
            <a:r>
              <a:rPr lang="en-US" altLang="ko-KR" sz="1800" dirty="0">
                <a:latin typeface="Lucida Sans Typewriter" panose="020B0509030504030204" pitchFamily="49" charset="0"/>
              </a:rPr>
              <a:t>------- 1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sz="1800" dirty="0">
                <a:latin typeface="Lucida Sans Typewriter" panose="020B0509030504030204" pitchFamily="49" charset="0"/>
              </a:rPr>
              <a:t> faculty 11264 2009</a:t>
            </a:r>
            <a:r>
              <a:rPr lang="ko-KR" altLang="en-US" sz="1800" dirty="0">
                <a:latin typeface="Lucida Sans Typewriter" panose="020B0509030504030204" pitchFamily="49" charset="0"/>
              </a:rPr>
              <a:t>년 </a:t>
            </a:r>
            <a:r>
              <a:rPr lang="en-US" altLang="ko-KR" sz="1800" dirty="0">
                <a:latin typeface="Lucida Sans Typewriter" panose="020B0509030504030204" pitchFamily="49" charset="0"/>
              </a:rPr>
              <a:t>3</a:t>
            </a:r>
            <a:r>
              <a:rPr lang="ko-KR" altLang="en-US" sz="1800" dirty="0">
                <a:latin typeface="Lucida Sans Typewriter" panose="020B0509030504030204" pitchFamily="49" charset="0"/>
              </a:rPr>
              <a:t>월 </a:t>
            </a:r>
            <a:r>
              <a:rPr lang="en-US" altLang="ko-KR" sz="1800" dirty="0">
                <a:latin typeface="Lucida Sans Typewriter" panose="020B0509030504030204" pitchFamily="49" charset="0"/>
              </a:rPr>
              <a:t>28</a:t>
            </a:r>
            <a:r>
              <a:rPr lang="ko-KR" altLang="en-US" sz="1800" dirty="0">
                <a:latin typeface="Lucida Sans Typewriter" panose="020B0509030504030204" pitchFamily="49" charset="0"/>
              </a:rPr>
              <a:t>일 </a:t>
            </a:r>
            <a:r>
              <a:rPr lang="en-US" altLang="ko-KR" sz="1800" dirty="0">
                <a:latin typeface="Lucida Sans Typewriter" panose="020B0509030504030204" pitchFamily="49" charset="0"/>
              </a:rPr>
              <a:t>Ex01378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-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rw</a:t>
            </a:r>
            <a:r>
              <a:rPr lang="en-US" altLang="ko-KR" sz="1800" dirty="0">
                <a:latin typeface="Lucida Sans Typewriter" panose="020B0509030504030204" pitchFamily="49" charset="0"/>
              </a:rPr>
              <a:t>------- 1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sz="1800" dirty="0">
                <a:latin typeface="Lucida Sans Typewriter" panose="020B0509030504030204" pitchFamily="49" charset="0"/>
              </a:rPr>
              <a:t> faculty 12288 2011</a:t>
            </a:r>
            <a:r>
              <a:rPr lang="ko-KR" altLang="en-US" sz="1800" dirty="0">
                <a:latin typeface="Lucida Sans Typewriter" panose="020B0509030504030204" pitchFamily="49" charset="0"/>
              </a:rPr>
              <a:t>년 </a:t>
            </a:r>
            <a:r>
              <a:rPr lang="en-US" altLang="ko-KR" sz="1800" dirty="0">
                <a:latin typeface="Lucida Sans Typewriter" panose="020B0509030504030204" pitchFamily="49" charset="0"/>
              </a:rPr>
              <a:t>5</a:t>
            </a:r>
            <a:r>
              <a:rPr lang="ko-KR" altLang="en-US" sz="1800" dirty="0">
                <a:latin typeface="Lucida Sans Typewriter" panose="020B0509030504030204" pitchFamily="49" charset="0"/>
              </a:rPr>
              <a:t>월 </a:t>
            </a:r>
            <a:r>
              <a:rPr lang="en-US" altLang="ko-KR" sz="1800" dirty="0">
                <a:latin typeface="Lucida Sans Typewriter" panose="020B0509030504030204" pitchFamily="49" charset="0"/>
              </a:rPr>
              <a:t>8</a:t>
            </a:r>
            <a:r>
              <a:rPr lang="ko-KR" altLang="en-US" sz="1800" dirty="0">
                <a:latin typeface="Lucida Sans Typewriter" panose="020B0509030504030204" pitchFamily="49" charset="0"/>
              </a:rPr>
              <a:t>일 </a:t>
            </a:r>
            <a:r>
              <a:rPr lang="en-US" altLang="ko-KR" sz="1800" dirty="0">
                <a:latin typeface="Lucida Sans Typewriter" panose="020B0509030504030204" pitchFamily="49" charset="0"/>
              </a:rPr>
              <a:t>Ex02004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-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rw</a:t>
            </a:r>
            <a:r>
              <a:rPr lang="en-US" altLang="ko-KR" sz="1800" dirty="0">
                <a:latin typeface="Lucida Sans Typewriter" panose="020B0509030504030204" pitchFamily="49" charset="0"/>
              </a:rPr>
              <a:t>------- 1 root other 8192 2011</a:t>
            </a:r>
            <a:r>
              <a:rPr lang="ko-KR" altLang="en-US" sz="1800" dirty="0">
                <a:latin typeface="Lucida Sans Typewriter" panose="020B0509030504030204" pitchFamily="49" charset="0"/>
              </a:rPr>
              <a:t>년 </a:t>
            </a:r>
            <a:r>
              <a:rPr lang="en-US" altLang="ko-KR" sz="1800" dirty="0">
                <a:latin typeface="Lucida Sans Typewriter" panose="020B0509030504030204" pitchFamily="49" charset="0"/>
              </a:rPr>
              <a:t>5</a:t>
            </a:r>
            <a:r>
              <a:rPr lang="ko-KR" altLang="en-US" sz="1800" dirty="0">
                <a:latin typeface="Lucida Sans Typewriter" panose="020B0509030504030204" pitchFamily="49" charset="0"/>
              </a:rPr>
              <a:t>월 </a:t>
            </a:r>
            <a:r>
              <a:rPr lang="en-US" altLang="ko-KR" sz="1800" dirty="0">
                <a:latin typeface="Lucida Sans Typewriter" panose="020B0509030504030204" pitchFamily="49" charset="0"/>
              </a:rPr>
              <a:t>4</a:t>
            </a:r>
            <a:r>
              <a:rPr lang="ko-KR" altLang="en-US" sz="1800" dirty="0">
                <a:latin typeface="Lucida Sans Typewriter" panose="020B0509030504030204" pitchFamily="49" charset="0"/>
              </a:rPr>
              <a:t>일 </a:t>
            </a:r>
            <a:r>
              <a:rPr lang="en-US" altLang="ko-KR" sz="1800" dirty="0">
                <a:latin typeface="Lucida Sans Typewriter" panose="020B0509030504030204" pitchFamily="49" charset="0"/>
              </a:rPr>
              <a:t>Ex02504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endParaRPr lang="ko-KR" altLang="en-US" sz="2000" dirty="0">
              <a:latin typeface="Lucida Sans Typewriter" panose="020B0509030504030204" pitchFamily="49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디버깅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$ bash -</a:t>
            </a:r>
            <a:r>
              <a:rPr lang="en-US" altLang="ko-KR" sz="160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vx</a:t>
            </a: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 </a:t>
            </a:r>
            <a:r>
              <a:rPr lang="ko-KR" altLang="en-US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스크립트 </a:t>
            </a: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[</a:t>
            </a:r>
            <a:r>
              <a:rPr lang="ko-KR" altLang="en-US" sz="160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명령줄</a:t>
            </a:r>
            <a:r>
              <a:rPr lang="ko-KR" altLang="en-US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 인수</a:t>
            </a: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]</a:t>
            </a:r>
          </a:p>
          <a:p>
            <a:pPr>
              <a:spcBef>
                <a:spcPts val="200"/>
              </a:spcBef>
              <a:buNone/>
            </a:pPr>
            <a:endParaRPr lang="en-US" altLang="ko-KR" sz="1600" dirty="0">
              <a:latin typeface="Lucida Sans Typewriter" panose="020B0509030504030204" pitchFamily="49" charset="0"/>
            </a:endParaRPr>
          </a:p>
          <a:p>
            <a:pPr>
              <a:spcBef>
                <a:spcPts val="200"/>
              </a:spcBef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$ bash -v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menu.bash</a:t>
            </a:r>
            <a:endParaRPr lang="en-US" altLang="ko-KR" sz="1600" dirty="0">
              <a:latin typeface="Lucida Sans Typewriter" panose="020B0509030504030204" pitchFamily="49" charset="0"/>
            </a:endParaRPr>
          </a:p>
          <a:p>
            <a:pPr>
              <a:spcBef>
                <a:spcPts val="200"/>
              </a:spcBef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#!/bin/bash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echo </a:t>
            </a:r>
            <a:r>
              <a:rPr lang="ko-KR" altLang="en-US" sz="1600" dirty="0">
                <a:latin typeface="Lucida Sans Typewriter" panose="020B0509030504030204" pitchFamily="49" charset="0"/>
              </a:rPr>
              <a:t>명령어 메뉴</a:t>
            </a:r>
          </a:p>
          <a:p>
            <a:pPr>
              <a:spcBef>
                <a:spcPts val="200"/>
              </a:spcBef>
              <a:buNone/>
            </a:pPr>
            <a:r>
              <a:rPr lang="ko-KR" altLang="en-US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명령어 메뉴</a:t>
            </a:r>
            <a:endParaRPr lang="en-US" altLang="ko-KR" sz="16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>
              <a:spcBef>
                <a:spcPts val="200"/>
              </a:spcBef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cat &lt;&lt; MENU</a:t>
            </a:r>
          </a:p>
          <a:p>
            <a:pPr lvl="1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d : </a:t>
            </a:r>
            <a:r>
              <a:rPr lang="ko-KR" altLang="en-US" sz="1600" dirty="0">
                <a:latin typeface="Lucida Sans Typewriter" panose="020B0509030504030204" pitchFamily="49" charset="0"/>
              </a:rPr>
              <a:t>날짜 시간</a:t>
            </a:r>
          </a:p>
          <a:p>
            <a:pPr lvl="1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l : </a:t>
            </a:r>
            <a:r>
              <a:rPr lang="ko-KR" altLang="en-US" sz="1600" dirty="0">
                <a:latin typeface="Lucida Sans Typewriter" panose="020B0509030504030204" pitchFamily="49" charset="0"/>
              </a:rPr>
              <a:t>현재 디렉터리 내용</a:t>
            </a:r>
          </a:p>
          <a:p>
            <a:pPr lvl="1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w : </a:t>
            </a:r>
            <a:r>
              <a:rPr lang="ko-KR" altLang="en-US" sz="1600" dirty="0">
                <a:latin typeface="Lucida Sans Typewriter" panose="020B0509030504030204" pitchFamily="49" charset="0"/>
              </a:rPr>
              <a:t>사용자 보기</a:t>
            </a:r>
          </a:p>
          <a:p>
            <a:pPr lvl="1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q : </a:t>
            </a:r>
            <a:r>
              <a:rPr lang="ko-KR" altLang="en-US" sz="1600" dirty="0">
                <a:latin typeface="Lucida Sans Typewriter" panose="020B0509030504030204" pitchFamily="49" charset="0"/>
              </a:rPr>
              <a:t>끝냄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MENU</a:t>
            </a:r>
          </a:p>
          <a:p>
            <a:pPr lvl="1">
              <a:buNone/>
            </a:pP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d : </a:t>
            </a:r>
            <a:r>
              <a:rPr lang="ko-KR" altLang="en-US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날짜 시간</a:t>
            </a:r>
          </a:p>
          <a:p>
            <a:pPr lvl="1">
              <a:buNone/>
            </a:pP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l : </a:t>
            </a:r>
            <a:r>
              <a:rPr lang="ko-KR" altLang="en-US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현재 디렉터리 내용</a:t>
            </a:r>
          </a:p>
          <a:p>
            <a:pPr lvl="1">
              <a:buNone/>
            </a:pP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w : </a:t>
            </a:r>
            <a:r>
              <a:rPr lang="ko-KR" altLang="en-US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사용자 보기</a:t>
            </a:r>
          </a:p>
          <a:p>
            <a:pPr lvl="1">
              <a:buNone/>
            </a:pP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q : </a:t>
            </a:r>
            <a:r>
              <a:rPr lang="ko-KR" altLang="en-US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끝냄</a:t>
            </a:r>
            <a:endParaRPr lang="en-US" altLang="ko-KR" sz="1600" dirty="0">
              <a:latin typeface="Lucida Sans Typewriter" panose="020B0509030504030204" pitchFamily="49" charset="0"/>
            </a:endParaRPr>
          </a:p>
          <a:p>
            <a:pPr>
              <a:spcBef>
                <a:spcPts val="200"/>
              </a:spcBef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stop=0</a:t>
            </a:r>
          </a:p>
          <a:p>
            <a:pPr>
              <a:spcBef>
                <a:spcPts val="200"/>
              </a:spcBef>
              <a:buNone/>
            </a:pPr>
            <a:endParaRPr lang="en-US" altLang="ko-KR" sz="1400" dirty="0">
              <a:latin typeface="Lucida Sans Typewriter" panose="020B0509030504030204" pitchFamily="49" charset="0"/>
            </a:endParaRPr>
          </a:p>
          <a:p>
            <a:pPr>
              <a:buNone/>
            </a:pPr>
            <a:endParaRPr lang="ko-KR" altLang="en-US" sz="1400" dirty="0">
              <a:latin typeface="Lucida Sans Typewriter" panose="020B0509030504030204" pitchFamily="49" charset="0"/>
            </a:endParaRPr>
          </a:p>
          <a:p>
            <a:endParaRPr lang="ko-KR" altLang="en-US" sz="1400" dirty="0">
              <a:latin typeface="Lucida Sans Typewriter" panose="020B0509030504030204" pitchFamily="49" charset="0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355976" y="1216152"/>
            <a:ext cx="4536504" cy="4937760"/>
          </a:xfrm>
        </p:spPr>
        <p:txBody>
          <a:bodyPr>
            <a:normAutofit/>
          </a:bodyPr>
          <a:lstStyle/>
          <a:p>
            <a:pPr>
              <a:spcBef>
                <a:spcPts val="200"/>
              </a:spcBef>
              <a:buNone/>
            </a:pPr>
            <a:endParaRPr lang="en-US" altLang="ko-KR" sz="1600" dirty="0">
              <a:latin typeface="Lucida Sans Typewriter" panose="020B0509030504030204" pitchFamily="49" charset="0"/>
            </a:endParaRPr>
          </a:p>
          <a:p>
            <a:pPr>
              <a:spcBef>
                <a:spcPts val="200"/>
              </a:spcBef>
              <a:buNone/>
            </a:pPr>
            <a:endParaRPr lang="en-US" altLang="ko-KR" sz="1600" dirty="0">
              <a:latin typeface="Lucida Sans Typewriter" panose="020B0509030504030204" pitchFamily="49" charset="0"/>
            </a:endParaRPr>
          </a:p>
          <a:p>
            <a:pPr>
              <a:spcBef>
                <a:spcPts val="200"/>
              </a:spcBef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while (($stop == 0))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do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echo -n '? '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read reply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case $reply in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   "d") date;;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   "l") ls;;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   "w") who</a:t>
            </a:r>
            <a:r>
              <a:rPr lang="en-US" altLang="ko-KR" sz="1800" dirty="0">
                <a:latin typeface="Lucida Sans Typewriter" panose="020B0509030504030204" pitchFamily="49" charset="0"/>
              </a:rPr>
              <a:t>;;</a:t>
            </a:r>
            <a:endParaRPr lang="en-US" altLang="ko-KR" sz="1600" dirty="0">
              <a:latin typeface="Lucida Sans Typewriter" panose="020B0509030504030204" pitchFamily="49" charset="0"/>
            </a:endParaRPr>
          </a:p>
          <a:p>
            <a:pPr>
              <a:spcBef>
                <a:spcPts val="200"/>
              </a:spcBef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   "q") stop=1;;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   *) echo </a:t>
            </a:r>
            <a:r>
              <a:rPr lang="ko-KR" altLang="en-US" sz="1600" dirty="0">
                <a:latin typeface="Lucida Sans Typewriter" panose="020B0509030504030204" pitchFamily="49" charset="0"/>
              </a:rPr>
              <a:t>잘못된 선택</a:t>
            </a:r>
            <a:r>
              <a:rPr lang="en-US" altLang="ko-KR" sz="1600" dirty="0">
                <a:latin typeface="Lucida Sans Typewriter" panose="020B0509030504030204" pitchFamily="49" charset="0"/>
              </a:rPr>
              <a:t>;;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pPr>
              <a:spcBef>
                <a:spcPts val="200"/>
              </a:spcBef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esac</a:t>
            </a:r>
            <a:endParaRPr lang="en-US" altLang="ko-KR" sz="1600" dirty="0">
              <a:latin typeface="Lucida Sans Typewriter" panose="020B0509030504030204" pitchFamily="49" charset="0"/>
            </a:endParaRPr>
          </a:p>
          <a:p>
            <a:pPr>
              <a:spcBef>
                <a:spcPts val="200"/>
              </a:spcBef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done</a:t>
            </a: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? </a:t>
            </a: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d</a:t>
            </a:r>
            <a:endParaRPr lang="ko-KR" altLang="en-US" sz="16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2023</a:t>
            </a:r>
            <a:r>
              <a:rPr lang="ko-KR" altLang="en-US" sz="1600" dirty="0">
                <a:latin typeface="Lucida Sans Typewriter" panose="020B0509030504030204" pitchFamily="49" charset="0"/>
              </a:rPr>
              <a:t>년 </a:t>
            </a:r>
            <a:r>
              <a:rPr lang="en-US" altLang="ko-KR" sz="1600" dirty="0">
                <a:latin typeface="Lucida Sans Typewriter" panose="020B0509030504030204" pitchFamily="49" charset="0"/>
              </a:rPr>
              <a:t>…  17:43:27 KST</a:t>
            </a: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? </a:t>
            </a: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q</a:t>
            </a:r>
            <a:endParaRPr lang="ko-KR" altLang="en-US" sz="16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>
              <a:buNone/>
            </a:pPr>
            <a:endParaRPr lang="ko-KR" altLang="en-US" sz="1600" dirty="0">
              <a:latin typeface="Lucida Sans Typewriter" panose="020B0509030504030204" pitchFamily="49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shift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003232" cy="4937760"/>
          </a:xfrm>
        </p:spPr>
        <p:txBody>
          <a:bodyPr>
            <a:normAutofit/>
          </a:bodyPr>
          <a:lstStyle/>
          <a:p>
            <a:r>
              <a:rPr lang="en-US" altLang="ko-KR" dirty="0"/>
              <a:t>shift </a:t>
            </a:r>
            <a:r>
              <a:rPr lang="ko-KR" altLang="en-US" dirty="0"/>
              <a:t>명령어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00FF"/>
                </a:solidFill>
              </a:rPr>
              <a:t>shift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[</a:t>
            </a:r>
            <a:r>
              <a:rPr lang="ko-KR" altLang="en-US" dirty="0" err="1">
                <a:solidFill>
                  <a:srgbClr val="0000FF"/>
                </a:solidFill>
              </a:rPr>
              <a:t>리스트변수</a:t>
            </a:r>
            <a:r>
              <a:rPr lang="en-US" altLang="ko-KR" dirty="0">
                <a:solidFill>
                  <a:srgbClr val="0000FF"/>
                </a:solidFill>
              </a:rPr>
              <a:t>]</a:t>
            </a:r>
            <a:endParaRPr lang="ko-KR" altLang="en-US" dirty="0">
              <a:solidFill>
                <a:srgbClr val="0000FF"/>
              </a:solidFill>
            </a:endParaRPr>
          </a:p>
          <a:p>
            <a:pPr lvl="1"/>
            <a:r>
              <a:rPr lang="ko-KR" altLang="en-US" dirty="0" err="1"/>
              <a:t>명령줄</a:t>
            </a:r>
            <a:r>
              <a:rPr lang="ko-KR" altLang="en-US" dirty="0"/>
              <a:t> 인수</a:t>
            </a:r>
            <a:r>
              <a:rPr lang="en-US" altLang="ko-KR" dirty="0"/>
              <a:t>[</a:t>
            </a:r>
            <a:r>
              <a:rPr lang="ko-KR" altLang="en-US" dirty="0"/>
              <a:t>리스트 변수</a:t>
            </a:r>
            <a:r>
              <a:rPr lang="en-US" altLang="ko-KR" dirty="0"/>
              <a:t>]</a:t>
            </a:r>
            <a:r>
              <a:rPr lang="ko-KR" altLang="en-US" dirty="0"/>
              <a:t> 내의 원소들을 하나씩 왼쪽으로 이동</a:t>
            </a:r>
            <a:endParaRPr lang="en-US" altLang="ko-KR" dirty="0"/>
          </a:p>
          <a:p>
            <a:pPr marL="1143000" lvl="4" indent="0">
              <a:buNone/>
            </a:pPr>
            <a:endParaRPr lang="en-US" altLang="ko-KR" dirty="0"/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#!/bin/bash</a:t>
            </a: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# </a:t>
            </a:r>
            <a:r>
              <a:rPr lang="ko-KR" altLang="en-US" sz="1600" dirty="0">
                <a:latin typeface="Lucida Sans Typewriter" panose="020B0509030504030204" pitchFamily="49" charset="0"/>
              </a:rPr>
              <a:t>사용법</a:t>
            </a:r>
            <a:r>
              <a:rPr lang="en-US" altLang="ko-KR" sz="1600" dirty="0">
                <a:latin typeface="Lucida Sans Typewriter" panose="020B0509030504030204" pitchFamily="49" charset="0"/>
              </a:rPr>
              <a:t>: perm2.bash </a:t>
            </a:r>
            <a:r>
              <a:rPr lang="ko-KR" altLang="en-US" sz="1600" dirty="0">
                <a:latin typeface="Lucida Sans Typewriter" panose="020B0509030504030204" pitchFamily="49" charset="0"/>
              </a:rPr>
              <a:t>파일*</a:t>
            </a: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# </a:t>
            </a:r>
            <a:r>
              <a:rPr lang="ko-KR" altLang="en-US" sz="1600" dirty="0">
                <a:latin typeface="Lucida Sans Typewriter" panose="020B0509030504030204" pitchFamily="49" charset="0"/>
              </a:rPr>
              <a:t>파일의 사용권한과 이름을 프린트</a:t>
            </a:r>
            <a:r>
              <a:rPr lang="en-US" altLang="ko-KR" sz="1600" dirty="0">
                <a:latin typeface="Lucida Sans Typewriter" panose="020B0509030504030204" pitchFamily="49" charset="0"/>
              </a:rPr>
              <a:t> 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if</a:t>
            </a:r>
            <a:r>
              <a:rPr lang="en-US" altLang="ko-KR" sz="1600" dirty="0">
                <a:latin typeface="Lucida Sans Typewriter" panose="020B0509030504030204" pitchFamily="49" charset="0"/>
              </a:rPr>
              <a:t> [ $# -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eq</a:t>
            </a:r>
            <a:r>
              <a:rPr lang="en-US" altLang="ko-KR" sz="1600" dirty="0">
                <a:latin typeface="Lucida Sans Typewriter" panose="020B0509030504030204" pitchFamily="49" charset="0"/>
              </a:rPr>
              <a:t> 0 ]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then</a:t>
            </a: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echo </a:t>
            </a:r>
            <a:r>
              <a:rPr lang="ko-KR" altLang="en-US" sz="1600" dirty="0">
                <a:latin typeface="Lucida Sans Typewriter" panose="020B0509030504030204" pitchFamily="49" charset="0"/>
              </a:rPr>
              <a:t>사용법</a:t>
            </a:r>
            <a:r>
              <a:rPr lang="en-US" altLang="ko-KR" sz="1600" dirty="0">
                <a:latin typeface="Lucida Sans Typewriter" panose="020B0509030504030204" pitchFamily="49" charset="0"/>
              </a:rPr>
              <a:t>: $0 files</a:t>
            </a: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exit 1</a:t>
            </a:r>
          </a:p>
          <a:p>
            <a:pPr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fi</a:t>
            </a:r>
            <a:endParaRPr lang="en-US" altLang="ko-KR" sz="16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echo " </a:t>
            </a:r>
            <a:r>
              <a:rPr lang="ko-KR" altLang="en-US" sz="1600" dirty="0">
                <a:latin typeface="Lucida Sans Typewriter" panose="020B0509030504030204" pitchFamily="49" charset="0"/>
              </a:rPr>
              <a:t>허가권 파일</a:t>
            </a:r>
            <a:r>
              <a:rPr lang="en-US" altLang="ko-KR" sz="1600" dirty="0">
                <a:latin typeface="Lucida Sans Typewriter" panose="020B0509030504030204" pitchFamily="49" charset="0"/>
              </a:rPr>
              <a:t>"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559882" y="2649928"/>
            <a:ext cx="4044566" cy="396044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while</a:t>
            </a:r>
            <a:r>
              <a:rPr lang="en-US" altLang="ko-KR" sz="1600" dirty="0">
                <a:latin typeface="Lucida Sans Typewriter" panose="020B0509030504030204" pitchFamily="49" charset="0"/>
              </a:rPr>
              <a:t> [ $# -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gt</a:t>
            </a:r>
            <a:r>
              <a:rPr lang="en-US" altLang="ko-KR" sz="1600" dirty="0">
                <a:latin typeface="Lucida Sans Typewriter" panose="020B0509030504030204" pitchFamily="49" charset="0"/>
              </a:rPr>
              <a:t> 0 ]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do</a:t>
            </a: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file=$1</a:t>
            </a: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</a:t>
            </a: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if</a:t>
            </a:r>
            <a:r>
              <a:rPr lang="en-US" altLang="ko-KR" sz="1600" dirty="0">
                <a:latin typeface="Lucida Sans Typewriter" panose="020B0509030504030204" pitchFamily="49" charset="0"/>
              </a:rPr>
              <a:t> [ -f $file ]</a:t>
            </a: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</a:t>
            </a: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then</a:t>
            </a: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 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fileinfo</a:t>
            </a:r>
            <a:r>
              <a:rPr lang="en-US" altLang="ko-KR" sz="1600" dirty="0">
                <a:latin typeface="Lucida Sans Typewriter" panose="020B0509030504030204" pitchFamily="49" charset="0"/>
              </a:rPr>
              <a:t>=`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ls</a:t>
            </a:r>
            <a:r>
              <a:rPr lang="en-US" altLang="ko-KR" sz="1600" dirty="0">
                <a:latin typeface="Lucida Sans Typewriter" panose="020B0509030504030204" pitchFamily="49" charset="0"/>
              </a:rPr>
              <a:t> -l $file`</a:t>
            </a: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  perm=`echo "$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fileinfo</a:t>
            </a:r>
            <a:r>
              <a:rPr lang="en-US" altLang="ko-KR" sz="1600" dirty="0">
                <a:latin typeface="Lucida Sans Typewriter" panose="020B0509030504030204" pitchFamily="49" charset="0"/>
              </a:rPr>
              <a:t>" | </a:t>
            </a: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        cut -d' ' -f1`</a:t>
            </a: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  echo "$perm $file"</a:t>
            </a: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</a:t>
            </a: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ko-KR" sz="160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fi</a:t>
            </a:r>
            <a:endParaRPr lang="en-US" altLang="ko-KR" sz="16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</a:t>
            </a: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shift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done</a:t>
            </a:r>
          </a:p>
          <a:p>
            <a:endParaRPr lang="ko-KR" altLang="en-US" sz="14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디렉터리 내의 모든 파일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디렉터리 내의 모든 파일 처리</a:t>
            </a:r>
          </a:p>
          <a:p>
            <a:pPr lvl="1"/>
            <a:r>
              <a:rPr lang="ko-KR" altLang="en-US" dirty="0"/>
              <a:t>해당 디렉터리로 이동</a:t>
            </a:r>
            <a:endParaRPr lang="en-US" altLang="ko-KR" dirty="0"/>
          </a:p>
          <a:p>
            <a:pPr lvl="1"/>
            <a:r>
              <a:rPr lang="en-US" altLang="ko-KR" dirty="0"/>
              <a:t>for </a:t>
            </a:r>
            <a:r>
              <a:rPr lang="ko-KR" altLang="en-US" dirty="0"/>
              <a:t>문과 대표 문자 *</a:t>
            </a:r>
            <a:r>
              <a:rPr lang="ko-KR" altLang="en-US" dirty="0" err="1"/>
              <a:t>를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1"/>
            <a:r>
              <a:rPr lang="ko-KR" altLang="en-US" dirty="0"/>
              <a:t>대표 문자 *는 현재 디렉터리 내의 모든 파일 이름들로 대치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r>
              <a:rPr lang="en-US" altLang="ko-KR" sz="1800" dirty="0" err="1">
                <a:latin typeface="Lucida Sans Typewriter" panose="020B0509030504030204" pitchFamily="49" charset="0"/>
              </a:rPr>
              <a:t>cd</a:t>
            </a:r>
            <a:r>
              <a:rPr lang="en-US" altLang="ko-KR" sz="1800" dirty="0">
                <a:latin typeface="Lucida Sans Typewriter" panose="020B0509030504030204" pitchFamily="49" charset="0"/>
              </a:rPr>
              <a:t> $dir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for</a:t>
            </a:r>
            <a:r>
              <a:rPr lang="ko-KR" altLang="en-US" sz="1800" dirty="0">
                <a:latin typeface="Lucida Sans Typewriter" panose="020B0509030504030204" pitchFamily="49" charset="0"/>
              </a:rPr>
              <a:t> </a:t>
            </a:r>
            <a:r>
              <a:rPr lang="en-US" altLang="ko-KR" sz="1800" dirty="0">
                <a:latin typeface="Lucida Sans Typewriter" panose="020B0509030504030204" pitchFamily="49" charset="0"/>
              </a:rPr>
              <a:t>file </a:t>
            </a: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in</a:t>
            </a:r>
            <a:r>
              <a:rPr lang="ko-KR" altLang="en-US" sz="1800" dirty="0">
                <a:latin typeface="Lucida Sans Typewriter" panose="020B0509030504030204" pitchFamily="49" charset="0"/>
              </a:rPr>
              <a:t> *</a:t>
            </a:r>
          </a:p>
          <a:p>
            <a:pPr lvl="1">
              <a:buNone/>
            </a:pP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do</a:t>
            </a:r>
            <a:endParaRPr lang="ko-KR" altLang="en-US" sz="18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	echo $file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done</a:t>
            </a:r>
            <a:endParaRPr lang="ko-KR" altLang="en-US" sz="18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디렉터리 내의 모든 파일 처리</a:t>
            </a:r>
            <a:r>
              <a:rPr lang="en-US" altLang="ko-KR" b="1" dirty="0"/>
              <a:t>: </a:t>
            </a:r>
            <a:r>
              <a:rPr lang="ko-KR" altLang="en-US" b="1" dirty="0"/>
              <a:t>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075240" cy="4937760"/>
          </a:xfrm>
        </p:spPr>
        <p:txBody>
          <a:bodyPr>
            <a:noAutofit/>
          </a:bodyPr>
          <a:lstStyle/>
          <a:p>
            <a:pPr>
              <a:spcBef>
                <a:spcPts val="200"/>
              </a:spcBef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#!/bin/bash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# </a:t>
            </a:r>
            <a:r>
              <a:rPr lang="ko-KR" altLang="en-US" sz="1800" dirty="0">
                <a:latin typeface="Lucida Sans Typewriter" panose="020B0509030504030204" pitchFamily="49" charset="0"/>
              </a:rPr>
              <a:t>사용법</a:t>
            </a:r>
            <a:r>
              <a:rPr lang="en-US" altLang="ko-KR" sz="1800" dirty="0">
                <a:latin typeface="Lucida Sans Typewriter" panose="020B0509030504030204" pitchFamily="49" charset="0"/>
              </a:rPr>
              <a:t>: count2.bash [</a:t>
            </a:r>
            <a:r>
              <a:rPr lang="ko-KR" altLang="en-US" sz="1800" dirty="0">
                <a:latin typeface="Lucida Sans Typewriter" panose="020B0509030504030204" pitchFamily="49" charset="0"/>
              </a:rPr>
              <a:t>디렉터리</a:t>
            </a:r>
            <a:r>
              <a:rPr lang="en-US" altLang="ko-KR" sz="1800" dirty="0">
                <a:latin typeface="Lucida Sans Typewriter" panose="020B0509030504030204" pitchFamily="49" charset="0"/>
              </a:rPr>
              <a:t>]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>
              <a:spcBef>
                <a:spcPts val="200"/>
              </a:spcBef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# </a:t>
            </a:r>
            <a:r>
              <a:rPr lang="ko-KR" altLang="en-US" sz="1800" dirty="0">
                <a:latin typeface="Lucida Sans Typewriter" panose="020B0509030504030204" pitchFamily="49" charset="0"/>
              </a:rPr>
              <a:t>대상 디렉터리 내의 파일</a:t>
            </a:r>
            <a:r>
              <a:rPr lang="en-US" altLang="ko-KR" sz="1800" dirty="0">
                <a:latin typeface="Lucida Sans Typewriter" panose="020B0509030504030204" pitchFamily="49" charset="0"/>
              </a:rPr>
              <a:t>, </a:t>
            </a:r>
            <a:r>
              <a:rPr lang="ko-KR" altLang="en-US" sz="1800" dirty="0">
                <a:latin typeface="Lucida Sans Typewriter" panose="020B0509030504030204" pitchFamily="49" charset="0"/>
              </a:rPr>
              <a:t>서브디렉터리</a:t>
            </a:r>
            <a:r>
              <a:rPr lang="en-US" altLang="ko-KR" sz="1800" dirty="0">
                <a:latin typeface="Lucida Sans Typewriter" panose="020B0509030504030204" pitchFamily="49" charset="0"/>
              </a:rPr>
              <a:t>, </a:t>
            </a:r>
            <a:r>
              <a:rPr lang="ko-KR" altLang="en-US" sz="1800" dirty="0">
                <a:latin typeface="Lucida Sans Typewriter" panose="020B0509030504030204" pitchFamily="49" charset="0"/>
              </a:rPr>
              <a:t>기타 개수를 세서 프린트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if</a:t>
            </a:r>
            <a:r>
              <a:rPr lang="en-US" altLang="ko-KR" sz="1800" dirty="0">
                <a:latin typeface="Lucida Sans Typewriter" panose="020B0509030504030204" pitchFamily="49" charset="0"/>
              </a:rPr>
              <a:t> [ $# -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eq</a:t>
            </a:r>
            <a:r>
              <a:rPr lang="en-US" altLang="ko-KR" sz="1800" dirty="0">
                <a:latin typeface="Lucida Sans Typewriter" panose="020B0509030504030204" pitchFamily="49" charset="0"/>
              </a:rPr>
              <a:t> 0 ]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then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  dir="."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else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  dir=$1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80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fi</a:t>
            </a:r>
            <a:endParaRPr lang="en-US" altLang="ko-KR" sz="18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>
              <a:spcBef>
                <a:spcPts val="200"/>
              </a:spcBef>
              <a:buNone/>
            </a:pP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if</a:t>
            </a:r>
            <a:r>
              <a:rPr lang="en-US" altLang="ko-KR" sz="1800" dirty="0">
                <a:latin typeface="Lucida Sans Typewriter" panose="020B0509030504030204" pitchFamily="49" charset="0"/>
              </a:rPr>
              <a:t> [ ! -d $dir ]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then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  echo $0\: $dir </a:t>
            </a:r>
            <a:r>
              <a:rPr lang="ko-KR" altLang="en-US" sz="1800" dirty="0">
                <a:latin typeface="Lucida Sans Typewriter" panose="020B0509030504030204" pitchFamily="49" charset="0"/>
              </a:rPr>
              <a:t>디렉터리 아님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  exit 1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80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fi</a:t>
            </a:r>
            <a:endParaRPr lang="en-US" altLang="ko-KR" sz="18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>
              <a:spcBef>
                <a:spcPts val="200"/>
              </a:spcBef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let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fcount</a:t>
            </a:r>
            <a:r>
              <a:rPr lang="en-US" altLang="ko-KR" sz="1800" dirty="0">
                <a:latin typeface="Lucida Sans Typewriter" panose="020B0509030504030204" pitchFamily="49" charset="0"/>
              </a:rPr>
              <a:t>=0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let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dcount</a:t>
            </a:r>
            <a:r>
              <a:rPr lang="en-US" altLang="ko-KR" sz="1800" dirty="0">
                <a:latin typeface="Lucida Sans Typewriter" panose="020B0509030504030204" pitchFamily="49" charset="0"/>
              </a:rPr>
              <a:t>=0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let others=0</a:t>
            </a:r>
          </a:p>
          <a:p>
            <a:pPr>
              <a:spcBef>
                <a:spcPts val="200"/>
              </a:spcBef>
              <a:buNone/>
            </a:pPr>
            <a:endParaRPr lang="en-US" altLang="ko-KR" sz="1800" dirty="0">
              <a:latin typeface="Lucida Sans Typewriter" panose="020B0509030504030204" pitchFamily="49" charset="0"/>
            </a:endParaRPr>
          </a:p>
          <a:p>
            <a:pPr>
              <a:spcBef>
                <a:spcPts val="200"/>
              </a:spcBef>
              <a:buNone/>
            </a:pPr>
            <a:endParaRPr lang="ko-KR" altLang="en-US" sz="600" dirty="0">
              <a:latin typeface="Lucida Sans Typewriter" panose="020B0509030504030204" pitchFamily="49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디렉터리 내의 모든 파일 처리</a:t>
            </a:r>
            <a:r>
              <a:rPr lang="en-US" altLang="ko-KR" b="1" dirty="0"/>
              <a:t>: </a:t>
            </a:r>
            <a:r>
              <a:rPr lang="ko-KR" altLang="en-US" b="1" dirty="0"/>
              <a:t>예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1560" y="1216152"/>
            <a:ext cx="8352928" cy="4937760"/>
          </a:xfrm>
        </p:spPr>
        <p:txBody>
          <a:bodyPr>
            <a:noAutofit/>
          </a:bodyPr>
          <a:lstStyle/>
          <a:p>
            <a:pPr>
              <a:spcBef>
                <a:spcPts val="200"/>
              </a:spcBef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echo $dir\: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800" dirty="0" err="1">
                <a:latin typeface="Lucida Sans Typewriter" panose="020B0509030504030204" pitchFamily="49" charset="0"/>
              </a:rPr>
              <a:t>cd</a:t>
            </a:r>
            <a:r>
              <a:rPr lang="en-US" altLang="ko-KR" sz="1800" dirty="0">
                <a:latin typeface="Lucida Sans Typewriter" panose="020B0509030504030204" pitchFamily="49" charset="0"/>
              </a:rPr>
              <a:t> $dir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for</a:t>
            </a:r>
            <a:r>
              <a:rPr lang="en-US" altLang="ko-KR" sz="1800" dirty="0">
                <a:latin typeface="Lucida Sans Typewriter" panose="020B0509030504030204" pitchFamily="49" charset="0"/>
              </a:rPr>
              <a:t> file </a:t>
            </a: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in</a:t>
            </a:r>
            <a:r>
              <a:rPr lang="en-US" altLang="ko-KR" sz="1800" dirty="0">
                <a:latin typeface="Lucida Sans Typewriter" panose="020B0509030504030204" pitchFamily="49" charset="0"/>
              </a:rPr>
              <a:t> *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do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  </a:t>
            </a: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if </a:t>
            </a:r>
            <a:r>
              <a:rPr lang="en-US" altLang="ko-KR" sz="1800" dirty="0">
                <a:latin typeface="Lucida Sans Typewriter" panose="020B0509030504030204" pitchFamily="49" charset="0"/>
              </a:rPr>
              <a:t>[ -f $file ]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  </a:t>
            </a: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then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    let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fcount</a:t>
            </a:r>
            <a:r>
              <a:rPr lang="en-US" altLang="ko-KR" sz="1800" dirty="0">
                <a:latin typeface="Lucida Sans Typewriter" panose="020B0509030504030204" pitchFamily="49" charset="0"/>
              </a:rPr>
              <a:t>++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  </a:t>
            </a:r>
            <a:r>
              <a:rPr lang="en-US" altLang="ko-KR" sz="180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elif</a:t>
            </a:r>
            <a:r>
              <a:rPr lang="en-US" altLang="ko-KR" sz="1800" dirty="0">
                <a:latin typeface="Lucida Sans Typewriter" panose="020B0509030504030204" pitchFamily="49" charset="0"/>
              </a:rPr>
              <a:t> [ -d $file ]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  </a:t>
            </a: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then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    let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dcount</a:t>
            </a:r>
            <a:r>
              <a:rPr lang="en-US" altLang="ko-KR" sz="1800" dirty="0">
                <a:latin typeface="Lucida Sans Typewriter" panose="020B0509030504030204" pitchFamily="49" charset="0"/>
              </a:rPr>
              <a:t>++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 </a:t>
            </a: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 else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    let others++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   </a:t>
            </a:r>
            <a:r>
              <a:rPr lang="en-US" altLang="ko-KR" sz="180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fi</a:t>
            </a:r>
            <a:endParaRPr lang="en-US" altLang="ko-KR" sz="18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>
              <a:spcBef>
                <a:spcPts val="200"/>
              </a:spcBef>
              <a:buNone/>
            </a:pP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done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echo </a:t>
            </a:r>
            <a:r>
              <a:rPr lang="ko-KR" altLang="en-US" sz="1800" dirty="0">
                <a:latin typeface="Lucida Sans Typewriter" panose="020B0509030504030204" pitchFamily="49" charset="0"/>
              </a:rPr>
              <a:t>파일</a:t>
            </a:r>
            <a:r>
              <a:rPr lang="en-US" altLang="ko-KR" sz="1800" dirty="0">
                <a:latin typeface="Lucida Sans Typewriter" panose="020B0509030504030204" pitchFamily="49" charset="0"/>
              </a:rPr>
              <a:t>: $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fcount</a:t>
            </a:r>
            <a:r>
              <a:rPr lang="en-US" altLang="ko-KR" sz="1800" dirty="0">
                <a:latin typeface="Lucida Sans Typewriter" panose="020B0509030504030204" pitchFamily="49" charset="0"/>
              </a:rPr>
              <a:t> </a:t>
            </a:r>
            <a:r>
              <a:rPr lang="ko-KR" altLang="en-US" sz="1800" dirty="0">
                <a:latin typeface="Lucida Sans Typewriter" panose="020B0509030504030204" pitchFamily="49" charset="0"/>
              </a:rPr>
              <a:t>디렉터리</a:t>
            </a:r>
            <a:r>
              <a:rPr lang="en-US" altLang="ko-KR" sz="1800" dirty="0">
                <a:latin typeface="Lucida Sans Typewriter" panose="020B0509030504030204" pitchFamily="49" charset="0"/>
              </a:rPr>
              <a:t>: $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dcount</a:t>
            </a:r>
            <a:r>
              <a:rPr lang="en-US" altLang="ko-KR" sz="1800" dirty="0">
                <a:latin typeface="Lucida Sans Typewriter" panose="020B0509030504030204" pitchFamily="49" charset="0"/>
              </a:rPr>
              <a:t> </a:t>
            </a:r>
            <a:r>
              <a:rPr lang="ko-KR" altLang="en-US" sz="1800" dirty="0">
                <a:latin typeface="Lucida Sans Typewriter" panose="020B0509030504030204" pitchFamily="49" charset="0"/>
              </a:rPr>
              <a:t>기타</a:t>
            </a:r>
            <a:r>
              <a:rPr lang="en-US" altLang="ko-KR" sz="1800" dirty="0">
                <a:latin typeface="Lucida Sans Typewriter" panose="020B0509030504030204" pitchFamily="49" charset="0"/>
              </a:rPr>
              <a:t>: $others</a:t>
            </a:r>
          </a:p>
          <a:p>
            <a:pPr>
              <a:spcBef>
                <a:spcPts val="200"/>
              </a:spcBef>
              <a:buNone/>
            </a:pPr>
            <a:endParaRPr lang="ko-KR" altLang="en-US" sz="1800" dirty="0">
              <a:latin typeface="Lucida Sans Typewriter" panose="020B0509030504030204" pitchFamily="49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리커전</a:t>
            </a:r>
            <a:r>
              <a:rPr lang="en-US" altLang="ko-KR" dirty="0"/>
              <a:t>(recursion)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95536" y="1216152"/>
            <a:ext cx="3816424" cy="493776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스크립트도 자기 자신을 호출 가능</a:t>
            </a:r>
            <a:r>
              <a:rPr lang="en-US" altLang="ko-KR" sz="2000" dirty="0"/>
              <a:t> </a:t>
            </a:r>
          </a:p>
          <a:p>
            <a:r>
              <a:rPr lang="ko-KR" altLang="en-US" sz="2000" dirty="0"/>
              <a:t>어떤 디렉터리의 모든 하위 디렉터리에 대해 동일한 작업을 수행할 때 매우 유용함</a:t>
            </a:r>
            <a:r>
              <a:rPr lang="en-US" altLang="ko-KR" sz="2000" dirty="0"/>
              <a:t> </a:t>
            </a:r>
            <a:endParaRPr lang="ko-KR" altLang="en-US" sz="2000" dirty="0"/>
          </a:p>
          <a:p>
            <a:endParaRPr lang="ko-KR" altLang="en-US" sz="100" dirty="0"/>
          </a:p>
        </p:txBody>
      </p:sp>
      <p:sp>
        <p:nvSpPr>
          <p:cNvPr id="5" name="직사각형 4"/>
          <p:cNvSpPr/>
          <p:nvPr/>
        </p:nvSpPr>
        <p:spPr>
          <a:xfrm>
            <a:off x="251520" y="3035526"/>
            <a:ext cx="4572000" cy="36009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54000" marR="0" indent="0" algn="just" fontAlgn="base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latin typeface="+mn-ea"/>
              </a:rPr>
              <a:t>#!/bin/bash</a:t>
            </a:r>
          </a:p>
          <a:p>
            <a:pPr marL="254000" marR="0" indent="0" algn="just" fontAlgn="base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+mn-ea"/>
              </a:rPr>
              <a:t># </a:t>
            </a:r>
            <a:r>
              <a:rPr lang="ko-KR" altLang="en-US" sz="1600" kern="0" dirty="0">
                <a:latin typeface="+mn-ea"/>
              </a:rPr>
              <a:t>사용법 </a:t>
            </a:r>
            <a:r>
              <a:rPr lang="en-US" altLang="ko-KR" sz="1600" kern="0" dirty="0" err="1">
                <a:latin typeface="+mn-ea"/>
              </a:rPr>
              <a:t>lssr.bash</a:t>
            </a:r>
            <a:r>
              <a:rPr lang="en-US" altLang="ko-KR" sz="1600" kern="0" dirty="0">
                <a:latin typeface="+mn-ea"/>
              </a:rPr>
              <a:t> [</a:t>
            </a:r>
            <a:r>
              <a:rPr lang="ko-KR" altLang="en-US" sz="1600" kern="0" dirty="0">
                <a:latin typeface="+mn-ea"/>
              </a:rPr>
              <a:t>디렉터리</a:t>
            </a:r>
            <a:r>
              <a:rPr lang="en-US" altLang="ko-KR" sz="1600" kern="0" dirty="0">
                <a:latin typeface="+mn-ea"/>
              </a:rPr>
              <a:t>]</a:t>
            </a:r>
            <a:endParaRPr lang="ko-KR" altLang="en-US" sz="1600" kern="0" dirty="0">
              <a:latin typeface="+mn-ea"/>
            </a:endParaRPr>
          </a:p>
          <a:p>
            <a:pPr marL="254000" marR="0" indent="0" algn="just" fontAlgn="base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+mn-ea"/>
              </a:rPr>
              <a:t># </a:t>
            </a:r>
            <a:r>
              <a:rPr lang="ko-KR" altLang="en-US" sz="1600" kern="0" dirty="0">
                <a:latin typeface="+mn-ea"/>
              </a:rPr>
              <a:t>대상 디렉터리와 모든 하위 디렉터리 내에 있는 파일들의 크기를 </a:t>
            </a:r>
            <a:r>
              <a:rPr lang="ko-KR" altLang="en-US" sz="1600" kern="0" dirty="0" err="1">
                <a:latin typeface="+mn-ea"/>
              </a:rPr>
              <a:t>리스트한다</a:t>
            </a:r>
            <a:r>
              <a:rPr lang="en-US" altLang="ko-KR" sz="1600" kern="0" dirty="0">
                <a:latin typeface="맑은 고딕" panose="020B0503020000020004" pitchFamily="50" charset="-127"/>
                <a:ea typeface="굴림체" panose="020B0609000101010101" pitchFamily="49" charset="-127"/>
              </a:rPr>
              <a:t>. </a:t>
            </a:r>
          </a:p>
          <a:p>
            <a:pPr marL="254000" marR="0" indent="0" algn="just" fontAlgn="base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600" kern="0" dirty="0">
              <a:latin typeface="맑은 고딕" panose="020B0503020000020004" pitchFamily="50" charset="-127"/>
            </a:endParaRPr>
          </a:p>
          <a:p>
            <a:pPr marL="254000" marR="0" indent="0" algn="just" fontAlgn="base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FF"/>
                </a:solidFill>
                <a:latin typeface="Lucida Sans" panose="020B0602030504020204" pitchFamily="34" charset="0"/>
                <a:ea typeface="굴림체" panose="020B0609000101010101" pitchFamily="49" charset="-127"/>
              </a:rPr>
              <a:t>if</a:t>
            </a:r>
            <a:r>
              <a:rPr lang="en-US" altLang="ko-KR" kern="0" dirty="0">
                <a:solidFill>
                  <a:srgbClr val="F52525"/>
                </a:solidFill>
                <a:latin typeface="Lucida Sans" panose="020B0602030504020204" pitchFamily="34" charset="0"/>
                <a:ea typeface="굴림체" panose="020B0609000101010101" pitchFamily="49" charset="-127"/>
              </a:rPr>
              <a:t> </a:t>
            </a:r>
            <a:r>
              <a:rPr lang="en-US" altLang="ko-KR" kern="0" dirty="0">
                <a:latin typeface="Lucida Sans" panose="020B0602030504020204" pitchFamily="34" charset="0"/>
                <a:ea typeface="굴림체" panose="020B0609000101010101" pitchFamily="49" charset="-127"/>
              </a:rPr>
              <a:t>[ $# -</a:t>
            </a:r>
            <a:r>
              <a:rPr lang="en-US" altLang="ko-KR" kern="0" dirty="0" err="1">
                <a:latin typeface="Lucida Sans" panose="020B0602030504020204" pitchFamily="34" charset="0"/>
                <a:ea typeface="굴림체" panose="020B0609000101010101" pitchFamily="49" charset="-127"/>
              </a:rPr>
              <a:t>eq</a:t>
            </a:r>
            <a:r>
              <a:rPr lang="en-US" altLang="ko-KR" kern="0" dirty="0">
                <a:latin typeface="Lucida Sans" panose="020B0602030504020204" pitchFamily="34" charset="0"/>
                <a:ea typeface="굴림체" panose="020B0609000101010101" pitchFamily="49" charset="-127"/>
              </a:rPr>
              <a:t> 0 ]</a:t>
            </a:r>
            <a:endParaRPr lang="en-US" altLang="ko-KR" kern="0" dirty="0">
              <a:latin typeface="Lucida Sans" panose="020B0602030504020204" pitchFamily="34" charset="0"/>
            </a:endParaRPr>
          </a:p>
          <a:p>
            <a:pPr marL="254000" marR="0" indent="0" algn="just" fontAlgn="base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FF"/>
                </a:solidFill>
                <a:latin typeface="Lucida Sans" panose="020B0602030504020204" pitchFamily="34" charset="0"/>
                <a:ea typeface="굴림체" panose="020B0609000101010101" pitchFamily="49" charset="-127"/>
              </a:rPr>
              <a:t>then</a:t>
            </a:r>
            <a:endParaRPr lang="en-US" altLang="ko-KR" kern="0" dirty="0">
              <a:solidFill>
                <a:srgbClr val="000000"/>
              </a:solidFill>
              <a:latin typeface="Lucida Sans" panose="020B0602030504020204" pitchFamily="34" charset="0"/>
            </a:endParaRPr>
          </a:p>
          <a:p>
            <a:pPr marL="254000" marR="0" indent="0" algn="just" fontAlgn="base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latin typeface="Lucida Sans" panose="020B0602030504020204" pitchFamily="34" charset="0"/>
                <a:ea typeface="굴림체" panose="020B0609000101010101" pitchFamily="49" charset="-127"/>
              </a:rPr>
              <a:t>   </a:t>
            </a:r>
            <a:r>
              <a:rPr lang="en-US" altLang="ko-KR" kern="0" dirty="0" err="1">
                <a:latin typeface="Lucida Sans" panose="020B0602030504020204" pitchFamily="34" charset="0"/>
                <a:ea typeface="굴림체" panose="020B0609000101010101" pitchFamily="49" charset="-127"/>
              </a:rPr>
              <a:t>dir</a:t>
            </a:r>
            <a:r>
              <a:rPr lang="en-US" altLang="ko-KR" kern="0" dirty="0">
                <a:latin typeface="Lucida Sans" panose="020B0602030504020204" pitchFamily="34" charset="0"/>
                <a:ea typeface="굴림체" panose="020B0609000101010101" pitchFamily="49" charset="-127"/>
              </a:rPr>
              <a:t>="."</a:t>
            </a:r>
            <a:endParaRPr lang="en-US" altLang="ko-KR" kern="0" dirty="0">
              <a:latin typeface="Lucida Sans" panose="020B0602030504020204" pitchFamily="34" charset="0"/>
            </a:endParaRPr>
          </a:p>
          <a:p>
            <a:pPr marL="254000" marR="0" indent="0" algn="just" fontAlgn="base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FF"/>
                </a:solidFill>
                <a:latin typeface="Lucida Sans" panose="020B0602030504020204" pitchFamily="34" charset="0"/>
                <a:ea typeface="굴림체" panose="020B0609000101010101" pitchFamily="49" charset="-127"/>
              </a:rPr>
              <a:t>else</a:t>
            </a:r>
            <a:endParaRPr lang="en-US" altLang="ko-KR" kern="0" dirty="0">
              <a:solidFill>
                <a:srgbClr val="000000"/>
              </a:solidFill>
              <a:latin typeface="Lucida Sans" panose="020B0602030504020204" pitchFamily="34" charset="0"/>
            </a:endParaRPr>
          </a:p>
          <a:p>
            <a:pPr marL="254000" marR="0" indent="0" algn="just" fontAlgn="base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latin typeface="Lucida Sans" panose="020B0602030504020204" pitchFamily="34" charset="0"/>
                <a:ea typeface="굴림체" panose="020B0609000101010101" pitchFamily="49" charset="-127"/>
              </a:rPr>
              <a:t>   </a:t>
            </a:r>
            <a:r>
              <a:rPr lang="en-US" altLang="ko-KR" kern="0" dirty="0" err="1">
                <a:latin typeface="Lucida Sans" panose="020B0602030504020204" pitchFamily="34" charset="0"/>
                <a:ea typeface="굴림체" panose="020B0609000101010101" pitchFamily="49" charset="-127"/>
              </a:rPr>
              <a:t>dir</a:t>
            </a:r>
            <a:r>
              <a:rPr lang="en-US" altLang="ko-KR" kern="0" dirty="0">
                <a:latin typeface="Lucida Sans" panose="020B0602030504020204" pitchFamily="34" charset="0"/>
                <a:ea typeface="굴림체" panose="020B0609000101010101" pitchFamily="49" charset="-127"/>
              </a:rPr>
              <a:t>=$1</a:t>
            </a:r>
            <a:endParaRPr lang="en-US" altLang="ko-KR" kern="0" dirty="0">
              <a:latin typeface="Lucida Sans" panose="020B0602030504020204" pitchFamily="34" charset="0"/>
            </a:endParaRPr>
          </a:p>
          <a:p>
            <a:pPr marL="254000" marR="0" indent="0" algn="just" fontAlgn="base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FF"/>
                </a:solidFill>
                <a:latin typeface="Lucida Sans" panose="020B0602030504020204" pitchFamily="34" charset="0"/>
                <a:ea typeface="굴림체" panose="020B0609000101010101" pitchFamily="49" charset="-127"/>
              </a:rPr>
              <a:t>fi</a:t>
            </a:r>
            <a:endParaRPr lang="en-US" altLang="ko-KR" kern="0" dirty="0">
              <a:solidFill>
                <a:srgbClr val="000000"/>
              </a:solidFill>
              <a:latin typeface="Lucida Sans" panose="020B0602030504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23520" y="1216152"/>
            <a:ext cx="432048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4000" marR="0" indent="0" algn="just" fontAlgn="base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5308600" algn="l"/>
              </a:tabLst>
            </a:pPr>
            <a:r>
              <a:rPr lang="en-US" altLang="ko-KR" kern="0" dirty="0">
                <a:solidFill>
                  <a:srgbClr val="0000FF"/>
                </a:solidFill>
                <a:latin typeface="Lucida Sans" panose="020B0602030504020204" pitchFamily="34" charset="0"/>
                <a:ea typeface="굴림체" panose="020B0609000101010101" pitchFamily="49" charset="-127"/>
              </a:rPr>
              <a:t>if</a:t>
            </a:r>
            <a:r>
              <a:rPr lang="en-US" altLang="ko-KR" kern="0" dirty="0">
                <a:solidFill>
                  <a:srgbClr val="F52525"/>
                </a:solidFill>
                <a:latin typeface="Lucida Sans" panose="020B0602030504020204" pitchFamily="34" charset="0"/>
                <a:ea typeface="굴림체" panose="020B0609000101010101" pitchFamily="49" charset="-127"/>
              </a:rPr>
              <a:t> </a:t>
            </a:r>
            <a:r>
              <a:rPr lang="en-US" altLang="ko-KR" kern="0" dirty="0">
                <a:latin typeface="Lucida Sans" panose="020B0602030504020204" pitchFamily="34" charset="0"/>
                <a:ea typeface="굴림체" panose="020B0609000101010101" pitchFamily="49" charset="-127"/>
              </a:rPr>
              <a:t>[ ! -d $</a:t>
            </a:r>
            <a:r>
              <a:rPr lang="en-US" altLang="ko-KR" kern="0" dirty="0" err="1">
                <a:latin typeface="Lucida Sans" panose="020B0602030504020204" pitchFamily="34" charset="0"/>
                <a:ea typeface="굴림체" panose="020B0609000101010101" pitchFamily="49" charset="-127"/>
              </a:rPr>
              <a:t>dir</a:t>
            </a:r>
            <a:r>
              <a:rPr lang="en-US" altLang="ko-KR" kern="0" dirty="0">
                <a:latin typeface="Lucida Sans" panose="020B0602030504020204" pitchFamily="34" charset="0"/>
                <a:ea typeface="굴림체" panose="020B0609000101010101" pitchFamily="49" charset="-127"/>
              </a:rPr>
              <a:t> ]</a:t>
            </a:r>
            <a:endParaRPr lang="en-US" altLang="ko-KR" kern="0" dirty="0">
              <a:latin typeface="Lucida Sans" panose="020B0602030504020204" pitchFamily="34" charset="0"/>
            </a:endParaRPr>
          </a:p>
          <a:p>
            <a:pPr marL="254000" marR="0" indent="0" algn="just" fontAlgn="base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FF"/>
                </a:solidFill>
                <a:latin typeface="Lucida Sans" panose="020B0602030504020204" pitchFamily="34" charset="0"/>
                <a:ea typeface="굴림체" panose="020B0609000101010101" pitchFamily="49" charset="-127"/>
              </a:rPr>
              <a:t>then</a:t>
            </a:r>
            <a:endParaRPr lang="en-US" altLang="ko-KR" kern="0" dirty="0">
              <a:solidFill>
                <a:srgbClr val="000000"/>
              </a:solidFill>
              <a:latin typeface="Lucida Sans" panose="020B0602030504020204" pitchFamily="34" charset="0"/>
            </a:endParaRPr>
          </a:p>
          <a:p>
            <a:pPr marL="254000" marR="0" indent="0" algn="just" fontAlgn="base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latin typeface="Lucida Sans" panose="020B0602030504020204" pitchFamily="34" charset="0"/>
                <a:ea typeface="굴림체" panose="020B0609000101010101" pitchFamily="49" charset="-127"/>
              </a:rPr>
              <a:t>   echo $0\: $</a:t>
            </a:r>
            <a:r>
              <a:rPr lang="en-US" altLang="ko-KR" kern="0" dirty="0" err="1">
                <a:latin typeface="Lucida Sans" panose="020B0602030504020204" pitchFamily="34" charset="0"/>
                <a:ea typeface="굴림체" panose="020B0609000101010101" pitchFamily="49" charset="-127"/>
              </a:rPr>
              <a:t>dir</a:t>
            </a:r>
            <a:r>
              <a:rPr lang="en-US" altLang="ko-KR" kern="0" dirty="0">
                <a:latin typeface="Lucida Sans" panose="020B0602030504020204" pitchFamily="34" charset="0"/>
                <a:ea typeface="굴림체" panose="020B0609000101010101" pitchFamily="49" charset="-127"/>
              </a:rPr>
              <a:t> </a:t>
            </a:r>
            <a:r>
              <a:rPr lang="ko-KR" altLang="en-US" kern="0" dirty="0">
                <a:latin typeface="Lucida Sans" panose="020B0602030504020204" pitchFamily="34" charset="0"/>
                <a:ea typeface="굴림체" panose="020B0609000101010101" pitchFamily="49" charset="-127"/>
              </a:rPr>
              <a:t>디렉터리 아님</a:t>
            </a:r>
            <a:endParaRPr lang="ko-KR" altLang="en-US" kern="0" dirty="0">
              <a:latin typeface="Lucida Sans" panose="020B0602030504020204" pitchFamily="34" charset="0"/>
            </a:endParaRPr>
          </a:p>
          <a:p>
            <a:pPr marL="254000" marR="0" indent="0" algn="just" fontAlgn="base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latin typeface="Lucida Sans" panose="020B0602030504020204" pitchFamily="34" charset="0"/>
                <a:ea typeface="굴림체" panose="020B0609000101010101" pitchFamily="49" charset="-127"/>
              </a:rPr>
              <a:t>   exit 1</a:t>
            </a:r>
            <a:endParaRPr lang="en-US" altLang="ko-KR" kern="0" dirty="0">
              <a:latin typeface="Lucida Sans" panose="020B0602030504020204" pitchFamily="34" charset="0"/>
            </a:endParaRPr>
          </a:p>
          <a:p>
            <a:pPr marL="254000" marR="0" indent="0" algn="just" fontAlgn="base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FF"/>
                </a:solidFill>
                <a:latin typeface="Lucida Sans" panose="020B0602030504020204" pitchFamily="34" charset="0"/>
                <a:ea typeface="굴림체" panose="020B0609000101010101" pitchFamily="49" charset="-127"/>
              </a:rPr>
              <a:t>fi</a:t>
            </a:r>
            <a:endParaRPr lang="en-US" altLang="ko-KR" kern="0" dirty="0">
              <a:solidFill>
                <a:srgbClr val="000000"/>
              </a:solidFill>
              <a:latin typeface="Lucida Sans" panose="020B0602030504020204" pitchFamily="34" charset="0"/>
            </a:endParaRPr>
          </a:p>
          <a:p>
            <a:pPr marL="254000" marR="0" indent="0" algn="just" fontAlgn="base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latin typeface="Lucida Sans" panose="020B0602030504020204" pitchFamily="34" charset="0"/>
                <a:ea typeface="굴림체" panose="020B0609000101010101" pitchFamily="49" charset="-127"/>
              </a:rPr>
              <a:t>cd $</a:t>
            </a:r>
            <a:r>
              <a:rPr lang="en-US" altLang="ko-KR" kern="0" dirty="0" err="1">
                <a:latin typeface="Lucida Sans" panose="020B0602030504020204" pitchFamily="34" charset="0"/>
                <a:ea typeface="굴림체" panose="020B0609000101010101" pitchFamily="49" charset="-127"/>
              </a:rPr>
              <a:t>dir</a:t>
            </a:r>
            <a:endParaRPr lang="en-US" altLang="ko-KR" kern="0" dirty="0">
              <a:latin typeface="Lucida Sans" panose="020B0602030504020204" pitchFamily="34" charset="0"/>
            </a:endParaRPr>
          </a:p>
          <a:p>
            <a:pPr marL="254000" marR="0" indent="0" algn="just" fontAlgn="base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latin typeface="Lucida Sans" panose="020B0602030504020204" pitchFamily="34" charset="0"/>
                <a:ea typeface="굴림체" panose="020B0609000101010101" pitchFamily="49" charset="-127"/>
              </a:rPr>
              <a:t>echo -e "\n $</a:t>
            </a:r>
            <a:r>
              <a:rPr lang="en-US" altLang="ko-KR" kern="0" dirty="0" err="1">
                <a:latin typeface="Lucida Sans" panose="020B0602030504020204" pitchFamily="34" charset="0"/>
                <a:ea typeface="굴림체" panose="020B0609000101010101" pitchFamily="49" charset="-127"/>
              </a:rPr>
              <a:t>dir</a:t>
            </a:r>
            <a:r>
              <a:rPr lang="en-US" altLang="ko-KR" kern="0" dirty="0">
                <a:latin typeface="Lucida Sans" panose="020B0602030504020204" pitchFamily="34" charset="0"/>
                <a:ea typeface="굴림체" panose="020B0609000101010101" pitchFamily="49" charset="-127"/>
              </a:rPr>
              <a:t> :"</a:t>
            </a:r>
            <a:endParaRPr lang="en-US" altLang="ko-KR" kern="0" dirty="0">
              <a:latin typeface="Lucida Sans" panose="020B0602030504020204" pitchFamily="34" charset="0"/>
            </a:endParaRPr>
          </a:p>
          <a:p>
            <a:pPr marL="254000" marR="0" indent="0" algn="just" fontAlgn="base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latin typeface="Lucida Sans" panose="020B0602030504020204" pitchFamily="34" charset="0"/>
                <a:ea typeface="굴림체" panose="020B0609000101010101" pitchFamily="49" charset="-127"/>
              </a:rPr>
              <a:t>ls -s</a:t>
            </a:r>
            <a:endParaRPr lang="en-US" altLang="ko-KR" kern="0" dirty="0">
              <a:latin typeface="Lucida Sans" panose="020B0602030504020204" pitchFamily="34" charset="0"/>
            </a:endParaRPr>
          </a:p>
          <a:p>
            <a:pPr marL="254000" marR="0" indent="0" algn="just" fontAlgn="base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FF"/>
                </a:solidFill>
                <a:latin typeface="Lucida Sans" panose="020B0602030504020204" pitchFamily="34" charset="0"/>
                <a:ea typeface="굴림체" panose="020B0609000101010101" pitchFamily="49" charset="-127"/>
              </a:rPr>
              <a:t>for</a:t>
            </a:r>
            <a:r>
              <a:rPr lang="en-US" altLang="ko-KR" kern="0" dirty="0">
                <a:solidFill>
                  <a:srgbClr val="F52525"/>
                </a:solidFill>
                <a:latin typeface="Lucida Sans" panose="020B0602030504020204" pitchFamily="34" charset="0"/>
                <a:ea typeface="굴림체" panose="020B0609000101010101" pitchFamily="49" charset="-127"/>
              </a:rPr>
              <a:t> </a:t>
            </a:r>
            <a:r>
              <a:rPr lang="en-US" altLang="ko-KR" kern="0" dirty="0">
                <a:latin typeface="Lucida Sans" panose="020B0602030504020204" pitchFamily="34" charset="0"/>
                <a:ea typeface="굴림체" panose="020B0609000101010101" pitchFamily="49" charset="-127"/>
              </a:rPr>
              <a:t>x</a:t>
            </a:r>
            <a:r>
              <a:rPr lang="en-US" altLang="ko-KR" kern="0" dirty="0">
                <a:solidFill>
                  <a:srgbClr val="F52525"/>
                </a:solidFill>
                <a:latin typeface="Lucida Sans" panose="020B0602030504020204" pitchFamily="34" charset="0"/>
                <a:ea typeface="굴림체" panose="020B0609000101010101" pitchFamily="49" charset="-127"/>
              </a:rPr>
              <a:t> </a:t>
            </a:r>
            <a:r>
              <a:rPr lang="en-US" altLang="ko-KR" kern="0" dirty="0">
                <a:solidFill>
                  <a:srgbClr val="0000FF"/>
                </a:solidFill>
                <a:latin typeface="Lucida Sans" panose="020B0602030504020204" pitchFamily="34" charset="0"/>
                <a:ea typeface="굴림체" panose="020B0609000101010101" pitchFamily="49" charset="-127"/>
              </a:rPr>
              <a:t>in</a:t>
            </a:r>
            <a:r>
              <a:rPr lang="en-US" altLang="ko-KR" kern="0" dirty="0">
                <a:solidFill>
                  <a:srgbClr val="F52525"/>
                </a:solidFill>
                <a:latin typeface="Lucida Sans" panose="020B0602030504020204" pitchFamily="34" charset="0"/>
                <a:ea typeface="굴림체" panose="020B0609000101010101" pitchFamily="49" charset="-127"/>
              </a:rPr>
              <a:t> </a:t>
            </a:r>
            <a:r>
              <a:rPr lang="en-US" altLang="ko-KR" kern="0" dirty="0">
                <a:latin typeface="Lucida Sans" panose="020B0602030504020204" pitchFamily="34" charset="0"/>
                <a:ea typeface="굴림체" panose="020B0609000101010101" pitchFamily="49" charset="-127"/>
              </a:rPr>
              <a:t>*</a:t>
            </a:r>
            <a:endParaRPr lang="en-US" altLang="ko-KR" kern="0" dirty="0">
              <a:latin typeface="Lucida Sans" panose="020B0602030504020204" pitchFamily="34" charset="0"/>
            </a:endParaRPr>
          </a:p>
          <a:p>
            <a:pPr marL="254000" marR="0" indent="0" algn="just" fontAlgn="base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FF"/>
                </a:solidFill>
                <a:latin typeface="Lucida Sans" panose="020B0602030504020204" pitchFamily="34" charset="0"/>
                <a:ea typeface="굴림체" panose="020B0609000101010101" pitchFamily="49" charset="-127"/>
              </a:rPr>
              <a:t>do</a:t>
            </a:r>
            <a:endParaRPr lang="en-US" altLang="ko-KR" kern="0" dirty="0">
              <a:solidFill>
                <a:srgbClr val="000000"/>
              </a:solidFill>
              <a:latin typeface="Lucida Sans" panose="020B0602030504020204" pitchFamily="34" charset="0"/>
            </a:endParaRPr>
          </a:p>
          <a:p>
            <a:pPr marL="254000" marR="0" indent="0" algn="just" fontAlgn="base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FF"/>
                </a:solidFill>
                <a:latin typeface="Lucida Sans" panose="020B0602030504020204" pitchFamily="34" charset="0"/>
                <a:ea typeface="굴림체" panose="020B0609000101010101" pitchFamily="49" charset="-127"/>
              </a:rPr>
              <a:t>   if</a:t>
            </a:r>
            <a:r>
              <a:rPr lang="en-US" altLang="ko-KR" kern="0" dirty="0">
                <a:solidFill>
                  <a:srgbClr val="F52525"/>
                </a:solidFill>
                <a:latin typeface="Lucida Sans" panose="020B0602030504020204" pitchFamily="34" charset="0"/>
                <a:ea typeface="굴림체" panose="020B0609000101010101" pitchFamily="49" charset="-127"/>
              </a:rPr>
              <a:t> </a:t>
            </a:r>
            <a:r>
              <a:rPr lang="en-US" altLang="ko-KR" kern="0" dirty="0">
                <a:latin typeface="Lucida Sans" panose="020B0602030504020204" pitchFamily="34" charset="0"/>
                <a:ea typeface="굴림체" panose="020B0609000101010101" pitchFamily="49" charset="-127"/>
              </a:rPr>
              <a:t>[ -d $x ]</a:t>
            </a:r>
            <a:endParaRPr lang="en-US" altLang="ko-KR" kern="0" dirty="0">
              <a:latin typeface="Lucida Sans" panose="020B0602030504020204" pitchFamily="34" charset="0"/>
            </a:endParaRPr>
          </a:p>
          <a:p>
            <a:pPr marL="254000" marR="0" indent="0" algn="just" fontAlgn="base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FF"/>
                </a:solidFill>
                <a:latin typeface="Lucida Sans" panose="020B0602030504020204" pitchFamily="34" charset="0"/>
                <a:ea typeface="굴림체" panose="020B0609000101010101" pitchFamily="49" charset="-127"/>
              </a:rPr>
              <a:t>   then</a:t>
            </a:r>
            <a:endParaRPr lang="en-US" altLang="ko-KR" kern="0" dirty="0">
              <a:solidFill>
                <a:srgbClr val="000000"/>
              </a:solidFill>
              <a:latin typeface="Lucida Sans" panose="020B0602030504020204" pitchFamily="34" charset="0"/>
            </a:endParaRPr>
          </a:p>
          <a:p>
            <a:pPr marL="254000" marR="0" indent="0" algn="just" fontAlgn="base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latin typeface="Lucida Sans" panose="020B0602030504020204" pitchFamily="34" charset="0"/>
                <a:ea typeface="굴림체" panose="020B0609000101010101" pitchFamily="49" charset="-127"/>
              </a:rPr>
              <a:t>   /home/</a:t>
            </a:r>
            <a:r>
              <a:rPr lang="en-US" altLang="ko-KR" kern="0" dirty="0" err="1">
                <a:latin typeface="Lucida Sans" panose="020B0602030504020204" pitchFamily="34" charset="0"/>
                <a:ea typeface="굴림체" panose="020B0609000101010101" pitchFamily="49" charset="-127"/>
              </a:rPr>
              <a:t>chang</a:t>
            </a:r>
            <a:r>
              <a:rPr lang="en-US" altLang="ko-KR" kern="0" dirty="0">
                <a:latin typeface="Lucida Sans" panose="020B0602030504020204" pitchFamily="34" charset="0"/>
                <a:ea typeface="굴림체" panose="020B0609000101010101" pitchFamily="49" charset="-127"/>
              </a:rPr>
              <a:t>/bash/</a:t>
            </a:r>
            <a:r>
              <a:rPr lang="en-US" altLang="ko-KR" kern="0" dirty="0" err="1">
                <a:latin typeface="Lucida Sans" panose="020B0602030504020204" pitchFamily="34" charset="0"/>
                <a:ea typeface="굴림체" panose="020B0609000101010101" pitchFamily="49" charset="-127"/>
              </a:rPr>
              <a:t>lssr.bash</a:t>
            </a:r>
            <a:r>
              <a:rPr lang="en-US" altLang="ko-KR" kern="0" dirty="0">
                <a:latin typeface="Lucida Sans" panose="020B0602030504020204" pitchFamily="34" charset="0"/>
                <a:ea typeface="굴림체" panose="020B0609000101010101" pitchFamily="49" charset="-127"/>
              </a:rPr>
              <a:t> $x</a:t>
            </a:r>
            <a:endParaRPr lang="en-US" altLang="ko-KR" kern="0" dirty="0">
              <a:latin typeface="Lucida Sans" panose="020B0602030504020204" pitchFamily="34" charset="0"/>
            </a:endParaRPr>
          </a:p>
          <a:p>
            <a:pPr marL="254000" marR="0" indent="0" algn="just" fontAlgn="base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FF"/>
                </a:solidFill>
                <a:latin typeface="Lucida Sans" panose="020B0602030504020204" pitchFamily="34" charset="0"/>
                <a:ea typeface="굴림체" panose="020B0609000101010101" pitchFamily="49" charset="-127"/>
              </a:rPr>
              <a:t>   fi</a:t>
            </a:r>
            <a:endParaRPr lang="en-US" altLang="ko-KR" kern="0" dirty="0">
              <a:solidFill>
                <a:srgbClr val="000000"/>
              </a:solidFill>
              <a:latin typeface="Lucida Sans" panose="020B0602030504020204" pitchFamily="34" charset="0"/>
            </a:endParaRPr>
          </a:p>
          <a:p>
            <a:pPr marL="254000" marR="0" indent="0" algn="just" fontAlgn="base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FF"/>
                </a:solidFill>
                <a:latin typeface="Lucida Sans" panose="020B0602030504020204" pitchFamily="34" charset="0"/>
                <a:ea typeface="굴림체" panose="020B0609000101010101" pitchFamily="49" charset="-127"/>
              </a:rPr>
              <a:t>done</a:t>
            </a:r>
            <a:endParaRPr lang="en-US" altLang="ko-KR" kern="0" dirty="0">
              <a:solidFill>
                <a:srgbClr val="000000"/>
              </a:solidFill>
              <a:latin typeface="Lucida Sans" panose="020B0602030504020204" pitchFamily="34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터미널에서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터미널에서 </a:t>
            </a:r>
            <a:r>
              <a:rPr lang="en-US" altLang="ko-KR" dirty="0"/>
              <a:t>while </a:t>
            </a:r>
            <a:r>
              <a:rPr lang="ko-KR" altLang="en-US" dirty="0"/>
              <a:t>혹은 </a:t>
            </a:r>
            <a:r>
              <a:rPr lang="en-US" altLang="ko-KR" dirty="0"/>
              <a:t>for </a:t>
            </a:r>
            <a:r>
              <a:rPr lang="ko-KR" altLang="en-US" dirty="0"/>
              <a:t>문도 실행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for</a:t>
            </a:r>
            <a:r>
              <a:rPr lang="ko-KR" altLang="en-US" sz="1800" dirty="0">
                <a:latin typeface="Lucida Sans Typewriter" panose="020B0509030504030204" pitchFamily="49" charset="0"/>
              </a:rPr>
              <a:t> </a:t>
            </a:r>
            <a:r>
              <a:rPr lang="en-US" altLang="ko-KR" sz="1800" dirty="0">
                <a:latin typeface="Lucida Sans Typewriter" panose="020B0509030504030204" pitchFamily="49" charset="0"/>
              </a:rPr>
              <a:t>f in</a:t>
            </a:r>
            <a:r>
              <a:rPr lang="ko-KR" altLang="en-US" sz="1800" dirty="0">
                <a:latin typeface="Lucida Sans Typewriter" panose="020B0509030504030204" pitchFamily="49" charset="0"/>
              </a:rPr>
              <a:t> *</a:t>
            </a:r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&gt; do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&gt; echo $f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&gt; done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>
              <a:buNone/>
            </a:pP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</a:t>
            </a: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let</a:t>
            </a:r>
            <a:r>
              <a:rPr lang="en-US" altLang="ko-KR" sz="1800" dirty="0">
                <a:latin typeface="Lucida Sans Typewriter" panose="020B0509030504030204" pitchFamily="49" charset="0"/>
              </a:rPr>
              <a:t>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i</a:t>
            </a:r>
            <a:r>
              <a:rPr lang="en-US" altLang="ko-KR" sz="1800" dirty="0">
                <a:latin typeface="Lucida Sans Typewriter" panose="020B0509030504030204" pitchFamily="49" charset="0"/>
              </a:rPr>
              <a:t>=2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</a:t>
            </a: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let</a:t>
            </a:r>
            <a:r>
              <a:rPr lang="en-US" altLang="ko-KR" sz="1800" dirty="0">
                <a:latin typeface="Lucida Sans Typewriter" panose="020B0509030504030204" pitchFamily="49" charset="0"/>
              </a:rPr>
              <a:t> j=1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</a:t>
            </a: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while</a:t>
            </a:r>
            <a:r>
              <a:rPr lang="ko-KR" altLang="en-US" sz="1800" dirty="0">
                <a:latin typeface="Lucida Sans Typewriter" panose="020B0509030504030204" pitchFamily="49" charset="0"/>
              </a:rPr>
              <a:t> </a:t>
            </a:r>
            <a:r>
              <a:rPr lang="en-US" altLang="ko-KR" sz="1800" dirty="0">
                <a:latin typeface="Lucida Sans Typewriter" panose="020B0509030504030204" pitchFamily="49" charset="0"/>
              </a:rPr>
              <a:t>(( $j &lt;= 10 ))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&gt; </a:t>
            </a: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do</a:t>
            </a:r>
            <a:endParaRPr lang="ko-KR" altLang="en-US" sz="18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&gt; echo '2 ^' $j = $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i</a:t>
            </a:r>
            <a:r>
              <a:rPr lang="en-US" altLang="ko-KR" sz="1800" dirty="0">
                <a:latin typeface="Lucida Sans Typewriter" panose="020B0509030504030204" pitchFamily="49" charset="0"/>
              </a:rPr>
              <a:t> 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&gt; </a:t>
            </a: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let</a:t>
            </a:r>
            <a:r>
              <a:rPr lang="en-US" altLang="ko-KR" sz="1800" dirty="0">
                <a:latin typeface="Lucida Sans Typewriter" panose="020B0509030504030204" pitchFamily="49" charset="0"/>
              </a:rPr>
              <a:t>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i</a:t>
            </a:r>
            <a:r>
              <a:rPr lang="en-US" altLang="ko-KR" sz="1800" dirty="0">
                <a:latin typeface="Lucida Sans Typewriter" panose="020B0509030504030204" pitchFamily="49" charset="0"/>
              </a:rPr>
              <a:t>*=2 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&gt; </a:t>
            </a: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let</a:t>
            </a:r>
            <a:r>
              <a:rPr lang="en-US" altLang="ko-KR" sz="1800" dirty="0">
                <a:latin typeface="Lucida Sans Typewriter" panose="020B0509030504030204" pitchFamily="49" charset="0"/>
              </a:rPr>
              <a:t> j++ 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&gt; done</a:t>
            </a:r>
            <a:r>
              <a:rPr lang="ko-KR" altLang="en-US" sz="1800" dirty="0">
                <a:latin typeface="Lucida Sans Typewriter" panose="020B0509030504030204" pitchFamily="49" charset="0"/>
              </a:rPr>
              <a:t> </a:t>
            </a: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2 ^ 1 = 2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2 ^ 2 = 4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…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2 ^ 10 = 1024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>
              <a:buNone/>
            </a:pPr>
            <a:endParaRPr lang="ko-KR" altLang="en-US" sz="1800" dirty="0">
              <a:latin typeface="Lucida Sans Typewriter" panose="020B0509030504030204" pitchFamily="49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핵심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Bef>
                <a:spcPts val="1600"/>
              </a:spcBef>
            </a:pPr>
            <a:r>
              <a:rPr lang="ko-KR" altLang="en-US" sz="2000" dirty="0"/>
              <a:t>단순 변수는 하나의 값</a:t>
            </a:r>
            <a:r>
              <a:rPr lang="en-US" altLang="ko-KR" sz="2000" dirty="0"/>
              <a:t>(</a:t>
            </a:r>
            <a:r>
              <a:rPr lang="ko-KR" altLang="en-US" sz="2000" dirty="0"/>
              <a:t>문자열</a:t>
            </a:r>
            <a:r>
              <a:rPr lang="en-US" altLang="ko-KR" sz="2000" dirty="0"/>
              <a:t>)</a:t>
            </a:r>
            <a:r>
              <a:rPr lang="ko-KR" altLang="en-US" sz="2000" dirty="0"/>
              <a:t>을 리스트 변수는 여러 개의 값</a:t>
            </a:r>
            <a:r>
              <a:rPr lang="en-US" altLang="ko-KR" sz="2000" dirty="0"/>
              <a:t>(</a:t>
            </a:r>
            <a:r>
              <a:rPr lang="ko-KR" altLang="en-US" sz="2000" dirty="0"/>
              <a:t>문자열</a:t>
            </a:r>
            <a:r>
              <a:rPr lang="en-US" altLang="ko-KR" sz="2000" dirty="0"/>
              <a:t>)</a:t>
            </a:r>
            <a:r>
              <a:rPr lang="ko-KR" altLang="en-US" sz="2000" dirty="0"/>
              <a:t>을 저장할 수 있다</a:t>
            </a:r>
            <a:r>
              <a:rPr lang="en-US" altLang="ko-KR" sz="2000" dirty="0"/>
              <a:t>.</a:t>
            </a:r>
          </a:p>
          <a:p>
            <a:pPr>
              <a:spcBef>
                <a:spcPts val="1600"/>
              </a:spcBef>
            </a:pPr>
            <a:r>
              <a:rPr lang="ko-KR" altLang="en-US" sz="2000" dirty="0" err="1"/>
              <a:t>쉘</a:t>
            </a:r>
            <a:r>
              <a:rPr lang="ko-KR" altLang="en-US" sz="2000" dirty="0"/>
              <a:t> 변수는 크게 환경변수와 지역변수 두 종류로 나눌 수 있다</a:t>
            </a:r>
            <a:r>
              <a:rPr lang="en-US" altLang="ko-KR" sz="2000" dirty="0"/>
              <a:t>. </a:t>
            </a:r>
            <a:r>
              <a:rPr lang="ko-KR" altLang="en-US" sz="2000" dirty="0"/>
              <a:t>환경 변수는 값이 자식 프로세스에게 상속되며 지역변수는 그렇지 않다</a:t>
            </a:r>
            <a:r>
              <a:rPr lang="en-US" altLang="ko-KR" sz="2000" dirty="0"/>
              <a:t>.</a:t>
            </a:r>
          </a:p>
          <a:p>
            <a:pPr>
              <a:spcBef>
                <a:spcPts val="1600"/>
              </a:spcBef>
            </a:pPr>
            <a:r>
              <a:rPr lang="en-US" altLang="ko-KR" sz="2000" dirty="0"/>
              <a:t>Bash </a:t>
            </a:r>
            <a:r>
              <a:rPr lang="ko-KR" altLang="en-US" sz="2000" dirty="0" err="1"/>
              <a:t>쉘은</a:t>
            </a:r>
            <a:r>
              <a:rPr lang="ko-KR" altLang="en-US" sz="2000" dirty="0"/>
              <a:t> 조건</a:t>
            </a:r>
            <a:r>
              <a:rPr lang="en-US" altLang="ko-KR" sz="2000" dirty="0"/>
              <a:t>, </a:t>
            </a:r>
            <a:r>
              <a:rPr lang="ko-KR" altLang="en-US" sz="2000" dirty="0"/>
              <a:t>스위치</a:t>
            </a:r>
            <a:r>
              <a:rPr lang="en-US" altLang="ko-KR" sz="2000" dirty="0"/>
              <a:t>, </a:t>
            </a:r>
            <a:r>
              <a:rPr lang="ko-KR" altLang="en-US" sz="2000" dirty="0"/>
              <a:t>반복 등을 위한 제어구조로 </a:t>
            </a:r>
            <a:r>
              <a:rPr lang="en-US" altLang="ko-KR" sz="2000" dirty="0"/>
              <a:t>if, case, for, while </a:t>
            </a:r>
            <a:r>
              <a:rPr lang="ko-KR" altLang="en-US" sz="2000" dirty="0"/>
              <a:t>등의 문장을 제공한다</a:t>
            </a:r>
            <a:r>
              <a:rPr lang="en-US" altLang="ko-KR" sz="2000" dirty="0"/>
              <a:t>.</a:t>
            </a:r>
          </a:p>
          <a:p>
            <a:pPr>
              <a:spcBef>
                <a:spcPts val="1600"/>
              </a:spcBef>
            </a:pPr>
            <a:r>
              <a:rPr lang="en-US" altLang="ko-KR" sz="2000" dirty="0"/>
              <a:t>Bash </a:t>
            </a:r>
            <a:r>
              <a:rPr lang="ko-KR" altLang="en-US" sz="2000" dirty="0" err="1"/>
              <a:t>쉘의</a:t>
            </a:r>
            <a:r>
              <a:rPr lang="ko-KR" altLang="en-US" sz="2000" dirty="0"/>
              <a:t> 식은 비교 연산</a:t>
            </a:r>
            <a:r>
              <a:rPr lang="en-US" altLang="ko-KR" sz="2000" dirty="0"/>
              <a:t>, </a:t>
            </a:r>
            <a:r>
              <a:rPr lang="ko-KR" altLang="en-US" sz="2000" dirty="0"/>
              <a:t>파일 관련 연산</a:t>
            </a:r>
            <a:r>
              <a:rPr lang="en-US" altLang="ko-KR" sz="2000" dirty="0"/>
              <a:t>, </a:t>
            </a:r>
            <a:r>
              <a:rPr lang="ko-KR" altLang="en-US" sz="2000" dirty="0"/>
              <a:t>산술 연산 등을 할 수 있다</a:t>
            </a:r>
            <a:r>
              <a:rPr lang="en-US" altLang="ko-KR" sz="2000" dirty="0"/>
              <a:t>. </a:t>
            </a:r>
          </a:p>
          <a:p>
            <a:pPr>
              <a:spcBef>
                <a:spcPts val="1600"/>
              </a:spcBef>
            </a:pPr>
            <a:endParaRPr lang="ko-KR" alt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ea"/>
                <a:ea typeface="+mn-ea"/>
              </a:rPr>
              <a:t>시작 파일 예</a:t>
            </a:r>
            <a:r>
              <a:rPr lang="en-US" altLang="ko-KR" b="1" dirty="0">
                <a:latin typeface="+mn-ea"/>
                <a:ea typeface="+mn-ea"/>
              </a:rPr>
              <a:t>: .</a:t>
            </a:r>
            <a:r>
              <a:rPr lang="en-US" altLang="ko-KR" b="1" dirty="0" err="1">
                <a:latin typeface="+mn-ea"/>
                <a:ea typeface="+mn-ea"/>
              </a:rPr>
              <a:t>bash_profile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7715200" cy="49377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# .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bash_profile</a:t>
            </a:r>
            <a:r>
              <a:rPr lang="en-US" altLang="ko-KR" sz="1800" dirty="0">
                <a:latin typeface="Lucida Sans Typewriter" panose="020B0509030504030204" pitchFamily="49" charset="0"/>
              </a:rPr>
              <a:t> </a:t>
            </a: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# </a:t>
            </a:r>
            <a:r>
              <a:rPr lang="ko-KR" altLang="en-US" sz="1800" dirty="0">
                <a:latin typeface="Lucida Sans Typewriter" panose="020B0509030504030204" pitchFamily="49" charset="0"/>
              </a:rPr>
              <a:t>사용자의 환경변수 설정 및 시작 프로그램 </a:t>
            </a:r>
            <a:endParaRPr lang="en-US" altLang="ko-KR" sz="18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if</a:t>
            </a:r>
            <a:r>
              <a:rPr lang="en-US" altLang="ko-KR" sz="1800" dirty="0">
                <a:latin typeface="Lucida Sans Typewriter" panose="020B0509030504030204" pitchFamily="49" charset="0"/>
              </a:rPr>
              <a:t> [ -f ~/.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bashrc</a:t>
            </a:r>
            <a:r>
              <a:rPr lang="en-US" altLang="ko-KR" sz="1800" dirty="0">
                <a:latin typeface="Lucida Sans Typewriter" panose="020B0509030504030204" pitchFamily="49" charset="0"/>
              </a:rPr>
              <a:t> ]</a:t>
            </a:r>
          </a:p>
          <a:p>
            <a:pPr>
              <a:buNone/>
            </a:pP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then</a:t>
            </a:r>
            <a:r>
              <a:rPr lang="en-US" altLang="ko-KR" sz="1800" dirty="0">
                <a:latin typeface="Lucida Sans Typewriter" panose="020B0509030504030204" pitchFamily="49" charset="0"/>
              </a:rPr>
              <a:t> </a:t>
            </a: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. ~/.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bashrc</a:t>
            </a:r>
            <a:r>
              <a:rPr lang="en-US" altLang="ko-KR" sz="1800" dirty="0">
                <a:latin typeface="Lucida Sans Typewriter" panose="020B0509030504030204" pitchFamily="49" charset="0"/>
              </a:rPr>
              <a:t> </a:t>
            </a:r>
          </a:p>
          <a:p>
            <a:pPr>
              <a:buNone/>
            </a:pPr>
            <a:r>
              <a:rPr lang="en-US" altLang="ko-KR" sz="180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fi</a:t>
            </a:r>
            <a:r>
              <a:rPr lang="en-US" altLang="ko-KR" sz="1800" dirty="0">
                <a:latin typeface="Lucida Sans Typewriter" panose="020B0509030504030204" pitchFamily="49" charset="0"/>
              </a:rPr>
              <a:t> </a:t>
            </a:r>
          </a:p>
          <a:p>
            <a:pPr>
              <a:buNone/>
            </a:pPr>
            <a:endParaRPr lang="en-US" altLang="ko-KR" sz="18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PATH=$PATH:$HOME/bin:. </a:t>
            </a: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BASH_ENV=$HOME/.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bashrc</a:t>
            </a:r>
            <a:r>
              <a:rPr lang="en-US" altLang="ko-KR" sz="1800" dirty="0">
                <a:latin typeface="Lucida Sans Typewriter" panose="020B0509030504030204" pitchFamily="49" charset="0"/>
              </a:rPr>
              <a:t> </a:t>
            </a: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USERNAME=“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sz="1800" dirty="0">
                <a:latin typeface="Lucida Sans Typewriter" panose="020B0509030504030204" pitchFamily="49" charset="0"/>
              </a:rPr>
              <a:t>" </a:t>
            </a: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export USERNAME BASH_ENV PATH </a:t>
            </a:r>
          </a:p>
          <a:p>
            <a:endParaRPr lang="ko-KR" altLang="en-US" sz="20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52128"/>
          </a:xfrm>
        </p:spPr>
        <p:txBody>
          <a:bodyPr/>
          <a:lstStyle/>
          <a:p>
            <a:r>
              <a:rPr lang="ko-KR" altLang="en-US" b="1" dirty="0">
                <a:latin typeface="+mn-ea"/>
                <a:ea typeface="+mn-ea"/>
              </a:rPr>
              <a:t>시작 파일 예</a:t>
            </a:r>
            <a:r>
              <a:rPr lang="en-US" altLang="ko-KR" b="1" dirty="0">
                <a:latin typeface="+mn-ea"/>
                <a:ea typeface="+mn-ea"/>
              </a:rPr>
              <a:t>: .</a:t>
            </a:r>
            <a:r>
              <a:rPr lang="en-US" altLang="ko-KR" b="1" dirty="0" err="1">
                <a:latin typeface="+mn-ea"/>
                <a:ea typeface="+mn-ea"/>
              </a:rPr>
              <a:t>bashrc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83568" y="1216152"/>
            <a:ext cx="7990278" cy="493776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1 # .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bashrc</a:t>
            </a:r>
            <a:endParaRPr lang="en-US" altLang="ko-KR" sz="1800" dirty="0">
              <a:latin typeface="Lucida Sans Typewriter" panose="020B0509030504030204" pitchFamily="49" charset="0"/>
            </a:endParaRPr>
          </a:p>
          <a:p>
            <a:pPr marL="0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2 # </a:t>
            </a:r>
            <a:r>
              <a:rPr lang="ko-KR" altLang="en-US" sz="1800" dirty="0">
                <a:latin typeface="Lucida Sans Typewriter" panose="020B0509030504030204" pitchFamily="49" charset="0"/>
              </a:rPr>
              <a:t>사용자 시작 파일</a:t>
            </a:r>
          </a:p>
          <a:p>
            <a:pPr marL="0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3 # </a:t>
            </a:r>
            <a:r>
              <a:rPr lang="ko-KR" altLang="en-US" sz="1800" dirty="0">
                <a:latin typeface="Lucida Sans Typewriter" panose="020B0509030504030204" pitchFamily="49" charset="0"/>
              </a:rPr>
              <a:t>히스토리 길이 설정</a:t>
            </a:r>
          </a:p>
          <a:p>
            <a:pPr marL="0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4 HISTSIZE=1000</a:t>
            </a:r>
          </a:p>
          <a:p>
            <a:pPr marL="0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5 HISTFILESIZE=2000</a:t>
            </a:r>
          </a:p>
          <a:p>
            <a:pPr marL="0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6 </a:t>
            </a:r>
          </a:p>
          <a:p>
            <a:pPr marL="0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7 # </a:t>
            </a:r>
            <a:r>
              <a:rPr lang="ko-KR" altLang="en-US" sz="1800" dirty="0">
                <a:latin typeface="Lucida Sans Typewriter" panose="020B0509030504030204" pitchFamily="49" charset="0"/>
              </a:rPr>
              <a:t>사용자의 별명 설정</a:t>
            </a:r>
          </a:p>
          <a:p>
            <a:pPr marL="0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8 alias rm='rm-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i</a:t>
            </a:r>
            <a:r>
              <a:rPr lang="en-US" altLang="ko-KR" sz="1800" dirty="0">
                <a:latin typeface="Lucida Sans Typewriter" panose="020B0509030504030204" pitchFamily="49" charset="0"/>
              </a:rPr>
              <a:t>’ </a:t>
            </a:r>
          </a:p>
          <a:p>
            <a:pPr marL="0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9 alias cp='cp -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i</a:t>
            </a:r>
            <a:r>
              <a:rPr lang="en-US" altLang="ko-KR" sz="1800" dirty="0">
                <a:latin typeface="Lucida Sans Typewriter" panose="020B0509030504030204" pitchFamily="49" charset="0"/>
              </a:rPr>
              <a:t>' </a:t>
            </a:r>
          </a:p>
          <a:p>
            <a:pPr marL="0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10 alias mv='mv-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i</a:t>
            </a:r>
            <a:r>
              <a:rPr lang="en-US" altLang="ko-KR" sz="1800" dirty="0">
                <a:latin typeface="Lucida Sans Typewriter" panose="020B0509030504030204" pitchFamily="49" charset="0"/>
              </a:rPr>
              <a:t>' </a:t>
            </a:r>
          </a:p>
          <a:p>
            <a:pPr marL="0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11 alias ls=’ls --color=auto’</a:t>
            </a:r>
          </a:p>
          <a:p>
            <a:pPr marL="0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12 alias grep=’grep —color=auto’</a:t>
            </a:r>
          </a:p>
          <a:p>
            <a:pPr marL="0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13 alias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ll</a:t>
            </a:r>
            <a:r>
              <a:rPr lang="en-US" altLang="ko-KR" sz="1800" dirty="0">
                <a:latin typeface="Lucida Sans Typewriter" panose="020B0509030504030204" pitchFamily="49" charset="0"/>
              </a:rPr>
              <a:t>='ls -al --color=yes' </a:t>
            </a:r>
          </a:p>
          <a:p>
            <a:endParaRPr lang="ko-KR" altLang="en-US" sz="1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2811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10.2 </a:t>
            </a:r>
            <a:r>
              <a:rPr lang="ko-KR" altLang="en-US" dirty="0"/>
              <a:t>별명 및 </a:t>
            </a:r>
            <a:r>
              <a:rPr lang="ko-KR" altLang="en-US" dirty="0" err="1"/>
              <a:t>히스토리</a:t>
            </a:r>
            <a:r>
              <a:rPr lang="ko-KR" altLang="en-US" dirty="0"/>
              <a:t> 기능</a:t>
            </a:r>
            <a:br>
              <a:rPr lang="ko-KR" altLang="en-US" dirty="0"/>
            </a:br>
            <a:br>
              <a:rPr lang="ko-KR" altLang="en-US" sz="1600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별명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5040560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alias </a:t>
            </a:r>
            <a:r>
              <a:rPr lang="ko-KR" altLang="en-US" sz="2000" dirty="0"/>
              <a:t>명령어</a:t>
            </a:r>
            <a:endParaRPr lang="en-US" altLang="ko-KR" sz="2000" dirty="0"/>
          </a:p>
          <a:p>
            <a:pPr lvl="1"/>
            <a:r>
              <a:rPr lang="ko-KR" altLang="en-US" sz="1800" dirty="0"/>
              <a:t>문자열이 나타내는 기존 명령에 대해 새로운 이름을 별명으로 정의</a:t>
            </a:r>
            <a:r>
              <a:rPr lang="en-US" altLang="ko-KR" sz="1800" dirty="0"/>
              <a:t> </a:t>
            </a:r>
            <a:endParaRPr lang="ko-KR" altLang="en-US" sz="1800" dirty="0"/>
          </a:p>
          <a:p>
            <a:pPr lvl="1">
              <a:buNone/>
            </a:pP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$ alias </a:t>
            </a:r>
            <a:r>
              <a:rPr lang="ko-KR" altLang="en-US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이름</a:t>
            </a: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=</a:t>
            </a:r>
            <a:r>
              <a:rPr lang="ko-KR" altLang="en-US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문자열 </a:t>
            </a:r>
            <a:endParaRPr lang="en-US" altLang="ko-KR" sz="16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$ alias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dir</a:t>
            </a:r>
            <a:r>
              <a:rPr lang="en-US" altLang="ko-KR" sz="1600" dirty="0">
                <a:latin typeface="Lucida Sans Typewriter" panose="020B0509030504030204" pitchFamily="49" charset="0"/>
              </a:rPr>
              <a:t>='ls –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aF</a:t>
            </a:r>
            <a:r>
              <a:rPr lang="en-US" altLang="ko-KR" sz="1600" dirty="0">
                <a:latin typeface="Lucida Sans Typewriter" panose="020B0509030504030204" pitchFamily="49" charset="0"/>
              </a:rPr>
              <a:t>'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$ dir</a:t>
            </a:r>
          </a:p>
          <a:p>
            <a:pPr lvl="8"/>
            <a:endParaRPr lang="en-US" altLang="ko-KR" sz="200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$ alias h=history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$ alias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ll</a:t>
            </a:r>
            <a:r>
              <a:rPr lang="en-US" altLang="ko-KR" sz="1600" dirty="0">
                <a:latin typeface="Lucida Sans Typewriter" panose="020B0509030504030204" pitchFamily="49" charset="0"/>
              </a:rPr>
              <a:t>='ls –l‘</a:t>
            </a:r>
          </a:p>
          <a:p>
            <a:pPr lvl="1">
              <a:buNone/>
            </a:pPr>
            <a:endParaRPr lang="ko-KR" altLang="en-US" sz="1100" dirty="0"/>
          </a:p>
          <a:p>
            <a:r>
              <a:rPr lang="ko-KR" altLang="en-US" sz="2000" dirty="0"/>
              <a:t>현재까지 정의된 별명들을 확인</a:t>
            </a:r>
            <a:endParaRPr lang="en-US" altLang="ko-KR" sz="2000" dirty="0"/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alias 	# </a:t>
            </a:r>
            <a:r>
              <a:rPr lang="ko-KR" altLang="en-US" sz="1800" dirty="0">
                <a:latin typeface="Lucida Sans Typewriter" panose="020B0509030504030204" pitchFamily="49" charset="0"/>
              </a:rPr>
              <a:t>별명 리스트</a:t>
            </a:r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alias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dir</a:t>
            </a:r>
            <a:r>
              <a:rPr lang="en-US" altLang="ko-KR" sz="1800" dirty="0">
                <a:latin typeface="Lucida Sans Typewriter" panose="020B0509030504030204" pitchFamily="49" charset="0"/>
              </a:rPr>
              <a:t>='ls –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aF</a:t>
            </a:r>
            <a:r>
              <a:rPr lang="en-US" altLang="ko-KR" sz="1800" dirty="0">
                <a:latin typeface="Lucida Sans Typewriter" panose="020B0509030504030204" pitchFamily="49" charset="0"/>
              </a:rPr>
              <a:t>‘</a:t>
            </a:r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alias h=history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alias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ll</a:t>
            </a:r>
            <a:r>
              <a:rPr lang="en-US" altLang="ko-KR" sz="1800" dirty="0">
                <a:latin typeface="Lucida Sans Typewriter" panose="020B0509030504030204" pitchFamily="49" charset="0"/>
              </a:rPr>
              <a:t>='ls –l'</a:t>
            </a:r>
            <a:endParaRPr lang="ko-KR" altLang="en-US" sz="1100" dirty="0"/>
          </a:p>
          <a:p>
            <a:r>
              <a:rPr lang="ko-KR" altLang="en-US" sz="2000" dirty="0"/>
              <a:t>이미 정의된 별명 해제</a:t>
            </a:r>
            <a:endParaRPr lang="en-US" altLang="ko-KR" sz="2000" dirty="0"/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unalias</a:t>
            </a:r>
            <a:r>
              <a:rPr lang="en-US" altLang="ko-KR" sz="1800" dirty="0">
                <a:latin typeface="Lucida Sans Typewriter" panose="020B0509030504030204" pitchFamily="49" charset="0"/>
              </a:rPr>
              <a:t> </a:t>
            </a:r>
            <a:r>
              <a:rPr lang="ko-KR" altLang="en-US" sz="1800" dirty="0">
                <a:latin typeface="Lucida Sans Typewriter" panose="020B0509030504030204" pitchFamily="49" charset="0"/>
              </a:rPr>
              <a:t>단어 </a:t>
            </a:r>
          </a:p>
          <a:p>
            <a:endParaRPr lang="ko-KR" altLang="en-US" sz="2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5936</TotalTime>
  <Words>3663</Words>
  <Application>Microsoft Office PowerPoint</Application>
  <PresentationFormat>화면 슬라이드 쇼(4:3)</PresentationFormat>
  <Paragraphs>939</Paragraphs>
  <Slides>58</Slides>
  <Notes>57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72" baseType="lpstr">
      <vt:lpstr>Noto Sans CJK KR</vt:lpstr>
      <vt:lpstr>Noto Sans CJK KR Medium</vt:lpstr>
      <vt:lpstr>굴림체</vt:lpstr>
      <vt:lpstr>돋움</vt:lpstr>
      <vt:lpstr>맑은 고딕</vt:lpstr>
      <vt:lpstr>한컴바탕</vt:lpstr>
      <vt:lpstr>Arial</vt:lpstr>
      <vt:lpstr>Bookman Old Style</vt:lpstr>
      <vt:lpstr>Gill Sans MT</vt:lpstr>
      <vt:lpstr>Lucida Sans</vt:lpstr>
      <vt:lpstr>Lucida Sans Typewriter</vt:lpstr>
      <vt:lpstr>Wingdings</vt:lpstr>
      <vt:lpstr>Wingdings 3</vt:lpstr>
      <vt:lpstr>원본</vt:lpstr>
      <vt:lpstr>10장 Bash 쉘 스크립트   </vt:lpstr>
      <vt:lpstr>PowerPoint 프레젠테이션</vt:lpstr>
      <vt:lpstr>10.1 Bash 쉘 소개  </vt:lpstr>
      <vt:lpstr>Bash(Borune-again shell)</vt:lpstr>
      <vt:lpstr>Bash 시작 과정</vt:lpstr>
      <vt:lpstr>시작 파일 예: .bash_profile</vt:lpstr>
      <vt:lpstr>시작 파일 예: .bashrc</vt:lpstr>
      <vt:lpstr>10.2 별명 및 히스토리 기능   </vt:lpstr>
      <vt:lpstr>별명</vt:lpstr>
      <vt:lpstr>히스토리</vt:lpstr>
      <vt:lpstr>재실행</vt:lpstr>
      <vt:lpstr>10.3 변수   </vt:lpstr>
      <vt:lpstr>단순 변수(simple variable)</vt:lpstr>
      <vt:lpstr>단순 변수</vt:lpstr>
      <vt:lpstr>리스트 변수(list variable)</vt:lpstr>
      <vt:lpstr>리스트 변수 사용 예</vt:lpstr>
      <vt:lpstr>표준입력 읽기</vt:lpstr>
      <vt:lpstr>10.4 지역변수와 환경변수   </vt:lpstr>
      <vt:lpstr>환경변수와 지역변수</vt:lpstr>
      <vt:lpstr>환경변수와 지역변수 예</vt:lpstr>
      <vt:lpstr>사전 정의 환경변수(predefined environment variable)</vt:lpstr>
      <vt:lpstr>사전 정의 지역 변수(predefined local variable)</vt:lpstr>
      <vt:lpstr>10.5 Bash 쉘 스크립트     </vt:lpstr>
      <vt:lpstr>Bash 스크립트 작성 및 실행 과정</vt:lpstr>
      <vt:lpstr>if 문</vt:lpstr>
      <vt:lpstr>if-then-else</vt:lpstr>
      <vt:lpstr>10.6 수식    </vt:lpstr>
      <vt:lpstr>비교 연산</vt:lpstr>
      <vt:lpstr>문자열 비교 연산</vt:lpstr>
      <vt:lpstr>파일 관련 연산</vt:lpstr>
      <vt:lpstr>파일 관련 연산: 예</vt:lpstr>
      <vt:lpstr>부울 연산자</vt:lpstr>
      <vt:lpstr>산술 연산</vt:lpstr>
      <vt:lpstr>변수 타입 선언</vt:lpstr>
      <vt:lpstr>10.7 조건문   </vt:lpstr>
      <vt:lpstr>Bash 제어구조</vt:lpstr>
      <vt:lpstr>조건문</vt:lpstr>
      <vt:lpstr>새로운 조건식</vt:lpstr>
      <vt:lpstr>산술 연산자</vt:lpstr>
      <vt:lpstr>중첩 조건문: 예</vt:lpstr>
      <vt:lpstr>스위치</vt:lpstr>
      <vt:lpstr>10.8 반복문   </vt:lpstr>
      <vt:lpstr>반복문: for</vt:lpstr>
      <vt:lpstr>모든 명령줄 인수 처리</vt:lpstr>
      <vt:lpstr>반복문: while</vt:lpstr>
      <vt:lpstr>menu.bash</vt:lpstr>
      <vt:lpstr>menu.bash</vt:lpstr>
      <vt:lpstr>10.9 고급 기능   </vt:lpstr>
      <vt:lpstr>함수</vt:lpstr>
      <vt:lpstr>함수 </vt:lpstr>
      <vt:lpstr>디버깅</vt:lpstr>
      <vt:lpstr>shift</vt:lpstr>
      <vt:lpstr>디렉터리 내의 모든 파일 처리</vt:lpstr>
      <vt:lpstr>디렉터리 내의 모든 파일 처리: 예</vt:lpstr>
      <vt:lpstr>디렉터리 내의 모든 파일 처리: 예</vt:lpstr>
      <vt:lpstr>리커전(recursion)</vt:lpstr>
      <vt:lpstr>터미널에서 실행</vt:lpstr>
      <vt:lpstr>핵심 개념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제2장 유닉스 사용</dc:title>
  <dc:creator>Windows 사용자</dc:creator>
  <cp:lastModifiedBy>SM-PC</cp:lastModifiedBy>
  <cp:revision>334</cp:revision>
  <dcterms:created xsi:type="dcterms:W3CDTF">2012-06-25T11:27:47Z</dcterms:created>
  <dcterms:modified xsi:type="dcterms:W3CDTF">2023-07-31T07:22:37Z</dcterms:modified>
</cp:coreProperties>
</file>