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321" r:id="rId2"/>
    <p:sldId id="320" r:id="rId3"/>
    <p:sldId id="258" r:id="rId4"/>
    <p:sldId id="292" r:id="rId5"/>
    <p:sldId id="293" r:id="rId6"/>
    <p:sldId id="295" r:id="rId7"/>
    <p:sldId id="259" r:id="rId8"/>
    <p:sldId id="260" r:id="rId9"/>
    <p:sldId id="261" r:id="rId10"/>
    <p:sldId id="266" r:id="rId11"/>
    <p:sldId id="267" r:id="rId12"/>
    <p:sldId id="264" r:id="rId13"/>
    <p:sldId id="269" r:id="rId14"/>
    <p:sldId id="268" r:id="rId15"/>
    <p:sldId id="270" r:id="rId16"/>
    <p:sldId id="272" r:id="rId17"/>
    <p:sldId id="296" r:id="rId18"/>
    <p:sldId id="275" r:id="rId19"/>
    <p:sldId id="273" r:id="rId20"/>
    <p:sldId id="297" r:id="rId21"/>
    <p:sldId id="278" r:id="rId22"/>
    <p:sldId id="281" r:id="rId23"/>
    <p:sldId id="279" r:id="rId24"/>
    <p:sldId id="280" r:id="rId25"/>
    <p:sldId id="276" r:id="rId26"/>
    <p:sldId id="310" r:id="rId27"/>
    <p:sldId id="311" r:id="rId28"/>
    <p:sldId id="312" r:id="rId29"/>
    <p:sldId id="317" r:id="rId30"/>
    <p:sldId id="315" r:id="rId31"/>
    <p:sldId id="314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18" r:id="rId42"/>
    <p:sldId id="309" r:id="rId43"/>
    <p:sldId id="316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>
      <p:cViewPr varScale="1">
        <p:scale>
          <a:sx n="101" d="100"/>
          <a:sy n="101" d="100"/>
        </p:scale>
        <p:origin x="26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F2FE-C4F7-4EFD-B3D5-961B10936A37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F1C-64D9-4703-BFCE-6551E83122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0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13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42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8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28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8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81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62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54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56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5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08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15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25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00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27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49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7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17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98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10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6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85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30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49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87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4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5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7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0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0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3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8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77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1" hangingPunct="1">
        <a:spcBef>
          <a:spcPct val="0"/>
        </a:spcBef>
        <a:buNone/>
        <a:defRPr kumimoji="0" sz="3200" b="1" kern="1200">
          <a:solidFill>
            <a:srgbClr val="7030A0"/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+mn-ea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+mn-ea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ea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11</a:t>
            </a:r>
            <a: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프로그래밍 환경</a:t>
            </a:r>
            <a:b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</a:b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창병모</a:t>
            </a:r>
            <a:r>
              <a:rPr lang="ko-KR" altLang="en-US" dirty="0"/>
              <a:t> 숙명여대</a:t>
            </a:r>
          </a:p>
        </p:txBody>
      </p:sp>
    </p:spTree>
    <p:extLst>
      <p:ext uri="{BB962C8B-B14F-4D97-AF65-F5344CB8AC3E}">
        <p14:creationId xmlns:p14="http://schemas.microsoft.com/office/powerpoint/2010/main" val="8841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모듈 프로그램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프로그램과</a:t>
            </a:r>
            <a:r>
              <a:rPr lang="en-US" altLang="ko-KR" dirty="0"/>
              <a:t> copy </a:t>
            </a:r>
            <a:r>
              <a:rPr lang="ko-KR" altLang="en-US" dirty="0"/>
              <a:t>함수를 분리하여 별도 파일로 작성</a:t>
            </a:r>
            <a:endParaRPr lang="en-US" altLang="ko-KR" dirty="0"/>
          </a:p>
          <a:p>
            <a:pPr lvl="1"/>
            <a:r>
              <a:rPr lang="en-US" altLang="ko-KR" dirty="0" err="1"/>
              <a:t>main.c</a:t>
            </a:r>
            <a:endParaRPr lang="en-US" altLang="ko-KR" dirty="0"/>
          </a:p>
          <a:p>
            <a:pPr lvl="1"/>
            <a:r>
              <a:rPr lang="en-US" altLang="ko-KR" dirty="0" err="1"/>
              <a:t>copy.c</a:t>
            </a:r>
            <a:endParaRPr lang="en-US" altLang="ko-KR" dirty="0"/>
          </a:p>
          <a:p>
            <a:pPr lvl="1"/>
            <a:r>
              <a:rPr lang="en-US" altLang="ko-KR" dirty="0" err="1"/>
              <a:t>copy.h</a:t>
            </a:r>
            <a:r>
              <a:rPr lang="en-US" altLang="ko-KR" dirty="0"/>
              <a:t>  // </a:t>
            </a:r>
            <a:r>
              <a:rPr lang="ko-KR" altLang="en-US" dirty="0"/>
              <a:t>함수의 </a:t>
            </a:r>
            <a:r>
              <a:rPr lang="ko-KR" altLang="en-US" dirty="0" err="1"/>
              <a:t>프로토타입을</a:t>
            </a:r>
            <a:r>
              <a:rPr lang="ko-KR" altLang="en-US" dirty="0"/>
              <a:t> 포함하는 헤더 파일 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컴파일 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-c </a:t>
            </a:r>
            <a:r>
              <a:rPr lang="en-US" altLang="ko-KR" dirty="0" err="1"/>
              <a:t>main.c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-c </a:t>
            </a:r>
            <a:r>
              <a:rPr lang="en-US" altLang="ko-KR" dirty="0" err="1"/>
              <a:t>copy.c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-o main </a:t>
            </a:r>
            <a:r>
              <a:rPr lang="en-US" altLang="ko-KR" dirty="0" err="1"/>
              <a:t>main.o</a:t>
            </a:r>
            <a:r>
              <a:rPr lang="en-US" altLang="ko-KR" dirty="0"/>
              <a:t> </a:t>
            </a:r>
            <a:r>
              <a:rPr lang="en-US" altLang="ko-KR" dirty="0" err="1"/>
              <a:t>copy.o</a:t>
            </a:r>
            <a:endParaRPr lang="en-US" altLang="ko-KR" dirty="0"/>
          </a:p>
          <a:p>
            <a:pPr lvl="1">
              <a:buNone/>
            </a:pPr>
            <a:r>
              <a:rPr lang="ko-KR" altLang="en-US" dirty="0"/>
              <a:t>혹은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-o main </a:t>
            </a:r>
            <a:r>
              <a:rPr lang="en-US" altLang="ko-KR" dirty="0" err="1"/>
              <a:t>main.c</a:t>
            </a:r>
            <a:r>
              <a:rPr lang="en-US" altLang="ko-KR" dirty="0"/>
              <a:t> </a:t>
            </a:r>
            <a:r>
              <a:rPr lang="en-US" altLang="ko-KR" dirty="0" err="1"/>
              <a:t>copy.c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+mn-ea"/>
                <a:ea typeface="+mn-ea"/>
              </a:rPr>
              <a:t>main.c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71539"/>
            <a:ext cx="5122912" cy="496855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#include &lt;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stdio.h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&gt;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string.h</a:t>
            </a:r>
            <a:r>
              <a:rPr lang="en-US" altLang="ko-KR" sz="1400" dirty="0">
                <a:latin typeface="Lucida Sans Typewriter" panose="020B0509030504030204" pitchFamily="49" charset="0"/>
              </a:rPr>
              <a:t>&gt;</a:t>
            </a: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#include "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copy.h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"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char line[MAXLINE]; // 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입력 줄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char longest[MAXLINE]; // 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가장 긴 줄</a:t>
            </a: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300"/>
              </a:spcBef>
              <a:buNone/>
            </a:pPr>
            <a:endParaRPr lang="ko-KR" altLang="en-US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/*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입력 줄 가운데 가장 긴 줄 프린트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*/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nt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main()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int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, max = 0;</a:t>
            </a:r>
          </a:p>
          <a:p>
            <a:pPr>
              <a:spcBef>
                <a:spcPts val="300"/>
              </a:spcBef>
              <a:buNone/>
            </a:pP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while (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fgets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(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line,MAXLINE,stdin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) != NULL) {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=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strlen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(line);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if (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&gt; max) {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   max =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   copy(line, longest);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}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   if (max &gt; 0) // </a:t>
            </a:r>
            <a:r>
              <a:rPr lang="ko-KR" altLang="en-US" sz="1400" dirty="0">
                <a:latin typeface="Lucida Sans Typewriter" panose="020B0509030504030204" pitchFamily="49" charset="0"/>
              </a:rPr>
              <a:t>입력 줄이 있었다면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400" dirty="0">
                <a:latin typeface="Lucida Sans Typewriter" panose="020B0509030504030204" pitchFamily="49" charset="0"/>
              </a:rPr>
              <a:t>("%s", longest);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   return 0;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}</a:t>
            </a: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300"/>
              </a:spcBef>
            </a:pPr>
            <a:endParaRPr lang="ko-KR" altLang="en-US" sz="1400" dirty="0">
              <a:latin typeface="Lucida Sans Typewriter" panose="020B0509030504030204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+mn-ea"/>
                <a:ea typeface="+mn-ea"/>
              </a:rPr>
              <a:t>copy.c</a:t>
            </a:r>
            <a:r>
              <a:rPr lang="en-US" altLang="ko-KR" b="1" dirty="0">
                <a:latin typeface="+mn-ea"/>
                <a:ea typeface="+mn-ea"/>
              </a:rPr>
              <a:t>				</a:t>
            </a:r>
            <a:r>
              <a:rPr lang="en-US" altLang="ko-KR" b="1" dirty="0" err="1">
                <a:latin typeface="+mn-ea"/>
                <a:ea typeface="+mn-ea"/>
              </a:rPr>
              <a:t>copy.h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4258816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stdio.h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&gt;</a:t>
            </a:r>
          </a:p>
          <a:p>
            <a:pPr>
              <a:buNone/>
            </a:pPr>
            <a:endParaRPr lang="en-US" altLang="ko-KR" sz="1600" dirty="0">
              <a:latin typeface="Lucida Sans Typewriter" panose="020B0509030504030204" pitchFamily="49" charset="0"/>
              <a:ea typeface="+mn-ea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/* copy: from</a:t>
            </a:r>
            <a:r>
              <a:rPr lang="ko-KR" altLang="en-US" sz="1600" dirty="0">
                <a:latin typeface="Lucida Sans Typewriter" panose="020B0509030504030204" pitchFamily="49" charset="0"/>
                <a:ea typeface="+mn-ea"/>
              </a:rPr>
              <a:t>을 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to</a:t>
            </a:r>
            <a:r>
              <a:rPr lang="ko-KR" altLang="en-US" sz="1600" dirty="0">
                <a:latin typeface="Lucida Sans Typewriter" panose="020B0509030504030204" pitchFamily="49" charset="0"/>
                <a:ea typeface="+mn-ea"/>
              </a:rPr>
              <a:t>에 복사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; to</a:t>
            </a:r>
            <a:r>
              <a:rPr lang="ko-KR" altLang="en-US" sz="1600" dirty="0">
                <a:latin typeface="Lucida Sans Typewriter" panose="020B0509030504030204" pitchFamily="49" charset="0"/>
                <a:ea typeface="+mn-ea"/>
              </a:rPr>
              <a:t>가 충분히 크다고 가정*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/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void copy(char from[], char to[])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  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  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 = 0;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  while ((to[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] = from[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]) !='\0')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    ++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}</a:t>
            </a:r>
          </a:p>
          <a:p>
            <a:endParaRPr lang="ko-KR" altLang="en-US" sz="1600" dirty="0">
              <a:latin typeface="Lucida Sans Typewriter" panose="020B0509030504030204" pitchFamily="49" charset="0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4008" y="1340768"/>
            <a:ext cx="4248472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#define MAXLINE 100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void copy(char from[], char to[]);</a:t>
            </a:r>
          </a:p>
          <a:p>
            <a:endParaRPr lang="ko-KR" altLang="en-US" sz="1600" dirty="0">
              <a:latin typeface="Lucida Sans Typewriter" panose="020B0509030504030204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11.2 </a:t>
            </a:r>
            <a:r>
              <a:rPr lang="ko-KR" altLang="en-US" dirty="0"/>
              <a:t>자동 빌드 도구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make </a:t>
            </a:r>
            <a:r>
              <a:rPr lang="ko-KR" altLang="en-US" b="1" dirty="0"/>
              <a:t>시스템의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다중 모듈 프로그램을 구성하는 일부 파일이 변경된 경우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변경된 파일만 컴파일하고</a:t>
            </a:r>
            <a:r>
              <a:rPr lang="en-US" altLang="ko-KR" dirty="0"/>
              <a:t>, </a:t>
            </a:r>
            <a:r>
              <a:rPr lang="ko-KR" altLang="en-US" dirty="0"/>
              <a:t>파일들의 의존 관계에 따라서     </a:t>
            </a:r>
            <a:endParaRPr lang="en-US" altLang="ko-KR" dirty="0"/>
          </a:p>
          <a:p>
            <a:pPr lvl="1"/>
            <a:r>
              <a:rPr lang="ko-KR" altLang="en-US" dirty="0"/>
              <a:t>필요한 파일만 다시 컴파일하여 실행 파일을 만들면 좋다</a:t>
            </a:r>
            <a:r>
              <a:rPr lang="en-US" altLang="ko-KR" dirty="0"/>
              <a:t>.</a:t>
            </a:r>
          </a:p>
          <a:p>
            <a:pPr lvl="6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en-US" altLang="ko-KR" dirty="0" err="1"/>
              <a:t>copy.c</a:t>
            </a:r>
            <a:r>
              <a:rPr lang="en-US" altLang="ko-KR" dirty="0"/>
              <a:t> </a:t>
            </a:r>
            <a:r>
              <a:rPr lang="ko-KR" altLang="en-US" dirty="0"/>
              <a:t>소스 코드를 수정 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/>
              <a:t>목적 파일 </a:t>
            </a:r>
            <a:r>
              <a:rPr lang="en-US" altLang="ko-KR" dirty="0" err="1"/>
              <a:t>copy.o</a:t>
            </a:r>
            <a:r>
              <a:rPr lang="ko-KR" altLang="en-US" dirty="0"/>
              <a:t> 생성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/>
              <a:t>실행파일을 생성</a:t>
            </a:r>
            <a:r>
              <a:rPr lang="en-US" altLang="ko-KR" dirty="0"/>
              <a:t> </a:t>
            </a:r>
          </a:p>
          <a:p>
            <a:pPr lvl="5"/>
            <a:endParaRPr lang="en-US" altLang="ko-KR" dirty="0"/>
          </a:p>
          <a:p>
            <a:r>
              <a:rPr lang="en-US" altLang="ko-KR" dirty="0"/>
              <a:t>make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1"/>
            <a:r>
              <a:rPr lang="ko-KR" altLang="en-US" dirty="0"/>
              <a:t>대규모 프로그램의 경우에는 헤더</a:t>
            </a:r>
            <a:r>
              <a:rPr lang="en-US" altLang="ko-KR" dirty="0"/>
              <a:t>, </a:t>
            </a:r>
            <a:r>
              <a:rPr lang="ko-KR" altLang="en-US" dirty="0"/>
              <a:t>소스 파일</a:t>
            </a:r>
            <a:r>
              <a:rPr lang="en-US" altLang="ko-KR" dirty="0"/>
              <a:t>, </a:t>
            </a:r>
            <a:r>
              <a:rPr lang="ko-KR" altLang="en-US" dirty="0"/>
              <a:t>목적 파일</a:t>
            </a:r>
            <a:r>
              <a:rPr lang="en-US" altLang="ko-KR" dirty="0"/>
              <a:t>, </a:t>
            </a:r>
            <a:r>
              <a:rPr lang="ko-KR" altLang="en-US" dirty="0"/>
              <a:t>실행 파일의 모든 관계를 기억하고 체계적으로 관리하는 것이 필요</a:t>
            </a:r>
            <a:endParaRPr lang="en-US" altLang="ko-KR" dirty="0"/>
          </a:p>
          <a:p>
            <a:pPr lvl="1"/>
            <a:r>
              <a:rPr lang="en-US" altLang="ko-KR" dirty="0"/>
              <a:t>make </a:t>
            </a:r>
            <a:r>
              <a:rPr lang="ko-KR" altLang="en-US" dirty="0"/>
              <a:t>시스템을 이용하여 효과적으로 작업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메이크파일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메이크파일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실행 파일을 만들기 위해 필요한 파일들</a:t>
            </a:r>
            <a:endParaRPr lang="en-US" altLang="ko-KR" dirty="0"/>
          </a:p>
          <a:p>
            <a:pPr lvl="1"/>
            <a:r>
              <a:rPr lang="ko-KR" altLang="en-US" dirty="0"/>
              <a:t>그들 사이의 의존 관계</a:t>
            </a:r>
            <a:endParaRPr lang="en-US" altLang="ko-KR" dirty="0"/>
          </a:p>
          <a:p>
            <a:pPr lvl="1"/>
            <a:r>
              <a:rPr lang="ko-KR" altLang="en-US" dirty="0"/>
              <a:t>만드는 방법을 기술</a:t>
            </a:r>
            <a:endParaRPr lang="en-US" altLang="ko-KR" dirty="0"/>
          </a:p>
          <a:p>
            <a:pPr lvl="6"/>
            <a:endParaRPr lang="en-US" altLang="ko-KR" dirty="0"/>
          </a:p>
          <a:p>
            <a:r>
              <a:rPr lang="en-US" altLang="ko-KR" dirty="0"/>
              <a:t>make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1"/>
            <a:r>
              <a:rPr lang="ko-KR" altLang="en-US" dirty="0" err="1"/>
              <a:t>메이크파일을</a:t>
            </a:r>
            <a:r>
              <a:rPr lang="ko-KR" altLang="en-US" dirty="0"/>
              <a:t> 이용하여 파일의 상호 의존 관계를 파악하여 실행 파일을 쉽게 다시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ko-KR" altLang="en-US" dirty="0"/>
              <a:t>사용법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08A415-59C7-41A5-AA28-30C664307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41587"/>
              </p:ext>
            </p:extLst>
          </p:nvPr>
        </p:nvGraphicFramePr>
        <p:xfrm>
          <a:off x="899592" y="5031066"/>
          <a:ext cx="7704856" cy="1152970"/>
        </p:xfrm>
        <a:graphic>
          <a:graphicData uri="http://schemas.openxmlformats.org/drawingml/2006/table">
            <a:tbl>
              <a:tblPr/>
              <a:tblGrid>
                <a:gridCol w="7704856">
                  <a:extLst>
                    <a:ext uri="{9D8B030D-6E8A-4147-A177-3AD203B41FA5}">
                      <a16:colId xmlns:a16="http://schemas.microsoft.com/office/drawing/2014/main" val="3645796064"/>
                    </a:ext>
                  </a:extLst>
                </a:gridCol>
              </a:tblGrid>
              <a:tr h="66459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make [-f </a:t>
                      </a:r>
                      <a:r>
                        <a:rPr lang="ko-KR" altLang="en-US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메이크파일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make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메이크파일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makefile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Makefile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이용하여 보통 실행 파일을 빌드한다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옵션을 사용하여 별도의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메이크파일을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지정할 수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1738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메이크파일의</a:t>
            </a:r>
            <a:r>
              <a:rPr lang="ko-KR" altLang="en-US" b="1" dirty="0">
                <a:latin typeface="+mn-ea"/>
                <a:ea typeface="+mn-ea"/>
              </a:rPr>
              <a:t>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메이크파일의</a:t>
            </a:r>
            <a:r>
              <a:rPr lang="ko-KR" altLang="en-US" dirty="0">
                <a:latin typeface="+mn-ea"/>
                <a:ea typeface="+mn-ea"/>
              </a:rPr>
              <a:t> 구성 형식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  <a:p>
            <a:pPr lvl="8"/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예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Makefile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main: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copy.o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		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-o main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	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</a:t>
            </a: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: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copy.h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		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-c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main.c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: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		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-c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copy.c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03E0F6-A1C5-42F5-A3D1-1D1D2431F4F5}"/>
              </a:ext>
            </a:extLst>
          </p:cNvPr>
          <p:cNvSpPr/>
          <p:nvPr/>
        </p:nvSpPr>
        <p:spPr>
          <a:xfrm>
            <a:off x="324994" y="1733907"/>
            <a:ext cx="4174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FF"/>
                </a:solidFill>
              </a:rPr>
              <a:t>목표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anose="020B0503020000020004" pitchFamily="50" charset="-127"/>
              </a:rPr>
              <a:t>(target): </a:t>
            </a:r>
            <a:r>
              <a:rPr lang="ko-KR" altLang="en-US" sz="1600" kern="0" dirty="0">
                <a:solidFill>
                  <a:srgbClr val="0000FF"/>
                </a:solidFill>
              </a:rPr>
              <a:t>의존리스트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anose="020B0503020000020004" pitchFamily="50" charset="-127"/>
              </a:rPr>
              <a:t>(dependencies) 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ko-KR" altLang="en-US" sz="1600" kern="0" dirty="0">
                <a:solidFill>
                  <a:srgbClr val="0000FF"/>
                </a:solidFill>
              </a:rPr>
              <a:t>명령리스트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anose="020B0503020000020004" pitchFamily="50" charset="-127"/>
              </a:rPr>
              <a:t>(commands)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6145" name="_x194088472" descr="EMB000009f823be">
            <a:extLst>
              <a:ext uri="{FF2B5EF4-FFF2-40B4-BE49-F238E27FC236}">
                <a16:creationId xmlns:a16="http://schemas.microsoft.com/office/drawing/2014/main" id="{BA3E08DE-454E-4ED2-9610-9D4309C9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79" y="2924944"/>
            <a:ext cx="350436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702EDAC-E35B-4502-AA01-C2F5193DAB3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ko-KR" altLang="en-US" dirty="0"/>
              <a:t>의존 관계 그래프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메이크파일의</a:t>
            </a:r>
            <a:r>
              <a:rPr lang="ko-KR" altLang="en-US" b="1" dirty="0">
                <a:latin typeface="+mn-ea"/>
                <a:ea typeface="+mn-ea"/>
              </a:rPr>
              <a:t> 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52836" y="1268760"/>
            <a:ext cx="4041648" cy="49377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Lucida Sans Typewriter" panose="020B0509030504030204" pitchFamily="49" charset="0"/>
                <a:ea typeface="+mn-ea"/>
              </a:rPr>
              <a:t>make </a:t>
            </a:r>
            <a:r>
              <a:rPr lang="ko-KR" altLang="en-US" sz="2000" dirty="0">
                <a:latin typeface="Lucida Sans Typewriter" panose="020B0509030504030204" pitchFamily="49" charset="0"/>
                <a:ea typeface="+mn-ea"/>
              </a:rPr>
              <a:t>실행</a:t>
            </a:r>
            <a:endParaRPr lang="en-US" altLang="ko-KR" sz="20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$ make </a:t>
            </a:r>
            <a:r>
              <a:rPr lang="ko-KR" altLang="en-US" sz="1800" dirty="0">
                <a:latin typeface="Lucida Sans Typewriter" panose="020B0509030504030204" pitchFamily="49" charset="0"/>
                <a:ea typeface="+mn-ea"/>
              </a:rPr>
              <a:t>혹은 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$ make main</a:t>
            </a: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-c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main.c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-c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copy.c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-o main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copy.o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8"/>
            <a:endParaRPr lang="en-US" altLang="ko-KR" sz="1100" dirty="0">
              <a:latin typeface="Lucida Sans Typewriter" panose="020B0509030504030204" pitchFamily="49" charset="0"/>
            </a:endParaRPr>
          </a:p>
          <a:p>
            <a:r>
              <a:rPr lang="en-US" altLang="ko-KR" sz="2000" dirty="0" err="1">
                <a:latin typeface="Lucida Sans Typewriter" panose="020B0509030504030204" pitchFamily="49" charset="0"/>
                <a:ea typeface="+mn-ea"/>
              </a:rPr>
              <a:t>copy.c</a:t>
            </a:r>
            <a:r>
              <a:rPr lang="en-US" altLang="ko-KR" sz="20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ko-KR" altLang="en-US" sz="2000" dirty="0">
                <a:latin typeface="Lucida Sans Typewriter" panose="020B0509030504030204" pitchFamily="49" charset="0"/>
                <a:ea typeface="+mn-ea"/>
              </a:rPr>
              <a:t>파일이 변경된 후 </a:t>
            </a:r>
            <a:endParaRPr lang="en-US" altLang="ko-KR" sz="20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$ make</a:t>
            </a: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-c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copy.c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-o main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copy.o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endParaRPr lang="ko-KR" altLang="en-US" sz="2000" dirty="0">
              <a:latin typeface="Lucida Sans Typewriter" panose="020B0509030504030204" pitchFamily="49" charset="0"/>
              <a:ea typeface="+mn-ea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94088472" descr="EMB000009f823be">
            <a:extLst>
              <a:ext uri="{FF2B5EF4-FFF2-40B4-BE49-F238E27FC236}">
                <a16:creationId xmlns:a16="http://schemas.microsoft.com/office/drawing/2014/main" id="{BA3E08DE-454E-4ED2-9610-9D4309C9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384376" cy="15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4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11.3 </a:t>
            </a:r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 err="1"/>
              <a:t>디버거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가장 대표적인 </a:t>
            </a:r>
            <a:r>
              <a:rPr lang="ko-KR" altLang="en-US" dirty="0" err="1"/>
              <a:t>디버거</a:t>
            </a:r>
            <a:endParaRPr lang="en-US" altLang="ko-KR" dirty="0"/>
          </a:p>
          <a:p>
            <a:pPr lvl="1"/>
            <a:r>
              <a:rPr lang="en-US" altLang="ko-KR" dirty="0"/>
              <a:t>GNU debugger(</a:t>
            </a:r>
            <a:r>
              <a:rPr lang="en-US" altLang="ko-KR" dirty="0" err="1"/>
              <a:t>gdb</a:t>
            </a:r>
            <a:r>
              <a:rPr lang="en-US" altLang="ko-KR" dirty="0"/>
              <a:t>)</a:t>
            </a:r>
          </a:p>
          <a:p>
            <a:pPr lvl="8"/>
            <a:endParaRPr lang="en-US" altLang="ko-KR" sz="1400" dirty="0"/>
          </a:p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주요 기능</a:t>
            </a:r>
            <a:endParaRPr lang="en-US" altLang="ko-KR" dirty="0"/>
          </a:p>
          <a:p>
            <a:pPr lvl="1"/>
            <a:r>
              <a:rPr lang="ko-KR" altLang="en-US" dirty="0" err="1"/>
              <a:t>정지점</a:t>
            </a:r>
            <a:r>
              <a:rPr lang="en-US" altLang="ko-KR" dirty="0"/>
              <a:t>(breakpoint) </a:t>
            </a:r>
            <a:r>
              <a:rPr lang="ko-KR" altLang="en-US" dirty="0"/>
              <a:t>설정</a:t>
            </a:r>
          </a:p>
          <a:p>
            <a:pPr lvl="1"/>
            <a:r>
              <a:rPr lang="ko-KR" altLang="en-US" dirty="0"/>
              <a:t>한 줄씩 실행</a:t>
            </a:r>
          </a:p>
          <a:p>
            <a:pPr lvl="1"/>
            <a:r>
              <a:rPr lang="ko-KR" altLang="en-US" dirty="0"/>
              <a:t>변수 접근 및 수정</a:t>
            </a:r>
          </a:p>
          <a:p>
            <a:pPr lvl="1"/>
            <a:r>
              <a:rPr lang="ko-KR" altLang="en-US" dirty="0"/>
              <a:t>함수 탐색</a:t>
            </a:r>
          </a:p>
          <a:p>
            <a:pPr lvl="1"/>
            <a:r>
              <a:rPr lang="ko-KR" altLang="en-US" dirty="0"/>
              <a:t>추적</a:t>
            </a:r>
            <a:r>
              <a:rPr lang="en-US" altLang="ko-KR" dirty="0"/>
              <a:t>(tracing)</a:t>
            </a:r>
            <a:endParaRPr lang="ko-KR" altLang="en-US" sz="1600" dirty="0"/>
          </a:p>
          <a:p>
            <a:endParaRPr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47A5A2-0189-4D72-9FEC-825546A2C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79453"/>
              </p:ext>
            </p:extLst>
          </p:nvPr>
        </p:nvGraphicFramePr>
        <p:xfrm>
          <a:off x="899592" y="5013176"/>
          <a:ext cx="6624736" cy="762826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2262845045"/>
                    </a:ext>
                  </a:extLst>
                </a:gridCol>
              </a:tblGrid>
              <a:tr h="59270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gdb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실행파일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gdb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디버거는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 실행파일을 이용하여 디버깅 모드로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4340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프로그램 작성과 컴파일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자동 빌드 도구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en-US" altLang="ko-KR" dirty="0" err="1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gdb</a:t>
            </a:r>
            <a:r>
              <a:rPr lang="en-US" altLang="ko-KR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lang="ko-KR" altLang="en-US" dirty="0" err="1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디버거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이클립스 통합개발환경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en-US" altLang="ko-KR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vi </a:t>
            </a: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에디터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11</a:t>
            </a:r>
            <a:r>
              <a:rPr lang="ko-KR" altLang="en-US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프로그래밍 환경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07277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755576" y="1371560"/>
            <a:ext cx="6912768" cy="493776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사용을 위한 컴파일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-g</a:t>
            </a:r>
            <a:r>
              <a:rPr lang="ko-KR" altLang="en-US" dirty="0">
                <a:solidFill>
                  <a:srgbClr val="0000FF"/>
                </a:solidFill>
              </a:rPr>
              <a:t> 옵션을 이용하여 컴파일</a:t>
            </a:r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-g -o longest </a:t>
            </a:r>
            <a:r>
              <a:rPr lang="en-US" altLang="ko-KR" dirty="0" err="1"/>
              <a:t>longest.c</a:t>
            </a:r>
            <a:endParaRPr lang="en-US" altLang="ko-KR" dirty="0"/>
          </a:p>
          <a:p>
            <a:pPr lvl="8"/>
            <a:endParaRPr lang="en-US" altLang="ko-KR" dirty="0"/>
          </a:p>
          <a:p>
            <a:pPr lvl="1"/>
            <a:r>
              <a:rPr lang="ko-KR" altLang="en-US" dirty="0"/>
              <a:t>다중 모듈 프로그램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-g -o main </a:t>
            </a:r>
            <a:r>
              <a:rPr lang="en-US" altLang="ko-KR" dirty="0" err="1"/>
              <a:t>main.c</a:t>
            </a:r>
            <a:r>
              <a:rPr lang="en-US" altLang="ko-KR" dirty="0"/>
              <a:t> </a:t>
            </a:r>
            <a:r>
              <a:rPr lang="en-US" altLang="ko-KR" dirty="0" err="1"/>
              <a:t>copy.c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47A5A2-0189-4D72-9FEC-825546A2C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07074"/>
              </p:ext>
            </p:extLst>
          </p:nvPr>
        </p:nvGraphicFramePr>
        <p:xfrm>
          <a:off x="1062526" y="4221088"/>
          <a:ext cx="6624736" cy="762826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2262845045"/>
                    </a:ext>
                  </a:extLst>
                </a:gridCol>
              </a:tblGrid>
              <a:tr h="59270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gdb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실행파일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gdb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디버거는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실행파일을 이용하여 디버깅 모드로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43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4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소스보기 </a:t>
            </a:r>
            <a:r>
              <a:rPr lang="en-US" altLang="ko-KR" sz="2400" dirty="0"/>
              <a:t>: l(</a:t>
            </a:r>
            <a:r>
              <a:rPr lang="en-US" altLang="ko-KR" sz="2400" dirty="0" err="1"/>
              <a:t>ist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/>
              <a:t>l [</a:t>
            </a:r>
            <a:r>
              <a:rPr lang="ko-KR" altLang="en-US" dirty="0" err="1"/>
              <a:t>줄번호</a:t>
            </a:r>
            <a:r>
              <a:rPr lang="en-US" altLang="ko-KR" dirty="0"/>
              <a:t>]			</a:t>
            </a:r>
            <a:r>
              <a:rPr lang="ko-KR" altLang="en-US" dirty="0"/>
              <a:t>지정된 줄을 프린트</a:t>
            </a:r>
          </a:p>
          <a:p>
            <a:pPr lvl="1"/>
            <a:r>
              <a:rPr lang="en-US" altLang="ko-KR" dirty="0"/>
              <a:t>l [</a:t>
            </a:r>
            <a:r>
              <a:rPr lang="ko-KR" altLang="en-US" dirty="0"/>
              <a:t>파일명</a:t>
            </a:r>
            <a:r>
              <a:rPr lang="en-US" altLang="ko-KR" dirty="0"/>
              <a:t>]:[</a:t>
            </a:r>
            <a:r>
              <a:rPr lang="ko-KR" altLang="en-US" dirty="0" err="1"/>
              <a:t>함수명</a:t>
            </a:r>
            <a:r>
              <a:rPr lang="en-US" altLang="ko-KR" dirty="0"/>
              <a:t>]		</a:t>
            </a:r>
            <a:r>
              <a:rPr lang="ko-KR" altLang="en-US" dirty="0"/>
              <a:t>지정된 함수를 프린트</a:t>
            </a:r>
          </a:p>
          <a:p>
            <a:pPr lvl="1"/>
            <a:r>
              <a:rPr lang="en-US" altLang="ko-KR" dirty="0"/>
              <a:t>set </a:t>
            </a:r>
            <a:r>
              <a:rPr lang="en-US" altLang="ko-KR" dirty="0" err="1"/>
              <a:t>listsize</a:t>
            </a:r>
            <a:r>
              <a:rPr lang="en-US" altLang="ko-KR" dirty="0"/>
              <a:t> n 		</a:t>
            </a:r>
            <a:r>
              <a:rPr lang="ko-KR" altLang="en-US" dirty="0"/>
              <a:t>출력되는 줄의 수를 </a:t>
            </a:r>
            <a:r>
              <a:rPr lang="en-US" altLang="ko-KR" dirty="0"/>
              <a:t>n</a:t>
            </a:r>
            <a:r>
              <a:rPr lang="ko-KR" altLang="en-US" dirty="0"/>
              <a:t>으로 변경</a:t>
            </a:r>
          </a:p>
          <a:p>
            <a:pPr lvl="8"/>
            <a:endParaRPr lang="en-US" altLang="ko-KR" dirty="0"/>
          </a:p>
          <a:p>
            <a:pPr lvl="1">
              <a:buNone/>
            </a:pPr>
            <a:r>
              <a:rPr lang="en-US" altLang="ko-KR" sz="1900" b="1" dirty="0">
                <a:latin typeface="+mn-ea"/>
                <a:ea typeface="+mn-ea"/>
              </a:rPr>
              <a:t>(</a:t>
            </a:r>
            <a:r>
              <a:rPr lang="en-US" altLang="ko-KR" sz="1900" b="1" dirty="0" err="1">
                <a:latin typeface="+mn-ea"/>
                <a:ea typeface="+mn-ea"/>
              </a:rPr>
              <a:t>gdb</a:t>
            </a:r>
            <a:r>
              <a:rPr lang="en-US" altLang="ko-KR" sz="1900" b="1" dirty="0">
                <a:latin typeface="+mn-ea"/>
                <a:ea typeface="+mn-ea"/>
              </a:rPr>
              <a:t>) l copy</a:t>
            </a:r>
            <a:endParaRPr lang="en-US" altLang="ko-KR" sz="19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900" dirty="0">
                <a:latin typeface="+mn-ea"/>
                <a:ea typeface="+mn-ea"/>
              </a:rPr>
              <a:t> 1 #include &lt;</a:t>
            </a:r>
            <a:r>
              <a:rPr lang="en-US" altLang="ko-KR" sz="1900" dirty="0" err="1">
                <a:latin typeface="+mn-ea"/>
                <a:ea typeface="+mn-ea"/>
              </a:rPr>
              <a:t>stdio.h</a:t>
            </a:r>
            <a:r>
              <a:rPr lang="en-US" altLang="ko-KR" sz="1900" dirty="0">
                <a:latin typeface="+mn-ea"/>
                <a:ea typeface="+mn-ea"/>
              </a:rPr>
              <a:t>&gt;</a:t>
            </a:r>
          </a:p>
          <a:p>
            <a:pPr lvl="1">
              <a:buNone/>
            </a:pPr>
            <a:r>
              <a:rPr lang="en-US" altLang="ko-KR" sz="1900" dirty="0"/>
              <a:t> 2</a:t>
            </a:r>
            <a:endParaRPr lang="en-US" altLang="ko-KR" sz="19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900" dirty="0"/>
              <a:t> 3</a:t>
            </a:r>
            <a:r>
              <a:rPr lang="en-US" altLang="ko-KR" sz="1900" dirty="0">
                <a:latin typeface="+mn-ea"/>
                <a:ea typeface="+mn-ea"/>
              </a:rPr>
              <a:t> /* copy: copy 'from' into 'to'; assume to is big enough */</a:t>
            </a:r>
          </a:p>
          <a:p>
            <a:pPr lvl="1">
              <a:buNone/>
            </a:pPr>
            <a:r>
              <a:rPr lang="en-US" altLang="ko-KR" sz="1900" dirty="0"/>
              <a:t> 4</a:t>
            </a:r>
            <a:r>
              <a:rPr lang="en-US" altLang="ko-KR" sz="1900" dirty="0">
                <a:latin typeface="+mn-ea"/>
                <a:ea typeface="+mn-ea"/>
              </a:rPr>
              <a:t> void copy(char from[], char to[])</a:t>
            </a:r>
          </a:p>
          <a:p>
            <a:pPr lvl="1">
              <a:buNone/>
            </a:pPr>
            <a:r>
              <a:rPr lang="en-US" altLang="ko-KR" sz="1900" dirty="0"/>
              <a:t> 5</a:t>
            </a:r>
            <a:r>
              <a:rPr lang="en-US" altLang="ko-KR" sz="1900" dirty="0">
                <a:latin typeface="+mn-ea"/>
                <a:ea typeface="+mn-ea"/>
              </a:rPr>
              <a:t> {</a:t>
            </a:r>
          </a:p>
          <a:p>
            <a:pPr lvl="1">
              <a:buNone/>
            </a:pPr>
            <a:r>
              <a:rPr lang="en-US" altLang="ko-KR" sz="1900" dirty="0"/>
              <a:t> 6</a:t>
            </a:r>
            <a:r>
              <a:rPr lang="en-US" altLang="ko-KR" sz="1900" dirty="0">
                <a:latin typeface="+mn-ea"/>
                <a:ea typeface="+mn-ea"/>
              </a:rPr>
              <a:t>    </a:t>
            </a:r>
            <a:r>
              <a:rPr lang="en-US" altLang="ko-KR" sz="1900" dirty="0" err="1">
                <a:latin typeface="+mn-ea"/>
                <a:ea typeface="+mn-ea"/>
              </a:rPr>
              <a:t>int</a:t>
            </a:r>
            <a:r>
              <a:rPr lang="en-US" altLang="ko-KR" sz="1900" dirty="0">
                <a:latin typeface="+mn-ea"/>
                <a:ea typeface="+mn-ea"/>
              </a:rPr>
              <a:t> </a:t>
            </a:r>
            <a:r>
              <a:rPr lang="en-US" altLang="ko-KR" sz="1900" dirty="0" err="1">
                <a:latin typeface="+mn-ea"/>
                <a:ea typeface="+mn-ea"/>
              </a:rPr>
              <a:t>i</a:t>
            </a:r>
            <a:r>
              <a:rPr lang="en-US" altLang="ko-KR" sz="1900" dirty="0">
                <a:latin typeface="+mn-ea"/>
                <a:ea typeface="+mn-ea"/>
              </a:rPr>
              <a:t>;</a:t>
            </a:r>
          </a:p>
          <a:p>
            <a:pPr lvl="1">
              <a:buNone/>
            </a:pPr>
            <a:r>
              <a:rPr lang="en-US" altLang="ko-KR" sz="1900" dirty="0"/>
              <a:t> 7</a:t>
            </a:r>
            <a:endParaRPr lang="en-US" altLang="ko-KR" sz="19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900" dirty="0"/>
              <a:t> 8</a:t>
            </a:r>
            <a:r>
              <a:rPr lang="en-US" altLang="ko-KR" sz="1900" dirty="0">
                <a:latin typeface="+mn-ea"/>
                <a:ea typeface="+mn-ea"/>
              </a:rPr>
              <a:t>    </a:t>
            </a:r>
            <a:r>
              <a:rPr lang="en-US" altLang="ko-KR" sz="1900" dirty="0" err="1">
                <a:latin typeface="+mn-ea"/>
                <a:ea typeface="+mn-ea"/>
              </a:rPr>
              <a:t>i</a:t>
            </a:r>
            <a:r>
              <a:rPr lang="en-US" altLang="ko-KR" sz="1900" dirty="0">
                <a:latin typeface="+mn-ea"/>
                <a:ea typeface="+mn-ea"/>
              </a:rPr>
              <a:t> = 0;</a:t>
            </a:r>
          </a:p>
          <a:p>
            <a:pPr lvl="1">
              <a:buNone/>
            </a:pPr>
            <a:r>
              <a:rPr lang="en-US" altLang="ko-KR" sz="1900" dirty="0"/>
              <a:t> 9</a:t>
            </a:r>
            <a:r>
              <a:rPr lang="en-US" altLang="ko-KR" sz="1900" dirty="0">
                <a:latin typeface="+mn-ea"/>
                <a:ea typeface="+mn-ea"/>
              </a:rPr>
              <a:t>    while ((to[</a:t>
            </a:r>
            <a:r>
              <a:rPr lang="en-US" altLang="ko-KR" sz="1900" dirty="0" err="1">
                <a:latin typeface="+mn-ea"/>
                <a:ea typeface="+mn-ea"/>
              </a:rPr>
              <a:t>i</a:t>
            </a:r>
            <a:r>
              <a:rPr lang="en-US" altLang="ko-KR" sz="1900" dirty="0">
                <a:latin typeface="+mn-ea"/>
                <a:ea typeface="+mn-ea"/>
              </a:rPr>
              <a:t>] = from[</a:t>
            </a:r>
            <a:r>
              <a:rPr lang="en-US" altLang="ko-KR" sz="1900" dirty="0" err="1">
                <a:latin typeface="+mn-ea"/>
                <a:ea typeface="+mn-ea"/>
              </a:rPr>
              <a:t>i</a:t>
            </a:r>
            <a:r>
              <a:rPr lang="en-US" altLang="ko-KR" sz="1900" dirty="0">
                <a:latin typeface="+mn-ea"/>
                <a:ea typeface="+mn-ea"/>
              </a:rPr>
              <a:t>]) != '\0')</a:t>
            </a:r>
          </a:p>
          <a:p>
            <a:pPr lvl="1">
              <a:buNone/>
            </a:pPr>
            <a:r>
              <a:rPr lang="en-US" altLang="ko-KR" sz="1900" dirty="0"/>
              <a:t>10      ++</a:t>
            </a:r>
            <a:r>
              <a:rPr lang="en-US" altLang="ko-KR" sz="1900" dirty="0" err="1"/>
              <a:t>i</a:t>
            </a:r>
            <a:r>
              <a:rPr lang="en-US" altLang="ko-KR" sz="1900" dirty="0"/>
              <a:t>;</a:t>
            </a:r>
            <a:endParaRPr lang="en-US" altLang="ko-KR" sz="1900" dirty="0">
              <a:latin typeface="+mn-ea"/>
              <a:ea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err="1"/>
              <a:t>정지점</a:t>
            </a:r>
            <a:r>
              <a:rPr lang="ko-KR" altLang="en-US" sz="2400" dirty="0"/>
              <a:t> </a:t>
            </a:r>
            <a:r>
              <a:rPr lang="en-US" altLang="ko-KR" sz="2400" dirty="0"/>
              <a:t>: b(</a:t>
            </a:r>
            <a:r>
              <a:rPr lang="en-US" altLang="ko-KR" sz="2400" dirty="0" err="1"/>
              <a:t>reak</a:t>
            </a:r>
            <a:r>
              <a:rPr lang="en-US" altLang="ko-KR" sz="2400" dirty="0"/>
              <a:t>), clear, d(</a:t>
            </a:r>
            <a:r>
              <a:rPr lang="en-US" altLang="ko-KR" sz="2400" dirty="0" err="1"/>
              <a:t>elete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/>
              <a:t>b [</a:t>
            </a:r>
            <a:r>
              <a:rPr lang="ko-KR" altLang="en-US" dirty="0"/>
              <a:t>파일</a:t>
            </a:r>
            <a:r>
              <a:rPr lang="en-US" altLang="ko-KR" dirty="0"/>
              <a:t>:]</a:t>
            </a:r>
            <a:r>
              <a:rPr lang="ko-KR" altLang="en-US" dirty="0"/>
              <a:t>함수 </a:t>
            </a:r>
            <a:r>
              <a:rPr lang="en-US" altLang="ko-KR" dirty="0"/>
              <a:t>	</a:t>
            </a:r>
            <a:r>
              <a:rPr lang="ko-KR" altLang="en-US" dirty="0"/>
              <a:t>파일의 함수 시작부분에 </a:t>
            </a:r>
            <a:r>
              <a:rPr lang="ko-KR" altLang="en-US" dirty="0" err="1"/>
              <a:t>정지점</a:t>
            </a:r>
            <a:r>
              <a:rPr lang="ko-KR" altLang="en-US" dirty="0"/>
              <a:t> 설정</a:t>
            </a:r>
          </a:p>
          <a:p>
            <a:pPr lvl="1"/>
            <a:r>
              <a:rPr lang="en-US" altLang="ko-KR" dirty="0"/>
              <a:t>b n 		</a:t>
            </a:r>
            <a:r>
              <a:rPr lang="en-US" altLang="ko-KR" dirty="0" err="1"/>
              <a:t>n</a:t>
            </a:r>
            <a:r>
              <a:rPr lang="ko-KR" altLang="en-US" dirty="0"/>
              <a:t>번 줄에 </a:t>
            </a:r>
            <a:r>
              <a:rPr lang="ko-KR" altLang="en-US" dirty="0" err="1"/>
              <a:t>정지점을</a:t>
            </a:r>
            <a:r>
              <a:rPr lang="ko-KR" altLang="en-US" dirty="0"/>
              <a:t> 설정</a:t>
            </a:r>
          </a:p>
          <a:p>
            <a:pPr lvl="1"/>
            <a:r>
              <a:rPr lang="en-US" altLang="ko-KR" dirty="0"/>
              <a:t>b +n 		</a:t>
            </a:r>
            <a:r>
              <a:rPr lang="ko-KR" altLang="en-US" dirty="0"/>
              <a:t>현재 줄에서 </a:t>
            </a:r>
            <a:r>
              <a:rPr lang="en-US" altLang="ko-KR" dirty="0"/>
              <a:t>n</a:t>
            </a:r>
            <a:r>
              <a:rPr lang="ko-KR" altLang="en-US" dirty="0"/>
              <a:t>개 줄 이후에 </a:t>
            </a:r>
            <a:r>
              <a:rPr lang="ko-KR" altLang="en-US" dirty="0" err="1"/>
              <a:t>정지점</a:t>
            </a:r>
            <a:r>
              <a:rPr lang="ko-KR" altLang="en-US" dirty="0"/>
              <a:t> 설정</a:t>
            </a:r>
          </a:p>
          <a:p>
            <a:pPr lvl="1"/>
            <a:r>
              <a:rPr lang="en-US" altLang="ko-KR" dirty="0"/>
              <a:t>b -n 		</a:t>
            </a:r>
            <a:r>
              <a:rPr lang="ko-KR" altLang="en-US" dirty="0"/>
              <a:t>현재 줄에서 </a:t>
            </a:r>
            <a:r>
              <a:rPr lang="en-US" altLang="ko-KR" dirty="0"/>
              <a:t>n</a:t>
            </a:r>
            <a:r>
              <a:rPr lang="ko-KR" altLang="en-US" dirty="0"/>
              <a:t>개 줄 이전에 </a:t>
            </a:r>
            <a:r>
              <a:rPr lang="ko-KR" altLang="en-US" dirty="0" err="1"/>
              <a:t>정지점</a:t>
            </a:r>
            <a:r>
              <a:rPr lang="ko-KR" altLang="en-US" dirty="0"/>
              <a:t> 설정</a:t>
            </a:r>
          </a:p>
          <a:p>
            <a:pPr lvl="1"/>
            <a:r>
              <a:rPr lang="en-US" altLang="ko-KR" dirty="0"/>
              <a:t>info b		</a:t>
            </a:r>
            <a:r>
              <a:rPr lang="ko-KR" altLang="en-US" dirty="0"/>
              <a:t>현재 설정된 </a:t>
            </a:r>
            <a:r>
              <a:rPr lang="ko-KR" altLang="en-US" dirty="0" err="1"/>
              <a:t>정지점을</a:t>
            </a:r>
            <a:r>
              <a:rPr lang="ko-KR" altLang="en-US" dirty="0"/>
              <a:t> 출력</a:t>
            </a:r>
          </a:p>
          <a:p>
            <a:pPr lvl="1"/>
            <a:r>
              <a:rPr lang="en-US" altLang="ko-KR" dirty="0"/>
              <a:t>clear </a:t>
            </a:r>
            <a:r>
              <a:rPr lang="ko-KR" altLang="en-US" dirty="0" err="1"/>
              <a:t>줄번호</a:t>
            </a:r>
            <a:r>
              <a:rPr lang="en-US" altLang="ko-KR" dirty="0"/>
              <a:t>	</a:t>
            </a:r>
            <a:r>
              <a:rPr lang="ko-KR" altLang="en-US" dirty="0"/>
              <a:t>해당 </a:t>
            </a:r>
            <a:r>
              <a:rPr lang="ko-KR" altLang="en-US" dirty="0" err="1"/>
              <a:t>정지점을</a:t>
            </a:r>
            <a:r>
              <a:rPr lang="ko-KR" altLang="en-US" dirty="0"/>
              <a:t> 삭제 </a:t>
            </a:r>
          </a:p>
          <a:p>
            <a:pPr lvl="1"/>
            <a:r>
              <a:rPr lang="en-US" altLang="ko-KR" dirty="0"/>
              <a:t>d 			</a:t>
            </a:r>
            <a:r>
              <a:rPr lang="ko-KR" altLang="en-US" dirty="0"/>
              <a:t>모든 </a:t>
            </a:r>
            <a:r>
              <a:rPr lang="ko-KR" altLang="en-US" dirty="0" err="1"/>
              <a:t>정지점을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8"/>
            <a:endParaRPr lang="ko-KR" altLang="en-US" dirty="0"/>
          </a:p>
          <a:p>
            <a:pPr lvl="1">
              <a:buNone/>
            </a:pPr>
            <a:r>
              <a:rPr lang="en-US" altLang="ko-KR" sz="1900" b="1" dirty="0">
                <a:latin typeface="+mn-ea"/>
                <a:ea typeface="+mn-ea"/>
              </a:rPr>
              <a:t>(</a:t>
            </a:r>
            <a:r>
              <a:rPr lang="en-US" altLang="ko-KR" sz="1900" b="1" dirty="0" err="1">
                <a:latin typeface="+mn-ea"/>
                <a:ea typeface="+mn-ea"/>
              </a:rPr>
              <a:t>gdb</a:t>
            </a:r>
            <a:r>
              <a:rPr lang="en-US" altLang="ko-KR" sz="1900" b="1" dirty="0">
                <a:latin typeface="+mn-ea"/>
                <a:ea typeface="+mn-ea"/>
              </a:rPr>
              <a:t>) b copy</a:t>
            </a:r>
            <a:endParaRPr lang="en-US" altLang="ko-KR" sz="19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900" dirty="0">
                <a:latin typeface="+mn-ea"/>
                <a:ea typeface="+mn-ea"/>
              </a:rPr>
              <a:t>Breakpoint 1 at 0x804842a: file </a:t>
            </a:r>
            <a:r>
              <a:rPr lang="en-US" altLang="ko-KR" sz="1900" dirty="0" err="1">
                <a:latin typeface="+mn-ea"/>
                <a:ea typeface="+mn-ea"/>
              </a:rPr>
              <a:t>copy.c</a:t>
            </a:r>
            <a:r>
              <a:rPr lang="en-US" altLang="ko-KR" sz="1900" dirty="0">
                <a:latin typeface="+mn-ea"/>
                <a:ea typeface="+mn-ea"/>
              </a:rPr>
              <a:t>, line 9.</a:t>
            </a:r>
          </a:p>
          <a:p>
            <a:pPr lvl="1">
              <a:buNone/>
            </a:pPr>
            <a:r>
              <a:rPr lang="en-US" altLang="ko-KR" sz="1900" b="1" dirty="0">
                <a:latin typeface="+mn-ea"/>
                <a:ea typeface="+mn-ea"/>
              </a:rPr>
              <a:t>(</a:t>
            </a:r>
            <a:r>
              <a:rPr lang="en-US" altLang="ko-KR" sz="1900" b="1" dirty="0" err="1">
                <a:latin typeface="+mn-ea"/>
                <a:ea typeface="+mn-ea"/>
              </a:rPr>
              <a:t>gdb</a:t>
            </a:r>
            <a:r>
              <a:rPr lang="en-US" altLang="ko-KR" sz="1900" b="1" dirty="0">
                <a:latin typeface="+mn-ea"/>
                <a:ea typeface="+mn-ea"/>
              </a:rPr>
              <a:t>) info b</a:t>
            </a:r>
            <a:endParaRPr lang="en-US" altLang="ko-KR" sz="19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900" dirty="0">
                <a:latin typeface="+mn-ea"/>
                <a:ea typeface="+mn-ea"/>
              </a:rPr>
              <a:t>Num Type </a:t>
            </a:r>
            <a:r>
              <a:rPr lang="en-US" altLang="ko-KR" sz="1900" dirty="0" err="1">
                <a:latin typeface="+mn-ea"/>
                <a:ea typeface="+mn-ea"/>
              </a:rPr>
              <a:t>Disp</a:t>
            </a:r>
            <a:r>
              <a:rPr lang="en-US" altLang="ko-KR" sz="1900" dirty="0">
                <a:latin typeface="+mn-ea"/>
                <a:ea typeface="+mn-ea"/>
              </a:rPr>
              <a:t> </a:t>
            </a:r>
            <a:r>
              <a:rPr lang="en-US" altLang="ko-KR" sz="1900" dirty="0" err="1">
                <a:latin typeface="+mn-ea"/>
                <a:ea typeface="+mn-ea"/>
              </a:rPr>
              <a:t>Enb</a:t>
            </a:r>
            <a:r>
              <a:rPr lang="en-US" altLang="ko-KR" sz="1900" dirty="0">
                <a:latin typeface="+mn-ea"/>
                <a:ea typeface="+mn-ea"/>
              </a:rPr>
              <a:t> Address What</a:t>
            </a:r>
          </a:p>
          <a:p>
            <a:pPr lvl="1">
              <a:buNone/>
            </a:pPr>
            <a:r>
              <a:rPr lang="en-US" altLang="ko-KR" sz="1900" dirty="0">
                <a:latin typeface="+mn-ea"/>
                <a:ea typeface="+mn-ea"/>
              </a:rPr>
              <a:t>1 breakpoint keep y 0x0804842a in copy at copy.c:9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900" dirty="0"/>
              <a:t>프로그램 수행</a:t>
            </a:r>
          </a:p>
          <a:p>
            <a:pPr lvl="1"/>
            <a:r>
              <a:rPr lang="en-US" altLang="ko-KR" sz="2300" dirty="0"/>
              <a:t>r(un) </a:t>
            </a:r>
            <a:r>
              <a:rPr lang="ko-KR" altLang="en-US" sz="2300" dirty="0"/>
              <a:t>인수 </a:t>
            </a:r>
            <a:r>
              <a:rPr lang="en-US" altLang="ko-KR" sz="2300" dirty="0"/>
              <a:t>		</a:t>
            </a:r>
            <a:r>
              <a:rPr lang="ko-KR" altLang="en-US" sz="2300" dirty="0" err="1"/>
              <a:t>명령줄</a:t>
            </a:r>
            <a:r>
              <a:rPr lang="ko-KR" altLang="en-US" sz="2300" dirty="0"/>
              <a:t> 인수를 받아 프로그램 수행</a:t>
            </a:r>
          </a:p>
          <a:p>
            <a:pPr lvl="1"/>
            <a:r>
              <a:rPr lang="en-US" altLang="ko-KR" sz="2300" dirty="0"/>
              <a:t>k(ill)		</a:t>
            </a:r>
            <a:r>
              <a:rPr lang="ko-KR" altLang="en-US" sz="2300" dirty="0"/>
              <a:t>프로그램 수행 강제 종료</a:t>
            </a:r>
          </a:p>
          <a:p>
            <a:pPr lvl="1"/>
            <a:r>
              <a:rPr lang="en-US" altLang="ko-KR" sz="2300" dirty="0"/>
              <a:t>n(ext) 		</a:t>
            </a:r>
            <a:r>
              <a:rPr lang="ko-KR" altLang="en-US" sz="2300" dirty="0"/>
              <a:t>멈춘 지점에서 다음 줄을 수행하고 멈춤 </a:t>
            </a:r>
          </a:p>
          <a:p>
            <a:pPr lvl="1"/>
            <a:r>
              <a:rPr lang="en-US" altLang="ko-KR" sz="2300" dirty="0"/>
              <a:t>s(</a:t>
            </a:r>
            <a:r>
              <a:rPr lang="en-US" altLang="ko-KR" sz="2300" dirty="0" err="1"/>
              <a:t>tep</a:t>
            </a:r>
            <a:r>
              <a:rPr lang="en-US" altLang="ko-KR" sz="2300" dirty="0"/>
              <a:t>) 		n</a:t>
            </a:r>
            <a:r>
              <a:rPr lang="ko-KR" altLang="en-US" sz="2300" dirty="0"/>
              <a:t>과 같은 기능 함수호출 시 함수내부로 진입 </a:t>
            </a:r>
          </a:p>
          <a:p>
            <a:pPr lvl="1"/>
            <a:r>
              <a:rPr lang="en-US" altLang="ko-KR" sz="2300" dirty="0"/>
              <a:t>c(</a:t>
            </a:r>
            <a:r>
              <a:rPr lang="en-US" altLang="ko-KR" sz="2300" dirty="0" err="1"/>
              <a:t>ontinue</a:t>
            </a:r>
            <a:r>
              <a:rPr lang="en-US" altLang="ko-KR" sz="2300" dirty="0"/>
              <a:t>) 		</a:t>
            </a:r>
            <a:r>
              <a:rPr lang="ko-KR" altLang="en-US" sz="2300" dirty="0" err="1"/>
              <a:t>정지점을</a:t>
            </a:r>
            <a:r>
              <a:rPr lang="ko-KR" altLang="en-US" sz="2300" dirty="0"/>
              <a:t> 만날 때 까지 계속 수행</a:t>
            </a:r>
          </a:p>
          <a:p>
            <a:pPr lvl="1"/>
            <a:r>
              <a:rPr lang="en-US" altLang="ko-KR" sz="2300" dirty="0"/>
              <a:t>u 			</a:t>
            </a:r>
            <a:r>
              <a:rPr lang="ko-KR" altLang="en-US" sz="2300" dirty="0" err="1"/>
              <a:t>반복문에서</a:t>
            </a:r>
            <a:r>
              <a:rPr lang="ko-KR" altLang="en-US" sz="2300" dirty="0"/>
              <a:t> </a:t>
            </a:r>
            <a:r>
              <a:rPr lang="ko-KR" altLang="en-US" sz="2300" dirty="0" err="1"/>
              <a:t>빠져나옴</a:t>
            </a:r>
            <a:endParaRPr lang="ko-KR" altLang="en-US" sz="2300" dirty="0"/>
          </a:p>
          <a:p>
            <a:pPr lvl="1"/>
            <a:r>
              <a:rPr lang="en-US" altLang="ko-KR" sz="2300" dirty="0"/>
              <a:t>finish 		</a:t>
            </a:r>
            <a:r>
              <a:rPr lang="ko-KR" altLang="en-US" sz="2300" dirty="0"/>
              <a:t>현재 수행하는 함수의 끝으로 이동</a:t>
            </a:r>
          </a:p>
          <a:p>
            <a:pPr lvl="1"/>
            <a:r>
              <a:rPr lang="en-US" altLang="ko-KR" sz="2300" dirty="0"/>
              <a:t>return 		</a:t>
            </a:r>
            <a:r>
              <a:rPr lang="ko-KR" altLang="en-US" sz="2300" dirty="0"/>
              <a:t>현재 수행중인 함수를 </a:t>
            </a:r>
            <a:r>
              <a:rPr lang="ko-KR" altLang="en-US" sz="2300" dirty="0" err="1"/>
              <a:t>빠져나옴</a:t>
            </a:r>
            <a:endParaRPr lang="en-US" altLang="ko-KR" sz="2300" dirty="0"/>
          </a:p>
          <a:p>
            <a:pPr lvl="1"/>
            <a:r>
              <a:rPr lang="en-US" altLang="ko-KR" sz="2300" dirty="0"/>
              <a:t>quit		</a:t>
            </a:r>
            <a:r>
              <a:rPr lang="ko-KR" altLang="en-US" sz="2300" dirty="0"/>
              <a:t>종료</a:t>
            </a:r>
            <a:endParaRPr lang="en-US" altLang="ko-KR" sz="2300" dirty="0"/>
          </a:p>
          <a:p>
            <a:pPr lvl="8"/>
            <a:endParaRPr lang="ko-KR" altLang="en-US" sz="1500" dirty="0"/>
          </a:p>
          <a:p>
            <a:pPr lvl="1">
              <a:buNone/>
            </a:pPr>
            <a:r>
              <a:rPr lang="en-US" altLang="ko-KR" sz="2300" b="1" dirty="0">
                <a:latin typeface="+mn-ea"/>
                <a:ea typeface="+mn-ea"/>
              </a:rPr>
              <a:t>(</a:t>
            </a:r>
            <a:r>
              <a:rPr lang="en-US" altLang="ko-KR" sz="2300" b="1" dirty="0" err="1">
                <a:latin typeface="+mn-ea"/>
                <a:ea typeface="+mn-ea"/>
              </a:rPr>
              <a:t>gdb</a:t>
            </a:r>
            <a:r>
              <a:rPr lang="en-US" altLang="ko-KR" sz="2300" b="1" dirty="0">
                <a:latin typeface="+mn-ea"/>
                <a:ea typeface="+mn-ea"/>
              </a:rPr>
              <a:t>) r</a:t>
            </a:r>
            <a:endParaRPr lang="en-US" altLang="ko-KR" sz="23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2300" dirty="0">
                <a:latin typeface="+mn-ea"/>
                <a:ea typeface="+mn-ea"/>
              </a:rPr>
              <a:t>Starting program: /home/</a:t>
            </a:r>
            <a:r>
              <a:rPr lang="en-US" altLang="ko-KR" sz="2300" dirty="0" err="1">
                <a:latin typeface="+mn-ea"/>
                <a:ea typeface="+mn-ea"/>
              </a:rPr>
              <a:t>chang</a:t>
            </a:r>
            <a:r>
              <a:rPr lang="en-US" altLang="ko-KR" sz="2300" dirty="0">
                <a:latin typeface="+mn-ea"/>
                <a:ea typeface="+mn-ea"/>
              </a:rPr>
              <a:t>/</a:t>
            </a:r>
            <a:r>
              <a:rPr lang="ko-KR" altLang="en-US" sz="2300" dirty="0">
                <a:latin typeface="+mn-ea"/>
                <a:ea typeface="+mn-ea"/>
              </a:rPr>
              <a:t>바탕화면</a:t>
            </a:r>
            <a:r>
              <a:rPr lang="en-US" altLang="ko-KR" sz="2300" dirty="0">
                <a:latin typeface="+mn-ea"/>
                <a:ea typeface="+mn-ea"/>
              </a:rPr>
              <a:t>/</a:t>
            </a:r>
            <a:r>
              <a:rPr lang="en-US" altLang="ko-KR" sz="2300" dirty="0" err="1">
                <a:latin typeface="+mn-ea"/>
                <a:ea typeface="+mn-ea"/>
              </a:rPr>
              <a:t>src</a:t>
            </a:r>
            <a:r>
              <a:rPr lang="en-US" altLang="ko-KR" sz="2300" dirty="0">
                <a:latin typeface="+mn-ea"/>
                <a:ea typeface="+mn-ea"/>
              </a:rPr>
              <a:t>/long </a:t>
            </a:r>
          </a:p>
          <a:p>
            <a:pPr lvl="1">
              <a:buNone/>
            </a:pPr>
            <a:r>
              <a:rPr lang="en-US" altLang="ko-KR" sz="2300" dirty="0">
                <a:solidFill>
                  <a:srgbClr val="0000FF"/>
                </a:solidFill>
                <a:latin typeface="+mn-ea"/>
                <a:ea typeface="+mn-ea"/>
              </a:rPr>
              <a:t>Merry X-</a:t>
            </a:r>
            <a:r>
              <a:rPr lang="en-US" altLang="ko-KR" sz="2300" dirty="0" err="1">
                <a:solidFill>
                  <a:srgbClr val="0000FF"/>
                </a:solidFill>
                <a:latin typeface="+mn-ea"/>
                <a:ea typeface="+mn-ea"/>
              </a:rPr>
              <a:t>mas</a:t>
            </a:r>
            <a:r>
              <a:rPr lang="en-US" altLang="ko-KR" sz="2300" dirty="0">
                <a:solidFill>
                  <a:srgbClr val="0000FF"/>
                </a:solidFill>
                <a:latin typeface="+mn-ea"/>
                <a:ea typeface="+mn-ea"/>
              </a:rPr>
              <a:t> !</a:t>
            </a:r>
          </a:p>
          <a:p>
            <a:pPr lvl="1">
              <a:buNone/>
            </a:pPr>
            <a:r>
              <a:rPr lang="en-US" altLang="ko-KR" sz="2300" dirty="0">
                <a:latin typeface="+mn-ea"/>
                <a:ea typeface="+mn-ea"/>
              </a:rPr>
              <a:t>Breakpoint 1, copy (from=0x8049b60 "Merry X-</a:t>
            </a:r>
            <a:r>
              <a:rPr lang="en-US" altLang="ko-KR" sz="2300" dirty="0" err="1">
                <a:latin typeface="+mn-ea"/>
                <a:ea typeface="+mn-ea"/>
              </a:rPr>
              <a:t>mas</a:t>
            </a:r>
            <a:r>
              <a:rPr lang="en-US" altLang="ko-KR" sz="2300" dirty="0">
                <a:latin typeface="+mn-ea"/>
                <a:ea typeface="+mn-ea"/>
              </a:rPr>
              <a:t> !", to=0x8049760 "")</a:t>
            </a:r>
          </a:p>
          <a:p>
            <a:pPr lvl="1">
              <a:buNone/>
            </a:pPr>
            <a:r>
              <a:rPr lang="en-US" altLang="ko-KR" sz="2300" dirty="0">
                <a:latin typeface="+mn-ea"/>
                <a:ea typeface="+mn-ea"/>
              </a:rPr>
              <a:t>at copy.c:8</a:t>
            </a:r>
          </a:p>
          <a:p>
            <a:pPr lvl="1">
              <a:buNone/>
            </a:pPr>
            <a:r>
              <a:rPr lang="en-US" altLang="ko-KR" sz="2300" dirty="0">
                <a:latin typeface="+mn-ea"/>
                <a:ea typeface="+mn-ea"/>
              </a:rPr>
              <a:t>8   </a:t>
            </a:r>
            <a:r>
              <a:rPr lang="en-US" altLang="ko-KR" sz="2300" dirty="0" err="1">
                <a:latin typeface="+mn-ea"/>
                <a:ea typeface="+mn-ea"/>
              </a:rPr>
              <a:t>i</a:t>
            </a:r>
            <a:r>
              <a:rPr lang="en-US" altLang="ko-KR" sz="2300" dirty="0">
                <a:latin typeface="+mn-ea"/>
                <a:ea typeface="+mn-ea"/>
              </a:rPr>
              <a:t> = 0;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변수 값 프린트</a:t>
            </a:r>
            <a:r>
              <a:rPr lang="en-US" altLang="ko-KR" dirty="0"/>
              <a:t>: p(</a:t>
            </a:r>
            <a:r>
              <a:rPr lang="en-US" altLang="ko-KR" dirty="0" err="1"/>
              <a:t>rint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 [</a:t>
            </a:r>
            <a:r>
              <a:rPr lang="ko-KR" altLang="en-US" dirty="0" err="1"/>
              <a:t>변수명</a:t>
            </a:r>
            <a:r>
              <a:rPr lang="en-US" altLang="ko-KR" dirty="0"/>
              <a:t>]			</a:t>
            </a:r>
            <a:r>
              <a:rPr lang="ko-KR" altLang="en-US" dirty="0"/>
              <a:t>해당 변수 값 프린트</a:t>
            </a:r>
          </a:p>
          <a:p>
            <a:pPr lvl="1"/>
            <a:r>
              <a:rPr lang="en-US" altLang="ko-KR" dirty="0"/>
              <a:t>p </a:t>
            </a:r>
            <a:r>
              <a:rPr lang="ko-KR" altLang="en-US" dirty="0"/>
              <a:t>파일명</a:t>
            </a:r>
            <a:r>
              <a:rPr lang="en-US" altLang="ko-KR" dirty="0"/>
              <a:t>::[</a:t>
            </a:r>
            <a:r>
              <a:rPr lang="ko-KR" altLang="en-US" dirty="0" err="1"/>
              <a:t>변수명</a:t>
            </a:r>
            <a:r>
              <a:rPr lang="en-US" altLang="ko-KR" dirty="0"/>
              <a:t>] 	</a:t>
            </a:r>
            <a:r>
              <a:rPr lang="ko-KR" altLang="en-US" dirty="0"/>
              <a:t>특정 파일의 전역변수 프린트</a:t>
            </a:r>
          </a:p>
          <a:p>
            <a:pPr lvl="1"/>
            <a:r>
              <a:rPr lang="en-US" altLang="ko-KR" dirty="0"/>
              <a:t>p [</a:t>
            </a:r>
            <a:r>
              <a:rPr lang="ko-KR" altLang="en-US" dirty="0" err="1"/>
              <a:t>함수명</a:t>
            </a:r>
            <a:r>
              <a:rPr lang="en-US" altLang="ko-KR" dirty="0"/>
              <a:t>]::[</a:t>
            </a:r>
            <a:r>
              <a:rPr lang="ko-KR" altLang="en-US" dirty="0" err="1"/>
              <a:t>변수명</a:t>
            </a:r>
            <a:r>
              <a:rPr lang="en-US" altLang="ko-KR" dirty="0"/>
              <a:t>] 	</a:t>
            </a:r>
            <a:r>
              <a:rPr lang="ko-KR" altLang="en-US" dirty="0"/>
              <a:t>특정 함수의 정적 변수 프린트</a:t>
            </a:r>
          </a:p>
          <a:p>
            <a:pPr lvl="1"/>
            <a:r>
              <a:rPr lang="en-US" altLang="ko-KR" dirty="0"/>
              <a:t>info locals 		</a:t>
            </a:r>
            <a:r>
              <a:rPr lang="ko-KR" altLang="en-US" dirty="0"/>
              <a:t>현재 상태의 지역변수 리스트</a:t>
            </a:r>
          </a:p>
          <a:p>
            <a:pPr lvl="8"/>
            <a:endParaRPr lang="en-US" altLang="ko-KR" dirty="0"/>
          </a:p>
          <a:p>
            <a:pPr lvl="1"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p from</a:t>
            </a:r>
            <a:endParaRPr lang="en-US" altLang="ko-KR" sz="18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+mn-ea"/>
                <a:ea typeface="+mn-ea"/>
              </a:rPr>
              <a:t>$1 = 0x8049b60 "Merry X-</a:t>
            </a:r>
            <a:r>
              <a:rPr lang="en-US" altLang="ko-KR" sz="1800" dirty="0" err="1">
                <a:latin typeface="+mn-ea"/>
                <a:ea typeface="+mn-ea"/>
              </a:rPr>
              <a:t>mas</a:t>
            </a:r>
            <a:r>
              <a:rPr lang="en-US" altLang="ko-KR" sz="1800" dirty="0">
                <a:latin typeface="+mn-ea"/>
                <a:ea typeface="+mn-ea"/>
              </a:rPr>
              <a:t> !"</a:t>
            </a:r>
          </a:p>
          <a:p>
            <a:pPr lvl="1"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n</a:t>
            </a:r>
            <a:endParaRPr lang="en-US" altLang="ko-KR" sz="18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+mn-ea"/>
                <a:ea typeface="+mn-ea"/>
              </a:rPr>
              <a:t>9   while ((to[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 = from[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]) != '\0')</a:t>
            </a:r>
          </a:p>
          <a:p>
            <a:pPr lvl="1"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n</a:t>
            </a:r>
            <a:endParaRPr lang="en-US" altLang="ko-KR" sz="18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+mn-ea"/>
                <a:ea typeface="+mn-ea"/>
              </a:rPr>
              <a:t>10     ++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</a:p>
          <a:p>
            <a:pPr lvl="1"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p to</a:t>
            </a:r>
            <a:endParaRPr lang="en-US" altLang="ko-KR" sz="18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+mn-ea"/>
                <a:ea typeface="+mn-ea"/>
              </a:rPr>
              <a:t>$2 = 0x8049760 "M"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c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Continuing.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  <a:ea typeface="+mn-ea"/>
              </a:rPr>
              <a:t>Happy New Year !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Breakpoint 1, copy(from=0x8049b60 "Happy New Year !", to=0x8049760 "Merry X-mas !") at copy.c:9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8  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= 0;</a:t>
            </a:r>
          </a:p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p from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$3 = 0x8049b60 "Happy New Year !"</a:t>
            </a:r>
          </a:p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n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9   while ((to[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 = from[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])!='\0')</a:t>
            </a:r>
          </a:p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n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10      ++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88024" y="1216152"/>
            <a:ext cx="4041648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p to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$4 = 0x8049760 "</a:t>
            </a:r>
            <a:r>
              <a:rPr lang="en-US" altLang="ko-KR" sz="1800" dirty="0" err="1">
                <a:latin typeface="+mn-ea"/>
                <a:ea typeface="+mn-ea"/>
              </a:rPr>
              <a:t>Herry</a:t>
            </a:r>
            <a:r>
              <a:rPr lang="en-US" altLang="ko-KR" sz="1800" dirty="0">
                <a:latin typeface="+mn-ea"/>
                <a:ea typeface="+mn-ea"/>
              </a:rPr>
              <a:t> X-</a:t>
            </a:r>
            <a:r>
              <a:rPr lang="en-US" altLang="ko-KR" sz="1800" dirty="0" err="1">
                <a:latin typeface="+mn-ea"/>
                <a:ea typeface="+mn-ea"/>
              </a:rPr>
              <a:t>mas</a:t>
            </a:r>
            <a:r>
              <a:rPr lang="en-US" altLang="ko-KR" sz="1800" dirty="0">
                <a:latin typeface="+mn-ea"/>
                <a:ea typeface="+mn-ea"/>
              </a:rPr>
              <a:t> !"</a:t>
            </a:r>
          </a:p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c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Continuing.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Happy New Year !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Program exited normally.</a:t>
            </a:r>
          </a:p>
          <a:p>
            <a:endParaRPr lang="ko-KR" altLang="en-US" sz="1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11.4 </a:t>
            </a:r>
            <a:r>
              <a:rPr lang="ko-KR" altLang="en-US" dirty="0"/>
              <a:t>이클립스 통합개발환경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55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통합개발환경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다양한 언어</a:t>
            </a:r>
            <a:r>
              <a:rPr lang="en-US" altLang="ko-KR" sz="2000" dirty="0"/>
              <a:t>(C/C++, Java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를 지원하는 통합개발환경</a:t>
            </a:r>
            <a:endParaRPr lang="en-US" altLang="ko-KR" sz="2000" dirty="0"/>
          </a:p>
          <a:p>
            <a:r>
              <a:rPr lang="ko-KR" altLang="en-US" sz="2000" dirty="0"/>
              <a:t>설치</a:t>
            </a:r>
            <a:endParaRPr lang="en-US" altLang="ko-KR" sz="2000" dirty="0"/>
          </a:p>
          <a:p>
            <a:pPr lvl="1"/>
            <a:r>
              <a:rPr lang="ko-KR" altLang="en-US" sz="1800" dirty="0"/>
              <a:t>이클립스 홈페이지에서 </a:t>
            </a:r>
            <a:r>
              <a:rPr lang="en-US" altLang="ko-KR" sz="1800" dirty="0"/>
              <a:t>C/C++ </a:t>
            </a:r>
            <a:r>
              <a:rPr lang="ko-KR" altLang="en-US" sz="1800" dirty="0"/>
              <a:t>개발자를 위한 리눅스용 이클립스</a:t>
            </a:r>
            <a:r>
              <a:rPr lang="en-US" altLang="ko-KR" sz="1800" dirty="0"/>
              <a:t>(Eclipse IDE for C/C++ Developers)</a:t>
            </a:r>
            <a:r>
              <a:rPr lang="ko-KR" altLang="en-US" sz="1800" dirty="0"/>
              <a:t>를 다운받아 설치</a:t>
            </a:r>
            <a:endParaRPr lang="en-US" altLang="ko-KR" sz="1800" dirty="0"/>
          </a:p>
          <a:p>
            <a:pPr lvl="1"/>
            <a:r>
              <a:rPr lang="ko-KR" altLang="en-US" sz="1800" dirty="0"/>
              <a:t>사전에 </a:t>
            </a:r>
            <a:r>
              <a:rPr lang="en-US" altLang="ko-KR" sz="1800" dirty="0"/>
              <a:t>make </a:t>
            </a:r>
            <a:r>
              <a:rPr lang="ko-KR" altLang="en-US" sz="1800" dirty="0"/>
              <a:t>시스템과 </a:t>
            </a:r>
            <a:r>
              <a:rPr lang="en-US" altLang="ko-KR" sz="1800" dirty="0"/>
              <a:t>g++ </a:t>
            </a:r>
            <a:r>
              <a:rPr lang="ko-KR" altLang="en-US" sz="1800" dirty="0"/>
              <a:t>컴파일러 등이 설치되어야 함</a:t>
            </a:r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521D83-3825-42E9-9BE1-2936B11C8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27524"/>
            <a:ext cx="4122982" cy="31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07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C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412776"/>
            <a:ext cx="8363273" cy="474418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[Create a new C/C++ project] </a:t>
            </a:r>
            <a:r>
              <a:rPr lang="ko-KR" altLang="en-US" sz="2000" dirty="0"/>
              <a:t>혹은</a:t>
            </a:r>
            <a:r>
              <a:rPr lang="en-US" altLang="ko-KR" sz="2000" dirty="0"/>
              <a:t> [File]→[New]→[C/C++ Projects]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프로젝트 선택 화면에서 </a:t>
            </a:r>
            <a:r>
              <a:rPr lang="en-US" altLang="ko-KR" sz="2000" dirty="0"/>
              <a:t>[C Managed Build]</a:t>
            </a:r>
            <a:r>
              <a:rPr lang="ko-KR" altLang="en-US" sz="2000" dirty="0"/>
              <a:t> 선택</a:t>
            </a:r>
            <a:endParaRPr lang="en-US" altLang="ko-KR" sz="2000" dirty="0"/>
          </a:p>
          <a:p>
            <a:r>
              <a:rPr lang="ko-KR" altLang="en-US" sz="2000" dirty="0"/>
              <a:t>프로젝트 타입 </a:t>
            </a:r>
            <a:r>
              <a:rPr lang="en-US" altLang="ko-KR" sz="2000" dirty="0"/>
              <a:t>[Hello World ANSI C Project]</a:t>
            </a:r>
            <a:r>
              <a:rPr lang="ko-KR" altLang="en-US" sz="2000" dirty="0"/>
              <a:t> 선택</a:t>
            </a:r>
            <a:endParaRPr lang="en-US" altLang="ko-KR" sz="2000" dirty="0"/>
          </a:p>
          <a:p>
            <a:r>
              <a:rPr lang="ko-KR" altLang="en-US" sz="2000" dirty="0"/>
              <a:t>컴파일러 선택 후</a:t>
            </a:r>
            <a:r>
              <a:rPr lang="en-US" altLang="ko-KR" sz="2000" dirty="0"/>
              <a:t> [Finish] </a:t>
            </a:r>
            <a:r>
              <a:rPr lang="ko-KR" altLang="en-US" sz="2000" dirty="0"/>
              <a:t>버튼 클릭</a:t>
            </a:r>
            <a:endParaRPr lang="en-US" altLang="ko-KR" sz="2000" dirty="0"/>
          </a:p>
          <a:p>
            <a:r>
              <a:rPr lang="ko-KR" altLang="en-US" sz="2000" dirty="0"/>
              <a:t>‘</a:t>
            </a:r>
            <a:r>
              <a:rPr lang="en-US" altLang="ko-KR" sz="2000" dirty="0" err="1"/>
              <a:t>HelloWorld.c</a:t>
            </a:r>
            <a:r>
              <a:rPr lang="en-US" altLang="ko-KR" sz="2000" dirty="0"/>
              <a:t>’ </a:t>
            </a:r>
            <a:r>
              <a:rPr lang="ko-KR" altLang="en-US" sz="2000" dirty="0"/>
              <a:t>프로그램 자동으로 생성</a:t>
            </a:r>
            <a:endParaRPr lang="en-US" altLang="ko-KR" sz="2000" dirty="0"/>
          </a:p>
          <a:p>
            <a:r>
              <a:rPr lang="ko-KR" altLang="en-US" sz="2000" dirty="0"/>
              <a:t>프로젝트 타입 </a:t>
            </a:r>
            <a:r>
              <a:rPr lang="en-US" altLang="ko-KR" sz="2000" dirty="0"/>
              <a:t>[Empty Project]</a:t>
            </a:r>
            <a:r>
              <a:rPr lang="ko-KR" altLang="en-US" sz="2000" dirty="0"/>
              <a:t>를 선택하면 빈 프로젝트가 생성</a:t>
            </a:r>
            <a:endParaRPr lang="en-US" altLang="ko-KR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3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C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412776"/>
            <a:ext cx="8363273" cy="4744184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D4DD0ED-4495-41AB-950A-F2AE424C8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58728"/>
            <a:ext cx="2376264" cy="309683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EB1FE75-A30C-4C7E-9BD3-3828B098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12431"/>
            <a:ext cx="2515665" cy="357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7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11.1 </a:t>
            </a:r>
            <a:r>
              <a:rPr lang="ko-KR" altLang="en-US" dirty="0"/>
              <a:t>프로그램 작성과 컴파일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좌측 </a:t>
            </a:r>
            <a:r>
              <a:rPr lang="en-US" altLang="ko-KR" sz="2000" dirty="0"/>
              <a:t>[Project Explorer] </a:t>
            </a:r>
            <a:r>
              <a:rPr lang="ko-KR" altLang="en-US" sz="2000" dirty="0"/>
              <a:t>탐색 창</a:t>
            </a:r>
            <a:endParaRPr lang="en-US" altLang="ko-KR" sz="2000" dirty="0"/>
          </a:p>
          <a:p>
            <a:pPr lvl="1"/>
            <a:r>
              <a:rPr lang="ko-KR" altLang="en-US" sz="1800" dirty="0"/>
              <a:t>새로 생성된 프로젝트 확인</a:t>
            </a:r>
            <a:endParaRPr lang="en-US" altLang="ko-KR" sz="1800" dirty="0"/>
          </a:p>
          <a:p>
            <a:pPr lvl="1"/>
            <a:r>
              <a:rPr lang="ko-KR" altLang="en-US" sz="1800" dirty="0"/>
              <a:t>프로젝트 및 파일들을 탐색 가능</a:t>
            </a:r>
            <a:endParaRPr lang="en-US" altLang="ko-KR" sz="1800" dirty="0"/>
          </a:p>
          <a:p>
            <a:pPr lvl="1"/>
            <a:r>
              <a:rPr lang="ko-KR" altLang="en-US" sz="1800" dirty="0"/>
              <a:t>소스 파일은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 </a:t>
            </a:r>
            <a:r>
              <a:rPr lang="ko-KR" altLang="en-US" sz="1800" dirty="0"/>
              <a:t>폴더에</a:t>
            </a:r>
            <a:r>
              <a:rPr lang="en-US" altLang="ko-KR" sz="1800" dirty="0"/>
              <a:t>,</a:t>
            </a:r>
            <a:r>
              <a:rPr lang="ko-KR" altLang="en-US" sz="1800" dirty="0"/>
              <a:t> 헤더 파일은 </a:t>
            </a:r>
            <a:r>
              <a:rPr lang="en-US" altLang="ko-KR" sz="1800" dirty="0"/>
              <a:t>include </a:t>
            </a:r>
            <a:r>
              <a:rPr lang="ko-KR" altLang="en-US" sz="1800" dirty="0"/>
              <a:t>폴더에 저장됨</a:t>
            </a:r>
            <a:endParaRPr lang="en-US" altLang="ko-KR" sz="1800" dirty="0"/>
          </a:p>
          <a:p>
            <a:pPr lvl="3"/>
            <a:endParaRPr lang="en-US" altLang="ko-KR" sz="1400" dirty="0"/>
          </a:p>
          <a:p>
            <a:r>
              <a:rPr lang="ko-KR" altLang="en-US" sz="2000" dirty="0"/>
              <a:t>중앙 창</a:t>
            </a:r>
            <a:endParaRPr lang="en-US" altLang="ko-KR" sz="2000" dirty="0"/>
          </a:p>
          <a:p>
            <a:pPr lvl="1"/>
            <a:r>
              <a:rPr lang="ko-KR" altLang="en-US" sz="1800" dirty="0"/>
              <a:t>소스 파일 등을 편집할 수 있는 창</a:t>
            </a:r>
            <a:endParaRPr lang="en-US" altLang="ko-KR" sz="1800" dirty="0"/>
          </a:p>
          <a:p>
            <a:pPr lvl="4"/>
            <a:endParaRPr lang="en-US" altLang="ko-KR" sz="1200" dirty="0"/>
          </a:p>
          <a:p>
            <a:r>
              <a:rPr lang="ko-KR" altLang="en-US" sz="2000" dirty="0"/>
              <a:t>우측 창의 </a:t>
            </a:r>
            <a:r>
              <a:rPr lang="en-US" altLang="ko-KR" sz="2000" dirty="0"/>
              <a:t>[Outline] </a:t>
            </a:r>
            <a:r>
              <a:rPr lang="ko-KR" altLang="en-US" sz="2000" dirty="0"/>
              <a:t>탭</a:t>
            </a:r>
            <a:endParaRPr lang="en-US" altLang="ko-KR" sz="2000" dirty="0"/>
          </a:p>
          <a:p>
            <a:pPr marL="54864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Char char="§"/>
              <a:tabLst/>
              <a:defRPr/>
            </a:pPr>
            <a:r>
              <a:rPr lang="ko-KR" altLang="en-US" sz="1800" dirty="0"/>
              <a:t>이 프로그램에서 사용하는 소스 파일들을 리스트</a:t>
            </a:r>
            <a:endParaRPr lang="en-US" altLang="ko-KR" sz="1800" dirty="0"/>
          </a:p>
          <a:p>
            <a:pPr marL="54864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Char char="§"/>
              <a:tabLst/>
              <a:defRPr/>
            </a:pPr>
            <a:r>
              <a:rPr lang="ko-KR" altLang="en-US" sz="1800" dirty="0"/>
              <a:t>해당 파일을 선택하여 파일 내용을 확인하거나 편집 가능</a:t>
            </a:r>
            <a:endParaRPr lang="en-US" altLang="ko-KR" sz="1800" dirty="0"/>
          </a:p>
          <a:p>
            <a:pPr lvl="4" indent="-274320">
              <a:buClr>
                <a:srgbClr val="9FB8CD"/>
              </a:buClr>
              <a:buFont typeface="Wingdings" pitchFamily="2" charset="2"/>
              <a:buChar char="§"/>
              <a:defRPr/>
            </a:pPr>
            <a:endParaRPr lang="en-US" altLang="ko-KR" sz="1200" dirty="0"/>
          </a:p>
          <a:p>
            <a:pPr>
              <a:buClr>
                <a:srgbClr val="9FB8CD"/>
              </a:buClr>
              <a:defRPr/>
            </a:pPr>
            <a:r>
              <a:rPr lang="ko-KR" altLang="en-US" sz="2000" dirty="0"/>
              <a:t>하단</a:t>
            </a:r>
            <a:endParaRPr lang="en-US" altLang="ko-KR" sz="2000" dirty="0"/>
          </a:p>
          <a:p>
            <a:pPr lvl="1">
              <a:buClr>
                <a:srgbClr val="9FB8CD"/>
              </a:buClr>
              <a:defRPr/>
            </a:pPr>
            <a:r>
              <a:rPr lang="en-US" altLang="ko-KR" sz="1800" dirty="0"/>
              <a:t>C </a:t>
            </a:r>
            <a:r>
              <a:rPr lang="ko-KR" altLang="en-US" sz="1800" dirty="0"/>
              <a:t>파일을 컴파일 혹은 실행한 결과를 보여주는 창들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40361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pic>
        <p:nvPicPr>
          <p:cNvPr id="4" name="Picture 2" descr="C:\Users\changa\교재\unix\수정\추가내용\Eclipse메인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488832" cy="456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49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11.5 vi </a:t>
            </a:r>
            <a:r>
              <a:rPr lang="ko-KR" altLang="en-US" dirty="0"/>
              <a:t>에디터</a:t>
            </a:r>
            <a:br>
              <a:rPr lang="ko-KR" altLang="en-US" dirty="0"/>
            </a:br>
            <a:br>
              <a:rPr lang="en-US" altLang="ko-KR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0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에디터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에디터</a:t>
            </a:r>
            <a:endParaRPr lang="en-US" altLang="ko-KR" dirty="0"/>
          </a:p>
          <a:p>
            <a:pPr lvl="1"/>
            <a:r>
              <a:rPr lang="ko-KR" altLang="en-US" dirty="0"/>
              <a:t>기본 텍스트 에디터로 매우 강력한 기능을 가지고 있으나 </a:t>
            </a:r>
            <a:endParaRPr lang="en-US" altLang="ko-KR" dirty="0"/>
          </a:p>
          <a:p>
            <a:pPr lvl="1"/>
            <a:r>
              <a:rPr lang="ko-KR" altLang="en-US" dirty="0"/>
              <a:t>배우는데 상당한 시간과 노력이 필요하다</a:t>
            </a:r>
            <a:r>
              <a:rPr lang="en-US" altLang="ko-KR" dirty="0"/>
              <a:t>. </a:t>
            </a:r>
          </a:p>
          <a:p>
            <a:pPr lvl="1">
              <a:buNone/>
            </a:pPr>
            <a:r>
              <a:rPr lang="en-US" altLang="ko-KR" dirty="0"/>
              <a:t>$ vi </a:t>
            </a:r>
            <a:r>
              <a:rPr lang="ko-KR" altLang="en-US" dirty="0"/>
              <a:t>파일</a:t>
            </a:r>
            <a:r>
              <a:rPr lang="ko-KR" altLang="en-US" baseline="30000" dirty="0"/>
              <a:t>*</a:t>
            </a:r>
            <a:r>
              <a:rPr lang="ko-KR" altLang="en-US" dirty="0"/>
              <a:t>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5" name="그림 4" descr="텍스트, 모니터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5CE0121E-CC50-44C8-8913-2D1227B95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" y="3068960"/>
            <a:ext cx="4591992" cy="2976605"/>
          </a:xfrm>
          <a:prstGeom prst="rect">
            <a:avLst/>
          </a:prstGeom>
        </p:spPr>
      </p:pic>
      <p:pic>
        <p:nvPicPr>
          <p:cNvPr id="2049" name="_x198381240" descr="EMB0000068c2ed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3050096"/>
            <a:ext cx="4207211" cy="30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96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 모드</a:t>
            </a:r>
            <a:r>
              <a:rPr lang="en-US" altLang="ko-KR" dirty="0"/>
              <a:t>/</a:t>
            </a:r>
            <a:r>
              <a:rPr lang="ko-KR" altLang="en-US" dirty="0"/>
              <a:t>입력 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96544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vi </a:t>
            </a:r>
            <a:r>
              <a:rPr lang="ko-KR" altLang="en-US" sz="2000" dirty="0"/>
              <a:t>에디터는 명령 모드와 입력 모드가 구분되어 있으며 </a:t>
            </a:r>
            <a:endParaRPr lang="en-US" altLang="ko-KR" sz="2000" dirty="0"/>
          </a:p>
          <a:p>
            <a:r>
              <a:rPr lang="ko-KR" altLang="en-US" sz="2000" dirty="0"/>
              <a:t>시작하면 명령 모드이다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마지막 줄 모드</a:t>
            </a:r>
            <a:endParaRPr lang="en-US" altLang="ko-KR" sz="2000" dirty="0"/>
          </a:p>
          <a:p>
            <a:pPr lvl="1"/>
            <a:r>
              <a:rPr lang="en-US" altLang="ko-KR" sz="1800" dirty="0"/>
              <a:t>:</a:t>
            </a:r>
            <a:r>
              <a:rPr lang="en-US" altLang="ko-KR" sz="1800" dirty="0" err="1"/>
              <a:t>wq</a:t>
            </a:r>
            <a:r>
              <a:rPr lang="en-US" altLang="ko-KR" sz="1800" dirty="0"/>
              <a:t>		</a:t>
            </a:r>
            <a:r>
              <a:rPr lang="ko-KR" altLang="en-US" sz="1800" dirty="0"/>
              <a:t>작업 내용을 저장하고 종료 </a:t>
            </a:r>
            <a:r>
              <a:rPr lang="en-US" altLang="ko-KR" sz="1800" dirty="0"/>
              <a:t>(ZZ</a:t>
            </a:r>
            <a:r>
              <a:rPr lang="ko-KR" altLang="en-US" sz="1800" dirty="0"/>
              <a:t>와 동일한 기능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:q		</a:t>
            </a:r>
            <a:r>
              <a:rPr lang="ko-KR" altLang="en-US" sz="1800" dirty="0"/>
              <a:t>아무런 작업을 하지 않은 경우의 종료</a:t>
            </a:r>
          </a:p>
          <a:p>
            <a:pPr lvl="1"/>
            <a:r>
              <a:rPr lang="en-US" altLang="ko-KR" sz="1800" dirty="0"/>
              <a:t>:q!		</a:t>
            </a:r>
            <a:r>
              <a:rPr lang="ko-KR" altLang="en-US" sz="1800" dirty="0"/>
              <a:t>작업 내용을 저장하지 않고 종료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120680" cy="239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14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 </a:t>
            </a:r>
            <a:r>
              <a:rPr lang="ko-KR" altLang="en-US" dirty="0"/>
              <a:t>내부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원하는 위치로 이동하는 명령</a:t>
            </a:r>
          </a:p>
          <a:p>
            <a:r>
              <a:rPr lang="ko-KR" altLang="en-US" dirty="0"/>
              <a:t>입력모드로 전환하는 명령 </a:t>
            </a:r>
          </a:p>
          <a:p>
            <a:r>
              <a:rPr lang="ko-KR" altLang="en-US" dirty="0"/>
              <a:t>수정 혹은 삭제 명령</a:t>
            </a:r>
          </a:p>
          <a:p>
            <a:r>
              <a:rPr lang="ko-KR" altLang="en-US" dirty="0"/>
              <a:t>복사 및 붙이기 </a:t>
            </a:r>
          </a:p>
          <a:p>
            <a:r>
              <a:rPr lang="ko-KR" altLang="en-US" dirty="0"/>
              <a:t>기타 명령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50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위치로 이동하는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커서 이동</a:t>
            </a:r>
          </a:p>
          <a:p>
            <a:pPr lvl="1">
              <a:buNone/>
            </a:pPr>
            <a:r>
              <a:rPr lang="en-US" altLang="ko-KR" dirty="0"/>
              <a:t>h, ←		</a:t>
            </a:r>
            <a:r>
              <a:rPr lang="ko-KR" altLang="en-US" dirty="0"/>
              <a:t>한 칸 왼쪽</a:t>
            </a:r>
          </a:p>
          <a:p>
            <a:pPr lvl="1">
              <a:buNone/>
            </a:pPr>
            <a:r>
              <a:rPr lang="en-US" altLang="ko-KR" dirty="0"/>
              <a:t>j</a:t>
            </a:r>
            <a:r>
              <a:rPr lang="en-US" altLang="ko-KR" b="1" dirty="0"/>
              <a:t>, </a:t>
            </a:r>
            <a:r>
              <a:rPr lang="ko-KR" altLang="en-US" dirty="0"/>
              <a:t>↓</a:t>
            </a:r>
            <a:r>
              <a:rPr lang="en-US" altLang="ko-KR" dirty="0"/>
              <a:t>		</a:t>
            </a:r>
            <a:r>
              <a:rPr lang="ko-KR" altLang="en-US" dirty="0"/>
              <a:t>한 칸 아래쪽</a:t>
            </a:r>
          </a:p>
          <a:p>
            <a:pPr lvl="1">
              <a:buNone/>
            </a:pPr>
            <a:r>
              <a:rPr lang="en-US" altLang="ko-KR" dirty="0"/>
              <a:t>k, ↑		</a:t>
            </a:r>
            <a:r>
              <a:rPr lang="ko-KR" altLang="en-US" dirty="0"/>
              <a:t>한 칸 위쪽</a:t>
            </a:r>
          </a:p>
          <a:p>
            <a:pPr lvl="1">
              <a:buNone/>
            </a:pPr>
            <a:r>
              <a:rPr lang="en-US" altLang="ko-KR" dirty="0"/>
              <a:t>l, →		</a:t>
            </a:r>
            <a:r>
              <a:rPr lang="ko-KR" altLang="en-US" dirty="0"/>
              <a:t>한 칸 오른쪽</a:t>
            </a:r>
          </a:p>
          <a:p>
            <a:pPr lvl="1">
              <a:buNone/>
            </a:pPr>
            <a:r>
              <a:rPr lang="en-US" altLang="ko-KR" dirty="0"/>
              <a:t>BACKSPACE	</a:t>
            </a:r>
            <a:r>
              <a:rPr lang="ko-KR" altLang="en-US" dirty="0"/>
              <a:t>왼쪽으로 한 칸 </a:t>
            </a:r>
          </a:p>
          <a:p>
            <a:pPr lvl="1">
              <a:buNone/>
            </a:pPr>
            <a:r>
              <a:rPr lang="en-US" altLang="ko-KR" dirty="0"/>
              <a:t>SPACE		</a:t>
            </a:r>
            <a:r>
              <a:rPr lang="ko-KR" altLang="en-US" dirty="0"/>
              <a:t>오른쪽으로 한 칸 </a:t>
            </a:r>
          </a:p>
          <a:p>
            <a:pPr lvl="1">
              <a:buNone/>
            </a:pPr>
            <a:r>
              <a:rPr lang="en-US" altLang="ko-KR" dirty="0"/>
              <a:t>-			</a:t>
            </a:r>
            <a:r>
              <a:rPr lang="ko-KR" altLang="en-US" dirty="0"/>
              <a:t>이전 줄의 처음</a:t>
            </a:r>
          </a:p>
          <a:p>
            <a:pPr lvl="1">
              <a:buNone/>
            </a:pPr>
            <a:r>
              <a:rPr lang="en-US" altLang="ko-KR" dirty="0"/>
              <a:t>+			</a:t>
            </a:r>
            <a:r>
              <a:rPr lang="ko-KR" altLang="en-US" dirty="0"/>
              <a:t>다음 줄의 처음</a:t>
            </a:r>
          </a:p>
          <a:p>
            <a:pPr lvl="1">
              <a:buNone/>
            </a:pPr>
            <a:r>
              <a:rPr lang="en-US" altLang="ko-KR" dirty="0"/>
              <a:t>RETURN	</a:t>
            </a:r>
            <a:r>
              <a:rPr lang="ko-KR" altLang="en-US" dirty="0"/>
              <a:t>다음 줄의 처음</a:t>
            </a:r>
          </a:p>
          <a:p>
            <a:pPr lvl="1">
              <a:buNone/>
            </a:pPr>
            <a:r>
              <a:rPr lang="en-US" altLang="ko-KR" dirty="0"/>
              <a:t>0			</a:t>
            </a:r>
            <a:r>
              <a:rPr lang="ko-KR" altLang="en-US" dirty="0"/>
              <a:t>현재 줄의 맨 앞</a:t>
            </a:r>
          </a:p>
          <a:p>
            <a:pPr lvl="1">
              <a:buNone/>
            </a:pPr>
            <a:r>
              <a:rPr lang="en-US" altLang="ko-KR" dirty="0"/>
              <a:t>$			</a:t>
            </a:r>
            <a:r>
              <a:rPr lang="ko-KR" altLang="en-US" dirty="0"/>
              <a:t>현재 줄의 끝</a:t>
            </a:r>
          </a:p>
          <a:p>
            <a:pPr lvl="1">
              <a:buNone/>
            </a:pPr>
            <a:r>
              <a:rPr lang="en-US" altLang="ko-KR" dirty="0"/>
              <a:t>^			</a:t>
            </a:r>
            <a:r>
              <a:rPr lang="ko-KR" altLang="en-US" dirty="0"/>
              <a:t>현재 줄의 첫 글자</a:t>
            </a:r>
          </a:p>
          <a:p>
            <a:pPr lvl="1">
              <a:buNone/>
            </a:pPr>
            <a:r>
              <a:rPr lang="en-US" altLang="ko-KR" dirty="0"/>
              <a:t>W			</a:t>
            </a:r>
            <a:r>
              <a:rPr lang="ko-KR" altLang="en-US" dirty="0"/>
              <a:t>다음단어의 첫 글자</a:t>
            </a:r>
          </a:p>
          <a:p>
            <a:pPr lvl="1">
              <a:buNone/>
            </a:pPr>
            <a:r>
              <a:rPr lang="en-US" altLang="ko-KR" dirty="0"/>
              <a:t>B			</a:t>
            </a:r>
            <a:r>
              <a:rPr lang="ko-KR" altLang="en-US" dirty="0"/>
              <a:t>이전단어의 첫 글자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화면 이동</a:t>
            </a:r>
          </a:p>
          <a:p>
            <a:pPr lvl="1">
              <a:buNone/>
            </a:pPr>
            <a:r>
              <a:rPr lang="en-US" altLang="ko-KR" dirty="0"/>
              <a:t>^F		</a:t>
            </a:r>
            <a:r>
              <a:rPr lang="ko-KR" altLang="en-US" dirty="0"/>
              <a:t>한 화면 아래로 </a:t>
            </a:r>
          </a:p>
          <a:p>
            <a:pPr lvl="1">
              <a:buNone/>
            </a:pPr>
            <a:r>
              <a:rPr lang="en-US" altLang="ko-KR" dirty="0"/>
              <a:t>^B		</a:t>
            </a:r>
            <a:r>
              <a:rPr lang="ko-KR" altLang="en-US" dirty="0"/>
              <a:t>한 화면 위로 </a:t>
            </a:r>
          </a:p>
          <a:p>
            <a:pPr lvl="1">
              <a:buNone/>
            </a:pPr>
            <a:r>
              <a:rPr lang="en-US" altLang="ko-KR" dirty="0"/>
              <a:t>^D		</a:t>
            </a:r>
            <a:r>
              <a:rPr lang="ko-KR" altLang="en-US" dirty="0"/>
              <a:t>반 화면 아래로 </a:t>
            </a:r>
          </a:p>
          <a:p>
            <a:pPr lvl="1">
              <a:buNone/>
            </a:pPr>
            <a:r>
              <a:rPr lang="en-US" altLang="ko-KR" dirty="0"/>
              <a:t>^U		</a:t>
            </a:r>
            <a:r>
              <a:rPr lang="ko-KR" altLang="en-US" dirty="0"/>
              <a:t>반 화면 위로</a:t>
            </a:r>
            <a:endParaRPr lang="en-US" altLang="ko-KR" dirty="0"/>
          </a:p>
          <a:p>
            <a:pPr lvl="6"/>
            <a:endParaRPr lang="ko-KR" altLang="en-US" dirty="0"/>
          </a:p>
          <a:p>
            <a:r>
              <a:rPr lang="ko-KR" altLang="en-US" dirty="0"/>
              <a:t>특정 줄로 이동</a:t>
            </a:r>
          </a:p>
          <a:p>
            <a:pPr marL="731520" lvl="1" indent="-457200">
              <a:buNone/>
            </a:pPr>
            <a:r>
              <a:rPr lang="en-US" altLang="ko-KR" dirty="0" err="1"/>
              <a:t>nG</a:t>
            </a:r>
            <a:r>
              <a:rPr lang="en-US" altLang="ko-KR" dirty="0"/>
              <a:t>		n</a:t>
            </a:r>
            <a:r>
              <a:rPr lang="ko-KR" altLang="en-US" dirty="0"/>
              <a:t>번째 줄로 이동</a:t>
            </a:r>
          </a:p>
          <a:p>
            <a:pPr marL="731520" lvl="1" indent="-457200">
              <a:buNone/>
            </a:pPr>
            <a:r>
              <a:rPr lang="en-US" altLang="ko-KR" dirty="0"/>
              <a:t>1G		</a:t>
            </a:r>
            <a:r>
              <a:rPr lang="ko-KR" altLang="en-US" dirty="0"/>
              <a:t>첫 줄로 이동하기</a:t>
            </a:r>
          </a:p>
          <a:p>
            <a:pPr marL="731520" lvl="1" indent="-457200">
              <a:buNone/>
            </a:pPr>
            <a:r>
              <a:rPr lang="en-US" altLang="ko-KR" dirty="0"/>
              <a:t>G		</a:t>
            </a:r>
            <a:r>
              <a:rPr lang="ko-KR" altLang="en-US" dirty="0"/>
              <a:t>마지막 줄로 이동하기</a:t>
            </a:r>
          </a:p>
          <a:p>
            <a:pPr marL="731520" lvl="1" indent="-457200">
              <a:buNone/>
            </a:pPr>
            <a:r>
              <a:rPr lang="en-US" altLang="ko-KR" dirty="0"/>
              <a:t>:n 		</a:t>
            </a:r>
            <a:r>
              <a:rPr lang="en-US" altLang="ko-KR" dirty="0" err="1"/>
              <a:t>n</a:t>
            </a:r>
            <a:r>
              <a:rPr lang="ko-KR" altLang="en-US" dirty="0"/>
              <a:t>번째 줄로 이동</a:t>
            </a:r>
            <a:endParaRPr lang="en-US" altLang="ko-KR" dirty="0"/>
          </a:p>
          <a:p>
            <a:pPr marL="2377440" lvl="8" indent="-457200"/>
            <a:endParaRPr lang="ko-KR" altLang="en-US" dirty="0"/>
          </a:p>
          <a:p>
            <a:r>
              <a:rPr lang="ko-KR" altLang="en-US" dirty="0"/>
              <a:t>탐색</a:t>
            </a:r>
            <a:r>
              <a:rPr lang="en-US" altLang="ko-KR" dirty="0"/>
              <a:t>(search) </a:t>
            </a:r>
          </a:p>
          <a:p>
            <a:pPr lvl="1">
              <a:buNone/>
            </a:pPr>
            <a:r>
              <a:rPr lang="en-US" altLang="ko-KR" dirty="0"/>
              <a:t>/</a:t>
            </a:r>
            <a:r>
              <a:rPr lang="ko-KR" altLang="en-US" dirty="0"/>
              <a:t>탐색패턴</a:t>
            </a:r>
            <a:r>
              <a:rPr lang="en-US" altLang="ko-KR" dirty="0"/>
              <a:t>	forward </a:t>
            </a:r>
            <a:r>
              <a:rPr lang="ko-KR" altLang="en-US" dirty="0"/>
              <a:t>탐색</a:t>
            </a:r>
          </a:p>
          <a:p>
            <a:pPr lvl="1">
              <a:buNone/>
            </a:pPr>
            <a:r>
              <a:rPr lang="en-US" altLang="ko-KR" dirty="0"/>
              <a:t>?</a:t>
            </a:r>
            <a:r>
              <a:rPr lang="ko-KR" altLang="en-US" dirty="0"/>
              <a:t>탐색패턴 </a:t>
            </a:r>
            <a:r>
              <a:rPr lang="en-US" altLang="ko-KR" dirty="0"/>
              <a:t>	backward </a:t>
            </a:r>
            <a:r>
              <a:rPr lang="ko-KR" altLang="en-US" dirty="0"/>
              <a:t>탐색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15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입력모드로 전환하는 명령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3017" y="1196752"/>
            <a:ext cx="8229600" cy="4744184"/>
          </a:xfrm>
        </p:spPr>
        <p:txBody>
          <a:bodyPr/>
          <a:lstStyle/>
          <a:p>
            <a:r>
              <a:rPr lang="ko-KR" altLang="en-US" sz="2000" dirty="0"/>
              <a:t>입력모드로 전환</a:t>
            </a:r>
            <a:endParaRPr lang="en-US" altLang="ko-KR" sz="2000" dirty="0"/>
          </a:p>
          <a:p>
            <a:pPr lvl="1">
              <a:buNone/>
            </a:pPr>
            <a:r>
              <a:rPr lang="en-US" altLang="ko-KR" sz="1800" dirty="0"/>
              <a:t>i		</a:t>
            </a:r>
            <a:r>
              <a:rPr lang="ko-KR" altLang="en-US" sz="1800" dirty="0"/>
              <a:t>커서 위치 앞에 삽입</a:t>
            </a:r>
          </a:p>
          <a:p>
            <a:pPr lvl="1">
              <a:buNone/>
            </a:pPr>
            <a:r>
              <a:rPr lang="en-US" altLang="ko-KR" sz="1800" dirty="0"/>
              <a:t>a		</a:t>
            </a:r>
            <a:r>
              <a:rPr lang="ko-KR" altLang="en-US" sz="1800" dirty="0"/>
              <a:t>커서 위치 뒤에 삽입</a:t>
            </a:r>
          </a:p>
          <a:p>
            <a:pPr lvl="1">
              <a:buNone/>
            </a:pPr>
            <a:r>
              <a:rPr lang="en-US" altLang="ko-KR" sz="1800" dirty="0"/>
              <a:t>I		</a:t>
            </a:r>
            <a:r>
              <a:rPr lang="ko-KR" altLang="en-US" sz="1800" dirty="0"/>
              <a:t>현재 줄의 앞에 삽입</a:t>
            </a:r>
          </a:p>
          <a:p>
            <a:pPr lvl="1">
              <a:buNone/>
            </a:pPr>
            <a:r>
              <a:rPr lang="en-US" altLang="ko-KR" sz="1800" dirty="0"/>
              <a:t>A		</a:t>
            </a:r>
            <a:r>
              <a:rPr lang="ko-KR" altLang="en-US" sz="1800" dirty="0"/>
              <a:t>현재 줄의 뒤에 삽입</a:t>
            </a:r>
          </a:p>
          <a:p>
            <a:pPr lvl="1">
              <a:buNone/>
            </a:pPr>
            <a:r>
              <a:rPr lang="en-US" altLang="ko-KR" sz="1800" dirty="0"/>
              <a:t>o		</a:t>
            </a:r>
            <a:r>
              <a:rPr lang="ko-KR" altLang="en-US" sz="1800" dirty="0"/>
              <a:t>현재 줄의 아래에 전개</a:t>
            </a:r>
          </a:p>
          <a:p>
            <a:pPr lvl="1">
              <a:buNone/>
            </a:pPr>
            <a:r>
              <a:rPr lang="en-US" altLang="ko-KR" sz="1800" dirty="0"/>
              <a:t>O		</a:t>
            </a:r>
            <a:r>
              <a:rPr lang="ko-KR" altLang="en-US" sz="1800" dirty="0"/>
              <a:t>현재 줄의 위에 전개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3073" name="_x103077464" descr="EMB0000068c2e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7" y="3578794"/>
            <a:ext cx="4261868" cy="297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198379800" descr="EMB0000068c2e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17" y="3561029"/>
            <a:ext cx="4189860" cy="29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261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수정 혹은 삭제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5184576" cy="49377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+mn-ea"/>
                <a:ea typeface="+mn-ea"/>
              </a:rPr>
              <a:t>현재 커서를 중심으로 수정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r 		</a:t>
            </a:r>
            <a:r>
              <a:rPr lang="ko-KR" altLang="en-US" dirty="0">
                <a:latin typeface="+mn-ea"/>
                <a:ea typeface="+mn-ea"/>
              </a:rPr>
              <a:t>단지 한 글자만 변경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R		</a:t>
            </a:r>
            <a:r>
              <a:rPr lang="ko-KR" altLang="en-US" dirty="0">
                <a:latin typeface="+mn-ea"/>
                <a:ea typeface="+mn-ea"/>
              </a:rPr>
              <a:t>입력하는 대로 겹쳐 쓰기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s		</a:t>
            </a:r>
            <a:r>
              <a:rPr lang="ko-KR" altLang="en-US" dirty="0">
                <a:latin typeface="+mn-ea"/>
                <a:ea typeface="+mn-ea"/>
              </a:rPr>
              <a:t>현재 글자 삭제 삽입 상태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C		</a:t>
            </a:r>
            <a:r>
              <a:rPr lang="ko-KR" altLang="en-US" dirty="0">
                <a:latin typeface="+mn-ea"/>
                <a:ea typeface="+mn-ea"/>
              </a:rPr>
              <a:t>커서로부터 줄 끝까지 변경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cc		</a:t>
            </a:r>
            <a:r>
              <a:rPr lang="ko-KR" altLang="en-US" dirty="0">
                <a:latin typeface="+mn-ea"/>
                <a:ea typeface="+mn-ea"/>
              </a:rPr>
              <a:t>현재 줄 전체를 변경</a:t>
            </a:r>
          </a:p>
          <a:p>
            <a:pPr lvl="1">
              <a:buNone/>
            </a:pPr>
            <a:r>
              <a:rPr lang="en-US" altLang="ko-KR" dirty="0" err="1">
                <a:latin typeface="+mn-ea"/>
                <a:ea typeface="+mn-ea"/>
              </a:rPr>
              <a:t>cw</a:t>
            </a: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현재 단어를 삭제하고 변경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삭제 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x		</a:t>
            </a:r>
            <a:r>
              <a:rPr lang="ko-KR" altLang="en-US" dirty="0">
                <a:latin typeface="+mn-ea"/>
                <a:ea typeface="+mn-ea"/>
              </a:rPr>
              <a:t>커서가 있는 문자 지우기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X		</a:t>
            </a:r>
            <a:r>
              <a:rPr lang="ko-KR" altLang="en-US" dirty="0">
                <a:latin typeface="+mn-ea"/>
                <a:ea typeface="+mn-ea"/>
              </a:rPr>
              <a:t>커서의 왼쪽 문자 지우기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D		</a:t>
            </a:r>
            <a:r>
              <a:rPr lang="ko-KR" altLang="en-US" dirty="0">
                <a:latin typeface="+mn-ea"/>
                <a:ea typeface="+mn-ea"/>
              </a:rPr>
              <a:t>커서부터 </a:t>
            </a:r>
            <a:r>
              <a:rPr lang="ko-KR" altLang="en-US" dirty="0" err="1">
                <a:latin typeface="+mn-ea"/>
                <a:ea typeface="+mn-ea"/>
              </a:rPr>
              <a:t>줄끝까지</a:t>
            </a:r>
            <a:r>
              <a:rPr lang="ko-KR" altLang="en-US" dirty="0">
                <a:latin typeface="+mn-ea"/>
                <a:ea typeface="+mn-ea"/>
              </a:rPr>
              <a:t> 지우기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 err="1"/>
              <a:t>dw</a:t>
            </a:r>
            <a:r>
              <a:rPr lang="en-US" altLang="ko-KR" dirty="0"/>
              <a:t>    </a:t>
            </a:r>
            <a:r>
              <a:rPr lang="ko-KR" altLang="en-US" dirty="0"/>
              <a:t>현재 단어 삭제</a:t>
            </a:r>
            <a:endParaRPr lang="ko-KR" altLang="en-US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 err="1">
                <a:latin typeface="+mn-ea"/>
                <a:ea typeface="+mn-ea"/>
              </a:rPr>
              <a:t>dd</a:t>
            </a: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현재 </a:t>
            </a:r>
            <a:r>
              <a:rPr lang="ko-KR" altLang="en-US" dirty="0"/>
              <a:t>줄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en-US" altLang="ko-KR" dirty="0" err="1">
                <a:latin typeface="+mn-ea"/>
                <a:ea typeface="+mn-ea"/>
              </a:rPr>
              <a:t>n,m</a:t>
            </a:r>
            <a:r>
              <a:rPr lang="en-US" altLang="ko-KR" dirty="0">
                <a:latin typeface="+mn-ea"/>
                <a:ea typeface="+mn-ea"/>
              </a:rPr>
              <a:t> d    </a:t>
            </a:r>
            <a:r>
              <a:rPr lang="en-US" altLang="ko-KR" dirty="0" err="1">
                <a:latin typeface="+mn-ea"/>
                <a:ea typeface="+mn-ea"/>
              </a:rPr>
              <a:t>n~m</a:t>
            </a:r>
            <a:r>
              <a:rPr lang="ko-KR" altLang="en-US" dirty="0">
                <a:latin typeface="+mn-ea"/>
                <a:ea typeface="+mn-ea"/>
              </a:rPr>
              <a:t>번째 줄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3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대체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수행취소</a:t>
            </a:r>
            <a:r>
              <a:rPr lang="en-US" altLang="ko-KR" b="1" dirty="0">
                <a:latin typeface="+mn-ea"/>
                <a:ea typeface="+mn-ea"/>
              </a:rPr>
              <a:t>/</a:t>
            </a:r>
            <a:r>
              <a:rPr lang="ko-KR" altLang="en-US" b="1" dirty="0" err="1">
                <a:latin typeface="+mn-ea"/>
                <a:ea typeface="+mn-ea"/>
              </a:rPr>
              <a:t>재수행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2648" y="1340768"/>
            <a:ext cx="7631760" cy="48131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>
                <a:latin typeface="+mn-ea"/>
                <a:ea typeface="+mn-ea"/>
              </a:rPr>
              <a:t>대체 명령</a:t>
            </a:r>
            <a:endParaRPr lang="en-US" altLang="ko-KR" sz="2400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각 줄의 해당되는 첫 번째 단어만 대체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:s/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 err="1">
                <a:latin typeface="+mn-ea"/>
                <a:ea typeface="+mn-ea"/>
              </a:rPr>
              <a:t>스트링</a:t>
            </a:r>
            <a:r>
              <a:rPr lang="en-US" altLang="ko-KR" dirty="0">
                <a:latin typeface="+mn-ea"/>
                <a:ea typeface="+mn-ea"/>
              </a:rPr>
              <a:t>	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현재 줄에서 대체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en-US" altLang="ko-KR" dirty="0" err="1">
                <a:latin typeface="+mn-ea"/>
                <a:ea typeface="+mn-ea"/>
              </a:rPr>
              <a:t>n,m</a:t>
            </a:r>
            <a:r>
              <a:rPr lang="en-US" altLang="ko-KR" dirty="0">
                <a:latin typeface="+mn-ea"/>
                <a:ea typeface="+mn-ea"/>
              </a:rPr>
              <a:t> s/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 err="1">
                <a:latin typeface="+mn-ea"/>
                <a:ea typeface="+mn-ea"/>
              </a:rPr>
              <a:t>스트링</a:t>
            </a:r>
            <a:r>
              <a:rPr lang="en-US" altLang="ko-KR" dirty="0">
                <a:latin typeface="+mn-ea"/>
                <a:ea typeface="+mn-ea"/>
              </a:rPr>
              <a:t>	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지정된 줄 범위에서 대체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:n s/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 err="1">
                <a:latin typeface="+mn-ea"/>
                <a:ea typeface="+mn-ea"/>
              </a:rPr>
              <a:t>스트링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지정된 줄</a:t>
            </a:r>
            <a:r>
              <a:rPr lang="en-US" altLang="ko-KR" dirty="0">
                <a:latin typeface="+mn-ea"/>
                <a:ea typeface="+mn-ea"/>
              </a:rPr>
              <a:t>(n)</a:t>
            </a:r>
            <a:r>
              <a:rPr lang="ko-KR" altLang="en-US" dirty="0">
                <a:latin typeface="+mn-ea"/>
                <a:ea typeface="+mn-ea"/>
              </a:rPr>
              <a:t>에서 대체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s/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 err="1">
                <a:latin typeface="+mn-ea"/>
                <a:ea typeface="+mn-ea"/>
              </a:rPr>
              <a:t>스트링</a:t>
            </a:r>
            <a:r>
              <a:rPr lang="en-US" altLang="ko-KR" dirty="0">
                <a:latin typeface="+mn-ea"/>
                <a:ea typeface="+mn-ea"/>
              </a:rPr>
              <a:t>/g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해당되는 모든 단어 대체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sz="2300" dirty="0">
                <a:latin typeface="+mn-ea"/>
                <a:ea typeface="+mn-ea"/>
              </a:rPr>
              <a:t>수행취소</a:t>
            </a:r>
            <a:r>
              <a:rPr lang="en-US" altLang="ko-KR" sz="2300" dirty="0">
                <a:latin typeface="+mn-ea"/>
                <a:ea typeface="+mn-ea"/>
              </a:rPr>
              <a:t>/</a:t>
            </a:r>
            <a:r>
              <a:rPr lang="ko-KR" altLang="en-US" sz="2300" dirty="0" err="1">
                <a:latin typeface="+mn-ea"/>
                <a:ea typeface="+mn-ea"/>
              </a:rPr>
              <a:t>재수행</a:t>
            </a:r>
            <a:r>
              <a:rPr lang="ko-KR" altLang="en-US" sz="2300" dirty="0">
                <a:latin typeface="+mn-ea"/>
                <a:ea typeface="+mn-ea"/>
              </a:rPr>
              <a:t> 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u		</a:t>
            </a:r>
            <a:r>
              <a:rPr lang="ko-KR" altLang="en-US" dirty="0">
                <a:latin typeface="+mn-ea"/>
                <a:ea typeface="+mn-ea"/>
              </a:rPr>
              <a:t>방금 전 수행 내용 취소</a:t>
            </a:r>
            <a:r>
              <a:rPr lang="en-US" altLang="ko-KR" dirty="0">
                <a:latin typeface="+mn-ea"/>
                <a:ea typeface="+mn-ea"/>
              </a:rPr>
              <a:t>(Undo)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U		</a:t>
            </a:r>
            <a:r>
              <a:rPr lang="ko-KR" altLang="en-US" dirty="0">
                <a:latin typeface="+mn-ea"/>
                <a:ea typeface="+mn-ea"/>
              </a:rPr>
              <a:t>현재 줄 수행 내용을 취소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.		</a:t>
            </a:r>
            <a:r>
              <a:rPr lang="ko-KR" altLang="en-US" dirty="0">
                <a:latin typeface="+mn-ea"/>
                <a:ea typeface="+mn-ea"/>
              </a:rPr>
              <a:t>방금 전 수행 내용을 반복</a:t>
            </a:r>
            <a:r>
              <a:rPr lang="en-US" altLang="ko-KR" dirty="0">
                <a:latin typeface="+mn-ea"/>
                <a:ea typeface="+mn-ea"/>
              </a:rPr>
              <a:t>(Redo)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5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D109A-C709-4E6E-B7C6-1D03D56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gedit</a:t>
            </a:r>
            <a:r>
              <a:rPr lang="en-US" altLang="ko-KR" dirty="0"/>
              <a:t> </a:t>
            </a:r>
            <a:r>
              <a:rPr lang="ko-KR" altLang="en-US" dirty="0"/>
              <a:t>문서편집기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FA15D-FC5C-471D-93F0-4A7DBD41350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4618856" cy="489654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/>
              <a:t>GNU</a:t>
            </a:r>
            <a:r>
              <a:rPr lang="ko-KR" altLang="en-US" dirty="0"/>
              <a:t>의 대표적인 </a:t>
            </a:r>
            <a:r>
              <a:rPr lang="en-US" altLang="ko-KR" dirty="0"/>
              <a:t>GUI </a:t>
            </a:r>
            <a:r>
              <a:rPr lang="ko-KR" altLang="en-US" dirty="0"/>
              <a:t>텍스트 편집기</a:t>
            </a:r>
            <a:endParaRPr lang="en-US" altLang="ko-KR" dirty="0"/>
          </a:p>
          <a:p>
            <a:pPr lvl="4" fontAlgn="base"/>
            <a:endParaRPr lang="en-US" altLang="ko-KR" dirty="0"/>
          </a:p>
          <a:p>
            <a:pPr fontAlgn="base"/>
            <a:r>
              <a:rPr lang="en-US" altLang="ko-KR" dirty="0"/>
              <a:t>GNOME </a:t>
            </a:r>
            <a:r>
              <a:rPr lang="ko-KR" altLang="en-US" dirty="0"/>
              <a:t>환경의 기본 편집기</a:t>
            </a:r>
            <a:endParaRPr lang="en-US" altLang="ko-KR" dirty="0"/>
          </a:p>
          <a:p>
            <a:pPr lvl="1" fontAlgn="base"/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프로그램 코드</a:t>
            </a:r>
            <a:r>
              <a:rPr lang="en-US" altLang="ko-KR" dirty="0"/>
              <a:t>, </a:t>
            </a:r>
            <a:r>
              <a:rPr lang="ko-KR" altLang="en-US" dirty="0"/>
              <a:t>마크업 언어 편집에 적합</a:t>
            </a:r>
            <a:endParaRPr lang="en-US" altLang="ko-KR" dirty="0"/>
          </a:p>
          <a:p>
            <a:pPr lvl="1" fontAlgn="base"/>
            <a:r>
              <a:rPr lang="ko-KR" altLang="en-US" dirty="0"/>
              <a:t>깔끔하고 단순한 </a:t>
            </a:r>
            <a:r>
              <a:rPr lang="en-US" altLang="ko-KR" dirty="0"/>
              <a:t>GUI </a:t>
            </a:r>
          </a:p>
          <a:p>
            <a:pPr lvl="5" fontAlgn="base"/>
            <a:endParaRPr lang="en-US" altLang="ko-KR" dirty="0"/>
          </a:p>
          <a:p>
            <a:pPr fontAlgn="base"/>
            <a:r>
              <a:rPr lang="en-US" altLang="ko-KR" dirty="0" err="1"/>
              <a:t>gedit</a:t>
            </a:r>
            <a:r>
              <a:rPr lang="ko-KR" altLang="en-US" dirty="0"/>
              <a:t> 실행 방법</a:t>
            </a:r>
            <a:endParaRPr lang="en-US" altLang="ko-KR" dirty="0"/>
          </a:p>
          <a:p>
            <a:pPr lvl="1" fontAlgn="base"/>
            <a:r>
              <a:rPr lang="ko-KR" altLang="en-US" dirty="0"/>
              <a:t>메인 메뉴</a:t>
            </a:r>
            <a:endParaRPr lang="en-US" altLang="ko-KR" dirty="0"/>
          </a:p>
          <a:p>
            <a:pPr lvl="2" fontAlgn="base"/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 -&gt; [</a:t>
            </a:r>
            <a:r>
              <a:rPr lang="ko-KR" altLang="en-US" dirty="0"/>
              <a:t>보조 프로그램</a:t>
            </a:r>
            <a:r>
              <a:rPr lang="en-US" altLang="ko-KR" dirty="0"/>
              <a:t>] -&gt;  [</a:t>
            </a:r>
            <a:r>
              <a:rPr lang="ko-KR" altLang="en-US" dirty="0" err="1"/>
              <a:t>지에디트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</a:p>
          <a:p>
            <a:pPr lvl="1" fontAlgn="base"/>
            <a:r>
              <a:rPr lang="ko-KR" altLang="en-US" dirty="0"/>
              <a:t>터미널</a:t>
            </a:r>
            <a:endParaRPr lang="en-US" altLang="ko-KR" dirty="0"/>
          </a:p>
          <a:p>
            <a:pPr lvl="2" fontAlgn="base"/>
            <a:r>
              <a:rPr lang="en-US" altLang="ko-KR" dirty="0"/>
              <a:t>$ </a:t>
            </a:r>
            <a:r>
              <a:rPr lang="en-US" altLang="ko-KR" dirty="0" err="1"/>
              <a:t>gedit</a:t>
            </a:r>
            <a:r>
              <a:rPr lang="en-US" altLang="ko-KR" dirty="0"/>
              <a:t> [</a:t>
            </a:r>
            <a:r>
              <a:rPr lang="ko-KR" altLang="en-US" dirty="0"/>
              <a:t>파일이름</a:t>
            </a:r>
            <a:r>
              <a:rPr lang="en-US" altLang="ko-KR" dirty="0"/>
              <a:t>] &amp;</a:t>
            </a:r>
            <a:endParaRPr lang="ko-KR" altLang="en-US" dirty="0"/>
          </a:p>
          <a:p>
            <a:pPr lvl="1" fontAlgn="base"/>
            <a:r>
              <a:rPr lang="ko-KR" altLang="en-US" dirty="0"/>
              <a:t>파일 관리자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2" fontAlgn="base"/>
            <a:r>
              <a:rPr lang="ko-KR" altLang="en-US" dirty="0"/>
              <a:t>텍스트 파일 클릭하면 자동실행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23B1DB-3F9F-46A1-9541-15C41250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6952"/>
            <a:ext cx="4429717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11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복사</a:t>
            </a:r>
            <a:r>
              <a:rPr lang="en-US" altLang="ko-KR" dirty="0"/>
              <a:t>/</a:t>
            </a:r>
            <a:r>
              <a:rPr lang="ko-KR" altLang="en-US" dirty="0"/>
              <a:t>붙이기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744184"/>
          </a:xfrm>
        </p:spPr>
        <p:txBody>
          <a:bodyPr/>
          <a:lstStyle/>
          <a:p>
            <a:r>
              <a:rPr lang="ko-KR" altLang="en-US" dirty="0"/>
              <a:t>줄 내용 복사</a:t>
            </a:r>
            <a:r>
              <a:rPr lang="en-US" altLang="ko-KR" dirty="0"/>
              <a:t>(copy)</a:t>
            </a:r>
            <a:endParaRPr lang="ko-KR" altLang="en-US" dirty="0"/>
          </a:p>
          <a:p>
            <a:pPr lvl="1">
              <a:buNone/>
            </a:pPr>
            <a:r>
              <a:rPr lang="en-US" altLang="ko-KR" dirty="0" err="1"/>
              <a:t>nY</a:t>
            </a:r>
            <a:r>
              <a:rPr lang="ko-KR" altLang="en-US" dirty="0"/>
              <a:t>현재 줄에서부터 </a:t>
            </a:r>
            <a:r>
              <a:rPr lang="en-US" altLang="ko-KR" dirty="0"/>
              <a:t>n</a:t>
            </a:r>
            <a:r>
              <a:rPr lang="ko-KR" altLang="en-US" dirty="0"/>
              <a:t>개의 줄을 복사</a:t>
            </a:r>
          </a:p>
          <a:p>
            <a:pPr lvl="1">
              <a:buNone/>
            </a:pPr>
            <a:r>
              <a:rPr lang="en-US" altLang="ko-KR" dirty="0"/>
              <a:t>:</a:t>
            </a:r>
            <a:r>
              <a:rPr lang="en-US" altLang="ko-KR" dirty="0" err="1"/>
              <a:t>n,m</a:t>
            </a:r>
            <a:r>
              <a:rPr lang="en-US" altLang="ko-KR" dirty="0"/>
              <a:t> y n</a:t>
            </a:r>
            <a:r>
              <a:rPr lang="ko-KR" altLang="en-US" dirty="0"/>
              <a:t>번째 줄에서 </a:t>
            </a:r>
            <a:r>
              <a:rPr lang="en-US" altLang="ko-KR" dirty="0"/>
              <a:t>m</a:t>
            </a:r>
            <a:r>
              <a:rPr lang="ko-KR" altLang="en-US" dirty="0"/>
              <a:t>번째 줄까지를 버퍼에 복사함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마지막으로 삭제</a:t>
            </a:r>
            <a:r>
              <a:rPr lang="en-US" altLang="ko-KR" dirty="0"/>
              <a:t>/</a:t>
            </a:r>
            <a:r>
              <a:rPr lang="ko-KR" altLang="en-US" dirty="0"/>
              <a:t>복사한 내용을 붙이기</a:t>
            </a:r>
            <a:r>
              <a:rPr lang="en-US" altLang="ko-KR" dirty="0"/>
              <a:t>(put). </a:t>
            </a:r>
          </a:p>
          <a:p>
            <a:pPr lvl="1">
              <a:buNone/>
            </a:pPr>
            <a:r>
              <a:rPr lang="en-US" altLang="ko-KR" dirty="0"/>
              <a:t>p</a:t>
            </a:r>
            <a:r>
              <a:rPr lang="ko-KR" altLang="en-US" b="1" dirty="0"/>
              <a:t> </a:t>
            </a:r>
            <a:r>
              <a:rPr lang="ko-KR" altLang="en-US" dirty="0"/>
              <a:t>버퍼 내용을 커서의 뒤</a:t>
            </a:r>
            <a:r>
              <a:rPr lang="en-US" altLang="ko-KR" dirty="0"/>
              <a:t>(</a:t>
            </a:r>
            <a:r>
              <a:rPr lang="ko-KR" altLang="en-US" dirty="0"/>
              <a:t>혹은 아래</a:t>
            </a:r>
            <a:r>
              <a:rPr lang="en-US" altLang="ko-KR" dirty="0"/>
              <a:t>)</a:t>
            </a:r>
            <a:r>
              <a:rPr lang="ko-KR" altLang="en-US" dirty="0"/>
              <a:t>에 삽입</a:t>
            </a:r>
          </a:p>
          <a:p>
            <a:pPr lvl="1">
              <a:buNone/>
            </a:pPr>
            <a:r>
              <a:rPr lang="en-US" altLang="ko-KR" dirty="0"/>
              <a:t>P </a:t>
            </a:r>
            <a:r>
              <a:rPr lang="ko-KR" altLang="en-US" dirty="0"/>
              <a:t>버퍼 내용을 커서의 앞</a:t>
            </a:r>
            <a:r>
              <a:rPr lang="en-US" altLang="ko-KR" dirty="0"/>
              <a:t>(</a:t>
            </a:r>
            <a:r>
              <a:rPr lang="ko-KR" altLang="en-US" dirty="0"/>
              <a:t>혹은 위</a:t>
            </a:r>
            <a:r>
              <a:rPr lang="en-US" altLang="ko-KR" dirty="0"/>
              <a:t>)</a:t>
            </a:r>
            <a:r>
              <a:rPr lang="ko-KR" altLang="en-US" dirty="0"/>
              <a:t>에 삽입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50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>
            <a:normAutofit/>
          </a:bodyPr>
          <a:lstStyle/>
          <a:p>
            <a:r>
              <a:rPr lang="ko-KR" altLang="en-US" dirty="0"/>
              <a:t>파일에 저장 및 끝내기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3888432" cy="4744184"/>
          </a:xfrm>
        </p:spPr>
        <p:txBody>
          <a:bodyPr>
            <a:normAutofit/>
          </a:bodyPr>
          <a:lstStyle/>
          <a:p>
            <a:pPr lvl="0" fontAlgn="base"/>
            <a:r>
              <a:rPr lang="ko-KR" altLang="en-US" sz="1800" b="1" dirty="0"/>
              <a:t>파일에 저장</a:t>
            </a:r>
            <a:endParaRPr lang="ko-KR" altLang="en-US" sz="1800" dirty="0"/>
          </a:p>
          <a:p>
            <a:pPr marL="274320" lvl="1" indent="0" fontAlgn="base" latinLnBrk="0">
              <a:buNone/>
            </a:pPr>
            <a:r>
              <a:rPr lang="en-US" altLang="ko-KR" sz="1600" dirty="0"/>
              <a:t>:w</a:t>
            </a:r>
            <a:r>
              <a:rPr lang="ko-KR" altLang="en-US" sz="1600" dirty="0"/>
              <a:t>	</a:t>
            </a:r>
            <a:r>
              <a:rPr lang="en-US" altLang="ko-KR" sz="1600" dirty="0"/>
              <a:t>	</a:t>
            </a:r>
          </a:p>
          <a:p>
            <a:pPr marL="274320" lvl="1" indent="0" fontAlgn="base" latinLnBrk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현재 파일에 저장한다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en-US" altLang="ko-KR" sz="1600" dirty="0"/>
              <a:t>:w </a:t>
            </a:r>
            <a:r>
              <a:rPr lang="ko-KR" altLang="en-US" sz="1600" dirty="0"/>
              <a:t>파일이름   </a:t>
            </a:r>
            <a:r>
              <a:rPr lang="en-US" altLang="ko-KR" sz="1600" dirty="0"/>
              <a:t>	</a:t>
            </a:r>
          </a:p>
          <a:p>
            <a:pPr marL="274320" lvl="1" indent="0" fontAlgn="base" latinLnBrk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지정된 파일에 저장한다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0" fontAlgn="base"/>
            <a:r>
              <a:rPr lang="ko-KR" altLang="en-US" sz="1800" b="1" dirty="0"/>
              <a:t>파일에 저장하고 끝내기</a:t>
            </a:r>
            <a:r>
              <a:rPr lang="ko-KR" altLang="en-US" sz="1800" dirty="0"/>
              <a:t> </a:t>
            </a:r>
            <a:br>
              <a:rPr lang="ko-KR" altLang="en-US" sz="1800" dirty="0"/>
            </a:br>
            <a:r>
              <a:rPr lang="en-US" altLang="ko-KR" sz="1600" dirty="0"/>
              <a:t>:</a:t>
            </a:r>
            <a:r>
              <a:rPr lang="en-US" altLang="ko-KR" sz="1600" dirty="0" err="1"/>
              <a:t>wq</a:t>
            </a:r>
            <a:r>
              <a:rPr lang="ko-KR" altLang="en-US" sz="1600" dirty="0"/>
              <a:t>	</a:t>
            </a:r>
            <a:endParaRPr lang="en-US" altLang="ko-KR" sz="1600" dirty="0"/>
          </a:p>
          <a:p>
            <a:pPr marL="0" lvl="0" indent="0" fontAlgn="base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현재 파일에 저장하고 종료한다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 latinLnBrk="0">
              <a:buNone/>
            </a:pPr>
            <a:r>
              <a:rPr lang="en-US" altLang="ko-KR" sz="1600" dirty="0"/>
              <a:t>   ZZ </a:t>
            </a:r>
            <a:r>
              <a:rPr lang="ko-KR" altLang="en-US" sz="1600" dirty="0"/>
              <a:t>	</a:t>
            </a:r>
            <a:endParaRPr lang="en-US" altLang="ko-KR" sz="1600" dirty="0"/>
          </a:p>
          <a:p>
            <a:pPr marL="0" indent="0" fontAlgn="base" latinLnBrk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현재 파일에 저장하고 종료한다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0" fontAlgn="base"/>
            <a:r>
              <a:rPr lang="ko-KR" altLang="en-US" sz="1800" b="1" dirty="0"/>
              <a:t>저장하지 않고 끝내기 </a:t>
            </a:r>
          </a:p>
          <a:p>
            <a:pPr marL="274320" lvl="1" indent="0" fontAlgn="base" latinLnBrk="0">
              <a:buNone/>
            </a:pPr>
            <a:r>
              <a:rPr lang="en-US" altLang="ko-KR" sz="1600" dirty="0"/>
              <a:t>:q</a:t>
            </a:r>
            <a:r>
              <a:rPr lang="ko-KR" altLang="en-US" sz="1600" dirty="0"/>
              <a:t>	</a:t>
            </a:r>
            <a:endParaRPr lang="en-US" altLang="ko-KR" sz="1600" dirty="0"/>
          </a:p>
          <a:p>
            <a:pPr marL="274320" lvl="1" indent="0" fontAlgn="base" latinLnBrk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아무런 작업을 하지 않은 경우 종료</a:t>
            </a:r>
          </a:p>
          <a:p>
            <a:pPr marL="274320" lvl="1" indent="0" fontAlgn="base" latinLnBrk="0">
              <a:buNone/>
            </a:pPr>
            <a:r>
              <a:rPr lang="en-US" altLang="ko-KR" sz="1600" dirty="0"/>
              <a:t>:q!</a:t>
            </a:r>
            <a:r>
              <a:rPr lang="ko-KR" altLang="en-US" sz="1600" dirty="0"/>
              <a:t>	</a:t>
            </a:r>
            <a:endParaRPr lang="en-US" altLang="ko-KR" sz="1600" dirty="0"/>
          </a:p>
          <a:p>
            <a:pPr marL="274320" lvl="1" indent="0" fontAlgn="base" latinLnBrk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작업 내용을 저장하지 않고 종료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4097" name="_x198379440" descr="EMB0000068c2e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1268760"/>
            <a:ext cx="4997264" cy="356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58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다른 파일 편집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:e </a:t>
            </a:r>
            <a:r>
              <a:rPr lang="ko-KR" altLang="en-US" dirty="0">
                <a:latin typeface="+mn-ea"/>
                <a:ea typeface="+mn-ea"/>
              </a:rPr>
              <a:t>파일이름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현재 파일 대신에 주어진 파일 열기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:e#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이전 파일을 다시 열기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줄 번호 붙이기</a:t>
            </a:r>
          </a:p>
          <a:p>
            <a:pPr lvl="1">
              <a:buNone/>
            </a:pPr>
            <a:r>
              <a:rPr lang="ko-KR" altLang="en-US" dirty="0">
                <a:latin typeface="+mn-ea"/>
                <a:ea typeface="+mn-ea"/>
              </a:rPr>
              <a:t>줄 번호를 붙이거나 없애기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:set number	</a:t>
            </a:r>
            <a:r>
              <a:rPr lang="ko-KR" altLang="en-US" dirty="0" err="1">
                <a:latin typeface="+mn-ea"/>
                <a:ea typeface="+mn-ea"/>
              </a:rPr>
              <a:t>줄번호</a:t>
            </a:r>
            <a:r>
              <a:rPr lang="ko-KR" altLang="en-US" dirty="0">
                <a:latin typeface="+mn-ea"/>
                <a:ea typeface="+mn-ea"/>
              </a:rPr>
              <a:t> 붙이기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:se nu	</a:t>
            </a:r>
            <a:r>
              <a:rPr lang="ko-KR" altLang="en-US" dirty="0" err="1">
                <a:latin typeface="+mn-ea"/>
                <a:ea typeface="+mn-ea"/>
              </a:rPr>
              <a:t>줄번호</a:t>
            </a:r>
            <a:r>
              <a:rPr lang="ko-KR" altLang="en-US" dirty="0">
                <a:latin typeface="+mn-ea"/>
                <a:ea typeface="+mn-ea"/>
              </a:rPr>
              <a:t> 붙이기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:set </a:t>
            </a:r>
            <a:r>
              <a:rPr lang="en-US" altLang="ko-KR" dirty="0" err="1">
                <a:latin typeface="+mn-ea"/>
                <a:ea typeface="+mn-ea"/>
              </a:rPr>
              <a:t>nonumber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줄번호</a:t>
            </a:r>
            <a:r>
              <a:rPr lang="ko-KR" altLang="en-US" dirty="0">
                <a:latin typeface="+mn-ea"/>
                <a:ea typeface="+mn-ea"/>
              </a:rPr>
              <a:t> 없애기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:se non	  </a:t>
            </a:r>
            <a:r>
              <a:rPr lang="ko-KR" altLang="en-US" dirty="0" err="1">
                <a:latin typeface="+mn-ea"/>
                <a:ea typeface="+mn-ea"/>
              </a:rPr>
              <a:t>줄번호</a:t>
            </a:r>
            <a:r>
              <a:rPr lang="ko-KR" altLang="en-US" dirty="0">
                <a:latin typeface="+mn-ea"/>
                <a:ea typeface="+mn-ea"/>
              </a:rPr>
              <a:t> 없애기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 err="1">
                <a:latin typeface="+mn-ea"/>
                <a:ea typeface="+mn-ea"/>
              </a:rPr>
              <a:t>쉘</a:t>
            </a:r>
            <a:r>
              <a:rPr lang="ko-KR" altLang="en-US" dirty="0">
                <a:latin typeface="+mn-ea"/>
                <a:ea typeface="+mn-ea"/>
              </a:rPr>
              <a:t> 명령어 수행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편집기 내에서 </a:t>
            </a:r>
            <a:r>
              <a:rPr lang="ko-KR" altLang="en-US" dirty="0" err="1">
                <a:latin typeface="+mn-ea"/>
                <a:ea typeface="+mn-ea"/>
              </a:rPr>
              <a:t>쉘</a:t>
            </a:r>
            <a:r>
              <a:rPr lang="ko-KR" altLang="en-US" dirty="0">
                <a:latin typeface="+mn-ea"/>
                <a:ea typeface="+mn-ea"/>
              </a:rPr>
              <a:t> 명령어 수행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:!</a:t>
            </a:r>
            <a:r>
              <a:rPr lang="en-US" altLang="ko-KR" dirty="0" err="1">
                <a:latin typeface="+mn-ea"/>
                <a:ea typeface="+mn-ea"/>
              </a:rPr>
              <a:t>ls</a:t>
            </a:r>
            <a:r>
              <a:rPr lang="en-US" altLang="ko-KR" dirty="0">
                <a:latin typeface="+mn-ea"/>
                <a:ea typeface="+mn-ea"/>
              </a:rPr>
              <a:t>	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:!cat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91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핵심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B4736AC-7D1F-497E-8E22-B95E4AD0165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91264" cy="43924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ko-KR" altLang="en-US" dirty="0"/>
          </a:p>
          <a:p>
            <a:r>
              <a:rPr lang="en-US" altLang="ko-KR" dirty="0" err="1"/>
              <a:t>gedit</a:t>
            </a:r>
            <a:r>
              <a:rPr lang="ko-KR" altLang="en-US" dirty="0"/>
              <a:t>는 </a:t>
            </a:r>
            <a:r>
              <a:rPr lang="en-US" altLang="ko-KR" dirty="0"/>
              <a:t>GNU</a:t>
            </a:r>
            <a:r>
              <a:rPr lang="ko-KR" altLang="en-US" dirty="0"/>
              <a:t>가 제공하는 대표적인 텍스트 편집기이다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컴파일러는 </a:t>
            </a:r>
            <a:r>
              <a:rPr lang="en-US" altLang="ko-KR" dirty="0"/>
              <a:t>C </a:t>
            </a:r>
            <a:r>
              <a:rPr lang="ko-KR" altLang="en-US" dirty="0"/>
              <a:t>프로그램을 컴파일한다</a:t>
            </a:r>
            <a:r>
              <a:rPr lang="en-US" altLang="ko-KR" dirty="0"/>
              <a:t>. </a:t>
            </a:r>
            <a:r>
              <a:rPr lang="ko-KR" altLang="en-US" dirty="0"/>
              <a:t>옵션을 사용하지 않으면 실행파일 </a:t>
            </a:r>
            <a:r>
              <a:rPr lang="en-US" altLang="ko-KR" dirty="0" err="1"/>
              <a:t>a.out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make </a:t>
            </a:r>
            <a:r>
              <a:rPr lang="ko-KR" altLang="en-US" dirty="0"/>
              <a:t>시스템은 </a:t>
            </a:r>
            <a:r>
              <a:rPr lang="ko-KR" altLang="en-US" dirty="0" err="1"/>
              <a:t>메이크파일</a:t>
            </a:r>
            <a:r>
              <a:rPr lang="en-US" altLang="ko-KR" dirty="0"/>
              <a:t>(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Makefile</a:t>
            </a:r>
            <a:r>
              <a:rPr lang="en-US" altLang="ko-KR" dirty="0"/>
              <a:t>)</a:t>
            </a:r>
            <a:r>
              <a:rPr lang="ko-KR" altLang="en-US" dirty="0"/>
              <a:t>을 이용하여 보통 실행 파일을 빌드한다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 err="1"/>
              <a:t>디버거는</a:t>
            </a:r>
            <a:r>
              <a:rPr lang="ko-KR" altLang="en-US" dirty="0"/>
              <a:t> 실행파일을 이용하여 디버깅 모드로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vi </a:t>
            </a:r>
            <a:r>
              <a:rPr lang="ko-KR" altLang="en-US" dirty="0"/>
              <a:t>에디터는 명령 모드와 입력 모드가 구분되어 있으며 시작하면 명령 모드이다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1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023A7-0C50-4F00-80FD-856109C6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gedit</a:t>
            </a:r>
            <a:r>
              <a:rPr lang="en-US" altLang="ko-KR" dirty="0"/>
              <a:t> </a:t>
            </a:r>
            <a:r>
              <a:rPr lang="ko-KR" altLang="en-US" dirty="0"/>
              <a:t>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D0924-1CD4-48D7-BF95-2607084008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파일</a:t>
            </a:r>
            <a:endParaRPr lang="en-US" altLang="ko-KR" dirty="0"/>
          </a:p>
          <a:p>
            <a:pPr lvl="1" fontAlgn="base"/>
            <a:r>
              <a:rPr lang="ko-KR" altLang="en-US" dirty="0"/>
              <a:t>새로 만들기</a:t>
            </a:r>
            <a:r>
              <a:rPr lang="en-US" altLang="ko-KR" dirty="0"/>
              <a:t>, </a:t>
            </a:r>
            <a:r>
              <a:rPr lang="ko-KR" altLang="en-US" dirty="0"/>
              <a:t>열기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되돌리기</a:t>
            </a:r>
            <a:r>
              <a:rPr lang="en-US" altLang="ko-KR" dirty="0"/>
              <a:t>, </a:t>
            </a:r>
            <a:r>
              <a:rPr lang="ko-KR" altLang="en-US" dirty="0"/>
              <a:t>인쇄</a:t>
            </a:r>
          </a:p>
          <a:p>
            <a:pPr lvl="0" fontAlgn="base"/>
            <a:r>
              <a:rPr lang="ko-KR" altLang="en-US" dirty="0"/>
              <a:t>편집	</a:t>
            </a:r>
            <a:endParaRPr lang="en-US" altLang="ko-KR" dirty="0"/>
          </a:p>
          <a:p>
            <a:pPr lvl="1" fontAlgn="base"/>
            <a:r>
              <a:rPr lang="ko-KR" altLang="en-US" dirty="0"/>
              <a:t>입력 취소</a:t>
            </a:r>
            <a:r>
              <a:rPr lang="en-US" altLang="ko-KR" dirty="0"/>
              <a:t>, </a:t>
            </a:r>
            <a:r>
              <a:rPr lang="ko-KR" altLang="en-US" dirty="0"/>
              <a:t>다시 실행</a:t>
            </a:r>
            <a:r>
              <a:rPr lang="en-US" altLang="ko-KR" dirty="0"/>
              <a:t>, </a:t>
            </a:r>
            <a:r>
              <a:rPr lang="ko-KR" altLang="en-US" dirty="0" err="1"/>
              <a:t>잘라내기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붙여넣기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  <a:p>
            <a:pPr lvl="0" fontAlgn="base"/>
            <a:r>
              <a:rPr lang="ko-KR" altLang="en-US" dirty="0"/>
              <a:t>보기</a:t>
            </a:r>
            <a:r>
              <a:rPr lang="en-US" altLang="ko-KR" dirty="0"/>
              <a:t> </a:t>
            </a:r>
            <a:r>
              <a:rPr lang="ko-KR" altLang="en-US" dirty="0"/>
              <a:t>	</a:t>
            </a:r>
            <a:endParaRPr lang="en-US" altLang="ko-KR" dirty="0"/>
          </a:p>
          <a:p>
            <a:pPr lvl="1" fontAlgn="base"/>
            <a:r>
              <a:rPr lang="ko-KR" altLang="en-US" dirty="0"/>
              <a:t>도구모음</a:t>
            </a:r>
            <a:r>
              <a:rPr lang="en-US" altLang="ko-KR" dirty="0"/>
              <a:t>, </a:t>
            </a:r>
            <a:r>
              <a:rPr lang="ko-KR" altLang="en-US" dirty="0"/>
              <a:t>상태표시줄</a:t>
            </a:r>
            <a:r>
              <a:rPr lang="en-US" altLang="ko-KR" dirty="0"/>
              <a:t>, </a:t>
            </a:r>
            <a:r>
              <a:rPr lang="ko-KR" altLang="en-US" dirty="0"/>
              <a:t>전체화면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C00000"/>
                </a:solidFill>
              </a:rPr>
              <a:t>강조 모드</a:t>
            </a:r>
          </a:p>
          <a:p>
            <a:pPr lvl="0" fontAlgn="base"/>
            <a:r>
              <a:rPr lang="ko-KR" altLang="en-US" dirty="0"/>
              <a:t>검색	</a:t>
            </a:r>
            <a:endParaRPr lang="en-US" altLang="ko-KR" dirty="0"/>
          </a:p>
          <a:p>
            <a:pPr lvl="1" fontAlgn="base"/>
            <a:r>
              <a:rPr lang="ko-KR" altLang="en-US" dirty="0"/>
              <a:t>찾기</a:t>
            </a:r>
            <a:r>
              <a:rPr lang="en-US" altLang="ko-KR" dirty="0"/>
              <a:t>, </a:t>
            </a:r>
            <a:r>
              <a:rPr lang="ko-KR" altLang="en-US" dirty="0"/>
              <a:t>바꾸기</a:t>
            </a:r>
            <a:r>
              <a:rPr lang="en-US" altLang="ko-KR" dirty="0"/>
              <a:t>, </a:t>
            </a:r>
            <a:r>
              <a:rPr lang="ko-KR" altLang="en-US" dirty="0"/>
              <a:t>줄로 이동</a:t>
            </a:r>
          </a:p>
          <a:p>
            <a:pPr lvl="0" fontAlgn="base"/>
            <a:r>
              <a:rPr lang="ko-KR" altLang="en-US" dirty="0"/>
              <a:t>도구	</a:t>
            </a:r>
            <a:endParaRPr lang="en-US" altLang="ko-KR" dirty="0"/>
          </a:p>
          <a:p>
            <a:pPr lvl="1" fontAlgn="base"/>
            <a:r>
              <a:rPr lang="ko-KR" altLang="en-US" dirty="0"/>
              <a:t>맞춤법 검사</a:t>
            </a:r>
            <a:r>
              <a:rPr lang="en-US" altLang="ko-KR" dirty="0"/>
              <a:t>, </a:t>
            </a:r>
            <a:r>
              <a:rPr lang="ko-KR" altLang="en-US" dirty="0"/>
              <a:t>오타가 있는 단어 강조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tx1"/>
                </a:solidFill>
              </a:rPr>
              <a:t>언어 설정</a:t>
            </a:r>
            <a:r>
              <a:rPr lang="en-US" altLang="ko-KR" dirty="0"/>
              <a:t>, </a:t>
            </a:r>
            <a:r>
              <a:rPr lang="ko-KR" altLang="en-US" dirty="0"/>
              <a:t>문서 통계</a:t>
            </a:r>
          </a:p>
          <a:p>
            <a:pPr lvl="0" fontAlgn="base"/>
            <a:r>
              <a:rPr lang="ko-KR" altLang="en-US" dirty="0"/>
              <a:t>문서	</a:t>
            </a:r>
            <a:endParaRPr lang="en-US" altLang="ko-KR" dirty="0"/>
          </a:p>
          <a:p>
            <a:pPr lvl="1" fontAlgn="base"/>
            <a:r>
              <a:rPr lang="ko-KR" altLang="en-US" dirty="0"/>
              <a:t>모두 저장</a:t>
            </a:r>
            <a:r>
              <a:rPr lang="en-US" altLang="ko-KR" dirty="0"/>
              <a:t>, </a:t>
            </a:r>
            <a:r>
              <a:rPr lang="ko-KR" altLang="en-US" dirty="0"/>
              <a:t>모두 닫기</a:t>
            </a:r>
            <a:r>
              <a:rPr lang="en-US" altLang="ko-KR" dirty="0"/>
              <a:t>, </a:t>
            </a:r>
            <a:r>
              <a:rPr lang="ko-KR" altLang="en-US" dirty="0"/>
              <a:t>새 탭 그룹</a:t>
            </a:r>
            <a:r>
              <a:rPr lang="en-US" altLang="ko-KR" dirty="0"/>
              <a:t>, </a:t>
            </a:r>
            <a:r>
              <a:rPr lang="ko-KR" altLang="en-US" dirty="0"/>
              <a:t>이전 문서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4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04043-EE1F-4CF8-A5DA-5D6323E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모듈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2BA56-2D69-4462-8BED-02DA45A9361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3888432" cy="4744184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 작성</a:t>
            </a:r>
            <a:endParaRPr lang="en-US" altLang="ko-KR" dirty="0"/>
          </a:p>
          <a:p>
            <a:pPr lvl="1"/>
            <a:r>
              <a:rPr lang="en-US" altLang="ko-KR" dirty="0" err="1"/>
              <a:t>gedit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</a:t>
            </a:r>
            <a:r>
              <a:rPr lang="ko-KR" altLang="en-US" dirty="0"/>
              <a:t>메뉴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구문 강조 기능 설정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ko-KR" altLang="en-US" dirty="0"/>
              <a:t>프로그램 편집하는 화면</a:t>
            </a:r>
            <a:endParaRPr lang="en-US" altLang="ko-KR" dirty="0"/>
          </a:p>
          <a:p>
            <a:pPr lvl="1"/>
            <a:r>
              <a:rPr lang="en-US" altLang="ko-KR" dirty="0"/>
              <a:t>#include </a:t>
            </a:r>
            <a:r>
              <a:rPr lang="ko-KR" altLang="en-US" dirty="0"/>
              <a:t>같은 </a:t>
            </a:r>
            <a:r>
              <a:rPr lang="ko-KR" altLang="en-US" dirty="0" err="1"/>
              <a:t>전처리</a:t>
            </a:r>
            <a:r>
              <a:rPr lang="ko-KR" altLang="en-US" dirty="0"/>
              <a:t> 지시자는 황색</a:t>
            </a:r>
            <a:endParaRPr lang="en-US" altLang="ko-KR" dirty="0"/>
          </a:p>
          <a:p>
            <a:pPr lvl="1"/>
            <a:r>
              <a:rPr lang="ko-KR" altLang="en-US" dirty="0"/>
              <a:t>주석은 파란색</a:t>
            </a:r>
            <a:endParaRPr lang="en-US" altLang="ko-KR" dirty="0"/>
          </a:p>
          <a:p>
            <a:pPr lvl="1"/>
            <a:r>
              <a:rPr lang="ko-KR" altLang="en-US" dirty="0"/>
              <a:t>자료형 이름은 초록색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나 </a:t>
            </a:r>
            <a:r>
              <a:rPr lang="en-US" altLang="ko-KR" dirty="0"/>
              <a:t>while </a:t>
            </a:r>
            <a:r>
              <a:rPr lang="ko-KR" altLang="en-US" dirty="0"/>
              <a:t>같은 문장 키워드는 브라운 색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AAA4AB-8593-4408-AC4E-A8AEE60D2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3" y="1412776"/>
            <a:ext cx="500072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컴파일러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(GNU cc) </a:t>
            </a:r>
            <a:r>
              <a:rPr lang="ko-KR" altLang="en-US" dirty="0"/>
              <a:t>컴파일러</a:t>
            </a:r>
            <a:endParaRPr lang="en-US" altLang="ko-KR" dirty="0"/>
          </a:p>
          <a:p>
            <a:pPr marL="548640" lvl="2">
              <a:spcBef>
                <a:spcPts val="600"/>
              </a:spcBef>
              <a:buClr>
                <a:schemeClr val="accent1"/>
              </a:buClr>
              <a:buNone/>
            </a:pPr>
            <a:endParaRPr lang="en-US" altLang="ko-KR" sz="2000" dirty="0">
              <a:solidFill>
                <a:srgbClr val="0000FF"/>
              </a:solidFill>
            </a:endParaRPr>
          </a:p>
          <a:p>
            <a:pPr marL="548640" lvl="2">
              <a:spcBef>
                <a:spcPts val="600"/>
              </a:spcBef>
              <a:buClr>
                <a:schemeClr val="accent1"/>
              </a:buClr>
              <a:buNone/>
            </a:pPr>
            <a:endParaRPr lang="en-US" altLang="ko-KR" sz="2000" dirty="0">
              <a:solidFill>
                <a:srgbClr val="0000FF"/>
              </a:solidFill>
            </a:endParaRPr>
          </a:p>
          <a:p>
            <a:pPr marL="548640" lvl="2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		</a:t>
            </a:r>
          </a:p>
          <a:p>
            <a:pPr marL="1920240" lvl="8">
              <a:spcBef>
                <a:spcPts val="600"/>
              </a:spcBef>
              <a:buClr>
                <a:schemeClr val="accent1"/>
              </a:buClr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컴파일 및 실행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longest.c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a.out</a:t>
            </a:r>
            <a:r>
              <a:rPr lang="en-US" altLang="ko-KR" dirty="0"/>
              <a:t>		//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en-US" altLang="ko-KR" dirty="0"/>
              <a:t>-c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목적 파일 생성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–c </a:t>
            </a:r>
            <a:r>
              <a:rPr lang="en-US" altLang="ko-KR" dirty="0" err="1"/>
              <a:t>longest.c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en-US" altLang="ko-KR" dirty="0"/>
              <a:t>-o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실행 파일 생성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–o longest </a:t>
            </a:r>
            <a:r>
              <a:rPr lang="en-US" altLang="ko-KR" dirty="0" err="1"/>
              <a:t>longest.o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–o longest </a:t>
            </a:r>
            <a:r>
              <a:rPr lang="en-US" altLang="ko-KR" dirty="0" err="1"/>
              <a:t>longest.c</a:t>
            </a:r>
            <a:endParaRPr lang="en-US" altLang="ko-KR" dirty="0"/>
          </a:p>
          <a:p>
            <a:pPr lvl="6"/>
            <a:endParaRPr lang="en-US" altLang="ko-KR" dirty="0"/>
          </a:p>
          <a:p>
            <a:r>
              <a:rPr lang="ko-KR" altLang="en-US" dirty="0"/>
              <a:t>실행</a:t>
            </a:r>
            <a:endParaRPr lang="en-US" altLang="ko-KR" dirty="0"/>
          </a:p>
          <a:p>
            <a:pPr lvl="1">
              <a:buNone/>
            </a:pPr>
            <a:r>
              <a:rPr lang="en-US" altLang="ko-KR" sz="2000" dirty="0"/>
              <a:t>$ longest		// </a:t>
            </a:r>
            <a:r>
              <a:rPr lang="ko-KR" altLang="en-US" sz="2000" dirty="0"/>
              <a:t>실행</a:t>
            </a:r>
            <a:endParaRPr lang="en-US" altLang="ko-KR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2C91F0-50D6-4F16-A80C-8901120A2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86396"/>
              </p:ext>
            </p:extLst>
          </p:nvPr>
        </p:nvGraphicFramePr>
        <p:xfrm>
          <a:off x="827584" y="1947872"/>
          <a:ext cx="7992888" cy="762826"/>
        </p:xfrm>
        <a:graphic>
          <a:graphicData uri="http://schemas.openxmlformats.org/drawingml/2006/table">
            <a:tbl>
              <a:tblPr/>
              <a:tblGrid>
                <a:gridCol w="7992888">
                  <a:extLst>
                    <a:ext uri="{9D8B030D-6E8A-4147-A177-3AD203B41FA5}">
                      <a16:colId xmlns:a16="http://schemas.microsoft.com/office/drawing/2014/main" val="2776917890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gcc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옵션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프로그램을 컴파일한다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옵션을 사용하지 않으면 실행파일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a.out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생성한다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475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단일 모듈 프로그램</a:t>
            </a:r>
            <a:r>
              <a:rPr lang="en-US" altLang="ko-KR" b="1" dirty="0">
                <a:latin typeface="+mn-ea"/>
                <a:ea typeface="+mn-ea"/>
              </a:rPr>
              <a:t>:</a:t>
            </a:r>
            <a:r>
              <a:rPr lang="en-US" altLang="ko-KR" b="1" dirty="0" err="1">
                <a:latin typeface="+mn-ea"/>
                <a:ea typeface="+mn-ea"/>
              </a:rPr>
              <a:t>longest.c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63216"/>
            <a:ext cx="4174998" cy="5162128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#include &lt;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stdio.h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&gt;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string.h</a:t>
            </a:r>
            <a:r>
              <a:rPr lang="en-US" altLang="ko-KR" sz="1400" dirty="0">
                <a:latin typeface="Lucida Sans Typewriter" panose="020B0509030504030204" pitchFamily="49" charset="0"/>
              </a:rPr>
              <a:t>&gt;</a:t>
            </a: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#define MAXLINE 100</a:t>
            </a:r>
          </a:p>
          <a:p>
            <a:pPr>
              <a:spcBef>
                <a:spcPts val="200"/>
              </a:spcBef>
              <a:buNone/>
            </a:pP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char line[MAXLINE]; // 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입력 줄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char longest[MAXLINE]; // 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가장 긴 줄</a:t>
            </a: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void copy(char from[], char to[]);</a:t>
            </a: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200"/>
              </a:spcBef>
              <a:buNone/>
            </a:pPr>
            <a:endParaRPr lang="ko-KR" altLang="en-US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/*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입력 줄 가운데 가장 긴 줄 프린트 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*/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400" dirty="0">
                <a:latin typeface="Lucida Sans Typewriter" panose="020B0509030504030204" pitchFamily="49" charset="0"/>
              </a:rPr>
              <a:t> 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main()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{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int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, max = 0;</a:t>
            </a:r>
          </a:p>
          <a:p>
            <a:pPr>
              <a:spcBef>
                <a:spcPts val="200"/>
              </a:spcBef>
              <a:buNone/>
            </a:pP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while(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fgets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(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line,MAXLINE,stdin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) != NULL) {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=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strlen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(line);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if (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&gt; max) {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   max =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   copy(line, longest);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}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}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360168"/>
            <a:ext cx="4260282" cy="5021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if (max &gt; 0) // 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입력 줄이 있었다면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printf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("%s", longest);</a:t>
            </a:r>
          </a:p>
          <a:p>
            <a:pPr>
              <a:buNone/>
            </a:pP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return 0;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}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/* copy: from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을 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to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에 복사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; to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가 충분히 크다고 가정*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/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void copy(char from[], char to[])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{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int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;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= 0;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while ((to[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] = from[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]) != '\0')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++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;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}</a:t>
            </a:r>
          </a:p>
          <a:p>
            <a:endParaRPr lang="ko-KR" altLang="en-US" sz="2000" dirty="0">
              <a:latin typeface="Lucida Sans Typewriter" panose="020B0509030504030204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모듈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단일 모듈 프로그램 </a:t>
            </a:r>
            <a:endParaRPr lang="en-US" altLang="ko-KR" dirty="0"/>
          </a:p>
          <a:p>
            <a:pPr lvl="1"/>
            <a:r>
              <a:rPr lang="ko-KR" altLang="en-US" dirty="0"/>
              <a:t>코드의 재사용</a:t>
            </a:r>
            <a:r>
              <a:rPr lang="en-US" altLang="ko-KR" dirty="0"/>
              <a:t>(reuse)</a:t>
            </a:r>
            <a:r>
              <a:rPr lang="ko-KR" altLang="en-US" dirty="0"/>
              <a:t>이 어렵고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여러 사람이 참여하는 프로그래밍이 어렵다</a:t>
            </a:r>
            <a:endParaRPr lang="en-US" altLang="ko-KR" dirty="0"/>
          </a:p>
          <a:p>
            <a:pPr lvl="1"/>
            <a:r>
              <a:rPr lang="ko-KR" altLang="en-US" dirty="0"/>
              <a:t>예를 들어 다른 프로그램에서 </a:t>
            </a:r>
            <a:r>
              <a:rPr lang="en-US" altLang="ko-KR" dirty="0"/>
              <a:t>copy </a:t>
            </a:r>
            <a:r>
              <a:rPr lang="ko-KR" altLang="en-US" dirty="0"/>
              <a:t>함수를 재사용하기 힘들다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ko-KR" altLang="en-US" dirty="0"/>
              <a:t>다중 모듈 프로그램</a:t>
            </a:r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en-US" altLang="ko-KR" dirty="0"/>
              <a:t>.c </a:t>
            </a:r>
            <a:r>
              <a:rPr lang="ko-KR" altLang="en-US" dirty="0"/>
              <a:t>파일들로 이루어진 프로그램</a:t>
            </a:r>
            <a:endParaRPr lang="en-US" altLang="ko-KR" dirty="0"/>
          </a:p>
          <a:p>
            <a:pPr lvl="1"/>
            <a:r>
              <a:rPr lang="ko-KR" altLang="en-US" dirty="0"/>
              <a:t>일반적으로 복잡하며 대단위 프로그램인 경우에 적합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2AA106-0954-4612-A765-76A73BAEB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509120"/>
            <a:ext cx="5337150" cy="1433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12187</TotalTime>
  <Words>2810</Words>
  <Application>Microsoft Office PowerPoint</Application>
  <PresentationFormat>화면 슬라이드 쇼(4:3)</PresentationFormat>
  <Paragraphs>544</Paragraphs>
  <Slides>43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5" baseType="lpstr">
      <vt:lpstr>Noto Sans CJK KR</vt:lpstr>
      <vt:lpstr>Noto Sans CJK KR Medium</vt:lpstr>
      <vt:lpstr>돋움</vt:lpstr>
      <vt:lpstr>맑은 고딕</vt:lpstr>
      <vt:lpstr>한컴바탕</vt:lpstr>
      <vt:lpstr>Arial</vt:lpstr>
      <vt:lpstr>Bookman Old Style</vt:lpstr>
      <vt:lpstr>Gill Sans MT</vt:lpstr>
      <vt:lpstr>Lucida Sans Typewriter</vt:lpstr>
      <vt:lpstr>Wingdings</vt:lpstr>
      <vt:lpstr>Wingdings 3</vt:lpstr>
      <vt:lpstr>원본</vt:lpstr>
      <vt:lpstr>11장 프로그래밍 환경    </vt:lpstr>
      <vt:lpstr>PowerPoint 프레젠테이션</vt:lpstr>
      <vt:lpstr>11.1 프로그램 작성과 컴파일   </vt:lpstr>
      <vt:lpstr>gedit 문서편집기</vt:lpstr>
      <vt:lpstr>gedit 메뉴</vt:lpstr>
      <vt:lpstr>단일 모듈 프로그램</vt:lpstr>
      <vt:lpstr>gcc 컴파일러</vt:lpstr>
      <vt:lpstr>단일 모듈 프로그램:longest.c</vt:lpstr>
      <vt:lpstr>다중 모듈 프로그램</vt:lpstr>
      <vt:lpstr>다중 모듈 프로그램: 예</vt:lpstr>
      <vt:lpstr>main.c</vt:lpstr>
      <vt:lpstr>copy.c    copy.h</vt:lpstr>
      <vt:lpstr>11.2 자동 빌드 도구   </vt:lpstr>
      <vt:lpstr>make 시스템의 필요성</vt:lpstr>
      <vt:lpstr>메이크파일</vt:lpstr>
      <vt:lpstr>메이크파일의 구성</vt:lpstr>
      <vt:lpstr>메이크파일의 구성</vt:lpstr>
      <vt:lpstr>11.3 gdb 디버거   </vt:lpstr>
      <vt:lpstr>gdb</vt:lpstr>
      <vt:lpstr>gdb</vt:lpstr>
      <vt:lpstr>gdb 기능</vt:lpstr>
      <vt:lpstr>gdb 기능</vt:lpstr>
      <vt:lpstr>gdb 기능</vt:lpstr>
      <vt:lpstr>gdb 기능</vt:lpstr>
      <vt:lpstr>gdb 기능</vt:lpstr>
      <vt:lpstr>11.4 이클립스 통합개발환경   </vt:lpstr>
      <vt:lpstr>이클립스 통합개발환경</vt:lpstr>
      <vt:lpstr>새로운 C 프로젝트 생성</vt:lpstr>
      <vt:lpstr>새로운 C 프로젝트 생성</vt:lpstr>
      <vt:lpstr>메인 화면</vt:lpstr>
      <vt:lpstr>메인 화면</vt:lpstr>
      <vt:lpstr>11.5 vi 에디터     </vt:lpstr>
      <vt:lpstr>vi 에디터</vt:lpstr>
      <vt:lpstr>명령 모드/입력 모드</vt:lpstr>
      <vt:lpstr>vi 내부 명령어</vt:lpstr>
      <vt:lpstr>원하는 위치로 이동하는 명령</vt:lpstr>
      <vt:lpstr>입력모드로 전환하는 명령 </vt:lpstr>
      <vt:lpstr>수정 혹은 삭제 명령</vt:lpstr>
      <vt:lpstr>대체, 수행취소/재수행</vt:lpstr>
      <vt:lpstr>복사/붙이기</vt:lpstr>
      <vt:lpstr>파일에 저장 및 끝내기 </vt:lpstr>
      <vt:lpstr>기타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351</cp:revision>
  <dcterms:created xsi:type="dcterms:W3CDTF">2012-06-25T11:27:47Z</dcterms:created>
  <dcterms:modified xsi:type="dcterms:W3CDTF">2023-07-31T07:26:14Z</dcterms:modified>
</cp:coreProperties>
</file>