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3" r:id="rId1"/>
  </p:sldMasterIdLst>
  <p:notesMasterIdLst>
    <p:notesMasterId r:id="rId46"/>
  </p:notesMasterIdLst>
  <p:sldIdLst>
    <p:sldId id="481" r:id="rId2"/>
    <p:sldId id="477" r:id="rId3"/>
    <p:sldId id="368" r:id="rId4"/>
    <p:sldId id="423" r:id="rId5"/>
    <p:sldId id="424" r:id="rId6"/>
    <p:sldId id="394" r:id="rId7"/>
    <p:sldId id="393" r:id="rId8"/>
    <p:sldId id="422" r:id="rId9"/>
    <p:sldId id="425" r:id="rId10"/>
    <p:sldId id="426" r:id="rId11"/>
    <p:sldId id="390" r:id="rId12"/>
    <p:sldId id="396" r:id="rId13"/>
    <p:sldId id="395" r:id="rId14"/>
    <p:sldId id="427" r:id="rId15"/>
    <p:sldId id="428" r:id="rId16"/>
    <p:sldId id="442" r:id="rId17"/>
    <p:sldId id="443" r:id="rId18"/>
    <p:sldId id="444" r:id="rId19"/>
    <p:sldId id="448" r:id="rId20"/>
    <p:sldId id="449" r:id="rId21"/>
    <p:sldId id="469" r:id="rId22"/>
    <p:sldId id="450" r:id="rId23"/>
    <p:sldId id="475" r:id="rId24"/>
    <p:sldId id="451" r:id="rId25"/>
    <p:sldId id="466" r:id="rId26"/>
    <p:sldId id="452" r:id="rId27"/>
    <p:sldId id="453" r:id="rId28"/>
    <p:sldId id="454" r:id="rId29"/>
    <p:sldId id="455" r:id="rId30"/>
    <p:sldId id="458" r:id="rId31"/>
    <p:sldId id="459" r:id="rId32"/>
    <p:sldId id="468" r:id="rId33"/>
    <p:sldId id="467" r:id="rId34"/>
    <p:sldId id="460" r:id="rId35"/>
    <p:sldId id="478" r:id="rId36"/>
    <p:sldId id="462" r:id="rId37"/>
    <p:sldId id="463" r:id="rId38"/>
    <p:sldId id="479" r:id="rId39"/>
    <p:sldId id="464" r:id="rId40"/>
    <p:sldId id="472" r:id="rId41"/>
    <p:sldId id="480" r:id="rId42"/>
    <p:sldId id="473" r:id="rId43"/>
    <p:sldId id="474" r:id="rId44"/>
    <p:sldId id="361" r:id="rId45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99"/>
    <a:srgbClr val="800000"/>
    <a:srgbClr val="C42099"/>
    <a:srgbClr val="FF33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10" autoAdjust="0"/>
  </p:normalViewPr>
  <p:slideViewPr>
    <p:cSldViewPr>
      <p:cViewPr varScale="1">
        <p:scale>
          <a:sx n="95" d="100"/>
          <a:sy n="95" d="100"/>
        </p:scale>
        <p:origin x="412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208"/>
    </p:cViewPr>
  </p:sorterViewPr>
  <p:notesViewPr>
    <p:cSldViewPr>
      <p:cViewPr varScale="1">
        <p:scale>
          <a:sx n="71" d="100"/>
          <a:sy n="71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E6E3B3E7-04CD-42F6-A91F-45562A3F63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8895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006BCF6-7B7B-4A12-AC1A-3FABAFA0B9BB}" type="slidenum">
              <a:rPr lang="en-US" altLang="ko-KR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5862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3B9F7C51-07B4-4181-ACAE-D2D94C88A31E}" type="slidenum">
              <a:rPr lang="en-US" altLang="ko-KR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ko-KR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886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7E6AF199-6035-42C3-8AEA-89C04AAE541F}" type="slidenum">
              <a:rPr lang="en-US" altLang="ko-KR"/>
              <a:pPr eaLnBrk="1" hangingPunct="1">
                <a:spcBef>
                  <a:spcPct val="0"/>
                </a:spcBef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5752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7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097A13F9-7650-483B-AC33-137AB3E1556D}" type="slidenum">
              <a:rPr lang="en-US" altLang="ko-KR"/>
              <a:pPr eaLnBrk="1" hangingPunct="1">
                <a:spcBef>
                  <a:spcPct val="0"/>
                </a:spcBef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4585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E90346C7-B107-43BD-8BCB-CA39F34798DD}" type="slidenum">
              <a:rPr lang="en-US" altLang="ko-KR"/>
              <a:pPr eaLnBrk="1" hangingPunct="1">
                <a:spcBef>
                  <a:spcPct val="0"/>
                </a:spcBef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6884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1F14D8EF-E88C-429C-AFAE-82760968876D}" type="slidenum">
              <a:rPr lang="ko-KR" altLang="ko-KR"/>
              <a:pPr eaLnBrk="1" hangingPunct="1">
                <a:spcBef>
                  <a:spcPct val="0"/>
                </a:spcBef>
              </a:pPr>
              <a:t>27</a:t>
            </a:fld>
            <a:endParaRPr lang="ko-KR" altLang="ko-KR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295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950AB39B-14F4-4E67-9401-E42D4CEEC868}" type="slidenum">
              <a:rPr lang="en-US" altLang="ko-KR"/>
              <a:pPr eaLnBrk="1" hangingPunct="1">
                <a:spcBef>
                  <a:spcPct val="0"/>
                </a:spcBef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6291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4300F228-BE20-4622-917A-E77FA846D14C}" type="slidenum">
              <a:rPr lang="ko-KR" altLang="ko-KR"/>
              <a:pPr eaLnBrk="1" hangingPunct="1">
                <a:spcBef>
                  <a:spcPct val="0"/>
                </a:spcBef>
              </a:pPr>
              <a:t>29</a:t>
            </a:fld>
            <a:endParaRPr lang="ko-KR" altLang="ko-KR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775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BF6BBF8B-8FA6-4AD1-A3A8-09ECE04C613C}" type="slidenum">
              <a:rPr lang="ko-KR" altLang="ko-KR"/>
              <a:pPr eaLnBrk="1" hangingPunct="1">
                <a:spcBef>
                  <a:spcPct val="0"/>
                </a:spcBef>
              </a:pPr>
              <a:t>30</a:t>
            </a:fld>
            <a:endParaRPr lang="ko-KR" altLang="ko-KR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169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AD083E54-2387-4C67-B0D3-6F507C52AB69}" type="slidenum">
              <a:rPr lang="ko-KR" altLang="ko-KR"/>
              <a:pPr eaLnBrk="1" hangingPunct="1">
                <a:spcBef>
                  <a:spcPct val="0"/>
                </a:spcBef>
              </a:pPr>
              <a:t>31</a:t>
            </a:fld>
            <a:endParaRPr lang="ko-KR" altLang="ko-KR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414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8A097C66-9C78-49E0-BED7-9493C5C640EA}" type="slidenum">
              <a:rPr lang="ko-KR" altLang="ko-KR"/>
              <a:pPr eaLnBrk="1" hangingPunct="1">
                <a:spcBef>
                  <a:spcPct val="0"/>
                </a:spcBef>
              </a:pPr>
              <a:t>32</a:t>
            </a:fld>
            <a:endParaRPr lang="ko-KR" altLang="ko-KR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76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006BCF6-7B7B-4A12-AC1A-3FABAFA0B9BB}" type="slidenum">
              <a:rPr lang="en-US" altLang="ko-KR"/>
              <a:pPr>
                <a:spcBef>
                  <a:spcPct val="0"/>
                </a:spcBef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20944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6BD5E260-200A-4045-ADFF-449D2E27541D}" type="slidenum">
              <a:rPr lang="ko-KR" altLang="ko-KR"/>
              <a:pPr eaLnBrk="1" hangingPunct="1">
                <a:spcBef>
                  <a:spcPct val="0"/>
                </a:spcBef>
              </a:pPr>
              <a:t>33</a:t>
            </a:fld>
            <a:endParaRPr lang="ko-KR" altLang="ko-KR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9404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F7F094E7-8383-4623-BA22-97ADD0692BC6}" type="slidenum">
              <a:rPr lang="ko-KR" altLang="ko-KR"/>
              <a:pPr eaLnBrk="1" hangingPunct="1">
                <a:spcBef>
                  <a:spcPct val="0"/>
                </a:spcBef>
              </a:pPr>
              <a:t>34</a:t>
            </a:fld>
            <a:endParaRPr lang="ko-KR" altLang="ko-KR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5133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7E6AF199-6035-42C3-8AEA-89C04AAE541F}" type="slidenum">
              <a:rPr lang="en-US" altLang="ko-KR"/>
              <a:pPr eaLnBrk="1" hangingPunct="1">
                <a:spcBef>
                  <a:spcPct val="0"/>
                </a:spcBef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4791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D132672B-68B9-4326-9DAC-4A9D10404307}" type="slidenum">
              <a:rPr lang="ko-KR" altLang="ko-KR"/>
              <a:pPr eaLnBrk="1" hangingPunct="1">
                <a:spcBef>
                  <a:spcPct val="0"/>
                </a:spcBef>
              </a:pPr>
              <a:t>36</a:t>
            </a:fld>
            <a:endParaRPr lang="ko-KR" altLang="ko-KR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722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46ED7948-AD72-4EEB-8CF5-26E3DE3B6499}" type="slidenum">
              <a:rPr lang="ko-KR" altLang="ko-KR"/>
              <a:pPr eaLnBrk="1" hangingPunct="1">
                <a:spcBef>
                  <a:spcPct val="0"/>
                </a:spcBef>
              </a:pPr>
              <a:t>37</a:t>
            </a:fld>
            <a:endParaRPr lang="ko-KR" altLang="ko-KR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5284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7E6AF199-6035-42C3-8AEA-89C04AAE541F}" type="slidenum">
              <a:rPr lang="en-US" altLang="ko-KR"/>
              <a:pPr eaLnBrk="1" hangingPunct="1">
                <a:spcBef>
                  <a:spcPct val="0"/>
                </a:spcBef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71906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921B9A7A-73C0-43E7-908C-BABAE99FF395}" type="slidenum">
              <a:rPr lang="en-US" altLang="ko-KR"/>
              <a:pPr eaLnBrk="1" hangingPunct="1">
                <a:spcBef>
                  <a:spcPct val="0"/>
                </a:spcBef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00709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6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42D6159D-D356-48E9-9081-506CE7F5224D}" type="slidenum">
              <a:rPr lang="en-US" altLang="ko-KR"/>
              <a:pPr eaLnBrk="1" hangingPunct="1">
                <a:spcBef>
                  <a:spcPct val="0"/>
                </a:spcBef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38430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7E6AF199-6035-42C3-8AEA-89C04AAE541F}" type="slidenum">
              <a:rPr lang="en-US" altLang="ko-KR"/>
              <a:pPr eaLnBrk="1" hangingPunct="1">
                <a:spcBef>
                  <a:spcPct val="0"/>
                </a:spcBef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5161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1B878D2-4E0E-461A-A99F-B8D3DAD45645}" type="slidenum">
              <a:rPr lang="en-US" altLang="ko-KR"/>
              <a:pPr>
                <a:spcBef>
                  <a:spcPct val="0"/>
                </a:spcBef>
              </a:pPr>
              <a:t>6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43221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006BCF6-7B7B-4A12-AC1A-3FABAFA0B9BB}" type="slidenum">
              <a:rPr lang="en-US" altLang="ko-KR"/>
              <a:pPr>
                <a:spcBef>
                  <a:spcPct val="0"/>
                </a:spcBef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3114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3A8C613-AE35-4F30-8F93-A07556CC0AE9}" type="slidenum">
              <a:rPr lang="en-US" altLang="ko-KR"/>
              <a:pPr>
                <a:spcBef>
                  <a:spcPct val="0"/>
                </a:spcBef>
              </a:pPr>
              <a:t>11</a:t>
            </a:fld>
            <a:endParaRPr lang="en-US" altLang="ko-KR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166073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771B85B-3FA6-488A-B55A-2E735BBA7AA4}" type="slidenum">
              <a:rPr lang="en-US" altLang="ko-KR"/>
              <a:pPr>
                <a:spcBef>
                  <a:spcPct val="0"/>
                </a:spcBef>
              </a:pPr>
              <a:t>12</a:t>
            </a:fld>
            <a:endParaRPr lang="en-US" altLang="ko-KR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92520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430DD0B-149A-4CD6-96FD-413644CC20FC}" type="slidenum">
              <a:rPr lang="en-US" altLang="ko-KR"/>
              <a:pPr>
                <a:spcBef>
                  <a:spcPct val="0"/>
                </a:spcBef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5006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776D39F-4FCC-4417-8216-70488F1C7F74}" type="slidenum">
              <a:rPr lang="en-US" altLang="ko-KR"/>
              <a:pPr>
                <a:spcBef>
                  <a:spcPct val="0"/>
                </a:spcBef>
              </a:pPr>
              <a:t>17</a:t>
            </a:fld>
            <a:endParaRPr lang="en-US" altLang="ko-KR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31181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9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301386C-40FC-402F-BF98-5352401E6BED}" type="slidenum">
              <a:rPr lang="en-US" altLang="ko-KR"/>
              <a:pPr>
                <a:spcBef>
                  <a:spcPct val="0"/>
                </a:spcBef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8189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4875" y="2422525"/>
            <a:ext cx="7315200" cy="1281113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14400" y="38227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4875" y="2422525"/>
            <a:ext cx="228600" cy="1281113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38227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>
              <a:latin typeface="+mn-ea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66127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389952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n-ea"/>
                <a:ea typeface="+mn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10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D2216D-1C7A-4816-AE1C-20A8E198B58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382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7A214-216A-4266-B211-099A38A2AA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091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이등변 삼각형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직선 연결선 12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ABD03F-D8BD-4B97-8BE0-B7D0C0D3D8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7216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084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816192"/>
          </a:xfrm>
        </p:spPr>
        <p:txBody>
          <a:bodyPr/>
          <a:lstStyle>
            <a:lvl1pPr>
              <a:buFont typeface="Wingdings" pitchFamily="2" charset="2"/>
              <a:buChar char="l"/>
              <a:defRPr sz="2200">
                <a:latin typeface="+mn-ea"/>
                <a:ea typeface="+mn-ea"/>
              </a:defRPr>
            </a:lvl1pPr>
            <a:lvl2pPr>
              <a:buFont typeface="Wingdings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buFont typeface="Arial" pitchFamily="34" charset="0"/>
              <a:buChar char="•"/>
              <a:defRPr sz="1800">
                <a:latin typeface="+mn-ea"/>
                <a:ea typeface="+mn-ea"/>
              </a:defRPr>
            </a:lvl3pPr>
            <a:lvl4pPr>
              <a:buNone/>
              <a:defRPr sz="1600">
                <a:latin typeface="+mn-ea"/>
                <a:ea typeface="+mn-ea"/>
              </a:defRPr>
            </a:lvl4pPr>
            <a:lvl5pPr>
              <a:defRPr>
                <a:latin typeface="굴림체" pitchFamily="49" charset="-127"/>
                <a:ea typeface="굴림체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ko-KR" altLang="en-US" dirty="0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D467E-E02D-4F34-99F9-EB7FB154F5B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780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ABE20B-E0E3-4DAC-84D2-9C24C5F2769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9488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A2B07-260C-482B-A7CA-3F769D8B64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128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12D8C-9FD9-41EF-A869-8D7AF5E708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305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4D8E72-0147-422A-8DF1-F7D4A4B8B7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889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8073D0-4FC4-4050-9EE3-FC2AD5A89D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718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직선 연결선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이등변 삼각형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33AAF1-9BEC-40F8-B5D0-E47C6EE82E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624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51DD33-2203-4DD2-96A1-097C614660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9487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341438"/>
            <a:ext cx="822960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endParaRPr lang="ko-KR" alt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F969EF-FE46-4E59-B1B5-212AD08586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1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2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0" r:id="rId1"/>
    <p:sldLayoutId id="2147484406" r:id="rId2"/>
    <p:sldLayoutId id="2147484411" r:id="rId3"/>
    <p:sldLayoutId id="2147484407" r:id="rId4"/>
    <p:sldLayoutId id="2147484408" r:id="rId5"/>
    <p:sldLayoutId id="2147484412" r:id="rId6"/>
    <p:sldLayoutId id="2147484413" r:id="rId7"/>
    <p:sldLayoutId id="2147484414" r:id="rId8"/>
    <p:sldLayoutId id="2147484415" r:id="rId9"/>
    <p:sldLayoutId id="2147484409" r:id="rId10"/>
    <p:sldLayoutId id="2147484416" r:id="rId11"/>
    <p:sldLayoutId id="2147484417" r:id="rId1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b="1" kern="1200">
          <a:solidFill>
            <a:srgbClr val="7030A0"/>
          </a:solidFill>
          <a:latin typeface="굴림" pitchFamily="50" charset="-127"/>
          <a:ea typeface="굴림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굴림" pitchFamily="50" charset="-127"/>
          <a:ea typeface="굴림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5616" y="2660650"/>
            <a:ext cx="72008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600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12</a:t>
            </a:r>
            <a:r>
              <a:rPr lang="ko-KR" altLang="en-US" sz="3600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장 파일 시스템과 파일 입출력</a:t>
            </a:r>
            <a:br>
              <a:rPr lang="ko-KR" altLang="en-US" sz="3600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</a:br>
            <a:br>
              <a:rPr lang="ko-KR" altLang="en-US" sz="3600" dirty="0"/>
            </a:br>
            <a:endParaRPr lang="en-US" altLang="ko-KR" sz="3600" dirty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98900"/>
            <a:ext cx="6858000" cy="533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숙명여대 </a:t>
            </a:r>
            <a:r>
              <a:rPr lang="ko-KR" altLang="en-US" dirty="0" err="1"/>
              <a:t>창병모</a:t>
            </a:r>
            <a:endParaRPr lang="ko-KR" altLang="en-US" dirty="0"/>
          </a:p>
        </p:txBody>
      </p:sp>
      <p:sp>
        <p:nvSpPr>
          <p:cNvPr id="12292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7DE384D4-A80B-4119-8046-524AB56CAC66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0894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4C247-2B69-45FF-B0A7-9CCDD7AE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2B0D9-2D19-44FA-8674-0DE37CD6533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638" lvl="1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stat cs1.txt</a:t>
            </a:r>
          </a:p>
          <a:p>
            <a:pPr marL="274638" lvl="1" indent="0" latinLnBrk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File: cs1.txt</a:t>
            </a:r>
          </a:p>
          <a:p>
            <a:pPr marL="274638" lvl="1" indent="0" latinLnBrk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Size: 2088 	Blocks: 8 IO Block: 4096 </a:t>
            </a:r>
            <a:r>
              <a:rPr lang="ko-KR" altLang="en-US" sz="1600" dirty="0">
                <a:latin typeface="Lucida Sans Typewriter" panose="020B0509030504030204" pitchFamily="49" charset="0"/>
              </a:rPr>
              <a:t>일반 파일</a:t>
            </a:r>
          </a:p>
          <a:p>
            <a:pPr marL="274638" lvl="1" indent="0" latinLnBrk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Device: 803h/2051d	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Inode</a:t>
            </a:r>
            <a:r>
              <a:rPr lang="en-US" altLang="ko-KR" sz="1600" dirty="0">
                <a:latin typeface="Lucida Sans Typewriter" panose="020B0509030504030204" pitchFamily="49" charset="0"/>
              </a:rPr>
              <a:t>: 1196554 Links: 1</a:t>
            </a:r>
          </a:p>
          <a:p>
            <a:pPr marL="274638" lvl="1" indent="0" latinLnBrk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Access: (0600/-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600" dirty="0">
                <a:latin typeface="Lucida Sans Typewriter" panose="020B0509030504030204" pitchFamily="49" charset="0"/>
              </a:rPr>
              <a:t>-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600" dirty="0">
                <a:latin typeface="Lucida Sans Typewriter" panose="020B0509030504030204" pitchFamily="49" charset="0"/>
              </a:rPr>
              <a:t>-r--)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Uid</a:t>
            </a:r>
            <a:r>
              <a:rPr lang="en-US" altLang="ko-KR" sz="1600" dirty="0">
                <a:latin typeface="Lucida Sans Typewriter" panose="020B0509030504030204" pitchFamily="49" charset="0"/>
              </a:rPr>
              <a:t>: (1000/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600" dirty="0">
                <a:latin typeface="Lucida Sans Typewriter" panose="020B0509030504030204" pitchFamily="49" charset="0"/>
              </a:rPr>
              <a:t>)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Gid</a:t>
            </a:r>
            <a:r>
              <a:rPr lang="en-US" altLang="ko-KR" sz="1600" dirty="0">
                <a:latin typeface="Lucida Sans Typewriter" panose="020B0509030504030204" pitchFamily="49" charset="0"/>
              </a:rPr>
              <a:t>: (1000/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600" dirty="0">
                <a:latin typeface="Lucida Sans Typewriter" panose="020B0509030504030204" pitchFamily="49" charset="0"/>
              </a:rPr>
              <a:t>)</a:t>
            </a:r>
          </a:p>
          <a:p>
            <a:pPr marL="274638" lvl="1" indent="0" latinLnBrk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Access: 2021-10-04 01:28:01.726822341 -0700</a:t>
            </a:r>
          </a:p>
          <a:p>
            <a:pPr marL="274638" lvl="1" indent="0" latinLnBrk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Modify: 2021-10-04 01:28:01.726822341 -0700</a:t>
            </a:r>
          </a:p>
          <a:p>
            <a:pPr marL="274638" lvl="1" indent="0" latinLnBrk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Change: 2021-10-04 01:28:01.726822341 -0700</a:t>
            </a:r>
          </a:p>
          <a:p>
            <a:pPr marL="274638" lvl="1" indent="0" latinLnBrk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Birth: 2021-10-04 01:28:01.726822341 -0700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2DFD13-4917-406E-8A2E-F2D2F316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8D467E-E02D-4F34-99F9-EB7FB154F5BA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4B0084C-ADCE-4CEA-9420-2048ED929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471693"/>
              </p:ext>
            </p:extLst>
          </p:nvPr>
        </p:nvGraphicFramePr>
        <p:xfrm>
          <a:off x="899592" y="1875864"/>
          <a:ext cx="5276342" cy="762826"/>
        </p:xfrm>
        <a:graphic>
          <a:graphicData uri="http://schemas.openxmlformats.org/drawingml/2006/table">
            <a:tbl>
              <a:tblPr/>
              <a:tblGrid>
                <a:gridCol w="5276342">
                  <a:extLst>
                    <a:ext uri="{9D8B030D-6E8A-4147-A177-3AD203B41FA5}">
                      <a16:colId xmlns:a16="http://schemas.microsoft.com/office/drawing/2014/main" val="159524364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stat [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옵션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 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 pitchFamily="18" charset="2"/>
                        </a:rPr>
                        <a:t>파일의 자세한 상태 정보를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191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537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날짜 개체 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숙대 창병모 </a:t>
            </a:r>
          </a:p>
        </p:txBody>
      </p:sp>
      <p:sp>
        <p:nvSpPr>
          <p:cNvPr id="1741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A702A6E3-5A5F-4574-B7F5-E78641F4B620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793038" cy="750888"/>
          </a:xfrm>
        </p:spPr>
        <p:txBody>
          <a:bodyPr/>
          <a:lstStyle/>
          <a:p>
            <a:pPr latinLnBrk="0"/>
            <a:r>
              <a:rPr lang="en-US" altLang="ko-KR" dirty="0" err="1"/>
              <a:t>i</a:t>
            </a:r>
            <a:r>
              <a:rPr lang="en-US" altLang="ko-KR" dirty="0"/>
              <a:t>-</a:t>
            </a:r>
            <a:r>
              <a:rPr lang="ko-KR" altLang="en-US" dirty="0"/>
              <a:t>노드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3294" y="1196752"/>
            <a:ext cx="7577138" cy="482406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dirty="0">
                <a:solidFill>
                  <a:srgbClr val="C00000"/>
                </a:solidFill>
              </a:rPr>
              <a:t>한 파일은 하나의 </a:t>
            </a:r>
            <a:r>
              <a:rPr lang="en-US" altLang="ko-KR" sz="2000" dirty="0" err="1">
                <a:solidFill>
                  <a:srgbClr val="C00000"/>
                </a:solidFill>
              </a:rPr>
              <a:t>i</a:t>
            </a:r>
            <a:r>
              <a:rPr lang="en-US" altLang="ko-KR" sz="2000" dirty="0">
                <a:solidFill>
                  <a:srgbClr val="C00000"/>
                </a:solidFill>
              </a:rPr>
              <a:t>-</a:t>
            </a:r>
            <a:r>
              <a:rPr lang="ko-KR" altLang="en-US" sz="2000" dirty="0">
                <a:solidFill>
                  <a:srgbClr val="C00000"/>
                </a:solidFill>
              </a:rPr>
              <a:t>노드를 갖는다</a:t>
            </a:r>
            <a:r>
              <a:rPr lang="en-US" altLang="ko-KR" sz="2000" dirty="0">
                <a:solidFill>
                  <a:srgbClr val="C00000"/>
                </a:solidFill>
              </a:rPr>
              <a:t>. </a:t>
            </a:r>
          </a:p>
          <a:p>
            <a:pPr marL="274638" lvl="1" indent="0" latinLnBrk="0">
              <a:buNone/>
            </a:pPr>
            <a:r>
              <a:rPr lang="en-US" altLang="ko-KR" sz="1800" dirty="0"/>
              <a:t>$ ls -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cs1.txt</a:t>
            </a:r>
          </a:p>
          <a:p>
            <a:pPr marL="274638" lvl="1" indent="0" latinLnBrk="0">
              <a:buNone/>
            </a:pPr>
            <a:r>
              <a:rPr lang="en-US" altLang="ko-KR" sz="1800" dirty="0"/>
              <a:t>1196554 cs1.txt</a:t>
            </a:r>
          </a:p>
          <a:p>
            <a:pPr eaLnBrk="1" hangingPunct="1">
              <a:defRPr/>
            </a:pPr>
            <a:r>
              <a:rPr lang="ko-KR" altLang="en-US" sz="2000" dirty="0"/>
              <a:t>파일에 대한 모든 정보를 가지고 있음</a:t>
            </a:r>
          </a:p>
          <a:p>
            <a:pPr lvl="1" algn="just" eaLnBrk="1" hangingPunct="1">
              <a:defRPr/>
            </a:pPr>
            <a:endParaRPr lang="en-US" altLang="ko-KR" sz="1800" dirty="0">
              <a:latin typeface="Arial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839628"/>
              </p:ext>
            </p:extLst>
          </p:nvPr>
        </p:nvGraphicFramePr>
        <p:xfrm>
          <a:off x="1187624" y="2780928"/>
          <a:ext cx="7070800" cy="3452452"/>
        </p:xfrm>
        <a:graphic>
          <a:graphicData uri="http://schemas.openxmlformats.org/drawingml/2006/table">
            <a:tbl>
              <a:tblPr/>
              <a:tblGrid>
                <a:gridCol w="1903677">
                  <a:extLst>
                    <a:ext uri="{9D8B030D-6E8A-4147-A177-3AD203B41FA5}">
                      <a16:colId xmlns:a16="http://schemas.microsoft.com/office/drawing/2014/main" val="2025216990"/>
                    </a:ext>
                  </a:extLst>
                </a:gridCol>
                <a:gridCol w="5167123">
                  <a:extLst>
                    <a:ext uri="{9D8B030D-6E8A-4147-A177-3AD203B41FA5}">
                      <a16:colId xmlns:a16="http://schemas.microsoft.com/office/drawing/2014/main" val="1755619788"/>
                    </a:ext>
                  </a:extLst>
                </a:gridCol>
              </a:tblGrid>
              <a:tr h="3471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상태 정보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45832"/>
                  </a:ext>
                </a:extLst>
              </a:tr>
              <a:tr h="338269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블록 수</a:t>
                      </a:r>
                      <a:endParaRPr lang="ko-KR" altLang="en-US" sz="1400" kern="0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파일을 구성하는 블록의 개수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(K </a:t>
                      </a: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바이트 단위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)</a:t>
                      </a:r>
                      <a:endParaRPr lang="ko-KR" altLang="en-US" sz="1400" kern="0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670492"/>
                  </a:ext>
                </a:extLst>
              </a:tr>
              <a:tr h="399181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파일 종류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파일 종류를 나타낸다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843207"/>
                  </a:ext>
                </a:extLst>
              </a:tr>
              <a:tr h="338269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접근권한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파일에 대한 소유자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그룹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기타 사용자의 읽기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/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쓰기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/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실행 권한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219668"/>
                  </a:ext>
                </a:extLst>
              </a:tr>
              <a:tr h="338269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하드 링크 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파일에 대한 하드 링크 개수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907138"/>
                  </a:ext>
                </a:extLst>
              </a:tr>
              <a:tr h="338269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소유자 및 그룹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파일의 소유자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ID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및 소유자가 속한 그룹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482844"/>
                  </a:ext>
                </a:extLst>
              </a:tr>
              <a:tr h="338269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파일 크기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파일의 크기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(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바이트 단위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)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905589"/>
                  </a:ext>
                </a:extLst>
              </a:tr>
              <a:tr h="338269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최종 접근 시간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파일을 최후로 접근한 시간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711378"/>
                  </a:ext>
                </a:extLst>
              </a:tr>
              <a:tr h="338269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최종 수정 시간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파일을 생성 혹은 최후로 수정한 시간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082164"/>
                  </a:ext>
                </a:extLst>
              </a:tr>
              <a:tr h="338269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데이터 블록 주소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실제 데이터가 저장된 데이터 블록의 주소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5623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i</a:t>
            </a:r>
            <a:r>
              <a:rPr lang="en-US" altLang="ko-KR" dirty="0"/>
              <a:t>-</a:t>
            </a:r>
            <a:r>
              <a:rPr lang="ko-KR" altLang="en-US" dirty="0"/>
              <a:t>노드와 블록 포인터</a:t>
            </a:r>
            <a:endParaRPr lang="en-US" altLang="ko-KR" dirty="0">
              <a:latin typeface="Book Antiqua" panose="02040602050305030304" pitchFamily="18" charset="0"/>
              <a:ea typeface="바탕체" panose="02030609000101010101" pitchFamily="17" charset="-127"/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5" name="_x380385280" descr="EMB000060d428c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14824"/>
            <a:ext cx="5184576" cy="457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 포인터</a:t>
            </a:r>
          </a:p>
        </p:txBody>
      </p:sp>
      <p:sp>
        <p:nvSpPr>
          <p:cNvPr id="1536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블록에 대한 포인터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파일의 내용을 저장하기 위해 할당된 데이터 블록의 주소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하나의 </a:t>
            </a:r>
            <a:r>
              <a:rPr lang="en-US" altLang="ko-KR" dirty="0" err="1"/>
              <a:t>i</a:t>
            </a:r>
            <a:r>
              <a:rPr lang="en-US" altLang="ko-KR" dirty="0"/>
              <a:t>-</a:t>
            </a:r>
            <a:r>
              <a:rPr lang="ko-KR" altLang="en-US" dirty="0"/>
              <a:t>노드 내의 블록 포인터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직접 블록 포인터 </a:t>
            </a:r>
            <a:r>
              <a:rPr lang="en-US" altLang="ko-KR" dirty="0"/>
              <a:t>12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간접 블록 포인터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이중 간접 블록 포인터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최대 몇 개의 데이터 블록을 가리킬 수 있을까</a:t>
            </a:r>
            <a:r>
              <a:rPr lang="en-US" altLang="ko-KR" dirty="0"/>
              <a:t>?</a:t>
            </a: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03E4180C-33F3-435B-9039-A59128A363BB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660650"/>
            <a:ext cx="6858000" cy="990600"/>
          </a:xfrm>
        </p:spPr>
        <p:txBody>
          <a:bodyPr/>
          <a:lstStyle/>
          <a:p>
            <a:r>
              <a:rPr lang="en-US" altLang="ko-KR" sz="3600" dirty="0"/>
              <a:t>12.3  </a:t>
            </a:r>
            <a:r>
              <a:rPr lang="ko-KR" altLang="en-US" sz="3600" dirty="0"/>
              <a:t>디렉터리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98900"/>
            <a:ext cx="6858000" cy="533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</p:txBody>
      </p:sp>
      <p:sp>
        <p:nvSpPr>
          <p:cNvPr id="62468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042ABDED-4F38-4F99-9F98-64BA1F14463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3140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디렉터리 구현</a:t>
            </a:r>
          </a:p>
        </p:txBody>
      </p:sp>
      <p:sp>
        <p:nvSpPr>
          <p:cNvPr id="4915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디렉터리 내에는 무엇이 저장되어 있을까</a:t>
            </a:r>
            <a:r>
              <a:rPr lang="en-US" altLang="ko-KR" dirty="0"/>
              <a:t>?</a:t>
            </a:r>
          </a:p>
          <a:p>
            <a:pPr>
              <a:defRPr/>
            </a:pPr>
            <a:r>
              <a:rPr lang="ko-KR" altLang="en-US" dirty="0"/>
              <a:t>디렉터리 </a:t>
            </a:r>
            <a:r>
              <a:rPr lang="ko-KR" altLang="en-US" dirty="0" err="1"/>
              <a:t>엔트리</a:t>
            </a:r>
            <a:endParaRPr lang="en-US" altLang="ko-KR" dirty="0"/>
          </a:p>
          <a:p>
            <a:pPr marL="274638" lvl="1" indent="0">
              <a:buNone/>
              <a:defRPr/>
            </a:pPr>
            <a:endParaRPr lang="en-US" altLang="ko-KR" sz="1600" dirty="0">
              <a:latin typeface="Lucida Sans Typewriter" panose="020B0509030504030204" pitchFamily="49" charset="0"/>
            </a:endParaRPr>
          </a:p>
          <a:p>
            <a:pPr marL="274638" lvl="1" indent="0"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#include &lt;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dirent.h</a:t>
            </a:r>
            <a:r>
              <a:rPr lang="en-US" altLang="ko-KR" sz="1600" dirty="0">
                <a:latin typeface="Lucida Sans Typewriter" panose="020B0509030504030204" pitchFamily="49" charset="0"/>
              </a:rPr>
              <a:t>&gt;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ko-KR" sz="1600" dirty="0" err="1">
                <a:latin typeface="Lucida Sans Typewriter" panose="020B0509030504030204" pitchFamily="49" charset="0"/>
              </a:rPr>
              <a:t>struct</a:t>
            </a:r>
            <a:r>
              <a:rPr lang="en-US" altLang="ko-KR" sz="1600" dirty="0">
                <a:latin typeface="Lucida Sans Typewriter" panose="020B0509030504030204" pitchFamily="49" charset="0"/>
              </a:rPr>
              <a:t>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dirent</a:t>
            </a:r>
            <a:r>
              <a:rPr lang="en-US" altLang="ko-KR" sz="1600" dirty="0">
                <a:latin typeface="Lucida Sans Typewriter" panose="020B0509030504030204" pitchFamily="49" charset="0"/>
              </a:rPr>
              <a:t> {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  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ino_t</a:t>
            </a:r>
            <a:r>
              <a:rPr lang="en-US" altLang="ko-KR" sz="1600" dirty="0">
                <a:latin typeface="Lucida Sans Typewriter" panose="020B0509030504030204" pitchFamily="49" charset="0"/>
              </a:rPr>
              <a:t>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d_ino</a:t>
            </a:r>
            <a:r>
              <a:rPr lang="en-US" altLang="ko-KR" sz="1600" dirty="0">
                <a:latin typeface="Lucida Sans Typewriter" panose="020B0509030504030204" pitchFamily="49" charset="0"/>
              </a:rPr>
              <a:t>; //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i</a:t>
            </a:r>
            <a:r>
              <a:rPr lang="en-US" altLang="ko-KR" sz="1600" dirty="0">
                <a:latin typeface="Lucida Sans Typewriter" panose="020B0509030504030204" pitchFamily="49" charset="0"/>
              </a:rPr>
              <a:t>-</a:t>
            </a:r>
            <a:r>
              <a:rPr lang="ko-KR" altLang="en-US" sz="1600" dirty="0" err="1">
                <a:latin typeface="Lucida Sans Typewriter" panose="020B0509030504030204" pitchFamily="49" charset="0"/>
              </a:rPr>
              <a:t>노드</a:t>
            </a:r>
            <a:r>
              <a:rPr lang="ko-KR" altLang="en-US" sz="1600" dirty="0">
                <a:latin typeface="Lucida Sans Typewriter" panose="020B0509030504030204" pitchFamily="49" charset="0"/>
              </a:rPr>
              <a:t> 번호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   char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d_name</a:t>
            </a:r>
            <a:r>
              <a:rPr lang="en-US" altLang="ko-KR" sz="1600" dirty="0">
                <a:latin typeface="Lucida Sans Typewriter" panose="020B0509030504030204" pitchFamily="49" charset="0"/>
              </a:rPr>
              <a:t>[NAME_MAX + 1];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   // </a:t>
            </a:r>
            <a:r>
              <a:rPr lang="ko-KR" altLang="en-US" sz="1600" dirty="0">
                <a:latin typeface="Lucida Sans Typewriter" panose="020B0509030504030204" pitchFamily="49" charset="0"/>
              </a:rPr>
              <a:t>파일 이름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}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  <p:sp>
        <p:nvSpPr>
          <p:cNvPr id="6451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86410319-B704-4CFC-B8F4-718A8856116B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45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4518" name="_x105355312" descr="EMB0000107444a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617" y="2133600"/>
            <a:ext cx="4560887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2649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디렉터리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그림의 파일 시스템 구조를 보자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>
                <a:solidFill>
                  <a:srgbClr val="C00000"/>
                </a:solidFill>
              </a:rPr>
              <a:t>디렉터리를 위한 별도의 구조는 없다</a:t>
            </a:r>
            <a:r>
              <a:rPr lang="en-US" altLang="ko-KR" dirty="0"/>
              <a:t>. </a:t>
            </a:r>
          </a:p>
          <a:p>
            <a:pPr lvl="1">
              <a:defRPr/>
            </a:pPr>
            <a:endParaRPr lang="en-US" altLang="ko-KR" dirty="0"/>
          </a:p>
          <a:p>
            <a:pPr marL="273050" lvl="1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pPr>
            <a:r>
              <a:rPr lang="ko-KR" altLang="en-US" dirty="0"/>
              <a:t>파일 시스템 내에서 디렉터리를 어떻게 구현할 수 있을까</a:t>
            </a:r>
            <a:r>
              <a:rPr lang="en-US" altLang="ko-KR" dirty="0"/>
              <a:t>? </a:t>
            </a:r>
          </a:p>
          <a:p>
            <a:pPr marL="604837" lvl="2" indent="-28575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디렉터리도 일종의 파일로 다른 파일처럼 구현된다</a:t>
            </a:r>
            <a:r>
              <a:rPr lang="en-US" altLang="ko-KR" dirty="0"/>
              <a:t>. </a:t>
            </a:r>
          </a:p>
          <a:p>
            <a:pPr marL="604837" lvl="2" indent="-28575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디렉터리도 다른 파일처럼 하나의 </a:t>
            </a:r>
            <a:r>
              <a:rPr lang="en-US" altLang="ko-KR" dirty="0" err="1"/>
              <a:t>i</a:t>
            </a:r>
            <a:r>
              <a:rPr lang="en-US" altLang="ko-KR" dirty="0"/>
              <a:t>-</a:t>
            </a:r>
            <a:r>
              <a:rPr lang="ko-KR" altLang="en-US" dirty="0" err="1"/>
              <a:t>노드로</a:t>
            </a:r>
            <a:r>
              <a:rPr lang="ko-KR" altLang="en-US" dirty="0"/>
              <a:t> 표현된다</a:t>
            </a:r>
            <a:r>
              <a:rPr lang="en-US" altLang="ko-KR" dirty="0"/>
              <a:t>. </a:t>
            </a:r>
          </a:p>
          <a:p>
            <a:pPr marL="604837" lvl="2" indent="-28575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디렉터리의 내용은 디렉터리 </a:t>
            </a:r>
            <a:r>
              <a:rPr lang="ko-KR" altLang="en-US" dirty="0" err="1"/>
              <a:t>엔트리</a:t>
            </a:r>
            <a:r>
              <a:rPr lang="en-US" altLang="ko-KR" dirty="0"/>
              <a:t>(</a:t>
            </a:r>
            <a:r>
              <a:rPr lang="ko-KR" altLang="en-US" dirty="0"/>
              <a:t>파일이름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en-US" altLang="ko-KR" dirty="0"/>
              <a:t>-</a:t>
            </a:r>
            <a:r>
              <a:rPr lang="ko-KR" altLang="en-US" dirty="0" err="1"/>
              <a:t>노드</a:t>
            </a:r>
            <a:r>
              <a:rPr lang="ko-KR" altLang="en-US" dirty="0"/>
              <a:t> 번호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885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9F1F1F08-8D4B-46CE-B4B6-7F562CF1691C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542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날짜 개체 틀 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©</a:t>
            </a:r>
            <a:r>
              <a:rPr lang="ko-KR" altLang="en-US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숙대 창병모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282575"/>
            <a:ext cx="7910513" cy="684213"/>
          </a:xfrm>
        </p:spPr>
        <p:txBody>
          <a:bodyPr/>
          <a:lstStyle/>
          <a:p>
            <a:pPr eaLnBrk="1" hangingPunct="1"/>
            <a:r>
              <a:rPr lang="ko-KR" altLang="en-US" dirty="0">
                <a:latin typeface="+mn-ea"/>
                <a:ea typeface="+mn-ea"/>
              </a:rPr>
              <a:t>디렉토리 구현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066800"/>
            <a:ext cx="4267200" cy="54102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ko-KR" sz="1600"/>
              <a:t>  </a:t>
            </a:r>
          </a:p>
        </p:txBody>
      </p:sp>
      <p:sp>
        <p:nvSpPr>
          <p:cNvPr id="79877" name="Line 4"/>
          <p:cNvSpPr>
            <a:spLocks noChangeShapeType="1"/>
          </p:cNvSpPr>
          <p:nvPr/>
        </p:nvSpPr>
        <p:spPr bwMode="auto">
          <a:xfrm flipH="1">
            <a:off x="1698625" y="1868488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78" name="Text Box 5"/>
          <p:cNvSpPr txBox="1">
            <a:spLocks noChangeArrowheads="1"/>
          </p:cNvSpPr>
          <p:nvPr/>
        </p:nvSpPr>
        <p:spPr bwMode="auto">
          <a:xfrm>
            <a:off x="1851025" y="18684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2000" baseline="-25000">
                <a:latin typeface="Bookman Old Style" panose="02050604050505020204" pitchFamily="18" charset="0"/>
                <a:ea typeface="굴림" panose="020B0600000101010101" pitchFamily="50" charset="-127"/>
              </a:rPr>
              <a:t>2</a:t>
            </a:r>
            <a:endParaRPr lang="en-US" altLang="ko-KR" sz="2000">
              <a:latin typeface="Bookman Old Style" panose="02050604050505020204" pitchFamily="18" charset="0"/>
              <a:ea typeface="굴림" panose="020B0600000101010101" pitchFamily="50" charset="-127"/>
            </a:endParaRPr>
          </a:p>
        </p:txBody>
      </p:sp>
      <p:sp>
        <p:nvSpPr>
          <p:cNvPr id="79879" name="Line 6"/>
          <p:cNvSpPr>
            <a:spLocks noChangeShapeType="1"/>
          </p:cNvSpPr>
          <p:nvPr/>
        </p:nvSpPr>
        <p:spPr bwMode="auto">
          <a:xfrm>
            <a:off x="860425" y="247808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80" name="Line 7"/>
          <p:cNvSpPr>
            <a:spLocks noChangeShapeType="1"/>
          </p:cNvSpPr>
          <p:nvPr/>
        </p:nvSpPr>
        <p:spPr bwMode="auto">
          <a:xfrm>
            <a:off x="1698625" y="22494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81" name="Line 8"/>
          <p:cNvSpPr>
            <a:spLocks noChangeShapeType="1"/>
          </p:cNvSpPr>
          <p:nvPr/>
        </p:nvSpPr>
        <p:spPr bwMode="auto">
          <a:xfrm>
            <a:off x="860425" y="24780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82" name="Line 9"/>
          <p:cNvSpPr>
            <a:spLocks noChangeShapeType="1"/>
          </p:cNvSpPr>
          <p:nvPr/>
        </p:nvSpPr>
        <p:spPr bwMode="auto">
          <a:xfrm>
            <a:off x="2613025" y="24780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83" name="Text Box 10"/>
          <p:cNvSpPr txBox="1">
            <a:spLocks noChangeArrowheads="1"/>
          </p:cNvSpPr>
          <p:nvPr/>
        </p:nvSpPr>
        <p:spPr bwMode="auto">
          <a:xfrm>
            <a:off x="631825" y="2605088"/>
            <a:ext cx="687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Bookman Old Style" panose="02050604050505020204" pitchFamily="18" charset="0"/>
                <a:ea typeface="굴림" panose="020B0600000101010101" pitchFamily="50" charset="-127"/>
              </a:rPr>
              <a:t>bin</a:t>
            </a:r>
            <a:r>
              <a:rPr lang="en-US" altLang="ko-KR" sz="2000" baseline="-25000">
                <a:latin typeface="Bookman Old Style" panose="02050604050505020204" pitchFamily="18" charset="0"/>
                <a:ea typeface="굴림" panose="020B0600000101010101" pitchFamily="50" charset="-127"/>
              </a:rPr>
              <a:t>3</a:t>
            </a:r>
            <a:endParaRPr lang="en-US" altLang="ko-KR" sz="2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9884" name="Text Box 11"/>
          <p:cNvSpPr txBox="1">
            <a:spLocks noChangeArrowheads="1"/>
          </p:cNvSpPr>
          <p:nvPr/>
        </p:nvSpPr>
        <p:spPr bwMode="auto">
          <a:xfrm>
            <a:off x="2384425" y="255428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2000">
                <a:latin typeface="Bookman Old Style" panose="02050604050505020204" pitchFamily="18" charset="0"/>
                <a:ea typeface="굴림" panose="020B0600000101010101" pitchFamily="50" charset="-127"/>
              </a:rPr>
              <a:t>usr</a:t>
            </a:r>
            <a:r>
              <a:rPr lang="en-US" altLang="ko-KR" sz="2000" baseline="-25000">
                <a:latin typeface="Bookman Old Style" panose="02050604050505020204" pitchFamily="18" charset="0"/>
                <a:ea typeface="굴림" panose="020B0600000101010101" pitchFamily="50" charset="-127"/>
              </a:rPr>
              <a:t>4</a:t>
            </a:r>
            <a:endParaRPr lang="en-US" altLang="ko-KR" sz="2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9885" name="Line 12"/>
          <p:cNvSpPr>
            <a:spLocks noChangeShapeType="1"/>
          </p:cNvSpPr>
          <p:nvPr/>
        </p:nvSpPr>
        <p:spPr bwMode="auto">
          <a:xfrm>
            <a:off x="479425" y="31638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86" name="Line 13"/>
          <p:cNvSpPr>
            <a:spLocks noChangeShapeType="1"/>
          </p:cNvSpPr>
          <p:nvPr/>
        </p:nvSpPr>
        <p:spPr bwMode="auto">
          <a:xfrm>
            <a:off x="860425" y="2935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87" name="Line 14"/>
          <p:cNvSpPr>
            <a:spLocks noChangeShapeType="1"/>
          </p:cNvSpPr>
          <p:nvPr/>
        </p:nvSpPr>
        <p:spPr bwMode="auto">
          <a:xfrm>
            <a:off x="479425" y="31638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88" name="Line 15"/>
          <p:cNvSpPr>
            <a:spLocks noChangeShapeType="1"/>
          </p:cNvSpPr>
          <p:nvPr/>
        </p:nvSpPr>
        <p:spPr bwMode="auto">
          <a:xfrm>
            <a:off x="1317625" y="31638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89" name="Line 16"/>
          <p:cNvSpPr>
            <a:spLocks noChangeShapeType="1"/>
          </p:cNvSpPr>
          <p:nvPr/>
        </p:nvSpPr>
        <p:spPr bwMode="auto">
          <a:xfrm>
            <a:off x="2613025" y="29352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90" name="Text Box 17"/>
          <p:cNvSpPr txBox="1">
            <a:spLocks noChangeArrowheads="1"/>
          </p:cNvSpPr>
          <p:nvPr/>
        </p:nvSpPr>
        <p:spPr bwMode="auto">
          <a:xfrm>
            <a:off x="250825" y="3392488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2000">
                <a:latin typeface="Bookman Old Style" panose="02050604050505020204" pitchFamily="18" charset="0"/>
                <a:ea typeface="굴림" panose="020B0600000101010101" pitchFamily="50" charset="-127"/>
              </a:rPr>
              <a:t>ls</a:t>
            </a:r>
            <a:r>
              <a:rPr lang="en-US" altLang="ko-KR" sz="2000" baseline="-25000">
                <a:latin typeface="Bookman Old Style" panose="02050604050505020204" pitchFamily="18" charset="0"/>
                <a:ea typeface="굴림" panose="020B0600000101010101" pitchFamily="50" charset="-127"/>
              </a:rPr>
              <a:t>5</a:t>
            </a:r>
            <a:endParaRPr lang="en-US" altLang="ko-KR" sz="2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9891" name="Text Box 18"/>
          <p:cNvSpPr txBox="1">
            <a:spLocks noChangeArrowheads="1"/>
          </p:cNvSpPr>
          <p:nvPr/>
        </p:nvSpPr>
        <p:spPr bwMode="auto">
          <a:xfrm>
            <a:off x="1089025" y="331628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2000">
                <a:latin typeface="Bookman Old Style" panose="02050604050505020204" pitchFamily="18" charset="0"/>
                <a:ea typeface="굴림" panose="020B0600000101010101" pitchFamily="50" charset="-127"/>
              </a:rPr>
              <a:t>cp</a:t>
            </a:r>
            <a:r>
              <a:rPr lang="en-US" altLang="ko-KR" sz="2000" baseline="-25000">
                <a:latin typeface="Bookman Old Style" panose="02050604050505020204" pitchFamily="18" charset="0"/>
                <a:ea typeface="굴림" panose="020B0600000101010101" pitchFamily="50" charset="-127"/>
              </a:rPr>
              <a:t>7</a:t>
            </a:r>
            <a:endParaRPr lang="en-US" altLang="ko-KR" sz="2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9892" name="Text Box 19"/>
          <p:cNvSpPr txBox="1">
            <a:spLocks noChangeArrowheads="1"/>
          </p:cNvSpPr>
          <p:nvPr/>
        </p:nvSpPr>
        <p:spPr bwMode="auto">
          <a:xfrm>
            <a:off x="2308225" y="3392488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2000">
                <a:latin typeface="Bookman Old Style" panose="02050604050505020204" pitchFamily="18" charset="0"/>
                <a:ea typeface="굴림" panose="020B0600000101010101" pitchFamily="50" charset="-127"/>
              </a:rPr>
              <a:t>test.c</a:t>
            </a:r>
            <a:r>
              <a:rPr lang="en-US" altLang="ko-KR" sz="2000" baseline="-25000">
                <a:latin typeface="Bookman Old Style" panose="02050604050505020204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79893" name="Rectangle 21"/>
          <p:cNvSpPr>
            <a:spLocks noChangeArrowheads="1"/>
          </p:cNvSpPr>
          <p:nvPr/>
        </p:nvSpPr>
        <p:spPr bwMode="auto">
          <a:xfrm>
            <a:off x="5262563" y="1336675"/>
            <a:ext cx="2430462" cy="4179888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</p:spPr>
        <p:txBody>
          <a:bodyPr wrap="none" anchor="ctr">
            <a:flatTx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5262563" y="1635125"/>
            <a:ext cx="24304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95" name="Line 23"/>
          <p:cNvSpPr>
            <a:spLocks noChangeShapeType="1"/>
          </p:cNvSpPr>
          <p:nvPr/>
        </p:nvSpPr>
        <p:spPr bwMode="auto">
          <a:xfrm>
            <a:off x="5262563" y="1933575"/>
            <a:ext cx="24304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96" name="Line 24"/>
          <p:cNvSpPr>
            <a:spLocks noChangeShapeType="1"/>
          </p:cNvSpPr>
          <p:nvPr/>
        </p:nvSpPr>
        <p:spPr bwMode="auto">
          <a:xfrm>
            <a:off x="5262563" y="2232025"/>
            <a:ext cx="24304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97" name="Line 25"/>
          <p:cNvSpPr>
            <a:spLocks noChangeShapeType="1"/>
          </p:cNvSpPr>
          <p:nvPr/>
        </p:nvSpPr>
        <p:spPr bwMode="auto">
          <a:xfrm>
            <a:off x="5262563" y="2532063"/>
            <a:ext cx="2430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98" name="Line 26"/>
          <p:cNvSpPr>
            <a:spLocks noChangeShapeType="1"/>
          </p:cNvSpPr>
          <p:nvPr/>
        </p:nvSpPr>
        <p:spPr bwMode="auto">
          <a:xfrm>
            <a:off x="5262563" y="2828925"/>
            <a:ext cx="24304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99" name="Line 27"/>
          <p:cNvSpPr>
            <a:spLocks noChangeShapeType="1"/>
          </p:cNvSpPr>
          <p:nvPr/>
        </p:nvSpPr>
        <p:spPr bwMode="auto">
          <a:xfrm>
            <a:off x="5262563" y="3128963"/>
            <a:ext cx="24304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00" name="Line 28"/>
          <p:cNvSpPr>
            <a:spLocks noChangeShapeType="1"/>
          </p:cNvSpPr>
          <p:nvPr/>
        </p:nvSpPr>
        <p:spPr bwMode="auto">
          <a:xfrm>
            <a:off x="5262563" y="3622675"/>
            <a:ext cx="24304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01" name="Line 29"/>
          <p:cNvSpPr>
            <a:spLocks noChangeShapeType="1"/>
          </p:cNvSpPr>
          <p:nvPr/>
        </p:nvSpPr>
        <p:spPr bwMode="auto">
          <a:xfrm>
            <a:off x="5262563" y="4143375"/>
            <a:ext cx="24304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02" name="Line 30"/>
          <p:cNvSpPr>
            <a:spLocks noChangeShapeType="1"/>
          </p:cNvSpPr>
          <p:nvPr/>
        </p:nvSpPr>
        <p:spPr bwMode="auto">
          <a:xfrm>
            <a:off x="5262563" y="4732338"/>
            <a:ext cx="24304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03" name="Line 31"/>
          <p:cNvSpPr>
            <a:spLocks noChangeShapeType="1"/>
          </p:cNvSpPr>
          <p:nvPr/>
        </p:nvSpPr>
        <p:spPr bwMode="auto">
          <a:xfrm>
            <a:off x="5262563" y="5189538"/>
            <a:ext cx="24304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04" name="Text Box 32"/>
          <p:cNvSpPr txBox="1">
            <a:spLocks noChangeArrowheads="1"/>
          </p:cNvSpPr>
          <p:nvPr/>
        </p:nvSpPr>
        <p:spPr bwMode="auto">
          <a:xfrm>
            <a:off x="5487988" y="1635125"/>
            <a:ext cx="2130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200     dr-xr-xr-x     …</a:t>
            </a:r>
          </a:p>
        </p:txBody>
      </p:sp>
      <p:sp>
        <p:nvSpPr>
          <p:cNvPr id="79905" name="Text Box 33"/>
          <p:cNvSpPr txBox="1">
            <a:spLocks noChangeArrowheads="1"/>
          </p:cNvSpPr>
          <p:nvPr/>
        </p:nvSpPr>
        <p:spPr bwMode="auto">
          <a:xfrm>
            <a:off x="5487988" y="1933575"/>
            <a:ext cx="2130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201     dr-xr-xr-x     …</a:t>
            </a:r>
          </a:p>
        </p:txBody>
      </p:sp>
      <p:sp>
        <p:nvSpPr>
          <p:cNvPr id="79906" name="Text Box 34"/>
          <p:cNvSpPr txBox="1">
            <a:spLocks noChangeArrowheads="1"/>
          </p:cNvSpPr>
          <p:nvPr/>
        </p:nvSpPr>
        <p:spPr bwMode="auto">
          <a:xfrm>
            <a:off x="5487988" y="2232025"/>
            <a:ext cx="2130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202     </a:t>
            </a:r>
            <a:r>
              <a:rPr lang="ko-KR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d</a:t>
            </a:r>
            <a:r>
              <a:rPr lang="en-US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r-xr-xr-x     …</a:t>
            </a:r>
          </a:p>
        </p:txBody>
      </p:sp>
      <p:sp>
        <p:nvSpPr>
          <p:cNvPr id="79907" name="Text Box 35"/>
          <p:cNvSpPr txBox="1">
            <a:spLocks noChangeArrowheads="1"/>
          </p:cNvSpPr>
          <p:nvPr/>
        </p:nvSpPr>
        <p:spPr bwMode="auto">
          <a:xfrm>
            <a:off x="5487988" y="2532063"/>
            <a:ext cx="2205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203     </a:t>
            </a:r>
            <a:r>
              <a:rPr lang="ko-KR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-</a:t>
            </a:r>
            <a:r>
              <a:rPr lang="en-US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r-xr-xr-x      …</a:t>
            </a:r>
          </a:p>
        </p:txBody>
      </p:sp>
      <p:sp>
        <p:nvSpPr>
          <p:cNvPr id="79908" name="Text Box 36"/>
          <p:cNvSpPr txBox="1">
            <a:spLocks noChangeArrowheads="1"/>
          </p:cNvSpPr>
          <p:nvPr/>
        </p:nvSpPr>
        <p:spPr bwMode="auto">
          <a:xfrm>
            <a:off x="5487988" y="2828925"/>
            <a:ext cx="2355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204,206</a:t>
            </a:r>
            <a:r>
              <a:rPr lang="ko-KR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-</a:t>
            </a:r>
            <a:r>
              <a:rPr lang="en-US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r-xr-xr-x    …</a:t>
            </a:r>
          </a:p>
        </p:txBody>
      </p:sp>
      <p:sp>
        <p:nvSpPr>
          <p:cNvPr id="79909" name="Rectangle 37"/>
          <p:cNvSpPr>
            <a:spLocks noChangeArrowheads="1"/>
          </p:cNvSpPr>
          <p:nvPr/>
        </p:nvSpPr>
        <p:spPr bwMode="auto">
          <a:xfrm>
            <a:off x="5262563" y="5516563"/>
            <a:ext cx="2430462" cy="782637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</p:spPr>
        <p:txBody>
          <a:bodyPr wrap="none" anchor="ctr">
            <a:flatTx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9910" name="Line 38"/>
          <p:cNvSpPr>
            <a:spLocks noChangeShapeType="1"/>
          </p:cNvSpPr>
          <p:nvPr/>
        </p:nvSpPr>
        <p:spPr bwMode="auto">
          <a:xfrm>
            <a:off x="5273675" y="5919788"/>
            <a:ext cx="2430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11" name="Text Box 39"/>
          <p:cNvSpPr txBox="1">
            <a:spLocks noChangeArrowheads="1"/>
          </p:cNvSpPr>
          <p:nvPr/>
        </p:nvSpPr>
        <p:spPr bwMode="auto">
          <a:xfrm>
            <a:off x="5487988" y="3652838"/>
            <a:ext cx="21224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.		2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..		2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bin		3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usr		4</a:t>
            </a:r>
          </a:p>
        </p:txBody>
      </p:sp>
      <p:sp>
        <p:nvSpPr>
          <p:cNvPr id="79912" name="Text Box 40"/>
          <p:cNvSpPr txBox="1">
            <a:spLocks noChangeArrowheads="1"/>
          </p:cNvSpPr>
          <p:nvPr/>
        </p:nvSpPr>
        <p:spPr bwMode="auto">
          <a:xfrm>
            <a:off x="5487988" y="4171950"/>
            <a:ext cx="21224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.		3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..		2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ls		5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cp		7</a:t>
            </a:r>
          </a:p>
        </p:txBody>
      </p:sp>
      <p:sp>
        <p:nvSpPr>
          <p:cNvPr id="79913" name="Text Box 41"/>
          <p:cNvSpPr txBox="1">
            <a:spLocks noChangeArrowheads="1"/>
          </p:cNvSpPr>
          <p:nvPr/>
        </p:nvSpPr>
        <p:spPr bwMode="auto">
          <a:xfrm>
            <a:off x="5487988" y="4762500"/>
            <a:ext cx="2141537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.		4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..		2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test.c		6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ko-KR" sz="1400">
              <a:latin typeface="Bookman Old Style" panose="02050604050505020204" pitchFamily="18" charset="0"/>
              <a:ea typeface="굴림" panose="020B0600000101010101" pitchFamily="50" charset="-127"/>
            </a:endParaRPr>
          </a:p>
        </p:txBody>
      </p:sp>
      <p:sp>
        <p:nvSpPr>
          <p:cNvPr id="79914" name="Text Box 42"/>
          <p:cNvSpPr txBox="1">
            <a:spLocks noChangeArrowheads="1"/>
          </p:cNvSpPr>
          <p:nvPr/>
        </p:nvSpPr>
        <p:spPr bwMode="auto">
          <a:xfrm>
            <a:off x="5565775" y="5189538"/>
            <a:ext cx="1749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ls </a:t>
            </a:r>
            <a:r>
              <a:rPr lang="ko-KR" altLang="en-US" sz="1400">
                <a:latin typeface="Bookman Old Style" panose="02050604050505020204" pitchFamily="18" charset="0"/>
                <a:ea typeface="굴림" panose="020B0600000101010101" pitchFamily="50" charset="-127"/>
              </a:rPr>
              <a:t>실행파일</a:t>
            </a:r>
            <a:endParaRPr lang="en-US" altLang="ko-KR" sz="1400">
              <a:latin typeface="Bookman Old Style" panose="02050604050505020204" pitchFamily="18" charset="0"/>
              <a:ea typeface="굴림" panose="020B0600000101010101" pitchFamily="50" charset="-127"/>
            </a:endParaRPr>
          </a:p>
        </p:txBody>
      </p:sp>
      <p:sp>
        <p:nvSpPr>
          <p:cNvPr id="79915" name="Text Box 43"/>
          <p:cNvSpPr txBox="1">
            <a:spLocks noChangeArrowheads="1"/>
          </p:cNvSpPr>
          <p:nvPr/>
        </p:nvSpPr>
        <p:spPr bwMode="auto">
          <a:xfrm>
            <a:off x="5565775" y="5581650"/>
            <a:ext cx="2052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test.c : </a:t>
            </a:r>
            <a:r>
              <a:rPr lang="ko-KR" altLang="en-US" sz="1400">
                <a:latin typeface="Bookman Old Style" panose="02050604050505020204" pitchFamily="18" charset="0"/>
                <a:ea typeface="굴림" panose="020B0600000101010101" pitchFamily="50" charset="-127"/>
              </a:rPr>
              <a:t>첫 번째 블록</a:t>
            </a:r>
            <a:endParaRPr lang="en-US" altLang="ko-KR" sz="1400">
              <a:latin typeface="Bookman Old Style" panose="02050604050505020204" pitchFamily="18" charset="0"/>
              <a:ea typeface="굴림" panose="020B0600000101010101" pitchFamily="50" charset="-127"/>
            </a:endParaRPr>
          </a:p>
        </p:txBody>
      </p:sp>
      <p:sp>
        <p:nvSpPr>
          <p:cNvPr id="79916" name="Text Box 44"/>
          <p:cNvSpPr txBox="1">
            <a:spLocks noChangeArrowheads="1"/>
          </p:cNvSpPr>
          <p:nvPr/>
        </p:nvSpPr>
        <p:spPr bwMode="auto">
          <a:xfrm>
            <a:off x="5565775" y="5973763"/>
            <a:ext cx="2052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cp </a:t>
            </a:r>
            <a:r>
              <a:rPr lang="ko-KR" altLang="en-US" sz="1400">
                <a:latin typeface="Bookman Old Style" panose="02050604050505020204" pitchFamily="18" charset="0"/>
                <a:ea typeface="굴림" panose="020B0600000101010101" pitchFamily="50" charset="-127"/>
              </a:rPr>
              <a:t>실행파일</a:t>
            </a:r>
            <a:endParaRPr lang="en-US" altLang="ko-KR" sz="1400">
              <a:latin typeface="Bookman Old Style" panose="02050604050505020204" pitchFamily="18" charset="0"/>
              <a:ea typeface="굴림" panose="020B0600000101010101" pitchFamily="50" charset="-127"/>
            </a:endParaRPr>
          </a:p>
        </p:txBody>
      </p:sp>
      <p:sp>
        <p:nvSpPr>
          <p:cNvPr id="79917" name="Rectangle 45"/>
          <p:cNvSpPr>
            <a:spLocks noChangeArrowheads="1"/>
          </p:cNvSpPr>
          <p:nvPr/>
        </p:nvSpPr>
        <p:spPr bwMode="auto">
          <a:xfrm>
            <a:off x="5262563" y="6299200"/>
            <a:ext cx="2430462" cy="327025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</p:spPr>
        <p:txBody>
          <a:bodyPr wrap="none" anchor="ctr">
            <a:flatTx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9918" name="Text Box 46"/>
          <p:cNvSpPr txBox="1">
            <a:spLocks noChangeArrowheads="1"/>
          </p:cNvSpPr>
          <p:nvPr/>
        </p:nvSpPr>
        <p:spPr bwMode="auto">
          <a:xfrm>
            <a:off x="5565775" y="6313488"/>
            <a:ext cx="2052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test.c : </a:t>
            </a:r>
            <a:r>
              <a:rPr lang="ko-KR" altLang="en-US" sz="1400">
                <a:latin typeface="Bookman Old Style" panose="02050604050505020204" pitchFamily="18" charset="0"/>
                <a:ea typeface="굴림" panose="020B0600000101010101" pitchFamily="50" charset="-127"/>
              </a:rPr>
              <a:t>두 번째 블록</a:t>
            </a:r>
            <a:endParaRPr lang="en-US" altLang="ko-KR" sz="1400">
              <a:latin typeface="Bookman Old Style" panose="02050604050505020204" pitchFamily="18" charset="0"/>
              <a:ea typeface="굴림" panose="020B0600000101010101" pitchFamily="50" charset="-127"/>
            </a:endParaRPr>
          </a:p>
        </p:txBody>
      </p:sp>
      <p:sp>
        <p:nvSpPr>
          <p:cNvPr id="79919" name="Text Box 47"/>
          <p:cNvSpPr txBox="1">
            <a:spLocks noChangeArrowheads="1"/>
          </p:cNvSpPr>
          <p:nvPr/>
        </p:nvSpPr>
        <p:spPr bwMode="auto">
          <a:xfrm>
            <a:off x="5148263" y="874713"/>
            <a:ext cx="13684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ko-KR" sz="1400" b="1">
              <a:solidFill>
                <a:srgbClr val="0000FF"/>
              </a:solidFill>
              <a:latin typeface="Bookman Old Style" panose="02050604050505020204" pitchFamily="18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400" b="1">
                <a:solidFill>
                  <a:srgbClr val="0000FF"/>
                </a:solidFill>
                <a:latin typeface="Bookman Old Style" panose="02050604050505020204" pitchFamily="18" charset="0"/>
                <a:ea typeface="굴림" panose="020B0600000101010101" pitchFamily="50" charset="-127"/>
              </a:rPr>
              <a:t>블록 포인터</a:t>
            </a:r>
            <a:endParaRPr lang="en-US" altLang="ko-KR" sz="1400" b="1">
              <a:solidFill>
                <a:srgbClr val="0000FF"/>
              </a:solidFill>
              <a:latin typeface="Bookman Old Style" panose="02050604050505020204" pitchFamily="18" charset="0"/>
              <a:ea typeface="굴림" panose="020B0600000101010101" pitchFamily="50" charset="-127"/>
            </a:endParaRPr>
          </a:p>
        </p:txBody>
      </p:sp>
      <p:sp>
        <p:nvSpPr>
          <p:cNvPr id="79920" name="Text Box 48"/>
          <p:cNvSpPr txBox="1">
            <a:spLocks noChangeArrowheads="1"/>
          </p:cNvSpPr>
          <p:nvPr/>
        </p:nvSpPr>
        <p:spPr bwMode="auto">
          <a:xfrm>
            <a:off x="6372225" y="1033463"/>
            <a:ext cx="12144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400" b="1" dirty="0">
                <a:solidFill>
                  <a:srgbClr val="0000FF"/>
                </a:solidFill>
                <a:latin typeface="Bookman Old Style" panose="02050604050505020204" pitchFamily="18" charset="0"/>
                <a:ea typeface="굴림" panose="020B0600000101010101" pitchFamily="50" charset="-127"/>
              </a:rPr>
              <a:t>접근권한</a:t>
            </a:r>
            <a:endParaRPr lang="en-US" altLang="ko-KR" sz="1600" dirty="0">
              <a:solidFill>
                <a:srgbClr val="0000FF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9921" name="Text Box 49"/>
          <p:cNvSpPr txBox="1">
            <a:spLocks noChangeArrowheads="1"/>
          </p:cNvSpPr>
          <p:nvPr/>
        </p:nvSpPr>
        <p:spPr bwMode="auto">
          <a:xfrm>
            <a:off x="4654550" y="4206875"/>
            <a:ext cx="684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latin typeface="Bookman Old Style" panose="02050604050505020204" pitchFamily="18" charset="0"/>
                <a:ea typeface="굴림" panose="020B0600000101010101" pitchFamily="50" charset="-127"/>
              </a:rPr>
              <a:t>201</a:t>
            </a:r>
          </a:p>
        </p:txBody>
      </p:sp>
      <p:sp>
        <p:nvSpPr>
          <p:cNvPr id="79922" name="Text Box 50"/>
          <p:cNvSpPr txBox="1">
            <a:spLocks noChangeArrowheads="1"/>
          </p:cNvSpPr>
          <p:nvPr/>
        </p:nvSpPr>
        <p:spPr bwMode="auto">
          <a:xfrm>
            <a:off x="4654550" y="3752850"/>
            <a:ext cx="684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latin typeface="Bookman Old Style" panose="02050604050505020204" pitchFamily="18" charset="0"/>
                <a:ea typeface="굴림" panose="020B0600000101010101" pitchFamily="50" charset="-127"/>
              </a:rPr>
              <a:t>200</a:t>
            </a:r>
          </a:p>
        </p:txBody>
      </p:sp>
      <p:sp>
        <p:nvSpPr>
          <p:cNvPr id="79923" name="Text Box 51"/>
          <p:cNvSpPr txBox="1">
            <a:spLocks noChangeArrowheads="1"/>
          </p:cNvSpPr>
          <p:nvPr/>
        </p:nvSpPr>
        <p:spPr bwMode="auto">
          <a:xfrm>
            <a:off x="4654550" y="4795838"/>
            <a:ext cx="684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latin typeface="Bookman Old Style" panose="02050604050505020204" pitchFamily="18" charset="0"/>
                <a:ea typeface="굴림" panose="020B0600000101010101" pitchFamily="50" charset="-127"/>
              </a:rPr>
              <a:t>202</a:t>
            </a:r>
          </a:p>
        </p:txBody>
      </p:sp>
      <p:sp>
        <p:nvSpPr>
          <p:cNvPr id="79924" name="Text Box 52"/>
          <p:cNvSpPr txBox="1">
            <a:spLocks noChangeArrowheads="1"/>
          </p:cNvSpPr>
          <p:nvPr/>
        </p:nvSpPr>
        <p:spPr bwMode="auto">
          <a:xfrm>
            <a:off x="4654550" y="5229225"/>
            <a:ext cx="684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latin typeface="Bookman Old Style" panose="02050604050505020204" pitchFamily="18" charset="0"/>
                <a:ea typeface="굴림" panose="020B0600000101010101" pitchFamily="50" charset="-127"/>
              </a:rPr>
              <a:t>203</a:t>
            </a:r>
          </a:p>
        </p:txBody>
      </p:sp>
      <p:sp>
        <p:nvSpPr>
          <p:cNvPr id="79925" name="Text Box 53"/>
          <p:cNvSpPr txBox="1">
            <a:spLocks noChangeArrowheads="1"/>
          </p:cNvSpPr>
          <p:nvPr/>
        </p:nvSpPr>
        <p:spPr bwMode="auto">
          <a:xfrm>
            <a:off x="4654550" y="5581650"/>
            <a:ext cx="684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latin typeface="Bookman Old Style" panose="02050604050505020204" pitchFamily="18" charset="0"/>
                <a:ea typeface="굴림" panose="020B0600000101010101" pitchFamily="50" charset="-127"/>
              </a:rPr>
              <a:t>204</a:t>
            </a:r>
          </a:p>
        </p:txBody>
      </p:sp>
      <p:sp>
        <p:nvSpPr>
          <p:cNvPr id="79926" name="Text Box 54"/>
          <p:cNvSpPr txBox="1">
            <a:spLocks noChangeArrowheads="1"/>
          </p:cNvSpPr>
          <p:nvPr/>
        </p:nvSpPr>
        <p:spPr bwMode="auto">
          <a:xfrm>
            <a:off x="4654550" y="5907088"/>
            <a:ext cx="684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latin typeface="Bookman Old Style" panose="02050604050505020204" pitchFamily="18" charset="0"/>
                <a:ea typeface="굴림" panose="020B0600000101010101" pitchFamily="50" charset="-127"/>
              </a:rPr>
              <a:t>205</a:t>
            </a:r>
          </a:p>
        </p:txBody>
      </p:sp>
      <p:sp>
        <p:nvSpPr>
          <p:cNvPr id="79927" name="Text Box 55"/>
          <p:cNvSpPr txBox="1">
            <a:spLocks noChangeArrowheads="1"/>
          </p:cNvSpPr>
          <p:nvPr/>
        </p:nvSpPr>
        <p:spPr bwMode="auto">
          <a:xfrm>
            <a:off x="4654550" y="6288088"/>
            <a:ext cx="684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latin typeface="Bookman Old Style" panose="02050604050505020204" pitchFamily="18" charset="0"/>
                <a:ea typeface="굴림" panose="020B0600000101010101" pitchFamily="50" charset="-127"/>
              </a:rPr>
              <a:t>206</a:t>
            </a:r>
          </a:p>
        </p:txBody>
      </p:sp>
      <p:sp>
        <p:nvSpPr>
          <p:cNvPr id="79928" name="Text Box 56"/>
          <p:cNvSpPr txBox="1">
            <a:spLocks noChangeArrowheads="1"/>
          </p:cNvSpPr>
          <p:nvPr/>
        </p:nvSpPr>
        <p:spPr bwMode="auto">
          <a:xfrm>
            <a:off x="4883150" y="1338263"/>
            <a:ext cx="531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latin typeface="Bookman Old Style" panose="020506040505050202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79929" name="Text Box 57"/>
          <p:cNvSpPr txBox="1">
            <a:spLocks noChangeArrowheads="1"/>
          </p:cNvSpPr>
          <p:nvPr/>
        </p:nvSpPr>
        <p:spPr bwMode="auto">
          <a:xfrm>
            <a:off x="4883150" y="1663700"/>
            <a:ext cx="531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latin typeface="Bookman Old Style" panose="020506040505050202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79930" name="Text Box 58"/>
          <p:cNvSpPr txBox="1">
            <a:spLocks noChangeArrowheads="1"/>
          </p:cNvSpPr>
          <p:nvPr/>
        </p:nvSpPr>
        <p:spPr bwMode="auto">
          <a:xfrm>
            <a:off x="4883150" y="1924050"/>
            <a:ext cx="531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latin typeface="Bookman Old Style" panose="020506040505050202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79931" name="Text Box 59"/>
          <p:cNvSpPr txBox="1">
            <a:spLocks noChangeArrowheads="1"/>
          </p:cNvSpPr>
          <p:nvPr/>
        </p:nvSpPr>
        <p:spPr bwMode="auto">
          <a:xfrm>
            <a:off x="4883150" y="2185988"/>
            <a:ext cx="531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latin typeface="Bookman Old Style" panose="02050604050505020204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79932" name="Text Box 60"/>
          <p:cNvSpPr txBox="1">
            <a:spLocks noChangeArrowheads="1"/>
          </p:cNvSpPr>
          <p:nvPr/>
        </p:nvSpPr>
        <p:spPr bwMode="auto">
          <a:xfrm>
            <a:off x="4883150" y="2513013"/>
            <a:ext cx="531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latin typeface="Bookman Old Style" panose="02050604050505020204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79933" name="Text Box 61"/>
          <p:cNvSpPr txBox="1">
            <a:spLocks noChangeArrowheads="1"/>
          </p:cNvSpPr>
          <p:nvPr/>
        </p:nvSpPr>
        <p:spPr bwMode="auto">
          <a:xfrm>
            <a:off x="4883150" y="2840038"/>
            <a:ext cx="531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latin typeface="Bookman Old Style" panose="02050604050505020204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79934" name="Line 62"/>
          <p:cNvSpPr>
            <a:spLocks noChangeShapeType="1"/>
          </p:cNvSpPr>
          <p:nvPr/>
        </p:nvSpPr>
        <p:spPr bwMode="auto">
          <a:xfrm flipH="1">
            <a:off x="4425950" y="1793875"/>
            <a:ext cx="5318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35" name="Line 63"/>
          <p:cNvSpPr>
            <a:spLocks noChangeShapeType="1"/>
          </p:cNvSpPr>
          <p:nvPr/>
        </p:nvSpPr>
        <p:spPr bwMode="auto">
          <a:xfrm>
            <a:off x="4425950" y="1793875"/>
            <a:ext cx="1588" cy="208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36" name="Line 64"/>
          <p:cNvSpPr>
            <a:spLocks noChangeShapeType="1"/>
          </p:cNvSpPr>
          <p:nvPr/>
        </p:nvSpPr>
        <p:spPr bwMode="auto">
          <a:xfrm>
            <a:off x="4425950" y="3883025"/>
            <a:ext cx="304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37" name="Line 65"/>
          <p:cNvSpPr>
            <a:spLocks noChangeShapeType="1"/>
          </p:cNvSpPr>
          <p:nvPr/>
        </p:nvSpPr>
        <p:spPr bwMode="auto">
          <a:xfrm flipH="1">
            <a:off x="4275138" y="2381250"/>
            <a:ext cx="6826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38" name="Line 66"/>
          <p:cNvSpPr>
            <a:spLocks noChangeShapeType="1"/>
          </p:cNvSpPr>
          <p:nvPr/>
        </p:nvSpPr>
        <p:spPr bwMode="auto">
          <a:xfrm>
            <a:off x="4275138" y="2381250"/>
            <a:ext cx="1587" cy="254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39" name="Line 67"/>
          <p:cNvSpPr>
            <a:spLocks noChangeShapeType="1"/>
          </p:cNvSpPr>
          <p:nvPr/>
        </p:nvSpPr>
        <p:spPr bwMode="auto">
          <a:xfrm>
            <a:off x="4275138" y="4929188"/>
            <a:ext cx="455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40" name="Line 68"/>
          <p:cNvSpPr>
            <a:spLocks noChangeShapeType="1"/>
          </p:cNvSpPr>
          <p:nvPr/>
        </p:nvSpPr>
        <p:spPr bwMode="auto">
          <a:xfrm flipH="1">
            <a:off x="4046538" y="3035300"/>
            <a:ext cx="9112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41" name="Line 69"/>
          <p:cNvSpPr>
            <a:spLocks noChangeShapeType="1"/>
          </p:cNvSpPr>
          <p:nvPr/>
        </p:nvSpPr>
        <p:spPr bwMode="auto">
          <a:xfrm>
            <a:off x="4046538" y="3035300"/>
            <a:ext cx="1587" cy="267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42" name="Line 70"/>
          <p:cNvSpPr>
            <a:spLocks noChangeShapeType="1"/>
          </p:cNvSpPr>
          <p:nvPr/>
        </p:nvSpPr>
        <p:spPr bwMode="auto">
          <a:xfrm>
            <a:off x="4046538" y="5711825"/>
            <a:ext cx="6842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43" name="Line 71"/>
          <p:cNvSpPr>
            <a:spLocks noChangeShapeType="1"/>
          </p:cNvSpPr>
          <p:nvPr/>
        </p:nvSpPr>
        <p:spPr bwMode="auto">
          <a:xfrm>
            <a:off x="7693025" y="4079875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44" name="Line 72"/>
          <p:cNvSpPr>
            <a:spLocks noChangeShapeType="1"/>
          </p:cNvSpPr>
          <p:nvPr/>
        </p:nvSpPr>
        <p:spPr bwMode="auto">
          <a:xfrm flipV="1">
            <a:off x="8226425" y="2381250"/>
            <a:ext cx="1588" cy="169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45" name="Line 73"/>
          <p:cNvSpPr>
            <a:spLocks noChangeShapeType="1"/>
          </p:cNvSpPr>
          <p:nvPr/>
        </p:nvSpPr>
        <p:spPr bwMode="auto">
          <a:xfrm flipH="1">
            <a:off x="7693025" y="2381250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46" name="Line 74"/>
          <p:cNvSpPr>
            <a:spLocks noChangeShapeType="1"/>
          </p:cNvSpPr>
          <p:nvPr/>
        </p:nvSpPr>
        <p:spPr bwMode="auto">
          <a:xfrm>
            <a:off x="7693025" y="5059363"/>
            <a:ext cx="8366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47" name="Line 75"/>
          <p:cNvSpPr>
            <a:spLocks noChangeShapeType="1"/>
          </p:cNvSpPr>
          <p:nvPr/>
        </p:nvSpPr>
        <p:spPr bwMode="auto">
          <a:xfrm flipV="1">
            <a:off x="8529638" y="2970213"/>
            <a:ext cx="1587" cy="208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48" name="Line 76"/>
          <p:cNvSpPr>
            <a:spLocks noChangeShapeType="1"/>
          </p:cNvSpPr>
          <p:nvPr/>
        </p:nvSpPr>
        <p:spPr bwMode="auto">
          <a:xfrm flipH="1">
            <a:off x="7693025" y="2970213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49" name="Text Box 77"/>
          <p:cNvSpPr txBox="1">
            <a:spLocks noChangeArrowheads="1"/>
          </p:cNvSpPr>
          <p:nvPr/>
        </p:nvSpPr>
        <p:spPr bwMode="auto">
          <a:xfrm>
            <a:off x="4427538" y="981075"/>
            <a:ext cx="80645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ko-KR" sz="1400" b="1">
              <a:solidFill>
                <a:srgbClr val="0000FF"/>
              </a:solidFill>
              <a:latin typeface="Bookman Old Style" panose="02050604050505020204" pitchFamily="18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 b="1">
                <a:solidFill>
                  <a:srgbClr val="0000FF"/>
                </a:solidFill>
                <a:latin typeface="Bookman Old Style" panose="02050604050505020204" pitchFamily="18" charset="0"/>
                <a:ea typeface="굴림" panose="020B0600000101010101" pitchFamily="50" charset="-127"/>
              </a:rPr>
              <a:t>i-</a:t>
            </a:r>
            <a:r>
              <a:rPr lang="ko-KR" altLang="en-US" sz="1400" b="1">
                <a:solidFill>
                  <a:srgbClr val="0000FF"/>
                </a:solidFill>
                <a:latin typeface="Bookman Old Style" panose="02050604050505020204" pitchFamily="18" charset="0"/>
                <a:ea typeface="굴림" panose="020B0600000101010101" pitchFamily="50" charset="-127"/>
              </a:rPr>
              <a:t>노드 </a:t>
            </a:r>
            <a:endParaRPr lang="en-US" altLang="ko-KR" sz="1400" b="1">
              <a:solidFill>
                <a:srgbClr val="0000FF"/>
              </a:solidFill>
              <a:latin typeface="Bookman Old Style" panose="02050604050505020204" pitchFamily="18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400" b="1">
                <a:solidFill>
                  <a:srgbClr val="0000FF"/>
                </a:solidFill>
                <a:latin typeface="Bookman Old Style" panose="02050604050505020204" pitchFamily="18" charset="0"/>
                <a:ea typeface="굴림" panose="020B0600000101010101" pitchFamily="50" charset="-127"/>
              </a:rPr>
              <a:t>번호</a:t>
            </a:r>
            <a:endParaRPr lang="en-US" altLang="ko-KR" sz="1600">
              <a:solidFill>
                <a:srgbClr val="0000FF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9950" name="Text Box 78"/>
          <p:cNvSpPr txBox="1">
            <a:spLocks noChangeArrowheads="1"/>
          </p:cNvSpPr>
          <p:nvPr/>
        </p:nvSpPr>
        <p:spPr bwMode="auto">
          <a:xfrm>
            <a:off x="414338" y="4708525"/>
            <a:ext cx="1381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008080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/usr/test.c</a:t>
            </a:r>
          </a:p>
        </p:txBody>
      </p:sp>
      <p:sp>
        <p:nvSpPr>
          <p:cNvPr id="79951" name="Line 38"/>
          <p:cNvSpPr>
            <a:spLocks noChangeShapeType="1"/>
          </p:cNvSpPr>
          <p:nvPr/>
        </p:nvSpPr>
        <p:spPr bwMode="auto">
          <a:xfrm>
            <a:off x="5264150" y="5543550"/>
            <a:ext cx="2430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52" name="Line 38"/>
          <p:cNvSpPr>
            <a:spLocks noChangeShapeType="1"/>
          </p:cNvSpPr>
          <p:nvPr/>
        </p:nvSpPr>
        <p:spPr bwMode="auto">
          <a:xfrm>
            <a:off x="5264150" y="6299200"/>
            <a:ext cx="2430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53" name="Text Box 47"/>
          <p:cNvSpPr txBox="1">
            <a:spLocks noChangeArrowheads="1"/>
          </p:cNvSpPr>
          <p:nvPr/>
        </p:nvSpPr>
        <p:spPr bwMode="auto">
          <a:xfrm>
            <a:off x="4572000" y="3157538"/>
            <a:ext cx="70167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ko-KR" sz="1400" b="1">
              <a:solidFill>
                <a:srgbClr val="0000FF"/>
              </a:solidFill>
              <a:latin typeface="Bookman Old Style" panose="02050604050505020204" pitchFamily="18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400" b="1">
                <a:solidFill>
                  <a:srgbClr val="0000FF"/>
                </a:solidFill>
                <a:latin typeface="Bookman Old Style" panose="02050604050505020204" pitchFamily="18" charset="0"/>
                <a:ea typeface="굴림" panose="020B0600000101010101" pitchFamily="50" charset="-127"/>
              </a:rPr>
              <a:t>블록 </a:t>
            </a:r>
            <a:endParaRPr lang="en-US" altLang="ko-KR" sz="1400" b="1">
              <a:solidFill>
                <a:srgbClr val="0000FF"/>
              </a:solidFill>
              <a:latin typeface="Bookman Old Style" panose="02050604050505020204" pitchFamily="18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400" b="1">
                <a:solidFill>
                  <a:srgbClr val="0000FF"/>
                </a:solidFill>
                <a:latin typeface="Bookman Old Style" panose="02050604050505020204" pitchFamily="18" charset="0"/>
                <a:ea typeface="굴림" panose="020B0600000101010101" pitchFamily="50" charset="-127"/>
              </a:rPr>
              <a:t>번호</a:t>
            </a:r>
            <a:endParaRPr lang="en-US" altLang="ko-KR" sz="1400" b="1">
              <a:solidFill>
                <a:srgbClr val="0000FF"/>
              </a:solidFill>
              <a:latin typeface="Bookman Old Style" panose="020506040505050202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2123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660650"/>
            <a:ext cx="6858000" cy="990600"/>
          </a:xfrm>
        </p:spPr>
        <p:txBody>
          <a:bodyPr/>
          <a:lstStyle/>
          <a:p>
            <a:r>
              <a:rPr lang="en-US" altLang="ko-KR" sz="3600" dirty="0"/>
              <a:t>12.4 </a:t>
            </a:r>
            <a:r>
              <a:rPr lang="ko-KR" altLang="en-US" sz="3600" dirty="0"/>
              <a:t>링크의 구현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98900"/>
            <a:ext cx="6858000" cy="533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</p:txBody>
      </p:sp>
      <p:sp>
        <p:nvSpPr>
          <p:cNvPr id="81924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218DB25B-3A7D-4D64-B45B-AA2CE109C935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4364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링크</a:t>
            </a:r>
            <a:endParaRPr lang="en-US" altLang="ko-KR" dirty="0"/>
          </a:p>
          <a:p>
            <a:pPr lvl="1"/>
            <a:r>
              <a:rPr lang="ko-KR" altLang="en-US" dirty="0"/>
              <a:t>기존 파일에 대한 또 하나의 새로운 이름</a:t>
            </a:r>
            <a:endParaRPr lang="en-US" altLang="ko-KR" dirty="0"/>
          </a:p>
          <a:p>
            <a:pPr lvl="1"/>
            <a:r>
              <a:rPr lang="ko-KR" altLang="en-US" dirty="0"/>
              <a:t>하드 링크                           </a:t>
            </a:r>
            <a:r>
              <a:rPr lang="ko-KR" altLang="en-US" dirty="0" err="1"/>
              <a:t>심볼릭</a:t>
            </a:r>
            <a:r>
              <a:rPr lang="ko-KR" altLang="en-US" dirty="0"/>
              <a:t> 링크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r>
              <a:rPr lang="ko-KR" altLang="en-US" dirty="0"/>
              <a:t>사용법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717412"/>
              </p:ext>
            </p:extLst>
          </p:nvPr>
        </p:nvGraphicFramePr>
        <p:xfrm>
          <a:off x="1081376" y="4764115"/>
          <a:ext cx="7632848" cy="1550480"/>
        </p:xfrm>
        <a:graphic>
          <a:graphicData uri="http://schemas.openxmlformats.org/drawingml/2006/table">
            <a:tbl>
              <a:tblPr/>
              <a:tblGrid>
                <a:gridCol w="763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ln [-s]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1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2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에 대한 새로운 이름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링크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로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를 만들어 준다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. -s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옵션은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심볼릭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 링크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ln [-s]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1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디렉터리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에 대한 링크를 지정된 디렉터리에 같은 이름으로 만들어 준다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5322" y="242053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_x171608312" descr="DRW00000e9403d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566857"/>
            <a:ext cx="1885273" cy="158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42548" y="-38819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83031528" descr="DRW000060d428f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625514"/>
            <a:ext cx="2520280" cy="154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69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B97778A-3208-1F4E-A19E-52EDAC4DCD3D}"/>
              </a:ext>
            </a:extLst>
          </p:cNvPr>
          <p:cNvSpPr txBox="1"/>
          <p:nvPr/>
        </p:nvSpPr>
        <p:spPr>
          <a:xfrm>
            <a:off x="1374147" y="2523906"/>
            <a:ext cx="4725787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파일 시스템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파일 상태 정보와 </a:t>
            </a:r>
            <a:r>
              <a:rPr lang="en-US" altLang="ko-KR" dirty="0" err="1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i</a:t>
            </a:r>
            <a:r>
              <a:rPr lang="en-US" altLang="ko-KR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-</a:t>
            </a: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노드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디렉터리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링크의 구현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파일 입출력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667D8D0-ADCD-2645-8A20-8865C02D4466}"/>
              </a:ext>
            </a:extLst>
          </p:cNvPr>
          <p:cNvSpPr txBox="1">
            <a:spLocks/>
          </p:cNvSpPr>
          <p:nvPr/>
        </p:nvSpPr>
        <p:spPr>
          <a:xfrm>
            <a:off x="927097" y="1698454"/>
            <a:ext cx="5805143" cy="443391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 algn="l">
              <a:lnSpc>
                <a:spcPct val="100000"/>
              </a:lnSpc>
              <a:spcBef>
                <a:spcPts val="98"/>
              </a:spcBef>
            </a:pPr>
            <a:r>
              <a:rPr lang="en-US" altLang="ko-KR" sz="2800" b="1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12</a:t>
            </a:r>
            <a:r>
              <a:rPr lang="ko-KR" altLang="en-US" sz="2800" b="1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장 파일 시스템과 파일 입출력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4C60CF-875C-6348-82A7-7D9FA26377FA}"/>
              </a:ext>
            </a:extLst>
          </p:cNvPr>
          <p:cNvCxnSpPr>
            <a:cxnSpLocks/>
          </p:cNvCxnSpPr>
          <p:nvPr/>
        </p:nvCxnSpPr>
        <p:spPr>
          <a:xfrm>
            <a:off x="945480" y="2369029"/>
            <a:ext cx="730921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8B7ECA-0120-C64B-BC47-DCA56287185F}"/>
              </a:ext>
            </a:extLst>
          </p:cNvPr>
          <p:cNvSpPr txBox="1"/>
          <p:nvPr/>
        </p:nvSpPr>
        <p:spPr>
          <a:xfrm>
            <a:off x="864755" y="2523906"/>
            <a:ext cx="509392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60"/>
              </a:lnSpc>
            </a:pPr>
            <a:r>
              <a:rPr lang="en-US" altLang="ko-KR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01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02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03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04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528062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b="1" dirty="0"/>
              <a:t>하드 링크</a:t>
            </a:r>
            <a:r>
              <a:rPr lang="en-US" altLang="ko-KR" b="1" dirty="0"/>
              <a:t>(hard link)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하드 링크</a:t>
            </a:r>
            <a:endParaRPr lang="en-US" altLang="ko-KR" dirty="0"/>
          </a:p>
          <a:p>
            <a:pPr lvl="1"/>
            <a:r>
              <a:rPr lang="ko-KR" altLang="en-US" dirty="0"/>
              <a:t>기존 파일에 대한 새로운 이름이라고 생각할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실제로 기존 파일을 대표하는 </a:t>
            </a:r>
            <a:r>
              <a:rPr lang="en-US" altLang="ko-KR" dirty="0" err="1"/>
              <a:t>i</a:t>
            </a:r>
            <a:r>
              <a:rPr lang="en-US" altLang="ko-KR" dirty="0"/>
              <a:t>-</a:t>
            </a:r>
            <a:r>
              <a:rPr lang="ko-KR" altLang="en-US" dirty="0" err="1"/>
              <a:t>노드를</a:t>
            </a:r>
            <a:r>
              <a:rPr lang="ko-KR" altLang="en-US" dirty="0"/>
              <a:t> 가리켜 구현한다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6" fontAlgn="base"/>
            <a:endParaRPr lang="en-US" altLang="ko-KR" dirty="0"/>
          </a:p>
          <a:p>
            <a:pPr fontAlgn="base"/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lnSpc>
                <a:spcPct val="110000"/>
              </a:lnSpc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ln hello.txt hi.txt</a:t>
            </a:r>
          </a:p>
          <a:p>
            <a:pPr marL="274320" lvl="1" indent="0" fontAlgn="base">
              <a:lnSpc>
                <a:spcPct val="110000"/>
              </a:lnSpc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ls -l</a:t>
            </a:r>
          </a:p>
          <a:p>
            <a:pPr marL="274320" lvl="1" indent="0" fontAlgn="base">
              <a:lnSpc>
                <a:spcPct val="110000"/>
              </a:lnSpc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800" dirty="0">
                <a:latin typeface="Lucida Sans Typewriter" panose="020B0509030504030204" pitchFamily="49" charset="0"/>
              </a:rPr>
              <a:t>------- 2 chang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cs</a:t>
            </a:r>
            <a:r>
              <a:rPr lang="en-US" altLang="ko-KR" sz="1800" dirty="0">
                <a:latin typeface="Lucida Sans Typewriter" panose="020B0509030504030204" pitchFamily="49" charset="0"/>
              </a:rPr>
              <a:t> 15 11</a:t>
            </a:r>
            <a:r>
              <a:rPr lang="ko-KR" altLang="en-US" sz="18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800" dirty="0">
                <a:latin typeface="Lucida Sans Typewriter" panose="020B0509030504030204" pitchFamily="49" charset="0"/>
              </a:rPr>
              <a:t>7</a:t>
            </a:r>
            <a:r>
              <a:rPr lang="ko-KR" altLang="en-US" sz="1800" dirty="0">
                <a:latin typeface="Lucida Sans Typewriter" panose="020B0509030504030204" pitchFamily="49" charset="0"/>
              </a:rPr>
              <a:t>일 </a:t>
            </a:r>
            <a:r>
              <a:rPr lang="en-US" altLang="ko-KR" sz="1800" dirty="0">
                <a:latin typeface="Lucida Sans Typewriter" panose="020B0509030504030204" pitchFamily="49" charset="0"/>
              </a:rPr>
              <a:t>15:31 hello.txt</a:t>
            </a:r>
          </a:p>
          <a:p>
            <a:pPr marL="274320" lvl="1" indent="0" fontAlgn="base">
              <a:lnSpc>
                <a:spcPct val="110000"/>
              </a:lnSpc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800" dirty="0">
                <a:latin typeface="Lucida Sans Typewriter" panose="020B0509030504030204" pitchFamily="49" charset="0"/>
              </a:rPr>
              <a:t>------- 2 chang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cs</a:t>
            </a:r>
            <a:r>
              <a:rPr lang="en-US" altLang="ko-KR" sz="1800" dirty="0">
                <a:latin typeface="Lucida Sans Typewriter" panose="020B0509030504030204" pitchFamily="49" charset="0"/>
              </a:rPr>
              <a:t> 15 11</a:t>
            </a:r>
            <a:r>
              <a:rPr lang="ko-KR" altLang="en-US" sz="18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800" dirty="0">
                <a:latin typeface="Lucida Sans Typewriter" panose="020B0509030504030204" pitchFamily="49" charset="0"/>
              </a:rPr>
              <a:t>7</a:t>
            </a:r>
            <a:r>
              <a:rPr lang="ko-KR" altLang="en-US" sz="1800" dirty="0">
                <a:latin typeface="Lucida Sans Typewriter" panose="020B0509030504030204" pitchFamily="49" charset="0"/>
              </a:rPr>
              <a:t>일 </a:t>
            </a:r>
            <a:r>
              <a:rPr lang="en-US" altLang="ko-KR" sz="1800" dirty="0">
                <a:latin typeface="Lucida Sans Typewriter" panose="020B0509030504030204" pitchFamily="49" charset="0"/>
              </a:rPr>
              <a:t>15:31 hi.txt</a:t>
            </a:r>
          </a:p>
          <a:p>
            <a:pPr marL="1166495" lvl="3" indent="-342900"/>
            <a:r>
              <a:rPr lang="en-US" altLang="ko-KR" dirty="0"/>
              <a:t>	</a:t>
            </a:r>
          </a:p>
          <a:p>
            <a:r>
              <a:rPr lang="ko-KR" altLang="en-US" dirty="0"/>
              <a:t>확인</a:t>
            </a:r>
            <a:endParaRPr lang="en-US" altLang="ko-KR" dirty="0"/>
          </a:p>
          <a:p>
            <a:pPr marL="0" indent="0" latinLnBrk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$ ls 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i</a:t>
            </a:r>
            <a:r>
              <a:rPr lang="en-US" altLang="ko-KR" sz="1800" dirty="0">
                <a:latin typeface="Lucida Sans Typewriter" panose="020B0509030504030204" pitchFamily="49" charset="0"/>
              </a:rPr>
              <a:t> hello.txt hi.txt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537384090 hello.txt 537384090 hi.txt</a:t>
            </a:r>
          </a:p>
        </p:txBody>
      </p:sp>
    </p:spTree>
    <p:extLst>
      <p:ext uri="{BB962C8B-B14F-4D97-AF65-F5344CB8AC3E}">
        <p14:creationId xmlns:p14="http://schemas.microsoft.com/office/powerpoint/2010/main" val="1953056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하드 링크 구현</a:t>
            </a:r>
            <a:endParaRPr lang="ko-KR" altLang="ko-KR" sz="3600" dirty="0"/>
          </a:p>
        </p:txBody>
      </p:sp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4643438" y="1989138"/>
            <a:ext cx="1296987" cy="3049587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 sz="1800"/>
          </a:p>
        </p:txBody>
      </p:sp>
      <p:sp>
        <p:nvSpPr>
          <p:cNvPr id="13316" name="Line 9"/>
          <p:cNvSpPr>
            <a:spLocks noChangeShapeType="1"/>
          </p:cNvSpPr>
          <p:nvPr/>
        </p:nvSpPr>
        <p:spPr bwMode="auto">
          <a:xfrm>
            <a:off x="4643438" y="321310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17" name="Line 11"/>
          <p:cNvSpPr>
            <a:spLocks noChangeShapeType="1"/>
          </p:cNvSpPr>
          <p:nvPr/>
        </p:nvSpPr>
        <p:spPr bwMode="auto">
          <a:xfrm>
            <a:off x="5940425" y="3500438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18" name="Line 12"/>
          <p:cNvSpPr>
            <a:spLocks noChangeShapeType="1"/>
          </p:cNvSpPr>
          <p:nvPr/>
        </p:nvSpPr>
        <p:spPr bwMode="auto">
          <a:xfrm>
            <a:off x="7019925" y="3500439"/>
            <a:ext cx="0" cy="10806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19" name="Rectangle 13"/>
          <p:cNvSpPr>
            <a:spLocks noChangeArrowheads="1"/>
          </p:cNvSpPr>
          <p:nvPr/>
        </p:nvSpPr>
        <p:spPr bwMode="auto">
          <a:xfrm>
            <a:off x="6480175" y="4579937"/>
            <a:ext cx="1476201" cy="865287"/>
          </a:xfrm>
          <a:prstGeom prst="rect">
            <a:avLst/>
          </a:prstGeom>
          <a:solidFill>
            <a:srgbClr val="FF00FF"/>
          </a:solidFill>
          <a:ln w="9525">
            <a:miter lim="800000"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00FF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 sz="1600"/>
          </a:p>
        </p:txBody>
      </p:sp>
      <p:sp>
        <p:nvSpPr>
          <p:cNvPr id="13320" name="Text Box 14"/>
          <p:cNvSpPr txBox="1">
            <a:spLocks noChangeArrowheads="1"/>
          </p:cNvSpPr>
          <p:nvPr/>
        </p:nvSpPr>
        <p:spPr bwMode="auto">
          <a:xfrm>
            <a:off x="708923" y="2420987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dirty="0">
                <a:latin typeface="+mn-lt"/>
              </a:rPr>
              <a:t>디렉터리</a:t>
            </a:r>
            <a:endParaRPr lang="en-US" altLang="ko-KR" sz="1800" dirty="0">
              <a:latin typeface="+mn-lt"/>
            </a:endParaRPr>
          </a:p>
        </p:txBody>
      </p:sp>
      <p:sp>
        <p:nvSpPr>
          <p:cNvPr id="13321" name="Text Box 15"/>
          <p:cNvSpPr txBox="1">
            <a:spLocks noChangeArrowheads="1"/>
          </p:cNvSpPr>
          <p:nvPr/>
        </p:nvSpPr>
        <p:spPr bwMode="auto">
          <a:xfrm>
            <a:off x="4775200" y="1549400"/>
            <a:ext cx="10207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latin typeface="Bookman Old Style" pitchFamily="18" charset="0"/>
              </a:rPr>
              <a:t>i-</a:t>
            </a:r>
            <a:r>
              <a:rPr lang="ko-KR" altLang="en-US" sz="1800" b="1">
                <a:latin typeface="Bookman Old Style" pitchFamily="18" charset="0"/>
              </a:rPr>
              <a:t>리스트</a:t>
            </a:r>
            <a:endParaRPr lang="ko-KR" altLang="en-US" sz="1800">
              <a:latin typeface="Times New Roman" pitchFamily="18" charset="0"/>
            </a:endParaRPr>
          </a:p>
        </p:txBody>
      </p:sp>
      <p:sp>
        <p:nvSpPr>
          <p:cNvPr id="13322" name="Text Box 18"/>
          <p:cNvSpPr txBox="1">
            <a:spLocks noChangeArrowheads="1"/>
          </p:cNvSpPr>
          <p:nvPr/>
        </p:nvSpPr>
        <p:spPr bwMode="auto">
          <a:xfrm>
            <a:off x="4859338" y="3284538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600" b="1">
                <a:latin typeface="Bookman Old Style" pitchFamily="18" charset="0"/>
              </a:rPr>
              <a:t>i-</a:t>
            </a:r>
            <a:r>
              <a:rPr lang="ko-KR" altLang="en-US" sz="1600" b="1">
                <a:latin typeface="Bookman Old Style" pitchFamily="18" charset="0"/>
              </a:rPr>
              <a:t>노드</a:t>
            </a:r>
            <a:endParaRPr lang="ko-KR" altLang="en-US" sz="1600">
              <a:latin typeface="Times New Roman" pitchFamily="18" charset="0"/>
            </a:endParaRPr>
          </a:p>
        </p:txBody>
      </p:sp>
      <p:sp>
        <p:nvSpPr>
          <p:cNvPr id="13323" name="Text Box 19"/>
          <p:cNvSpPr txBox="1">
            <a:spLocks noChangeArrowheads="1"/>
          </p:cNvSpPr>
          <p:nvPr/>
        </p:nvSpPr>
        <p:spPr bwMode="auto">
          <a:xfrm>
            <a:off x="6516217" y="4869160"/>
            <a:ext cx="144016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ko-KR" altLang="en-US" sz="1600" b="1" dirty="0">
                <a:latin typeface="Bookman Old Style" pitchFamily="18" charset="0"/>
              </a:rPr>
              <a:t>데이터 블록</a:t>
            </a:r>
            <a:endParaRPr lang="ko-KR" altLang="en-US" sz="1600" dirty="0">
              <a:latin typeface="Times New Roman" pitchFamily="18" charset="0"/>
            </a:endParaRPr>
          </a:p>
        </p:txBody>
      </p:sp>
      <p:sp>
        <p:nvSpPr>
          <p:cNvPr id="13324" name="Rectangle 3"/>
          <p:cNvSpPr>
            <a:spLocks noChangeArrowheads="1"/>
          </p:cNvSpPr>
          <p:nvPr/>
        </p:nvSpPr>
        <p:spPr bwMode="auto">
          <a:xfrm>
            <a:off x="1960389" y="2349549"/>
            <a:ext cx="1387475" cy="2087563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 sz="1800"/>
          </a:p>
        </p:txBody>
      </p:sp>
      <p:sp>
        <p:nvSpPr>
          <p:cNvPr id="13325" name="Line 4"/>
          <p:cNvSpPr>
            <a:spLocks noChangeShapeType="1"/>
          </p:cNvSpPr>
          <p:nvPr/>
        </p:nvSpPr>
        <p:spPr bwMode="auto">
          <a:xfrm>
            <a:off x="2868439" y="2349549"/>
            <a:ext cx="0" cy="2087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6" name="Line 5"/>
          <p:cNvSpPr>
            <a:spLocks noChangeShapeType="1"/>
          </p:cNvSpPr>
          <p:nvPr/>
        </p:nvSpPr>
        <p:spPr bwMode="auto">
          <a:xfrm>
            <a:off x="1960389" y="3238549"/>
            <a:ext cx="1387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7" name="Line 6"/>
          <p:cNvSpPr>
            <a:spLocks noChangeShapeType="1"/>
          </p:cNvSpPr>
          <p:nvPr/>
        </p:nvSpPr>
        <p:spPr bwMode="auto">
          <a:xfrm>
            <a:off x="1960389" y="3548112"/>
            <a:ext cx="1387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1934989" y="2924944"/>
            <a:ext cx="1008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 dirty="0">
                <a:latin typeface="Lucida Sans Unicode" pitchFamily="34" charset="0"/>
              </a:rPr>
              <a:t>hello.txt</a:t>
            </a:r>
          </a:p>
        </p:txBody>
      </p:sp>
      <p:sp>
        <p:nvSpPr>
          <p:cNvPr id="13332" name="Line 9"/>
          <p:cNvSpPr>
            <a:spLocks noChangeShapeType="1"/>
          </p:cNvSpPr>
          <p:nvPr/>
        </p:nvSpPr>
        <p:spPr bwMode="auto">
          <a:xfrm>
            <a:off x="4643438" y="3716338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6" name="Line 6"/>
          <p:cNvSpPr>
            <a:spLocks noChangeShapeType="1"/>
          </p:cNvSpPr>
          <p:nvPr/>
        </p:nvSpPr>
        <p:spPr bwMode="auto">
          <a:xfrm>
            <a:off x="1960389" y="3852912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7" name="Text Box 16"/>
          <p:cNvSpPr txBox="1">
            <a:spLocks noChangeArrowheads="1"/>
          </p:cNvSpPr>
          <p:nvPr/>
        </p:nvSpPr>
        <p:spPr bwMode="auto">
          <a:xfrm>
            <a:off x="1934196" y="3573016"/>
            <a:ext cx="8651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 dirty="0">
                <a:latin typeface="Lucida Sans Unicode" pitchFamily="34" charset="0"/>
              </a:rPr>
              <a:t>hi.txt</a:t>
            </a:r>
          </a:p>
        </p:txBody>
      </p:sp>
      <p:sp>
        <p:nvSpPr>
          <p:cNvPr id="13342" name="Line 42"/>
          <p:cNvSpPr>
            <a:spLocks noChangeShapeType="1"/>
          </p:cNvSpPr>
          <p:nvPr/>
        </p:nvSpPr>
        <p:spPr bwMode="auto">
          <a:xfrm>
            <a:off x="3084340" y="3060526"/>
            <a:ext cx="1559098" cy="3436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43" name="Line 43"/>
          <p:cNvSpPr>
            <a:spLocks noChangeShapeType="1"/>
          </p:cNvSpPr>
          <p:nvPr/>
        </p:nvSpPr>
        <p:spPr bwMode="auto">
          <a:xfrm flipV="1">
            <a:off x="3084340" y="3477816"/>
            <a:ext cx="1559098" cy="24018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" name="Line 6">
            <a:extLst>
              <a:ext uri="{FF2B5EF4-FFF2-40B4-BE49-F238E27FC236}">
                <a16:creationId xmlns:a16="http://schemas.microsoft.com/office/drawing/2014/main" id="{936907AD-2F07-4A36-B690-B815A139F3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0389" y="2637581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Line 6">
            <a:extLst>
              <a:ext uri="{FF2B5EF4-FFF2-40B4-BE49-F238E27FC236}">
                <a16:creationId xmlns:a16="http://schemas.microsoft.com/office/drawing/2014/main" id="{2448563F-D224-4B91-A085-44304862F1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0389" y="2925613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10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심볼릭</a:t>
            </a:r>
            <a:r>
              <a:rPr lang="ko-KR" altLang="en-US" b="1" dirty="0"/>
              <a:t> 링크</a:t>
            </a:r>
            <a:r>
              <a:rPr lang="en-US" altLang="ko-KR" dirty="0"/>
              <a:t>(symbolic link)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579296" cy="4816192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심볼릭</a:t>
            </a:r>
            <a:r>
              <a:rPr lang="ko-KR" altLang="en-US" dirty="0"/>
              <a:t> 링크</a:t>
            </a:r>
            <a:endParaRPr lang="en-US" altLang="ko-KR" dirty="0"/>
          </a:p>
          <a:p>
            <a:pPr lvl="1"/>
            <a:r>
              <a:rPr lang="ko-KR" altLang="en-US" dirty="0"/>
              <a:t>다른 파일을 가리키고 있는 별도의 파일이다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실제 파일의 경로명을 저장하고 있는 일종의 특수 파일이다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 경로명이 다른 파일에 대한 간접적인 포인터 역할을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fontAlgn="base"/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$ ln -s hello.txt hi.txt</a:t>
            </a:r>
          </a:p>
          <a:p>
            <a:pPr marL="274320" lvl="1" indent="0" fontAlgn="base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$ ls -l</a:t>
            </a:r>
          </a:p>
          <a:p>
            <a:pPr marL="274320" lvl="1" indent="0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-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700" dirty="0">
                <a:latin typeface="Lucida Sans Typewriter" panose="020B0509030504030204" pitchFamily="49" charset="0"/>
              </a:rPr>
              <a:t>------- 1 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700" dirty="0">
                <a:latin typeface="Lucida Sans Typewriter" panose="020B0509030504030204" pitchFamily="49" charset="0"/>
              </a:rPr>
              <a:t> 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700" dirty="0">
                <a:latin typeface="Lucida Sans Typewriter" panose="020B0509030504030204" pitchFamily="49" charset="0"/>
              </a:rPr>
              <a:t> 15 11</a:t>
            </a:r>
            <a:r>
              <a:rPr lang="ko-KR" altLang="en-US" sz="17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700" dirty="0">
                <a:latin typeface="Lucida Sans Typewriter" panose="020B0509030504030204" pitchFamily="49" charset="0"/>
              </a:rPr>
              <a:t>7</a:t>
            </a:r>
            <a:r>
              <a:rPr lang="ko-KR" altLang="en-US" sz="1700" dirty="0">
                <a:latin typeface="Lucida Sans Typewriter" panose="020B0509030504030204" pitchFamily="49" charset="0"/>
              </a:rPr>
              <a:t>일 </a:t>
            </a:r>
            <a:r>
              <a:rPr lang="en-US" altLang="ko-KR" sz="1700" dirty="0">
                <a:latin typeface="Lucida Sans Typewriter" panose="020B0509030504030204" pitchFamily="49" charset="0"/>
              </a:rPr>
              <a:t>15:31 hello.txt</a:t>
            </a:r>
          </a:p>
          <a:p>
            <a:pPr marL="274320" lvl="1" indent="0">
              <a:buNone/>
            </a:pPr>
            <a:r>
              <a:rPr lang="en-US" altLang="ko-KR" sz="1700" dirty="0" err="1">
                <a:solidFill>
                  <a:srgbClr val="3333FF"/>
                </a:solidFill>
                <a:latin typeface="Lucida Sans Typewriter" panose="020B0509030504030204" pitchFamily="49" charset="0"/>
              </a:rPr>
              <a:t>l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rwxrwxrwx</a:t>
            </a:r>
            <a:r>
              <a:rPr lang="en-US" altLang="ko-KR" sz="1700" dirty="0">
                <a:latin typeface="Lucida Sans Typewriter" panose="020B0509030504030204" pitchFamily="49" charset="0"/>
              </a:rPr>
              <a:t> 1 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700" dirty="0">
                <a:latin typeface="Lucida Sans Typewriter" panose="020B0509030504030204" pitchFamily="49" charset="0"/>
              </a:rPr>
              <a:t> 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700" dirty="0">
                <a:latin typeface="Lucida Sans Typewriter" panose="020B0509030504030204" pitchFamily="49" charset="0"/>
              </a:rPr>
              <a:t> 9 1</a:t>
            </a:r>
            <a:r>
              <a:rPr lang="ko-KR" altLang="en-US" sz="17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700" dirty="0">
                <a:latin typeface="Lucida Sans Typewriter" panose="020B0509030504030204" pitchFamily="49" charset="0"/>
              </a:rPr>
              <a:t>24</a:t>
            </a:r>
            <a:r>
              <a:rPr lang="ko-KR" altLang="en-US" sz="1700" dirty="0">
                <a:latin typeface="Lucida Sans Typewriter" panose="020B0509030504030204" pitchFamily="49" charset="0"/>
              </a:rPr>
              <a:t>일 </a:t>
            </a:r>
            <a:r>
              <a:rPr lang="en-US" altLang="ko-KR" sz="1700" dirty="0">
                <a:latin typeface="Lucida Sans Typewriter" panose="020B0509030504030204" pitchFamily="49" charset="0"/>
              </a:rPr>
              <a:t>12:56 </a:t>
            </a:r>
            <a:r>
              <a:rPr lang="en-US" altLang="ko-KR" sz="1700" dirty="0">
                <a:solidFill>
                  <a:srgbClr val="3333FF"/>
                </a:solidFill>
                <a:latin typeface="Lucida Sans Typewriter" panose="020B0509030504030204" pitchFamily="49" charset="0"/>
              </a:rPr>
              <a:t>hi.txt -&gt; hello.txt</a:t>
            </a:r>
          </a:p>
          <a:p>
            <a:endParaRPr lang="en-US" altLang="ko-KR" sz="1700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130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심볼릭</a:t>
            </a:r>
            <a:r>
              <a:rPr lang="ko-KR" altLang="en-US" dirty="0"/>
              <a:t> 링크</a:t>
            </a:r>
            <a:r>
              <a:rPr lang="en-US" altLang="ko-KR" dirty="0"/>
              <a:t>: </a:t>
            </a:r>
            <a:r>
              <a:rPr lang="ko-KR" altLang="en-US" dirty="0"/>
              <a:t>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$ ln –s /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usr</a:t>
            </a:r>
            <a:r>
              <a:rPr lang="en-US" altLang="ko-KR" sz="1700" dirty="0">
                <a:latin typeface="Lucida Sans Typewriter" panose="020B0509030504030204" pitchFamily="49" charset="0"/>
              </a:rPr>
              <a:t>/bin/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gcc</a:t>
            </a:r>
            <a:r>
              <a:rPr lang="en-US" altLang="ko-KR" sz="1700" dirty="0">
                <a:latin typeface="Lucida Sans Typewriter" panose="020B0509030504030204" pitchFamily="49" charset="0"/>
              </a:rPr>
              <a:t> cc</a:t>
            </a:r>
          </a:p>
          <a:p>
            <a:pPr marL="274320" lvl="1" indent="0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$ ls –l cc</a:t>
            </a:r>
          </a:p>
          <a:p>
            <a:pPr marL="274320" lvl="1" indent="0">
              <a:buNone/>
            </a:pPr>
            <a:r>
              <a:rPr lang="en-US" altLang="ko-KR" sz="1700" dirty="0" err="1">
                <a:solidFill>
                  <a:srgbClr val="3333FF"/>
                </a:solidFill>
                <a:latin typeface="Lucida Sans Typewriter" panose="020B0509030504030204" pitchFamily="49" charset="0"/>
              </a:rPr>
              <a:t>l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rwxrwxrwx</a:t>
            </a:r>
            <a:r>
              <a:rPr lang="en-US" altLang="ko-KR" sz="1700" dirty="0">
                <a:latin typeface="Lucida Sans Typewriter" panose="020B0509030504030204" pitchFamily="49" charset="0"/>
              </a:rPr>
              <a:t>. 1 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700" dirty="0">
                <a:latin typeface="Lucida Sans Typewriter" panose="020B0509030504030204" pitchFamily="49" charset="0"/>
              </a:rPr>
              <a:t> 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700" dirty="0">
                <a:latin typeface="Lucida Sans Typewriter" panose="020B0509030504030204" pitchFamily="49" charset="0"/>
              </a:rPr>
              <a:t> 12 7</a:t>
            </a:r>
            <a:r>
              <a:rPr lang="ko-KR" altLang="en-US" sz="17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700" dirty="0">
                <a:latin typeface="Lucida Sans Typewriter" panose="020B0509030504030204" pitchFamily="49" charset="0"/>
              </a:rPr>
              <a:t>21 20:09 </a:t>
            </a:r>
            <a:r>
              <a:rPr lang="en-US" altLang="ko-KR" sz="1700" dirty="0">
                <a:solidFill>
                  <a:srgbClr val="3333FF"/>
                </a:solidFill>
                <a:latin typeface="Lucida Sans Typewriter" panose="020B0509030504030204" pitchFamily="49" charset="0"/>
              </a:rPr>
              <a:t>cc -&gt; /</a:t>
            </a:r>
            <a:r>
              <a:rPr lang="en-US" altLang="ko-KR" sz="1700" dirty="0" err="1">
                <a:solidFill>
                  <a:srgbClr val="3333FF"/>
                </a:solidFill>
                <a:latin typeface="Lucida Sans Typewriter" panose="020B0509030504030204" pitchFamily="49" charset="0"/>
              </a:rPr>
              <a:t>usr</a:t>
            </a:r>
            <a:r>
              <a:rPr lang="en-US" altLang="ko-KR" sz="1700" dirty="0">
                <a:solidFill>
                  <a:srgbClr val="3333FF"/>
                </a:solidFill>
                <a:latin typeface="Lucida Sans Typewriter" panose="020B0509030504030204" pitchFamily="49" charset="0"/>
              </a:rPr>
              <a:t>/bin/</a:t>
            </a:r>
            <a:r>
              <a:rPr lang="en-US" altLang="ko-KR" sz="1700" dirty="0" err="1">
                <a:solidFill>
                  <a:srgbClr val="3333FF"/>
                </a:solidFill>
                <a:latin typeface="Lucida Sans Typewriter" panose="020B0509030504030204" pitchFamily="49" charset="0"/>
              </a:rPr>
              <a:t>gcc</a:t>
            </a:r>
            <a:endParaRPr lang="en-US" altLang="ko-KR" sz="1700" dirty="0">
              <a:solidFill>
                <a:srgbClr val="3333FF"/>
              </a:solidFill>
              <a:latin typeface="Lucida Sans Typewriter" panose="020B0509030504030204" pitchFamily="49" charset="0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8D467E-E02D-4F34-99F9-EB7FB154F5BA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pic>
        <p:nvPicPr>
          <p:cNvPr id="3073" name="_x377587752" descr="DRW000060d428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319" y="2996952"/>
            <a:ext cx="2818709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28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660650"/>
            <a:ext cx="6858000" cy="990600"/>
          </a:xfrm>
        </p:spPr>
        <p:txBody>
          <a:bodyPr/>
          <a:lstStyle/>
          <a:p>
            <a:pPr eaLnBrk="1" hangingPunct="1"/>
            <a:r>
              <a:rPr lang="en-US" altLang="ko-KR" sz="3600" dirty="0"/>
              <a:t>12.5 C </a:t>
            </a:r>
            <a:r>
              <a:rPr lang="ko-KR" altLang="en-US" sz="3600" dirty="0"/>
              <a:t>파일 입출력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98900"/>
            <a:ext cx="6858000" cy="533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</p:txBody>
      </p:sp>
      <p:sp>
        <p:nvSpPr>
          <p:cNvPr id="10244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F8DE75E-276D-47BE-BAED-03573F378C91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1481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시스템 호출</a:t>
            </a:r>
            <a:r>
              <a:rPr lang="en-US" altLang="ko-KR" dirty="0"/>
              <a:t>(system call)</a:t>
            </a:r>
            <a:endParaRPr lang="ko-KR" altLang="en-US" dirty="0"/>
          </a:p>
        </p:txBody>
      </p:sp>
      <p:sp>
        <p:nvSpPr>
          <p:cNvPr id="1229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eaLnBrk="1" hangingPunct="1"/>
            <a:r>
              <a:rPr lang="ko-KR" altLang="en-US" sz="2000"/>
              <a:t>시스템 호출은 유닉스 커널에 서비스를 요청하기 위한 프로그래밍 인터페이스</a:t>
            </a:r>
            <a:endParaRPr lang="en-US" altLang="ko-KR" sz="2000"/>
          </a:p>
          <a:p>
            <a:pPr eaLnBrk="1" hangingPunct="1"/>
            <a:r>
              <a:rPr lang="ko-KR" altLang="en-US" sz="2000"/>
              <a:t>응용 프로그램은 시스템 호출을 통해서 유닉스 커널에 서비스를 요청한다</a:t>
            </a:r>
            <a:r>
              <a:rPr lang="en-US" altLang="ko-KR" sz="2000"/>
              <a:t>.</a:t>
            </a:r>
            <a:endParaRPr lang="ko-KR" altLang="en-US" sz="2000"/>
          </a:p>
          <a:p>
            <a:pPr eaLnBrk="1" hangingPunct="1"/>
            <a:endParaRPr lang="ko-KR" altLang="en-US" sz="2000"/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EE6FF58-16FB-4004-8646-D9C9F78DEDAF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2294" name="_x51337056" descr="EMB00000b803b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997200"/>
            <a:ext cx="384810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43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파일 </a:t>
            </a:r>
          </a:p>
        </p:txBody>
      </p:sp>
      <p:sp>
        <p:nvSpPr>
          <p:cNvPr id="1126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5B09F09-C699-4A89-A2CA-C19A59BAD57E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68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eaLnBrk="1" hangingPunct="1"/>
            <a:r>
              <a:rPr lang="en-US" altLang="ko-KR" dirty="0"/>
              <a:t>C </a:t>
            </a:r>
            <a:r>
              <a:rPr lang="ko-KR" altLang="en-US" dirty="0"/>
              <a:t>프로그램에서 파일은 왜 필요할까</a:t>
            </a:r>
            <a:r>
              <a:rPr lang="en-US" altLang="ko-KR" dirty="0"/>
              <a:t>? </a:t>
            </a:r>
          </a:p>
          <a:p>
            <a:pPr lvl="1" eaLnBrk="1" hangingPunct="1"/>
            <a:r>
              <a:rPr lang="ko-KR" altLang="en-US" dirty="0"/>
              <a:t>변수에 저장된 정보들은 실행이 끝나면 모두 사라진다</a:t>
            </a:r>
            <a:r>
              <a:rPr lang="en-US" altLang="ko-KR" dirty="0"/>
              <a:t>. </a:t>
            </a:r>
          </a:p>
          <a:p>
            <a:pPr lvl="1" eaLnBrk="1" hangingPunct="1"/>
            <a:r>
              <a:rPr lang="ko-KR" altLang="en-US" dirty="0"/>
              <a:t>정보를 영속적으로 저장하기 위해서는 파일에 저장해야 한다</a:t>
            </a:r>
            <a:r>
              <a:rPr lang="en-US" altLang="ko-KR" dirty="0"/>
              <a:t>.</a:t>
            </a:r>
          </a:p>
          <a:p>
            <a:pPr marL="868363" lvl="3" indent="0" eaLnBrk="1" hangingPunct="1"/>
            <a:r>
              <a:rPr lang="en-US" altLang="ko-KR" dirty="0"/>
              <a:t>		</a:t>
            </a:r>
          </a:p>
          <a:p>
            <a:pPr eaLnBrk="1" hangingPunct="1"/>
            <a:r>
              <a:rPr lang="ko-KR" altLang="en-US" dirty="0"/>
              <a:t>유닉스 파일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모든 데이터를 연속된 바이트 형태로 저장한다</a:t>
            </a:r>
            <a:r>
              <a:rPr lang="en-US" altLang="ko-KR" dirty="0"/>
              <a:t>. </a:t>
            </a:r>
          </a:p>
          <a:p>
            <a:pPr lvl="1" eaLnBrk="1" hangingPunct="1"/>
            <a:endParaRPr lang="en-US" altLang="ko-KR" dirty="0"/>
          </a:p>
          <a:p>
            <a:pPr lvl="1" eaLnBrk="1" hangingPunct="1">
              <a:lnSpc>
                <a:spcPct val="110000"/>
              </a:lnSpc>
              <a:buSzTx/>
            </a:pPr>
            <a:endParaRPr lang="en-US" altLang="ko-KR" dirty="0">
              <a:latin typeface="Arial" panose="020B0604020202020204" pitchFamily="34" charset="0"/>
              <a:ea typeface="궁서체" panose="02030609000101010101" pitchFamily="17" charset="-127"/>
            </a:endParaRPr>
          </a:p>
          <a:p>
            <a:pPr lvl="2" eaLnBrk="1" hangingPunct="1">
              <a:buFont typeface="Arial" panose="020B0604020202020204" pitchFamily="34" charset="0"/>
              <a:buNone/>
            </a:pPr>
            <a:endParaRPr lang="en-US" altLang="ko-KR" b="1" dirty="0"/>
          </a:p>
          <a:p>
            <a:pPr marL="868363" lvl="3" indent="0" eaLnBrk="1" hangingPunct="1"/>
            <a:r>
              <a:rPr lang="en-US" altLang="ko-KR" b="1" dirty="0"/>
              <a:t>	</a:t>
            </a:r>
          </a:p>
        </p:txBody>
      </p: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12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137025"/>
            <a:ext cx="6351587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640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2898775" y="6356350"/>
            <a:ext cx="3505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00D7565-C95C-4E9B-BE16-0146017E0B37}" type="slidenum">
              <a:rPr lang="ko-KR" altLang="en-US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1" name="날짜 개체 틀 5"/>
          <p:cNvSpPr>
            <a:spLocks noGrp="1"/>
          </p:cNvSpPr>
          <p:nvPr>
            <p:ph type="dt" sz="quarter" idx="10"/>
          </p:nvPr>
        </p:nvSpPr>
        <p:spPr bwMode="auto">
          <a:xfrm>
            <a:off x="612775" y="6356350"/>
            <a:ext cx="1981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C </a:t>
            </a:r>
            <a:r>
              <a:rPr lang="ko-KR" altLang="en-US" dirty="0"/>
              <a:t>언어의 파일 종류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eaLnBrk="1" hangingPunct="1"/>
            <a:r>
              <a:rPr lang="ko-KR" altLang="en-US"/>
              <a:t>텍스트 파일</a:t>
            </a:r>
            <a:r>
              <a:rPr lang="en-US" altLang="ko-KR"/>
              <a:t>(text file)</a:t>
            </a:r>
          </a:p>
          <a:p>
            <a:pPr lvl="1" eaLnBrk="1" hangingPunct="1"/>
            <a:r>
              <a:rPr lang="ko-KR" altLang="en-US"/>
              <a:t>사람들이 읽을 수 있는 </a:t>
            </a:r>
            <a:r>
              <a:rPr lang="ko-KR" altLang="en-US">
                <a:solidFill>
                  <a:srgbClr val="FF00FF"/>
                </a:solidFill>
              </a:rPr>
              <a:t>문자들을 저장</a:t>
            </a:r>
            <a:r>
              <a:rPr lang="ko-KR" altLang="en-US"/>
              <a:t>하고 있는 파일</a:t>
            </a:r>
          </a:p>
          <a:p>
            <a:pPr lvl="1" eaLnBrk="1" hangingPunct="1"/>
            <a:r>
              <a:rPr lang="ko-KR" altLang="en-US"/>
              <a:t>텍스트 파일에서 “한 줄의 끝”을 나타내는 표현은 파일이 읽어 들여질 때</a:t>
            </a:r>
            <a:r>
              <a:rPr lang="en-US" altLang="ko-KR"/>
              <a:t>, C </a:t>
            </a:r>
            <a:r>
              <a:rPr lang="ko-KR" altLang="en-US"/>
              <a:t>내부의 방식으로 변환된다</a:t>
            </a:r>
            <a:r>
              <a:rPr lang="en-US" altLang="ko-KR"/>
              <a:t>. </a:t>
            </a:r>
          </a:p>
          <a:p>
            <a:pPr lvl="1" eaLnBrk="1" hangingPunct="1"/>
            <a:endParaRPr lang="en-US" altLang="ko-KR"/>
          </a:p>
          <a:p>
            <a:pPr eaLnBrk="1" hangingPunct="1"/>
            <a:r>
              <a:rPr lang="ko-KR" altLang="en-US"/>
              <a:t>이진 파일</a:t>
            </a:r>
            <a:r>
              <a:rPr lang="en-US" altLang="ko-KR"/>
              <a:t>(binary file)</a:t>
            </a:r>
            <a:r>
              <a:rPr lang="ko-KR" altLang="en-US"/>
              <a:t> </a:t>
            </a:r>
          </a:p>
          <a:p>
            <a:pPr lvl="1" eaLnBrk="1" hangingPunct="1"/>
            <a:r>
              <a:rPr lang="ko-KR" altLang="en-US"/>
              <a:t>모든 데이터는 있는 그대로 </a:t>
            </a:r>
            <a:r>
              <a:rPr lang="ko-KR" altLang="en-US">
                <a:solidFill>
                  <a:srgbClr val="FF00FF"/>
                </a:solidFill>
              </a:rPr>
              <a:t>바이트의 연속으로 저장</a:t>
            </a:r>
          </a:p>
          <a:p>
            <a:pPr lvl="1" eaLnBrk="1" hangingPunct="1"/>
            <a:r>
              <a:rPr lang="ko-KR" altLang="en-US"/>
              <a:t>이진 파일을 이용하여 메모리에 저장된 변수 값 형태 그대로 파일에 저장할 수 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12294" name="AutoShape 4" descr="PIC275"/>
          <p:cNvSpPr>
            <a:spLocks noChangeAspect="1" noChangeArrowheads="1"/>
          </p:cNvSpPr>
          <p:nvPr/>
        </p:nvSpPr>
        <p:spPr bwMode="auto">
          <a:xfrm>
            <a:off x="4064000" y="314801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5" name="AutoShape 5" descr="PIC277"/>
          <p:cNvSpPr>
            <a:spLocks noChangeAspect="1" noChangeArrowheads="1"/>
          </p:cNvSpPr>
          <p:nvPr/>
        </p:nvSpPr>
        <p:spPr bwMode="auto">
          <a:xfrm>
            <a:off x="4064000" y="314801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6385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파일 입출력</a:t>
            </a:r>
          </a:p>
        </p:txBody>
      </p:sp>
      <p:sp>
        <p:nvSpPr>
          <p:cNvPr id="1331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eaLnBrk="1" hangingPunct="1"/>
            <a:r>
              <a:rPr lang="en-US" altLang="ko-KR" dirty="0"/>
              <a:t>C </a:t>
            </a:r>
            <a:r>
              <a:rPr lang="ko-KR" altLang="en-US" dirty="0"/>
              <a:t>언어의 파일 입출력 과정</a:t>
            </a:r>
            <a:endParaRPr lang="en-US" altLang="ko-KR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dirty="0"/>
              <a:t>1. </a:t>
            </a:r>
            <a:r>
              <a:rPr lang="ko-KR" altLang="en-US" dirty="0"/>
              <a:t>파일 열기</a:t>
            </a:r>
            <a:endParaRPr lang="en-US" altLang="ko-KR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fopen</a:t>
            </a:r>
            <a:r>
              <a:rPr lang="en-US" altLang="ko-KR" dirty="0"/>
              <a:t>( ) </a:t>
            </a:r>
            <a:r>
              <a:rPr lang="ko-KR" altLang="en-US" dirty="0"/>
              <a:t>함수 사용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dirty="0"/>
              <a:t>2. </a:t>
            </a:r>
            <a:r>
              <a:rPr lang="ko-KR" altLang="en-US" dirty="0"/>
              <a:t>파일 입출력</a:t>
            </a:r>
            <a:endParaRPr lang="en-US" altLang="ko-KR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dirty="0"/>
              <a:t>	</a:t>
            </a:r>
            <a:r>
              <a:rPr lang="ko-KR" altLang="en-US" dirty="0"/>
              <a:t>다양한 파일 입출력 함수 사용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dirty="0"/>
              <a:t>3. </a:t>
            </a:r>
            <a:r>
              <a:rPr lang="ko-KR" altLang="en-US" dirty="0"/>
              <a:t>파일 닫기</a:t>
            </a:r>
            <a:r>
              <a:rPr lang="en-US" altLang="ko-KR" dirty="0"/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fclose</a:t>
            </a:r>
            <a:r>
              <a:rPr lang="en-US" altLang="ko-KR" dirty="0"/>
              <a:t>( ) </a:t>
            </a:r>
            <a:r>
              <a:rPr lang="ko-KR" altLang="en-US" dirty="0"/>
              <a:t>함수 사용</a:t>
            </a:r>
          </a:p>
          <a:p>
            <a:pPr eaLnBrk="1" hangingPunct="1"/>
            <a:endParaRPr lang="ko-KR" altLang="en-US" dirty="0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E8BE1FF-A133-4F72-9775-2B952BF65385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857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2898775" y="6356350"/>
            <a:ext cx="3505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91AC62E-053E-41C7-902B-1FF7534EB75B}" type="slidenum">
              <a:rPr lang="ko-KR" altLang="en-US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파일 열기 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075613" cy="4814887"/>
          </a:xfrm>
        </p:spPr>
        <p:txBody>
          <a:bodyPr/>
          <a:lstStyle/>
          <a:p>
            <a:pPr eaLnBrk="1" hangingPunct="1"/>
            <a:r>
              <a:rPr lang="ko-KR" altLang="en-US" dirty="0"/>
              <a:t>파일을 사용하기 위해서는</a:t>
            </a:r>
            <a:r>
              <a:rPr lang="ko-KR" altLang="en-US" dirty="0">
                <a:solidFill>
                  <a:srgbClr val="FF3300"/>
                </a:solidFill>
              </a:rPr>
              <a:t> </a:t>
            </a:r>
          </a:p>
          <a:p>
            <a:pPr lvl="1" eaLnBrk="1" hangingPunct="1"/>
            <a:r>
              <a:rPr lang="ko-KR" altLang="en-US" dirty="0"/>
              <a:t>반드시 먼저 파일 열기</a:t>
            </a:r>
            <a:r>
              <a:rPr lang="en-US" altLang="ko-KR" dirty="0"/>
              <a:t>(</a:t>
            </a:r>
            <a:r>
              <a:rPr lang="en-US" altLang="ko-KR" dirty="0" err="1"/>
              <a:t>fopen</a:t>
            </a:r>
            <a:r>
              <a:rPr lang="en-US" altLang="ko-KR" dirty="0"/>
              <a:t>)</a:t>
            </a:r>
            <a:r>
              <a:rPr lang="ko-KR" altLang="en-US" dirty="0"/>
              <a:t>를 해야 한다</a:t>
            </a:r>
            <a:r>
              <a:rPr lang="en-US" altLang="ko-KR" dirty="0"/>
              <a:t>.</a:t>
            </a:r>
            <a:r>
              <a:rPr lang="en-US" altLang="ko-KR" dirty="0">
                <a:solidFill>
                  <a:srgbClr val="FF6600"/>
                </a:solidFill>
              </a:rPr>
              <a:t> </a:t>
            </a:r>
          </a:p>
          <a:p>
            <a:pPr lvl="1" eaLnBrk="1" hangingPunct="1"/>
            <a:r>
              <a:rPr lang="ko-KR" altLang="en-US" dirty="0"/>
              <a:t>파일 열기를 하면 </a:t>
            </a:r>
            <a:r>
              <a:rPr lang="en-US" altLang="ko-KR" dirty="0">
                <a:solidFill>
                  <a:srgbClr val="C00000"/>
                </a:solidFill>
              </a:rPr>
              <a:t>FILE </a:t>
            </a:r>
            <a:r>
              <a:rPr lang="ko-KR" altLang="en-US" dirty="0">
                <a:solidFill>
                  <a:srgbClr val="C00000"/>
                </a:solidFill>
              </a:rPr>
              <a:t>구조체에 대한 포인터</a:t>
            </a:r>
            <a:r>
              <a:rPr lang="ko-KR" altLang="en-US" dirty="0"/>
              <a:t>가 </a:t>
            </a:r>
            <a:r>
              <a:rPr lang="ko-KR" altLang="en-US" dirty="0" err="1"/>
              <a:t>리턴된다</a:t>
            </a:r>
            <a:r>
              <a:rPr lang="en-US" altLang="ko-KR" dirty="0"/>
              <a:t>. </a:t>
            </a:r>
          </a:p>
          <a:p>
            <a:pPr lvl="1" eaLnBrk="1" hangingPunct="1"/>
            <a:r>
              <a:rPr lang="en-US" altLang="ko-KR" dirty="0">
                <a:solidFill>
                  <a:srgbClr val="C00000"/>
                </a:solidFill>
              </a:rPr>
              <a:t>FILE </a:t>
            </a:r>
            <a:r>
              <a:rPr lang="ko-KR" altLang="en-US" dirty="0">
                <a:solidFill>
                  <a:srgbClr val="C00000"/>
                </a:solidFill>
              </a:rPr>
              <a:t>포인터</a:t>
            </a:r>
            <a:r>
              <a:rPr lang="ko-KR" altLang="en-US" dirty="0">
                <a:solidFill>
                  <a:schemeClr val="tx1"/>
                </a:solidFill>
              </a:rPr>
              <a:t>는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/>
              <a:t>열린 파일을 지정한다</a:t>
            </a:r>
            <a:r>
              <a:rPr lang="en-US" altLang="ko-KR" dirty="0"/>
              <a:t>. </a:t>
            </a:r>
          </a:p>
          <a:p>
            <a:pPr lvl="1" eaLnBrk="1" hangingPunct="1"/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함수 </a:t>
            </a:r>
            <a:r>
              <a:rPr lang="en-US" altLang="ko-KR" dirty="0" err="1"/>
              <a:t>fopen</a:t>
            </a:r>
            <a:r>
              <a:rPr lang="en-US" altLang="ko-KR" dirty="0"/>
              <a:t>()</a:t>
            </a:r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marL="0" indent="0" eaLnBrk="1" hangingPunct="1">
              <a:buNone/>
              <a:defRPr/>
            </a:pPr>
            <a:endParaRPr lang="ko-KR" altLang="en-US" dirty="0"/>
          </a:p>
          <a:p>
            <a:pPr lvl="1" eaLnBrk="1" hangingPunct="1"/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DBC1C8-8E73-4E0E-9CB3-71DE9F2DC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306782"/>
              </p:ext>
            </p:extLst>
          </p:nvPr>
        </p:nvGraphicFramePr>
        <p:xfrm>
          <a:off x="899592" y="3861048"/>
          <a:ext cx="6815582" cy="1085914"/>
        </p:xfrm>
        <a:graphic>
          <a:graphicData uri="http://schemas.openxmlformats.org/drawingml/2006/table">
            <a:tbl>
              <a:tblPr/>
              <a:tblGrid>
                <a:gridCol w="6815582">
                  <a:extLst>
                    <a:ext uri="{9D8B030D-6E8A-4147-A177-3AD203B41FA5}">
                      <a16:colId xmlns:a16="http://schemas.microsoft.com/office/drawing/2014/main" val="3815964101"/>
                    </a:ext>
                  </a:extLst>
                </a:gridCol>
              </a:tblGrid>
              <a:tr h="677037">
                <a:tc>
                  <a:txBody>
                    <a:bodyPr/>
                    <a:lstStyle/>
                    <a:p>
                      <a:pPr marL="1270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FILE *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fopen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(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const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char *filename,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const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char *mode);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1270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 pitchFamily="18" charset="2"/>
                        </a:rPr>
                        <a:t>파일 열기를 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 pitchFamily="18" charset="2"/>
                        </a:rPr>
                        <a:t>열린 파일을 나타내는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FILE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 pitchFamily="18" charset="2"/>
                        </a:rPr>
                        <a:t>포인터를 반환한다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 pitchFamily="18" charset="2"/>
                        </a:rPr>
                        <a:t>오류가 발생하면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NULL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 pitchFamily="18" charset="2"/>
                        </a:rPr>
                        <a:t>을 반환한다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182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98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660650"/>
            <a:ext cx="68580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600" dirty="0"/>
              <a:t>12.1 </a:t>
            </a:r>
            <a:r>
              <a:rPr lang="ko-KR" altLang="en-US" sz="3600" dirty="0"/>
              <a:t>파일 시스템</a:t>
            </a:r>
            <a:br>
              <a:rPr lang="ko-KR" altLang="en-US" sz="3600" dirty="0"/>
            </a:br>
            <a:endParaRPr lang="en-US" altLang="ko-KR" sz="3600" dirty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98900"/>
            <a:ext cx="6858000" cy="533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12292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7DE384D4-A80B-4119-8046-524AB56CAC66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파일 열기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>
                <a:latin typeface="+mn-ea"/>
                <a:ea typeface="+mn-ea"/>
              </a:rPr>
              <a:t>FILE *</a:t>
            </a:r>
            <a:r>
              <a:rPr lang="en-US" altLang="ko-KR" dirty="0" err="1">
                <a:latin typeface="+mn-ea"/>
                <a:ea typeface="+mn-ea"/>
              </a:rPr>
              <a:t>fp</a:t>
            </a:r>
            <a:r>
              <a:rPr lang="en-US" altLang="ko-KR" dirty="0">
                <a:latin typeface="+mn-ea"/>
                <a:ea typeface="+mn-ea"/>
              </a:rPr>
              <a:t>;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err="1">
                <a:latin typeface="+mn-ea"/>
                <a:ea typeface="+mn-ea"/>
              </a:rPr>
              <a:t>fp</a:t>
            </a:r>
            <a:r>
              <a:rPr lang="en-US" altLang="ko-KR" dirty="0">
                <a:latin typeface="+mn-ea"/>
                <a:ea typeface="+mn-ea"/>
              </a:rPr>
              <a:t> = </a:t>
            </a:r>
            <a:r>
              <a:rPr lang="en-US" altLang="ko-KR" dirty="0" err="1">
                <a:solidFill>
                  <a:srgbClr val="C00000"/>
                </a:solidFill>
                <a:latin typeface="+mn-ea"/>
                <a:ea typeface="+mn-ea"/>
              </a:rPr>
              <a:t>fopen</a:t>
            </a:r>
            <a:r>
              <a:rPr lang="en-US" altLang="ko-KR" dirty="0">
                <a:solidFill>
                  <a:srgbClr val="C00000"/>
                </a:solidFill>
                <a:latin typeface="+mn-ea"/>
                <a:ea typeface="+mn-ea"/>
              </a:rPr>
              <a:t>(“~/work/text.txt", "r");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if</a:t>
            </a:r>
            <a:r>
              <a:rPr lang="en-US" altLang="ko-KR" dirty="0">
                <a:latin typeface="+mn-ea"/>
                <a:ea typeface="+mn-ea"/>
              </a:rPr>
              <a:t> (</a:t>
            </a:r>
            <a:r>
              <a:rPr lang="en-US" altLang="ko-KR" dirty="0" err="1">
                <a:latin typeface="+mn-ea"/>
                <a:ea typeface="+mn-ea"/>
              </a:rPr>
              <a:t>fp</a:t>
            </a:r>
            <a:r>
              <a:rPr lang="en-US" altLang="ko-KR" dirty="0">
                <a:latin typeface="+mn-ea"/>
                <a:ea typeface="+mn-ea"/>
              </a:rPr>
              <a:t> == NULL) {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>
                <a:latin typeface="+mn-ea"/>
                <a:ea typeface="+mn-ea"/>
              </a:rPr>
              <a:t>    </a:t>
            </a:r>
            <a:r>
              <a:rPr lang="en-US" altLang="ko-KR" dirty="0" err="1">
                <a:latin typeface="+mn-ea"/>
                <a:ea typeface="+mn-ea"/>
              </a:rPr>
              <a:t>printf</a:t>
            </a:r>
            <a:r>
              <a:rPr lang="en-US" altLang="ko-KR" dirty="0">
                <a:latin typeface="+mn-ea"/>
                <a:ea typeface="+mn-ea"/>
              </a:rPr>
              <a:t>("</a:t>
            </a:r>
            <a:r>
              <a:rPr lang="ko-KR" altLang="en-US" dirty="0">
                <a:latin typeface="+mn-ea"/>
                <a:ea typeface="+mn-ea"/>
              </a:rPr>
              <a:t>파일 열기 오류</a:t>
            </a:r>
            <a:r>
              <a:rPr lang="en-US" altLang="ko-KR" dirty="0">
                <a:latin typeface="+mn-ea"/>
                <a:ea typeface="+mn-ea"/>
              </a:rPr>
              <a:t>\n");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>
                <a:latin typeface="+mn-ea"/>
                <a:ea typeface="+mn-ea"/>
              </a:rPr>
              <a:t>}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ko-KR" altLang="en-US" dirty="0"/>
              <a:t>예</a:t>
            </a:r>
          </a:p>
          <a:p>
            <a:pPr lvl="1" eaLnBrk="1" hangingPunct="1">
              <a:defRPr/>
            </a:pPr>
            <a:r>
              <a:rPr lang="en-US" altLang="ko-KR" dirty="0" err="1">
                <a:latin typeface="+mn-ea"/>
                <a:ea typeface="+mn-ea"/>
              </a:rPr>
              <a:t>fp</a:t>
            </a:r>
            <a:r>
              <a:rPr lang="en-US" altLang="ko-KR" dirty="0">
                <a:latin typeface="+mn-ea"/>
                <a:ea typeface="+mn-ea"/>
              </a:rPr>
              <a:t> = </a:t>
            </a:r>
            <a:r>
              <a:rPr lang="en-US" altLang="ko-KR" dirty="0" err="1">
                <a:solidFill>
                  <a:srgbClr val="C00000"/>
                </a:solidFill>
                <a:latin typeface="+mn-ea"/>
                <a:ea typeface="+mn-ea"/>
              </a:rPr>
              <a:t>fopen</a:t>
            </a:r>
            <a:r>
              <a:rPr lang="en-US" altLang="ko-KR" dirty="0">
                <a:solidFill>
                  <a:srgbClr val="C00000"/>
                </a:solidFill>
                <a:latin typeface="+mn-ea"/>
                <a:ea typeface="+mn-ea"/>
              </a:rPr>
              <a:t>("outdata.txt", "w"); </a:t>
            </a:r>
            <a:endParaRPr lang="en-US" altLang="ko-KR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en-US" altLang="ko-KR" dirty="0" err="1">
                <a:latin typeface="+mn-ea"/>
                <a:ea typeface="+mn-ea"/>
              </a:rPr>
              <a:t>fp</a:t>
            </a:r>
            <a:r>
              <a:rPr lang="en-US" altLang="ko-KR" dirty="0">
                <a:latin typeface="+mn-ea"/>
                <a:ea typeface="+mn-ea"/>
              </a:rPr>
              <a:t> = </a:t>
            </a:r>
            <a:r>
              <a:rPr lang="en-US" altLang="ko-KR" dirty="0" err="1">
                <a:solidFill>
                  <a:srgbClr val="C00000"/>
                </a:solidFill>
                <a:latin typeface="+mn-ea"/>
                <a:ea typeface="+mn-ea"/>
              </a:rPr>
              <a:t>fopen</a:t>
            </a:r>
            <a:r>
              <a:rPr lang="en-US" altLang="ko-KR" dirty="0">
                <a:solidFill>
                  <a:srgbClr val="C00000"/>
                </a:solidFill>
                <a:latin typeface="+mn-ea"/>
                <a:ea typeface="+mn-ea"/>
              </a:rPr>
              <a:t>("outdata.txt", "a"); </a:t>
            </a:r>
            <a:endParaRPr lang="ko-KR" altLang="en-US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4524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2898775" y="6356350"/>
            <a:ext cx="3505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F490734-63E9-46C6-8FE1-8970BFAFB675}" type="slidenum">
              <a:rPr lang="ko-KR" altLang="en-US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fopen</a:t>
            </a:r>
            <a:r>
              <a:rPr lang="en-US" altLang="ko-KR" dirty="0"/>
              <a:t> (): </a:t>
            </a:r>
            <a:r>
              <a:rPr lang="ko-KR" altLang="en-US" dirty="0"/>
              <a:t>텍스트</a:t>
            </a:r>
            <a:r>
              <a:rPr lang="en-US" altLang="ko-KR" dirty="0"/>
              <a:t> </a:t>
            </a:r>
            <a:r>
              <a:rPr lang="ko-KR" altLang="en-US" dirty="0"/>
              <a:t>파일 열기</a:t>
            </a:r>
            <a:endParaRPr lang="ko-KR" altLang="en-US" b="0" dirty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1189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437" name="Rectangle 188"/>
          <p:cNvSpPr>
            <a:spLocks noChangeArrowheads="1"/>
          </p:cNvSpPr>
          <p:nvPr/>
        </p:nvSpPr>
        <p:spPr bwMode="auto">
          <a:xfrm>
            <a:off x="0" y="5668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2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522760"/>
              </p:ext>
            </p:extLst>
          </p:nvPr>
        </p:nvGraphicFramePr>
        <p:xfrm>
          <a:off x="684213" y="1735138"/>
          <a:ext cx="7993061" cy="3565525"/>
        </p:xfrm>
        <a:graphic>
          <a:graphicData uri="http://schemas.openxmlformats.org/drawingml/2006/table">
            <a:tbl>
              <a:tblPr/>
              <a:tblGrid>
                <a:gridCol w="1022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3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5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굴림"/>
                        </a:rPr>
                        <a:t>모드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굴림"/>
                        </a:rPr>
                        <a:t>의미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굴림"/>
                        </a:rPr>
                        <a:t>파일이 없으면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굴림"/>
                        </a:rPr>
                        <a:t>파일이 있으면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8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Lucida Console"/>
                        </a:rPr>
                        <a:t>"r"</a:t>
                      </a:r>
                      <a:endParaRPr 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굴림"/>
                        </a:rPr>
                        <a:t>읽기 전용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굴림"/>
                        </a:rPr>
                        <a:t>read)</a:t>
                      </a:r>
                      <a:endParaRPr lang="en-US" sz="18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NULL 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반환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굴림"/>
                        </a:rPr>
                        <a:t>정상 동작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8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Lucida Console"/>
                        </a:rPr>
                        <a:t>"w"</a:t>
                      </a:r>
                      <a:endParaRPr 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굴림"/>
                        </a:rPr>
                        <a:t>쓰기 전용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굴림"/>
                        </a:rPr>
                        <a:t>write)</a:t>
                      </a:r>
                      <a:endParaRPr lang="en-US" sz="18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굴림"/>
                        </a:rPr>
                        <a:t>새로 생성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굴림"/>
                        </a:rPr>
                        <a:t>기존 내용 삭제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8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Lucida Console"/>
                        </a:rPr>
                        <a:t>"a"</a:t>
                      </a:r>
                      <a:endParaRPr 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굴림"/>
                        </a:rPr>
                        <a:t>추가 쓰기</a:t>
                      </a:r>
                      <a:r>
                        <a:rPr lang="en-US" altLang="ko-KR" sz="1800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굴림"/>
                        </a:rPr>
                        <a:t>append) </a:t>
                      </a:r>
                      <a:endParaRPr 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굴림"/>
                        </a:rPr>
                        <a:t>새로 생성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굴림"/>
                        </a:rPr>
                        <a:t>기존 내용 뒤에 추가 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8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Lucida Console"/>
                        </a:rPr>
                        <a:t>"r+"</a:t>
                      </a:r>
                      <a:endParaRPr 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굴림"/>
                        </a:rPr>
                        <a:t>읽기와 쓰기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NULL 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반환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굴림"/>
                        </a:rPr>
                        <a:t>정상 동작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8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Lucida Console"/>
                        </a:rPr>
                        <a:t>"w+"</a:t>
                      </a:r>
                      <a:endParaRPr 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굴림"/>
                        </a:rPr>
                        <a:t>읽기와 쓰기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굴림"/>
                        </a:rPr>
                        <a:t>새로 생성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굴림"/>
                        </a:rPr>
                        <a:t>기존 내용 삭제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8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Lucida Console"/>
                        </a:rPr>
                        <a:t>"a+"</a:t>
                      </a:r>
                      <a:endParaRPr 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굴림"/>
                        </a:rPr>
                        <a:t>추가를 위한 읽기와 쓰기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굴림"/>
                        </a:rPr>
                        <a:t>새로 생성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굴림"/>
                        </a:rPr>
                        <a:t>기존 내용 뒤에 추가 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48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298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2898775" y="6356350"/>
            <a:ext cx="3505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6F43E06-2660-46C0-BB62-0C69692B74D1}" type="slidenum">
              <a:rPr lang="ko-KR" altLang="en-US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스트림과 </a:t>
            </a:r>
            <a:r>
              <a:rPr lang="en-US" altLang="ko-KR" dirty="0"/>
              <a:t>FILE </a:t>
            </a:r>
            <a:r>
              <a:rPr lang="ko-KR" altLang="en-US" dirty="0"/>
              <a:t>구조체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dirty="0"/>
              <a:t>스트림</a:t>
            </a:r>
            <a:endParaRPr lang="en-US" altLang="ko-KR" sz="2000" dirty="0"/>
          </a:p>
          <a:p>
            <a:pPr lvl="1" eaLnBrk="1" hangingPunct="1">
              <a:defRPr/>
            </a:pPr>
            <a:r>
              <a:rPr lang="ko-KR" altLang="en-US" sz="1800" dirty="0"/>
              <a:t>파일이 열리면 스트림</a:t>
            </a:r>
            <a:r>
              <a:rPr lang="en-US" altLang="ko-KR" sz="1800" dirty="0"/>
              <a:t>(stream)</a:t>
            </a:r>
            <a:r>
              <a:rPr lang="ko-KR" altLang="en-US" sz="1800" dirty="0"/>
              <a:t>이라고 한다</a:t>
            </a:r>
            <a:r>
              <a:rPr lang="en-US" altLang="ko-KR" sz="1800" dirty="0"/>
              <a:t>. </a:t>
            </a:r>
            <a:endParaRPr lang="en-US" altLang="ko-KR" sz="1400" dirty="0"/>
          </a:p>
          <a:p>
            <a:pPr eaLnBrk="1" hangingPunct="1">
              <a:defRPr/>
            </a:pPr>
            <a:r>
              <a:rPr lang="en-US" altLang="ko-KR" sz="2000" dirty="0"/>
              <a:t>FILE </a:t>
            </a:r>
            <a:r>
              <a:rPr lang="ko-KR" altLang="en-US" sz="2000" dirty="0"/>
              <a:t>구조체</a:t>
            </a:r>
            <a:endParaRPr lang="en-US" altLang="ko-KR" sz="2000" dirty="0"/>
          </a:p>
          <a:p>
            <a:pPr lvl="1" eaLnBrk="1" hangingPunct="1">
              <a:defRPr/>
            </a:pPr>
            <a:r>
              <a:rPr lang="en-US" altLang="ko-KR" sz="1800" dirty="0" err="1"/>
              <a:t>stdio.h</a:t>
            </a:r>
            <a:r>
              <a:rPr lang="ko-KR" altLang="en-US" sz="1800" dirty="0"/>
              <a:t>에 정의되어 있음</a:t>
            </a:r>
            <a:r>
              <a:rPr lang="en-US" altLang="ko-KR" sz="1800" dirty="0"/>
              <a:t>.</a:t>
            </a:r>
          </a:p>
          <a:p>
            <a:pPr lvl="1" eaLnBrk="1" hangingPunct="1">
              <a:defRPr/>
            </a:pPr>
            <a:r>
              <a:rPr lang="ko-KR" altLang="en-US" sz="1800" dirty="0">
                <a:solidFill>
                  <a:srgbClr val="C00000"/>
                </a:solidFill>
              </a:rPr>
              <a:t>열린 파일의 현재 상태를 나타내는 필드 변수들</a:t>
            </a:r>
            <a:endParaRPr lang="en-US" altLang="ko-KR" sz="1800" dirty="0">
              <a:solidFill>
                <a:srgbClr val="C00000"/>
              </a:solidFill>
            </a:endParaRPr>
          </a:p>
          <a:p>
            <a:pPr lvl="1" eaLnBrk="1" hangingPunct="1">
              <a:defRPr/>
            </a:pPr>
            <a:r>
              <a:rPr lang="ko-KR" altLang="en-US" sz="2000" dirty="0"/>
              <a:t>특히 파일 입출력에 사용되는 버퍼 관련 변수들</a:t>
            </a:r>
            <a:endParaRPr lang="en-US" altLang="ko-KR" sz="1800" dirty="0">
              <a:solidFill>
                <a:srgbClr val="0000FF"/>
              </a:solidFill>
            </a:endParaRPr>
          </a:p>
          <a:p>
            <a:pPr lvl="3" eaLnBrk="1" hangingPunct="1">
              <a:defRPr/>
            </a:pPr>
            <a:r>
              <a:rPr lang="en-US" altLang="ko-KR" sz="1400" dirty="0">
                <a:solidFill>
                  <a:srgbClr val="0000FF"/>
                </a:solidFill>
              </a:rPr>
              <a:t>			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800" dirty="0" err="1">
                <a:latin typeface="Lucida Sans Typewriter" panose="020B0509030504030204" pitchFamily="49" charset="0"/>
              </a:rPr>
              <a:t>typedef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struct</a:t>
            </a:r>
            <a:r>
              <a:rPr lang="en-US" altLang="ko-KR" sz="1800" dirty="0">
                <a:latin typeface="Lucida Sans Typewriter" panose="020B0509030504030204" pitchFamily="49" charset="0"/>
              </a:rPr>
              <a:t> {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800" dirty="0">
                <a:latin typeface="Lucida Sans Typewriter" panose="020B0509030504030204" pitchFamily="49" charset="0"/>
              </a:rPr>
              <a:t>  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int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cnt</a:t>
            </a:r>
            <a:r>
              <a:rPr lang="en-US" altLang="ko-KR" sz="1800" dirty="0">
                <a:latin typeface="Lucida Sans Typewriter" panose="020B0509030504030204" pitchFamily="49" charset="0"/>
              </a:rPr>
              <a:t>; 		// </a:t>
            </a:r>
            <a:r>
              <a:rPr lang="ko-KR" altLang="en-US" sz="1800" dirty="0">
                <a:latin typeface="Lucida Sans Typewriter" panose="020B0509030504030204" pitchFamily="49" charset="0"/>
              </a:rPr>
              <a:t>버퍼의 남은 문자 수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800" dirty="0">
                <a:latin typeface="Lucida Sans Typewriter" panose="020B0509030504030204" pitchFamily="49" charset="0"/>
              </a:rPr>
              <a:t>   unsigned char*base; 	// </a:t>
            </a:r>
            <a:r>
              <a:rPr lang="ko-KR" altLang="en-US" sz="1800" dirty="0">
                <a:latin typeface="Lucida Sans Typewriter" panose="020B0509030504030204" pitchFamily="49" charset="0"/>
              </a:rPr>
              <a:t>버퍼 시작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800" dirty="0">
                <a:latin typeface="Lucida Sans Typewriter" panose="020B0509030504030204" pitchFamily="49" charset="0"/>
              </a:rPr>
              <a:t>   unsigned char*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ptr</a:t>
            </a:r>
            <a:r>
              <a:rPr lang="en-US" altLang="ko-KR" sz="1800" dirty="0">
                <a:latin typeface="Lucida Sans Typewriter" panose="020B0509030504030204" pitchFamily="49" charset="0"/>
              </a:rPr>
              <a:t>; 	// </a:t>
            </a:r>
            <a:r>
              <a:rPr lang="ko-KR" altLang="en-US" sz="1800" dirty="0">
                <a:latin typeface="Lucida Sans Typewriter" panose="020B0509030504030204" pitchFamily="49" charset="0"/>
              </a:rPr>
              <a:t>버퍼의 현재 포인터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800" dirty="0">
                <a:latin typeface="Lucida Sans Typewriter" panose="020B0509030504030204" pitchFamily="49" charset="0"/>
              </a:rPr>
              <a:t>   unsigned flag; 	// </a:t>
            </a:r>
            <a:r>
              <a:rPr lang="ko-KR" altLang="en-US" sz="1800" dirty="0">
                <a:latin typeface="Lucida Sans Typewriter" panose="020B0509030504030204" pitchFamily="49" charset="0"/>
              </a:rPr>
              <a:t>파일 접근 모드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800" dirty="0">
                <a:latin typeface="Lucida Sans Typewriter" panose="020B0509030504030204" pitchFamily="49" charset="0"/>
              </a:rPr>
              <a:t>  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int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fd</a:t>
            </a:r>
            <a:r>
              <a:rPr lang="en-US" altLang="ko-KR" sz="1800" dirty="0">
                <a:latin typeface="Lucida Sans Typewriter" panose="020B0509030504030204" pitchFamily="49" charset="0"/>
              </a:rPr>
              <a:t>; 			// </a:t>
            </a:r>
            <a:r>
              <a:rPr lang="ko-KR" altLang="en-US" sz="1800" dirty="0">
                <a:latin typeface="Lucida Sans Typewriter" panose="020B0509030504030204" pitchFamily="49" charset="0"/>
              </a:rPr>
              <a:t>열린 파일 </a:t>
            </a:r>
            <a:r>
              <a:rPr lang="ko-KR" altLang="en-US" sz="1800" dirty="0" err="1">
                <a:latin typeface="Lucida Sans Typewriter" panose="020B0509030504030204" pitchFamily="49" charset="0"/>
              </a:rPr>
              <a:t>디스크립터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800" dirty="0">
                <a:latin typeface="Lucida Sans Typewriter" panose="020B0509030504030204" pitchFamily="49" charset="0"/>
              </a:rPr>
              <a:t>} FILE;	// FILE </a:t>
            </a:r>
            <a:r>
              <a:rPr lang="ko-KR" altLang="en-US" sz="1800" dirty="0">
                <a:latin typeface="Lucida Sans Typewriter" panose="020B0509030504030204" pitchFamily="49" charset="0"/>
              </a:rPr>
              <a:t>구조체 </a:t>
            </a:r>
          </a:p>
        </p:txBody>
      </p:sp>
    </p:spTree>
    <p:extLst>
      <p:ext uri="{BB962C8B-B14F-4D97-AF65-F5344CB8AC3E}">
        <p14:creationId xmlns:p14="http://schemas.microsoft.com/office/powerpoint/2010/main" val="1189380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2898775" y="6356350"/>
            <a:ext cx="3505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ADF9BC3-AD84-4E43-9331-DCA0AE88F119}" type="slidenum">
              <a:rPr lang="ko-KR" altLang="en-US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표준 입출력 스트림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>
                <a:solidFill>
                  <a:srgbClr val="0000FF"/>
                </a:solidFill>
                <a:latin typeface="+mn-ea"/>
                <a:ea typeface="+mn-ea"/>
              </a:rPr>
              <a:t>stdin</a:t>
            </a:r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+mn-ea"/>
                <a:ea typeface="+mn-ea"/>
              </a:rPr>
              <a:t>stdout</a:t>
            </a:r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+mn-ea"/>
                <a:ea typeface="+mn-ea"/>
              </a:rPr>
              <a:t>stderr</a:t>
            </a:r>
            <a:endParaRPr lang="en-US" altLang="ko-KR" dirty="0">
              <a:solidFill>
                <a:srgbClr val="0000FF"/>
              </a:solidFill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ko-KR" altLang="en-US" dirty="0">
                <a:solidFill>
                  <a:srgbClr val="C00000"/>
                </a:solidFill>
              </a:rPr>
              <a:t>각각 표준 입력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표준 출력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표준 오류를 나타내는 </a:t>
            </a:r>
            <a:r>
              <a:rPr lang="en-US" altLang="ko-KR" dirty="0">
                <a:solidFill>
                  <a:srgbClr val="C00000"/>
                </a:solidFill>
              </a:rPr>
              <a:t>FILE </a:t>
            </a:r>
            <a:r>
              <a:rPr lang="ko-KR" altLang="en-US" dirty="0">
                <a:solidFill>
                  <a:srgbClr val="C00000"/>
                </a:solidFill>
              </a:rPr>
              <a:t>포인터</a:t>
            </a:r>
          </a:p>
          <a:p>
            <a:pPr lvl="1" eaLnBrk="1" hangingPunct="1">
              <a:defRPr/>
            </a:pPr>
            <a:r>
              <a:rPr lang="en-US" altLang="ko-KR" dirty="0"/>
              <a:t>C </a:t>
            </a:r>
            <a:r>
              <a:rPr lang="ko-KR" altLang="en-US" dirty="0"/>
              <a:t>프로그램이 실행되면 자동적으로 열리고 프로그램이 종료될 때 자동으로 닫힘</a:t>
            </a:r>
            <a:r>
              <a:rPr lang="en-US" altLang="ko-KR" dirty="0"/>
              <a:t>.</a:t>
            </a: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2422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412" name="Rectangle 82"/>
          <p:cNvSpPr>
            <a:spLocks noChangeArrowheads="1"/>
          </p:cNvSpPr>
          <p:nvPr/>
        </p:nvSpPr>
        <p:spPr bwMode="auto">
          <a:xfrm>
            <a:off x="0" y="4435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2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B56DE71-5831-4A30-B133-08B2901A5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425197"/>
              </p:ext>
            </p:extLst>
          </p:nvPr>
        </p:nvGraphicFramePr>
        <p:xfrm>
          <a:off x="1115616" y="3133566"/>
          <a:ext cx="6768751" cy="1807602"/>
        </p:xfrm>
        <a:graphic>
          <a:graphicData uri="http://schemas.openxmlformats.org/drawingml/2006/table">
            <a:tbl>
              <a:tblPr/>
              <a:tblGrid>
                <a:gridCol w="1915966">
                  <a:extLst>
                    <a:ext uri="{9D8B030D-6E8A-4147-A177-3AD203B41FA5}">
                      <a16:colId xmlns:a16="http://schemas.microsoft.com/office/drawing/2014/main" val="1066852895"/>
                    </a:ext>
                  </a:extLst>
                </a:gridCol>
                <a:gridCol w="3471551">
                  <a:extLst>
                    <a:ext uri="{9D8B030D-6E8A-4147-A177-3AD203B41FA5}">
                      <a16:colId xmlns:a16="http://schemas.microsoft.com/office/drawing/2014/main" val="3219958183"/>
                    </a:ext>
                  </a:extLst>
                </a:gridCol>
                <a:gridCol w="1381234">
                  <a:extLst>
                    <a:ext uri="{9D8B030D-6E8A-4147-A177-3AD203B41FA5}">
                      <a16:colId xmlns:a16="http://schemas.microsoft.com/office/drawing/2014/main" val="1695895859"/>
                    </a:ext>
                  </a:extLst>
                </a:gridCol>
              </a:tblGrid>
              <a:tr h="4721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표준 입출력 스트림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설명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가리키는 장치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920225"/>
                  </a:ext>
                </a:extLst>
              </a:tr>
              <a:tr h="445143">
                <a:tc>
                  <a:txBody>
                    <a:bodyPr/>
                    <a:lstStyle/>
                    <a:p>
                      <a:pPr marL="2540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stdin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표준입력에 대한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FILE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포인터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키보드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616713"/>
                  </a:ext>
                </a:extLst>
              </a:tr>
              <a:tr h="445143">
                <a:tc>
                  <a:txBody>
                    <a:bodyPr/>
                    <a:lstStyle/>
                    <a:p>
                      <a:pPr marL="2540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stdout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표준출력에 대한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FILE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포인터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모니터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593887"/>
                  </a:ext>
                </a:extLst>
              </a:tr>
              <a:tr h="445143">
                <a:tc>
                  <a:txBody>
                    <a:bodyPr/>
                    <a:lstStyle/>
                    <a:p>
                      <a:pPr marL="2540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stderr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표준 오류에 대한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FILE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포인터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모니터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498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875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2898775" y="6356350"/>
            <a:ext cx="3505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815138F-611F-4505-A774-6063EFCE752A}" type="slidenum">
              <a:rPr lang="ko-KR" altLang="en-US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파일 닫기 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파일을 열어서 사용한 후에는 파일을 닫아야 한다</a:t>
            </a:r>
            <a:r>
              <a:rPr lang="en-US" altLang="ko-KR" dirty="0"/>
              <a:t>.</a:t>
            </a:r>
          </a:p>
          <a:p>
            <a:pPr eaLnBrk="1" hangingPunct="1">
              <a:defRPr/>
            </a:pPr>
            <a:endParaRPr lang="en-US" altLang="ko-KR" dirty="0"/>
          </a:p>
          <a:p>
            <a:pPr marL="0" indent="0" eaLnBrk="1" hangingPunct="1">
              <a:buNone/>
              <a:defRPr/>
            </a:pPr>
            <a:endParaRPr lang="en-US" altLang="ko-KR" dirty="0"/>
          </a:p>
          <a:p>
            <a:pPr marL="0" indent="0" eaLnBrk="1" hangingPunct="1">
              <a:buNone/>
              <a:defRPr/>
            </a:pPr>
            <a:endParaRPr lang="en-US" altLang="ko-KR" dirty="0"/>
          </a:p>
          <a:p>
            <a:pPr marL="0" indent="0" eaLnBrk="1" hangingPunct="1">
              <a:buNone/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예</a:t>
            </a:r>
          </a:p>
          <a:p>
            <a:pPr lvl="1" eaLnBrk="1" hangingPunct="1">
              <a:defRPr/>
            </a:pPr>
            <a:r>
              <a:rPr lang="en-US" altLang="ko-KR" dirty="0" err="1">
                <a:solidFill>
                  <a:srgbClr val="C00000"/>
                </a:solidFill>
                <a:latin typeface="+mn-ea"/>
                <a:ea typeface="+mn-ea"/>
              </a:rPr>
              <a:t>fclose</a:t>
            </a:r>
            <a:r>
              <a:rPr lang="en-US" altLang="ko-KR" dirty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en-US" altLang="ko-KR" dirty="0" err="1">
                <a:solidFill>
                  <a:srgbClr val="C00000"/>
                </a:solidFill>
                <a:latin typeface="+mn-ea"/>
                <a:ea typeface="+mn-ea"/>
              </a:rPr>
              <a:t>fp</a:t>
            </a:r>
            <a:r>
              <a:rPr lang="en-US" altLang="ko-KR" dirty="0">
                <a:solidFill>
                  <a:srgbClr val="C00000"/>
                </a:solidFill>
                <a:latin typeface="+mn-ea"/>
                <a:ea typeface="+mn-ea"/>
              </a:rPr>
              <a:t>); </a:t>
            </a:r>
            <a:endParaRPr lang="ko-KR" altLang="en-US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A693738-045B-427F-BF46-908C3D65E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027483"/>
              </p:ext>
            </p:extLst>
          </p:nvPr>
        </p:nvGraphicFramePr>
        <p:xfrm>
          <a:off x="827584" y="1912816"/>
          <a:ext cx="7056784" cy="1085914"/>
        </p:xfrm>
        <a:graphic>
          <a:graphicData uri="http://schemas.openxmlformats.org/drawingml/2006/table">
            <a:tbl>
              <a:tblPr/>
              <a:tblGrid>
                <a:gridCol w="7056784">
                  <a:extLst>
                    <a:ext uri="{9D8B030D-6E8A-4147-A177-3AD203B41FA5}">
                      <a16:colId xmlns:a16="http://schemas.microsoft.com/office/drawing/2014/main" val="926316097"/>
                    </a:ext>
                  </a:extLst>
                </a:gridCol>
              </a:tblGrid>
              <a:tr h="473837">
                <a:tc>
                  <a:txBody>
                    <a:bodyPr/>
                    <a:lstStyle/>
                    <a:p>
                      <a:pPr marL="1270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int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fclose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(FILE *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fp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);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1270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fp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 pitchFamily="18" charset="2"/>
                        </a:rPr>
                        <a:t>가 가리키는 파일을 닫는다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. </a:t>
                      </a:r>
                    </a:p>
                    <a:p>
                      <a:pPr marL="1270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 pitchFamily="18" charset="2"/>
                        </a:rPr>
                        <a:t>성공하면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0,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 pitchFamily="18" charset="2"/>
                        </a:rPr>
                        <a:t>오류일 때는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-1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 pitchFamily="18" charset="2"/>
                        </a:rPr>
                        <a:t>을 반환한다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342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221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660650"/>
            <a:ext cx="6858000" cy="990600"/>
          </a:xfrm>
        </p:spPr>
        <p:txBody>
          <a:bodyPr/>
          <a:lstStyle/>
          <a:p>
            <a:pPr eaLnBrk="1" hangingPunct="1"/>
            <a:r>
              <a:rPr lang="en-US" altLang="ko-KR" sz="3600" dirty="0"/>
              <a:t>12.6 </a:t>
            </a:r>
            <a:r>
              <a:rPr lang="ko-KR" altLang="en-US" sz="3600" dirty="0"/>
              <a:t>파일 입출력 함수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98900"/>
            <a:ext cx="6858000" cy="533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</p:txBody>
      </p:sp>
      <p:sp>
        <p:nvSpPr>
          <p:cNvPr id="10244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F8DE75E-276D-47BE-BAED-03573F378C91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563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파일 입출력 함수 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0" y="2465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542" name="Rectangle 138"/>
          <p:cNvSpPr>
            <a:spLocks noChangeArrowheads="1"/>
          </p:cNvSpPr>
          <p:nvPr/>
        </p:nvSpPr>
        <p:spPr bwMode="auto">
          <a:xfrm>
            <a:off x="0" y="4392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2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2ED4F7-6EDE-4636-BD08-CD5069143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40" y="2034860"/>
            <a:ext cx="8263424" cy="279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729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2898775" y="6356350"/>
            <a:ext cx="3505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C6BABB4-4DFA-41C7-9616-C477FA66ED5D}" type="slidenum">
              <a:rPr lang="ko-KR" altLang="en-US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solidFill>
                  <a:schemeClr val="tx1"/>
                </a:solidFill>
              </a:rPr>
              <a:t>문자 단위 입출력</a:t>
            </a:r>
            <a:r>
              <a:rPr lang="ko-KR" altLang="en-US">
                <a:solidFill>
                  <a:srgbClr val="6666FF"/>
                </a:solidFill>
              </a:rPr>
              <a:t> 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>
                <a:latin typeface="+mn-ea"/>
                <a:ea typeface="+mn-ea"/>
              </a:rPr>
              <a:t>fgetc</a:t>
            </a:r>
            <a:r>
              <a:rPr lang="en-US" altLang="ko-KR" dirty="0">
                <a:latin typeface="+mn-ea"/>
                <a:ea typeface="+mn-ea"/>
              </a:rPr>
              <a:t>() </a:t>
            </a:r>
            <a:r>
              <a:rPr lang="ko-KR" altLang="en-US" dirty="0"/>
              <a:t>함수와 </a:t>
            </a:r>
            <a:r>
              <a:rPr lang="en-US" altLang="ko-KR" dirty="0" err="1">
                <a:latin typeface="+mn-ea"/>
                <a:ea typeface="+mn-ea"/>
              </a:rPr>
              <a:t>fputc</a:t>
            </a:r>
            <a:r>
              <a:rPr lang="en-US" altLang="ko-KR" dirty="0">
                <a:latin typeface="+mn-ea"/>
                <a:ea typeface="+mn-ea"/>
              </a:rPr>
              <a:t>() </a:t>
            </a:r>
            <a:r>
              <a:rPr lang="ko-KR" altLang="en-US" dirty="0"/>
              <a:t>함수</a:t>
            </a:r>
          </a:p>
          <a:p>
            <a:pPr lvl="1" eaLnBrk="1" hangingPunct="1">
              <a:defRPr/>
            </a:pPr>
            <a:r>
              <a:rPr lang="ko-KR" altLang="en-US" dirty="0">
                <a:solidFill>
                  <a:srgbClr val="C00000"/>
                </a:solidFill>
              </a:rPr>
              <a:t>파일에 문자 단위 입출력을 할 수 있다</a:t>
            </a:r>
            <a:r>
              <a:rPr lang="en-US" altLang="ko-KR" dirty="0">
                <a:solidFill>
                  <a:srgbClr val="C00000"/>
                </a:solidFill>
              </a:rPr>
              <a:t>. </a:t>
            </a:r>
            <a:br>
              <a:rPr lang="en-US" altLang="ko-KR" dirty="0">
                <a:solidFill>
                  <a:srgbClr val="FF6600"/>
                </a:solidFill>
              </a:rPr>
            </a:br>
            <a:endParaRPr lang="en-US" altLang="ko-KR" dirty="0">
              <a:solidFill>
                <a:srgbClr val="FF6600"/>
              </a:solidFill>
            </a:endParaRPr>
          </a:p>
          <a:p>
            <a:pPr eaLnBrk="1" hangingPunct="1">
              <a:defRPr/>
            </a:pPr>
            <a:r>
              <a:rPr lang="en-US" altLang="ko-KR" dirty="0" err="1">
                <a:latin typeface="+mn-ea"/>
                <a:ea typeface="+mn-ea"/>
              </a:rPr>
              <a:t>int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en-US" altLang="ko-KR" dirty="0" err="1">
                <a:latin typeface="+mn-ea"/>
                <a:ea typeface="+mn-ea"/>
              </a:rPr>
              <a:t>fgetc</a:t>
            </a:r>
            <a:r>
              <a:rPr lang="en-US" altLang="ko-KR" dirty="0">
                <a:latin typeface="+mn-ea"/>
                <a:ea typeface="+mn-ea"/>
              </a:rPr>
              <a:t>(FILE *</a:t>
            </a:r>
            <a:r>
              <a:rPr lang="en-US" altLang="ko-KR" dirty="0" err="1">
                <a:latin typeface="+mn-ea"/>
                <a:ea typeface="+mn-ea"/>
              </a:rPr>
              <a:t>fp</a:t>
            </a:r>
            <a:r>
              <a:rPr lang="en-US" altLang="ko-KR" dirty="0">
                <a:latin typeface="+mn-ea"/>
                <a:ea typeface="+mn-ea"/>
              </a:rPr>
              <a:t>); </a:t>
            </a:r>
          </a:p>
          <a:p>
            <a:pPr lvl="1" eaLnBrk="1" hangingPunct="1">
              <a:defRPr/>
            </a:pPr>
            <a:r>
              <a:rPr lang="en-US" altLang="ko-KR" dirty="0" err="1">
                <a:solidFill>
                  <a:srgbClr val="C00000"/>
                </a:solidFill>
              </a:rPr>
              <a:t>getc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함수는 </a:t>
            </a:r>
            <a:r>
              <a:rPr lang="en-US" altLang="ko-KR" dirty="0" err="1">
                <a:solidFill>
                  <a:srgbClr val="C00000"/>
                </a:solidFill>
              </a:rPr>
              <a:t>fp</a:t>
            </a:r>
            <a:r>
              <a:rPr lang="ko-KR" altLang="en-US" dirty="0">
                <a:solidFill>
                  <a:srgbClr val="C00000"/>
                </a:solidFill>
              </a:rPr>
              <a:t>가 지정한 파일에서 한 문자를 읽어서 리턴한다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  <a:r>
              <a:rPr lang="en-US" altLang="ko-KR" dirty="0"/>
              <a:t> </a:t>
            </a:r>
          </a:p>
          <a:p>
            <a:pPr lvl="1" eaLnBrk="1" hangingPunct="1">
              <a:defRPr/>
            </a:pPr>
            <a:r>
              <a:rPr lang="ko-KR" altLang="en-US" dirty="0"/>
              <a:t>파일 끝에 도달했을 경우에는 </a:t>
            </a:r>
            <a:r>
              <a:rPr lang="en-US" altLang="ko-KR" dirty="0"/>
              <a:t>EOF(-1)</a:t>
            </a:r>
            <a:r>
              <a:rPr lang="ko-KR" altLang="en-US" dirty="0"/>
              <a:t>를 </a:t>
            </a:r>
            <a:r>
              <a:rPr lang="ko-KR" altLang="en-US" dirty="0" err="1"/>
              <a:t>리턴한다</a:t>
            </a:r>
            <a:r>
              <a:rPr lang="en-US" altLang="ko-KR" dirty="0"/>
              <a:t>. 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en-US" altLang="ko-KR" dirty="0" err="1">
                <a:latin typeface="+mn-ea"/>
                <a:ea typeface="+mn-ea"/>
              </a:rPr>
              <a:t>int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en-US" altLang="ko-KR" dirty="0" err="1">
                <a:latin typeface="+mn-ea"/>
                <a:ea typeface="+mn-ea"/>
              </a:rPr>
              <a:t>fputc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en-US" altLang="ko-KR" dirty="0" err="1">
                <a:latin typeface="+mn-ea"/>
                <a:ea typeface="+mn-ea"/>
              </a:rPr>
              <a:t>int</a:t>
            </a:r>
            <a:r>
              <a:rPr lang="en-US" altLang="ko-KR" dirty="0">
                <a:latin typeface="+mn-ea"/>
                <a:ea typeface="+mn-ea"/>
              </a:rPr>
              <a:t> c, FILE *</a:t>
            </a:r>
            <a:r>
              <a:rPr lang="en-US" altLang="ko-KR" dirty="0" err="1">
                <a:latin typeface="+mn-ea"/>
                <a:ea typeface="+mn-ea"/>
              </a:rPr>
              <a:t>fp</a:t>
            </a:r>
            <a:r>
              <a:rPr lang="en-US" altLang="ko-KR" dirty="0">
                <a:latin typeface="+mn-ea"/>
                <a:ea typeface="+mn-ea"/>
              </a:rPr>
              <a:t>); </a:t>
            </a:r>
          </a:p>
          <a:p>
            <a:pPr lvl="1" eaLnBrk="1" hangingPunct="1">
              <a:defRPr/>
            </a:pPr>
            <a:r>
              <a:rPr lang="en-US" altLang="ko-KR" dirty="0" err="1">
                <a:solidFill>
                  <a:srgbClr val="C00000"/>
                </a:solidFill>
              </a:rPr>
              <a:t>putc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함수는 파일에 한 </a:t>
            </a:r>
            <a:r>
              <a:rPr lang="ko-KR" altLang="en-US" dirty="0" err="1">
                <a:solidFill>
                  <a:srgbClr val="C00000"/>
                </a:solidFill>
              </a:rPr>
              <a:t>문자씩</a:t>
            </a:r>
            <a:r>
              <a:rPr lang="ko-KR" altLang="en-US" dirty="0">
                <a:solidFill>
                  <a:srgbClr val="C00000"/>
                </a:solidFill>
              </a:rPr>
              <a:t> 출력한다</a:t>
            </a:r>
            <a:r>
              <a:rPr lang="en-US" altLang="ko-KR">
                <a:solidFill>
                  <a:srgbClr val="C00000"/>
                </a:solidFill>
              </a:rPr>
              <a:t>. </a:t>
            </a:r>
            <a:endParaRPr lang="ko-KR" altLang="en-US" dirty="0">
              <a:solidFill>
                <a:srgbClr val="C00000"/>
              </a:solidFill>
            </a:endParaRPr>
          </a:p>
          <a:p>
            <a:pPr lvl="1" eaLnBrk="1" hangingPunct="1">
              <a:defRPr/>
            </a:pPr>
            <a:r>
              <a:rPr lang="ko-KR" altLang="en-US" dirty="0" err="1"/>
              <a:t>리턴값으로</a:t>
            </a:r>
            <a:r>
              <a:rPr lang="ko-KR" altLang="en-US" dirty="0"/>
              <a:t> 출력하는 문자 리턴</a:t>
            </a:r>
          </a:p>
          <a:p>
            <a:pPr lvl="1" eaLnBrk="1" hangingPunct="1">
              <a:defRPr/>
            </a:pPr>
            <a:r>
              <a:rPr lang="ko-KR" altLang="en-US" dirty="0" err="1"/>
              <a:t>출력시</a:t>
            </a:r>
            <a:r>
              <a:rPr lang="ko-KR" altLang="en-US" dirty="0"/>
              <a:t> 오류가 발생하면 </a:t>
            </a:r>
            <a:r>
              <a:rPr lang="en-US" altLang="ko-KR" dirty="0"/>
              <a:t>EOF(-1)</a:t>
            </a:r>
            <a:r>
              <a:rPr lang="ko-KR" altLang="en-US" dirty="0"/>
              <a:t> 리턴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546050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660650"/>
            <a:ext cx="6858000" cy="990600"/>
          </a:xfrm>
        </p:spPr>
        <p:txBody>
          <a:bodyPr/>
          <a:lstStyle/>
          <a:p>
            <a:pPr eaLnBrk="1" hangingPunct="1"/>
            <a:r>
              <a:rPr lang="en-US" altLang="ko-KR" sz="3600" dirty="0"/>
              <a:t>12.7 </a:t>
            </a:r>
            <a:r>
              <a:rPr lang="ko-KR" altLang="en-US" sz="3600" dirty="0"/>
              <a:t>명령어 구현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98900"/>
            <a:ext cx="6858000" cy="533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</p:txBody>
      </p:sp>
      <p:sp>
        <p:nvSpPr>
          <p:cNvPr id="10244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F8DE75E-276D-47BE-BAED-03573F378C91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67257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cat.c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0133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#include &lt;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stdio.h</a:t>
            </a:r>
            <a:r>
              <a:rPr lang="en-US" altLang="ko-KR" sz="1600" dirty="0">
                <a:latin typeface="Lucida Sans Typewriter" panose="020B0509030504030204" pitchFamily="49" charset="0"/>
              </a:rPr>
              <a:t>&gt;</a:t>
            </a: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/* </a:t>
            </a:r>
            <a:r>
              <a:rPr lang="ko-KR" altLang="en-US" sz="1600" dirty="0">
                <a:latin typeface="Lucida Sans Typewriter" panose="020B0509030504030204" pitchFamily="49" charset="0"/>
              </a:rPr>
              <a:t>텍스트 파일 내용을 표준출력에 프린트 *</a:t>
            </a:r>
            <a:r>
              <a:rPr lang="en-US" altLang="ko-KR" sz="1600" dirty="0">
                <a:latin typeface="Lucida Sans Typewriter" panose="020B0509030504030204" pitchFamily="49" charset="0"/>
              </a:rPr>
              <a:t>/</a:t>
            </a: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1600" dirty="0" err="1">
                <a:latin typeface="Lucida Sans Typewriter" panose="020B0509030504030204" pitchFamily="49" charset="0"/>
              </a:rPr>
              <a:t>int</a:t>
            </a:r>
            <a:r>
              <a:rPr lang="en-US" altLang="ko-KR" sz="1600" dirty="0">
                <a:latin typeface="Lucida Sans Typewriter" panose="020B0509030504030204" pitchFamily="49" charset="0"/>
              </a:rPr>
              <a:t> main(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int</a:t>
            </a:r>
            <a:r>
              <a:rPr lang="en-US" altLang="ko-KR" sz="1600" dirty="0">
                <a:latin typeface="Lucida Sans Typewriter" panose="020B0509030504030204" pitchFamily="49" charset="0"/>
              </a:rPr>
              <a:t>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argc</a:t>
            </a:r>
            <a:r>
              <a:rPr lang="en-US" altLang="ko-KR" sz="1600" dirty="0">
                <a:latin typeface="Lucida Sans Typewriter" panose="020B0509030504030204" pitchFamily="49" charset="0"/>
              </a:rPr>
              <a:t>, char *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argv</a:t>
            </a:r>
            <a:r>
              <a:rPr lang="en-US" altLang="ko-KR" sz="1600" dirty="0">
                <a:latin typeface="Lucida Sans Typewriter" panose="020B0509030504030204" pitchFamily="49" charset="0"/>
              </a:rPr>
              <a:t>[])</a:t>
            </a: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{</a:t>
            </a: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   FILE *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fp</a:t>
            </a:r>
            <a:r>
              <a:rPr lang="en-US" altLang="ko-KR" sz="1600" dirty="0">
                <a:latin typeface="Lucida Sans Typewriter" panose="020B0509030504030204" pitchFamily="49" charset="0"/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  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int</a:t>
            </a:r>
            <a:r>
              <a:rPr lang="en-US" altLang="ko-KR" sz="1600" dirty="0">
                <a:latin typeface="Lucida Sans Typewriter" panose="020B0509030504030204" pitchFamily="49" charset="0"/>
              </a:rPr>
              <a:t> c;</a:t>
            </a: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   if (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argc</a:t>
            </a:r>
            <a:r>
              <a:rPr lang="en-US" altLang="ko-KR" sz="1600" dirty="0">
                <a:latin typeface="Lucida Sans Typewriter" panose="020B0509030504030204" pitchFamily="49" charset="0"/>
              </a:rPr>
              <a:t> &lt; 2) 		</a:t>
            </a:r>
            <a:r>
              <a:rPr lang="en-US" altLang="ko-KR" sz="1400" dirty="0">
                <a:latin typeface="Lucida Sans Typewriter" panose="020B0509030504030204" pitchFamily="49" charset="0"/>
              </a:rPr>
              <a:t>// </a:t>
            </a:r>
            <a:r>
              <a:rPr lang="ko-KR" altLang="en-US" sz="1400" dirty="0" err="1">
                <a:latin typeface="Lucida Sans Typewriter" panose="020B0509030504030204" pitchFamily="49" charset="0"/>
              </a:rPr>
              <a:t>명령줄</a:t>
            </a:r>
            <a:r>
              <a:rPr lang="ko-KR" altLang="en-US" sz="1400" dirty="0">
                <a:latin typeface="Lucida Sans Typewriter" panose="020B0509030504030204" pitchFamily="49" charset="0"/>
              </a:rPr>
              <a:t> 인수가 없으면 표준입력 사용</a:t>
            </a:r>
            <a:r>
              <a:rPr lang="ko-KR" altLang="en-US" sz="1600" dirty="0">
                <a:latin typeface="Lucida Sans Typewriter" panose="020B0509030504030204" pitchFamily="49" charset="0"/>
              </a:rPr>
              <a:t> </a:t>
            </a:r>
            <a:endParaRPr lang="en-US" altLang="ko-KR" sz="1600" dirty="0">
              <a:latin typeface="Lucida Sans Typewriter" panose="020B05090305040302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     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fp</a:t>
            </a:r>
            <a:r>
              <a:rPr lang="en-US" altLang="ko-KR" sz="1600" dirty="0">
                <a:latin typeface="Lucida Sans Typewriter" panose="020B0509030504030204" pitchFamily="49" charset="0"/>
              </a:rPr>
              <a:t> = stdin; 			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   else 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fp</a:t>
            </a:r>
            <a:r>
              <a:rPr lang="en-US" altLang="ko-KR" sz="1600" dirty="0">
                <a:latin typeface="Lucida Sans Typewriter" panose="020B0509030504030204" pitchFamily="49" charset="0"/>
              </a:rPr>
              <a:t> = </a:t>
            </a:r>
            <a:r>
              <a:rPr lang="en-US" altLang="ko-KR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fopen</a:t>
            </a:r>
            <a:r>
              <a:rPr lang="en-US" altLang="ko-KR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ko-KR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argv</a:t>
            </a:r>
            <a:r>
              <a:rPr lang="en-US" altLang="ko-KR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[1],"r")</a:t>
            </a:r>
            <a:r>
              <a:rPr lang="en-US" altLang="ko-KR" sz="1600" dirty="0">
                <a:latin typeface="Lucida Sans Typewriter" panose="020B0509030504030204" pitchFamily="49" charset="0"/>
              </a:rPr>
              <a:t>;	</a:t>
            </a:r>
            <a:r>
              <a:rPr lang="en-US" altLang="ko-KR" sz="1400" dirty="0">
                <a:latin typeface="Lucida Sans Typewriter" panose="020B0509030504030204" pitchFamily="49" charset="0"/>
              </a:rPr>
              <a:t>// </a:t>
            </a:r>
            <a:r>
              <a:rPr lang="ko-KR" altLang="en-US" sz="1400" dirty="0">
                <a:latin typeface="Lucida Sans Typewriter" panose="020B0509030504030204" pitchFamily="49" charset="0"/>
              </a:rPr>
              <a:t>읽기 전용으로 파일 열기 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   c = </a:t>
            </a:r>
            <a:r>
              <a:rPr lang="en-US" altLang="ko-KR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getc</a:t>
            </a:r>
            <a:r>
              <a:rPr lang="en-US" altLang="ko-KR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ko-KR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fp</a:t>
            </a:r>
            <a:r>
              <a:rPr lang="en-US" altLang="ko-KR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  <a:r>
              <a:rPr lang="en-US" altLang="ko-KR" sz="1600" dirty="0">
                <a:latin typeface="Lucida Sans Typewriter" panose="020B0509030504030204" pitchFamily="49" charset="0"/>
              </a:rPr>
              <a:t>;</a:t>
            </a:r>
            <a:r>
              <a:rPr lang="ko-KR" altLang="en-US" sz="1600" dirty="0">
                <a:latin typeface="Lucida Sans Typewriter" panose="020B0509030504030204" pitchFamily="49" charset="0"/>
              </a:rPr>
              <a:t> </a:t>
            </a:r>
            <a:r>
              <a:rPr lang="en-US" altLang="ko-KR" sz="1600" dirty="0">
                <a:latin typeface="Lucida Sans Typewriter" panose="020B0509030504030204" pitchFamily="49" charset="0"/>
              </a:rPr>
              <a:t>			</a:t>
            </a:r>
            <a:r>
              <a:rPr lang="en-US" altLang="ko-KR" sz="1400" dirty="0">
                <a:latin typeface="Lucida Sans Typewriter" panose="020B0509030504030204" pitchFamily="49" charset="0"/>
              </a:rPr>
              <a:t>// </a:t>
            </a:r>
            <a:r>
              <a:rPr lang="ko-KR" altLang="en-US" sz="1400" dirty="0">
                <a:latin typeface="Lucida Sans Typewriter" panose="020B0509030504030204" pitchFamily="49" charset="0"/>
              </a:rPr>
              <a:t>파일로부터 문자 읽기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   while (c != EOF) { 		</a:t>
            </a:r>
            <a:r>
              <a:rPr lang="en-US" altLang="ko-KR" sz="1400" dirty="0">
                <a:latin typeface="Lucida Sans Typewriter" panose="020B0509030504030204" pitchFamily="49" charset="0"/>
              </a:rPr>
              <a:t>// </a:t>
            </a:r>
            <a:r>
              <a:rPr lang="ko-KR" altLang="en-US" sz="1400" dirty="0" err="1">
                <a:latin typeface="Lucida Sans Typewriter" panose="020B0509030504030204" pitchFamily="49" charset="0"/>
              </a:rPr>
              <a:t>파일끝이</a:t>
            </a:r>
            <a:r>
              <a:rPr lang="ko-KR" altLang="en-US" sz="1400" dirty="0">
                <a:latin typeface="Lucida Sans Typewriter" panose="020B0509030504030204" pitchFamily="49" charset="0"/>
              </a:rPr>
              <a:t> 아니면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      </a:t>
            </a:r>
            <a:r>
              <a:rPr lang="en-US" altLang="ko-KR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putc</a:t>
            </a:r>
            <a:r>
              <a:rPr lang="en-US" altLang="ko-KR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(c, </a:t>
            </a:r>
            <a:r>
              <a:rPr lang="en-US" altLang="ko-KR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stdout</a:t>
            </a:r>
            <a:r>
              <a:rPr lang="en-US" altLang="ko-KR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  <a:r>
              <a:rPr lang="en-US" altLang="ko-KR" sz="1600" dirty="0">
                <a:latin typeface="Lucida Sans Typewriter" panose="020B0509030504030204" pitchFamily="49" charset="0"/>
              </a:rPr>
              <a:t>;</a:t>
            </a:r>
            <a:r>
              <a:rPr lang="ko-KR" altLang="en-US" sz="1600" dirty="0">
                <a:latin typeface="Lucida Sans Typewriter" panose="020B0509030504030204" pitchFamily="49" charset="0"/>
              </a:rPr>
              <a:t> </a:t>
            </a:r>
            <a:r>
              <a:rPr lang="en-US" altLang="ko-KR" sz="1600" dirty="0">
                <a:latin typeface="Lucida Sans Typewriter" panose="020B0509030504030204" pitchFamily="49" charset="0"/>
              </a:rPr>
              <a:t>		</a:t>
            </a:r>
            <a:r>
              <a:rPr lang="en-US" altLang="ko-KR" sz="1400" dirty="0">
                <a:latin typeface="Lucida Sans Typewriter" panose="020B0509030504030204" pitchFamily="49" charset="0"/>
              </a:rPr>
              <a:t>// </a:t>
            </a:r>
            <a:r>
              <a:rPr lang="ko-KR" altLang="en-US" sz="1400" dirty="0">
                <a:latin typeface="Lucida Sans Typewriter" panose="020B0509030504030204" pitchFamily="49" charset="0"/>
              </a:rPr>
              <a:t>읽은 문자를 표준출력에 출력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      c = </a:t>
            </a:r>
            <a:r>
              <a:rPr lang="en-US" altLang="ko-KR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getc</a:t>
            </a:r>
            <a:r>
              <a:rPr lang="en-US" altLang="ko-KR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ko-KR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fp</a:t>
            </a:r>
            <a:r>
              <a:rPr lang="en-US" altLang="ko-KR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  <a:r>
              <a:rPr lang="en-US" altLang="ko-KR" sz="1600" dirty="0">
                <a:latin typeface="Lucida Sans Typewriter" panose="020B0509030504030204" pitchFamily="49" charset="0"/>
              </a:rPr>
              <a:t>;</a:t>
            </a:r>
            <a:r>
              <a:rPr lang="ko-KR" altLang="en-US" sz="1600" dirty="0">
                <a:latin typeface="Lucida Sans Typewriter" panose="020B0509030504030204" pitchFamily="49" charset="0"/>
              </a:rPr>
              <a:t> </a:t>
            </a:r>
            <a:r>
              <a:rPr lang="en-US" altLang="ko-KR" sz="1600" dirty="0">
                <a:latin typeface="Lucida Sans Typewriter" panose="020B0509030504030204" pitchFamily="49" charset="0"/>
              </a:rPr>
              <a:t>		</a:t>
            </a:r>
            <a:r>
              <a:rPr lang="en-US" altLang="ko-KR" sz="1400" dirty="0">
                <a:latin typeface="Lucida Sans Typewriter" panose="020B0509030504030204" pitchFamily="49" charset="0"/>
              </a:rPr>
              <a:t>// </a:t>
            </a:r>
            <a:r>
              <a:rPr lang="ko-KR" altLang="en-US" sz="1400" dirty="0">
                <a:latin typeface="Lucida Sans Typewriter" panose="020B0509030504030204" pitchFamily="49" charset="0"/>
              </a:rPr>
              <a:t>파일로부터 문자 읽기 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   }</a:t>
            </a: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  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fclose</a:t>
            </a:r>
            <a:r>
              <a:rPr lang="en-US" altLang="ko-KR" sz="1600" dirty="0">
                <a:latin typeface="Lucida Sans Typewriter" panose="020B0509030504030204" pitchFamily="49" charset="0"/>
              </a:rPr>
              <a:t>(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fp</a:t>
            </a:r>
            <a:r>
              <a:rPr lang="en-US" altLang="ko-KR" sz="1600" dirty="0">
                <a:latin typeface="Lucida Sans Typewriter" panose="020B0509030504030204" pitchFamily="49" charset="0"/>
              </a:rPr>
              <a:t>);</a:t>
            </a:r>
            <a:r>
              <a:rPr lang="ko-KR" altLang="en-US" sz="1600" dirty="0">
                <a:latin typeface="Lucida Sans Typewriter" panose="020B0509030504030204" pitchFamily="49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   return 0;</a:t>
            </a: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}</a:t>
            </a:r>
          </a:p>
          <a:p>
            <a:pPr eaLnBrk="1" hangingPunct="1">
              <a:lnSpc>
                <a:spcPct val="120000"/>
              </a:lnSpc>
              <a:defRPr/>
            </a:pPr>
            <a:endParaRPr lang="ko-KR" altLang="en-US" sz="2000" dirty="0">
              <a:latin typeface="Lucida Sans Typewriter" panose="020B0509030504030204" pitchFamily="49" charset="0"/>
            </a:endParaRPr>
          </a:p>
        </p:txBody>
      </p:sp>
      <p:sp>
        <p:nvSpPr>
          <p:cNvPr id="2355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6940620-710C-4E33-BFBA-17D9B7D28E1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73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E5620-5D6A-485D-8BEA-81F9BD55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시스템 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8F9416-AA2F-4FAA-A524-E05081A5E1A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507288" cy="4816192"/>
          </a:xfrm>
        </p:spPr>
        <p:txBody>
          <a:bodyPr/>
          <a:lstStyle/>
          <a:p>
            <a:r>
              <a:rPr lang="ko-KR" altLang="en-US" sz="2000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pPr marL="274638" lvl="1" indent="0">
              <a:buNone/>
            </a:pPr>
            <a:endParaRPr lang="en-US" altLang="ko-KR" dirty="0"/>
          </a:p>
          <a:p>
            <a:endParaRPr lang="en-US" altLang="ko-KR" sz="2000" dirty="0"/>
          </a:p>
          <a:p>
            <a:r>
              <a:rPr lang="ko-KR" altLang="en-US" sz="2000" dirty="0"/>
              <a:t>사용 예</a:t>
            </a:r>
            <a:endParaRPr lang="en-US" altLang="ko-KR" sz="2000" dirty="0"/>
          </a:p>
          <a:p>
            <a:pPr marL="274638" lvl="1" indent="0" latinLnBrk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df</a:t>
            </a:r>
            <a:endParaRPr lang="en-US" altLang="ko-KR" sz="1600" dirty="0">
              <a:latin typeface="Lucida Sans Typewriter" panose="020B0509030504030204" pitchFamily="49" charset="0"/>
            </a:endParaRPr>
          </a:p>
          <a:p>
            <a:pPr marL="274638" lvl="1" indent="0" latinLnBrk="0">
              <a:buNone/>
            </a:pPr>
            <a:r>
              <a:rPr lang="en-US" altLang="ko-KR" sz="1600" dirty="0" err="1"/>
              <a:t>Filesystem</a:t>
            </a:r>
            <a:r>
              <a:rPr lang="en-US" altLang="ko-KR" sz="1600" dirty="0"/>
              <a:t> 	1K-blocks     Used 	  Available  Use% 	Mounted on</a:t>
            </a:r>
          </a:p>
          <a:p>
            <a:pPr marL="274638" lvl="1" indent="0" latinLnBrk="0">
              <a:buNone/>
            </a:pPr>
            <a:r>
              <a:rPr lang="en-US" altLang="ko-KR" sz="1600" dirty="0" err="1"/>
              <a:t>udev</a:t>
            </a:r>
            <a:r>
              <a:rPr lang="en-US" altLang="ko-KR" sz="1600" dirty="0"/>
              <a:t> 	 	1479264 	          0 	   1479264     0% 	/dev</a:t>
            </a:r>
          </a:p>
          <a:p>
            <a:pPr marL="274638" lvl="1" indent="0" latinLnBrk="0">
              <a:buNone/>
            </a:pPr>
            <a:r>
              <a:rPr lang="en-US" altLang="ko-KR" sz="1600" dirty="0" err="1"/>
              <a:t>tmpfs</a:t>
            </a:r>
            <a:r>
              <a:rPr lang="en-US" altLang="ko-KR" sz="1600" dirty="0"/>
              <a:t> 	 	  302400 	      1684     300716    1% 	/run</a:t>
            </a:r>
          </a:p>
          <a:p>
            <a:pPr marL="274638" lvl="1" indent="0" latinLnBrk="0">
              <a:buNone/>
            </a:pPr>
            <a:r>
              <a:rPr lang="en-US" altLang="ko-KR" sz="1600" dirty="0"/>
              <a:t>/dev/sda5      204856328 14082764 180297788    8% 	/</a:t>
            </a:r>
          </a:p>
          <a:p>
            <a:pPr marL="274638" lvl="1" indent="0" latinLnBrk="0">
              <a:buNone/>
            </a:pPr>
            <a:r>
              <a:rPr lang="en-US" altLang="ko-KR" sz="1600" dirty="0"/>
              <a:t>/dev/sda1           523248            4     523244    1%  	/boot</a:t>
            </a:r>
          </a:p>
          <a:p>
            <a:pPr marL="274638" lvl="1" indent="0" latinLnBrk="0">
              <a:buNone/>
            </a:pPr>
            <a:r>
              <a:rPr lang="en-US" altLang="ko-KR" sz="1600" dirty="0"/>
              <a:t>...</a:t>
            </a:r>
            <a:r>
              <a:rPr lang="en-US" altLang="ko-KR" sz="1200" dirty="0">
                <a:latin typeface="Lucida Sans Typewriter" panose="020B0509030504030204" pitchFamily="49" charset="0"/>
              </a:rPr>
              <a:t>						</a:t>
            </a:r>
          </a:p>
          <a:p>
            <a:pPr lvl="1"/>
            <a:r>
              <a:rPr lang="en-US" altLang="ko-KR" sz="1600" dirty="0"/>
              <a:t>/</a:t>
            </a:r>
            <a:r>
              <a:rPr lang="ko-KR" altLang="en-US" sz="1600" dirty="0"/>
              <a:t> </a:t>
            </a:r>
            <a:r>
              <a:rPr lang="en-US" altLang="ko-KR" sz="1600" dirty="0"/>
              <a:t>		</a:t>
            </a:r>
            <a:r>
              <a:rPr lang="ko-KR" altLang="en-US" sz="1600" dirty="0"/>
              <a:t>루트 파일 시스템 현재 </a:t>
            </a:r>
            <a:r>
              <a:rPr lang="en-US" altLang="ko-KR" sz="1600" dirty="0"/>
              <a:t>8% </a:t>
            </a:r>
            <a:r>
              <a:rPr lang="ko-KR" altLang="en-US" sz="1600" dirty="0"/>
              <a:t> 사용</a:t>
            </a:r>
            <a:endParaRPr lang="en-US" altLang="ko-KR" sz="1600" dirty="0"/>
          </a:p>
          <a:p>
            <a:pPr lvl="1"/>
            <a:r>
              <a:rPr lang="en-US" altLang="ko-KR" sz="1600" dirty="0"/>
              <a:t>/dev	</a:t>
            </a:r>
            <a:r>
              <a:rPr lang="ko-KR" altLang="en-US" sz="1600" dirty="0"/>
              <a:t>각종 디바이스 파일들을 위한 파일 시스템</a:t>
            </a:r>
            <a:endParaRPr lang="en-US" altLang="ko-KR" sz="1600" dirty="0"/>
          </a:p>
          <a:p>
            <a:pPr lvl="1"/>
            <a:r>
              <a:rPr lang="en-US" altLang="ko-KR" sz="1600" dirty="0"/>
              <a:t>/boot 	</a:t>
            </a:r>
            <a:r>
              <a:rPr lang="ko-KR" altLang="en-US" sz="1600" dirty="0"/>
              <a:t>리눅스 커널의 메모리 이미지와 부팅을 위한 파일 시스템</a:t>
            </a:r>
            <a:endParaRPr lang="en-US" altLang="ko-KR" sz="16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232823-C417-4D52-9F8F-6C80DB7A7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8D467E-E02D-4F34-99F9-EB7FB154F5BA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5594DC6-D3D8-4AA7-9DE3-31103ADDB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390731"/>
              </p:ext>
            </p:extLst>
          </p:nvPr>
        </p:nvGraphicFramePr>
        <p:xfrm>
          <a:off x="899592" y="1885834"/>
          <a:ext cx="5276342" cy="697802"/>
        </p:xfrm>
        <a:graphic>
          <a:graphicData uri="http://schemas.openxmlformats.org/drawingml/2006/table">
            <a:tbl>
              <a:tblPr/>
              <a:tblGrid>
                <a:gridCol w="5276342">
                  <a:extLst>
                    <a:ext uri="{9D8B030D-6E8A-4147-A177-3AD203B41FA5}">
                      <a16:colId xmlns:a16="http://schemas.microsoft.com/office/drawing/2014/main" val="1404933075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baseline="3000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$ </a:t>
                      </a:r>
                      <a:r>
                        <a:rPr lang="en-US" altLang="ko-KR" sz="2000" kern="0" spc="0" baseline="3000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df</a:t>
                      </a:r>
                      <a:r>
                        <a:rPr lang="en-US" altLang="ko-KR" sz="2000" kern="0" spc="0" baseline="3000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 </a:t>
                      </a:r>
                      <a:r>
                        <a:rPr lang="ko-KR" altLang="en-US" sz="2000" kern="0" spc="0" baseline="3000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파일시스템*</a:t>
                      </a: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 시스템에 대한 디스크 사용 정보를 보여준다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09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690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>
                <a:latin typeface="+mn-ea"/>
                <a:ea typeface="+mn-ea"/>
              </a:rPr>
              <a:t>copy.c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457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75125" cy="49371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#include &lt;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stdio.h</a:t>
            </a:r>
            <a:r>
              <a:rPr lang="en-US" altLang="ko-KR" sz="1600" dirty="0">
                <a:latin typeface="Lucida Sans Typewriter" panose="020B0509030504030204" pitchFamily="49" charset="0"/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/* </a:t>
            </a:r>
            <a:r>
              <a:rPr lang="ko-KR" altLang="en-US" sz="1600" dirty="0">
                <a:latin typeface="Lucida Sans Typewriter" panose="020B0509030504030204" pitchFamily="49" charset="0"/>
              </a:rPr>
              <a:t>파일 복사 프로그램 *</a:t>
            </a:r>
            <a:r>
              <a:rPr lang="en-US" altLang="ko-KR" sz="1600" dirty="0">
                <a:latin typeface="Lucida Sans Typewriter" panose="020B0509030504030204" pitchFamily="49" charset="0"/>
              </a:rPr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 err="1">
                <a:latin typeface="Lucida Sans Typewriter" panose="020B0509030504030204" pitchFamily="49" charset="0"/>
              </a:rPr>
              <a:t>int</a:t>
            </a:r>
            <a:r>
              <a:rPr lang="en-US" altLang="ko-KR" sz="1600" dirty="0">
                <a:latin typeface="Lucida Sans Typewriter" panose="020B0509030504030204" pitchFamily="49" charset="0"/>
              </a:rPr>
              <a:t> main(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int</a:t>
            </a:r>
            <a:r>
              <a:rPr lang="en-US" altLang="ko-KR" sz="1600" dirty="0">
                <a:latin typeface="Lucida Sans Typewriter" panose="020B0509030504030204" pitchFamily="49" charset="0"/>
              </a:rPr>
              <a:t>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argc</a:t>
            </a:r>
            <a:r>
              <a:rPr lang="en-US" altLang="ko-KR" sz="1600" dirty="0">
                <a:latin typeface="Lucida Sans Typewriter" panose="020B0509030504030204" pitchFamily="49" charset="0"/>
              </a:rPr>
              <a:t>, char *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argv</a:t>
            </a:r>
            <a:r>
              <a:rPr lang="en-US" altLang="ko-KR" sz="1600" dirty="0">
                <a:latin typeface="Lucida Sans Typewriter" panose="020B0509030504030204" pitchFamily="49" charset="0"/>
              </a:rPr>
              <a:t>[])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char c;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FILE *fp1, *fp2;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if (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argc</a:t>
            </a:r>
            <a:r>
              <a:rPr lang="en-US" altLang="ko-KR" sz="1600" dirty="0">
                <a:latin typeface="Lucida Sans Typewriter" panose="020B0509030504030204" pitchFamily="49" charset="0"/>
              </a:rPr>
              <a:t> !=3)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 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fprintf</a:t>
            </a:r>
            <a:r>
              <a:rPr lang="en-US" altLang="ko-KR" sz="1600" dirty="0">
                <a:latin typeface="Lucida Sans Typewriter" panose="020B0509030504030204" pitchFamily="49" charset="0"/>
              </a:rPr>
              <a:t>(stderr, "</a:t>
            </a:r>
            <a:r>
              <a:rPr lang="ko-KR" altLang="en-US" sz="1600" dirty="0">
                <a:latin typeface="Lucida Sans Typewriter" panose="020B0509030504030204" pitchFamily="49" charset="0"/>
              </a:rPr>
              <a:t>사용법</a:t>
            </a:r>
            <a:r>
              <a:rPr lang="en-US" altLang="ko-KR" sz="1600" dirty="0">
                <a:latin typeface="Lucida Sans Typewriter" panose="020B0509030504030204" pitchFamily="49" charset="0"/>
              </a:rPr>
              <a:t>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  %s </a:t>
            </a:r>
            <a:r>
              <a:rPr lang="ko-KR" altLang="en-US" sz="1600" dirty="0">
                <a:latin typeface="Lucida Sans Typewriter" panose="020B0509030504030204" pitchFamily="49" charset="0"/>
              </a:rPr>
              <a:t>파일</a:t>
            </a:r>
            <a:r>
              <a:rPr lang="en-US" altLang="ko-KR" sz="1600" dirty="0">
                <a:latin typeface="Lucida Sans Typewriter" panose="020B0509030504030204" pitchFamily="49" charset="0"/>
              </a:rPr>
              <a:t>1 </a:t>
            </a:r>
            <a:r>
              <a:rPr lang="ko-KR" altLang="en-US" sz="1600" dirty="0">
                <a:latin typeface="Lucida Sans Typewriter" panose="020B0509030504030204" pitchFamily="49" charset="0"/>
              </a:rPr>
              <a:t>파일</a:t>
            </a:r>
            <a:r>
              <a:rPr lang="en-US" altLang="ko-KR" sz="1600" dirty="0">
                <a:latin typeface="Lucida Sans Typewriter" panose="020B0509030504030204" pitchFamily="49" charset="0"/>
              </a:rPr>
              <a:t>2\n",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argv</a:t>
            </a:r>
            <a:r>
              <a:rPr lang="en-US" altLang="ko-KR" sz="1600" dirty="0">
                <a:latin typeface="Lucida Sans Typewriter" panose="020B0509030504030204" pitchFamily="49" charset="0"/>
              </a:rPr>
              <a:t>[0]);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  return 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}</a:t>
            </a:r>
          </a:p>
          <a:p>
            <a:pPr eaLnBrk="1" hangingPunct="1"/>
            <a:endParaRPr lang="ko-KR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4580" name="내용 개체 틀 3"/>
          <p:cNvSpPr>
            <a:spLocks noGrp="1"/>
          </p:cNvSpPr>
          <p:nvPr>
            <p:ph sz="quarter" idx="2"/>
          </p:nvPr>
        </p:nvSpPr>
        <p:spPr>
          <a:xfrm>
            <a:off x="4632325" y="1216025"/>
            <a:ext cx="4332163" cy="49371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fp1 = </a:t>
            </a:r>
            <a:r>
              <a:rPr lang="en-US" altLang="ko-KR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fopen</a:t>
            </a:r>
            <a:r>
              <a:rPr lang="en-US" altLang="ko-KR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ko-KR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argv</a:t>
            </a:r>
            <a:r>
              <a:rPr lang="en-US" altLang="ko-KR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[1], "r");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if (fp1 == NULL)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 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fprintf</a:t>
            </a:r>
            <a:r>
              <a:rPr lang="en-US" altLang="ko-KR" sz="1600" dirty="0">
                <a:latin typeface="Lucida Sans Typewriter" panose="020B0509030504030204" pitchFamily="49" charset="0"/>
              </a:rPr>
              <a:t>(stderr, "</a:t>
            </a:r>
            <a:r>
              <a:rPr lang="ko-KR" altLang="en-US" sz="1600" dirty="0">
                <a:latin typeface="Lucida Sans Typewriter" panose="020B0509030504030204" pitchFamily="49" charset="0"/>
              </a:rPr>
              <a:t>파일 </a:t>
            </a:r>
            <a:r>
              <a:rPr lang="en-US" altLang="ko-KR" sz="1600" dirty="0">
                <a:latin typeface="Lucida Sans Typewriter" panose="020B0509030504030204" pitchFamily="49" charset="0"/>
              </a:rPr>
              <a:t>%s </a:t>
            </a:r>
            <a:r>
              <a:rPr lang="ko-KR" altLang="en-US" sz="1600" dirty="0">
                <a:latin typeface="Lucida Sans Typewriter" panose="020B0509030504030204" pitchFamily="49" charset="0"/>
              </a:rPr>
              <a:t>열기</a:t>
            </a:r>
            <a:endParaRPr lang="en-US" altLang="ko-KR" sz="1600" dirty="0">
              <a:latin typeface="Lucida Sans Typewriter" panose="020B05090305040302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  </a:t>
            </a:r>
            <a:r>
              <a:rPr lang="ko-KR" altLang="en-US" sz="1600" dirty="0">
                <a:latin typeface="Lucida Sans Typewriter" panose="020B0509030504030204" pitchFamily="49" charset="0"/>
              </a:rPr>
              <a:t>오류</a:t>
            </a:r>
            <a:r>
              <a:rPr lang="en-US" altLang="ko-KR" sz="1600" dirty="0">
                <a:latin typeface="Lucida Sans Typewriter" panose="020B0509030504030204" pitchFamily="49" charset="0"/>
              </a:rPr>
              <a:t>\n",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argv</a:t>
            </a:r>
            <a:r>
              <a:rPr lang="en-US" altLang="ko-KR" sz="1600" dirty="0">
                <a:latin typeface="Lucida Sans Typewriter" panose="020B0509030504030204" pitchFamily="49" charset="0"/>
              </a:rPr>
              <a:t>[1]);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  return 2;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1600" dirty="0">
              <a:latin typeface="Lucida Sans Typewriter" panose="020B05090305040302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fp2 = </a:t>
            </a:r>
            <a:r>
              <a:rPr lang="en-US" altLang="ko-KR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fopen</a:t>
            </a:r>
            <a:r>
              <a:rPr lang="en-US" altLang="ko-KR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ko-KR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argv</a:t>
            </a:r>
            <a:r>
              <a:rPr lang="en-US" altLang="ko-KR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[2], "w");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while ((c = </a:t>
            </a:r>
            <a:r>
              <a:rPr lang="en-US" altLang="ko-KR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fgetc</a:t>
            </a:r>
            <a:r>
              <a:rPr lang="en-US" altLang="ko-KR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(fp1)</a:t>
            </a:r>
            <a:r>
              <a:rPr lang="en-US" altLang="ko-KR" sz="1600" dirty="0">
                <a:latin typeface="Lucida Sans Typewriter" panose="020B0509030504030204" pitchFamily="49" charset="0"/>
              </a:rPr>
              <a:t>) != EOF)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  </a:t>
            </a:r>
            <a:r>
              <a:rPr lang="en-US" altLang="ko-KR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fputc</a:t>
            </a:r>
            <a:r>
              <a:rPr lang="en-US" altLang="ko-KR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(c, fp2);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FF00FF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ko-KR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fclose</a:t>
            </a:r>
            <a:r>
              <a:rPr lang="en-US" altLang="ko-KR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(fp1);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ko-KR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fclose</a:t>
            </a:r>
            <a:r>
              <a:rPr lang="en-US" altLang="ko-KR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(fp2);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return 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}</a:t>
            </a:r>
          </a:p>
          <a:p>
            <a:pPr eaLnBrk="1" hangingPunct="1"/>
            <a:endParaRPr lang="ko-KR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4581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2FECE98-CC70-47A9-8C40-95C6F629C0C0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39792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660650"/>
            <a:ext cx="6858000" cy="990600"/>
          </a:xfrm>
        </p:spPr>
        <p:txBody>
          <a:bodyPr/>
          <a:lstStyle/>
          <a:p>
            <a:pPr eaLnBrk="1" hangingPunct="1"/>
            <a:r>
              <a:rPr lang="en-US" altLang="ko-KR" sz="3600" dirty="0"/>
              <a:t>12.8 </a:t>
            </a:r>
            <a:r>
              <a:rPr lang="ko-KR" altLang="en-US" sz="3600" dirty="0" err="1"/>
              <a:t>줄단위</a:t>
            </a:r>
            <a:r>
              <a:rPr lang="ko-KR" altLang="en-US" sz="3600" dirty="0"/>
              <a:t> 입출력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98900"/>
            <a:ext cx="6858000" cy="533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</p:txBody>
      </p:sp>
      <p:sp>
        <p:nvSpPr>
          <p:cNvPr id="10244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F8DE75E-276D-47BE-BAED-03573F378C91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5534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0EEA1-624F-4420-85C0-94F6E5DCD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줄 단위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DDB989-8DF1-4254-9C7F-6AA64B880A9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파일로 한 </a:t>
            </a:r>
            <a:r>
              <a:rPr lang="ko-KR" altLang="en-US" dirty="0" err="1"/>
              <a:t>줄씩</a:t>
            </a:r>
            <a:r>
              <a:rPr lang="ko-KR" altLang="en-US" dirty="0"/>
              <a:t> 읽기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r>
              <a:rPr lang="ko-KR" altLang="en-US" dirty="0"/>
              <a:t>파일에 한 </a:t>
            </a:r>
            <a:r>
              <a:rPr lang="ko-KR" altLang="en-US" dirty="0" err="1"/>
              <a:t>줄씩</a:t>
            </a:r>
            <a:r>
              <a:rPr lang="ko-KR" altLang="en-US" dirty="0"/>
              <a:t> 쓰기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9E96F2-E6D8-423D-810E-4DF3DBCE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8D467E-E02D-4F34-99F9-EB7FB154F5BA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9F034E-E22D-4633-B137-B1798C87E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681598"/>
              </p:ext>
            </p:extLst>
          </p:nvPr>
        </p:nvGraphicFramePr>
        <p:xfrm>
          <a:off x="899592" y="2132856"/>
          <a:ext cx="6815582" cy="727520"/>
        </p:xfrm>
        <a:graphic>
          <a:graphicData uri="http://schemas.openxmlformats.org/drawingml/2006/table">
            <a:tbl>
              <a:tblPr/>
              <a:tblGrid>
                <a:gridCol w="6815582">
                  <a:extLst>
                    <a:ext uri="{9D8B030D-6E8A-4147-A177-3AD203B41FA5}">
                      <a16:colId xmlns:a16="http://schemas.microsoft.com/office/drawing/2014/main" val="3815964101"/>
                    </a:ext>
                  </a:extLst>
                </a:gridCol>
              </a:tblGrid>
              <a:tr h="67703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ko-KR" sz="1600" b="0" i="0" u="none" strike="noStrike" kern="1200" baseline="0" dirty="0">
                          <a:solidFill>
                            <a:srgbClr val="0000FF"/>
                          </a:solidFill>
                          <a:latin typeface="Lucida Sans Typewriter" panose="020B0509030504030204" pitchFamily="49" charset="0"/>
                          <a:ea typeface="+mn-ea"/>
                          <a:cs typeface="+mn-cs"/>
                        </a:rPr>
                        <a:t>char* </a:t>
                      </a:r>
                      <a:r>
                        <a:rPr kumimoji="0" lang="en-US" altLang="ko-KR" sz="1600" b="0" i="0" u="none" strike="noStrike" kern="1200" baseline="0" dirty="0" err="1">
                          <a:solidFill>
                            <a:srgbClr val="0000FF"/>
                          </a:solidFill>
                          <a:latin typeface="Lucida Sans Typewriter" panose="020B0509030504030204" pitchFamily="49" charset="0"/>
                          <a:ea typeface="+mn-ea"/>
                          <a:cs typeface="+mn-cs"/>
                        </a:rPr>
                        <a:t>fgets</a:t>
                      </a:r>
                      <a:r>
                        <a:rPr kumimoji="0" lang="en-US" altLang="ko-KR" sz="1600" b="0" i="0" u="none" strike="noStrike" kern="1200" baseline="0" dirty="0">
                          <a:solidFill>
                            <a:srgbClr val="0000FF"/>
                          </a:solidFill>
                          <a:latin typeface="Lucida Sans Typewriter" panose="020B0509030504030204" pitchFamily="49" charset="0"/>
                          <a:ea typeface="+mn-ea"/>
                          <a:cs typeface="+mn-cs"/>
                        </a:rPr>
                        <a:t>(char *s, </a:t>
                      </a:r>
                      <a:r>
                        <a:rPr kumimoji="0" lang="en-US" altLang="ko-KR" sz="1600" b="0" i="0" u="none" strike="noStrike" kern="1200" baseline="0" dirty="0" err="1">
                          <a:solidFill>
                            <a:srgbClr val="0000FF"/>
                          </a:solidFill>
                          <a:latin typeface="Lucida Sans Typewriter" panose="020B05090305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600" b="0" i="0" u="none" strike="noStrike" kern="1200" baseline="0" dirty="0">
                          <a:solidFill>
                            <a:srgbClr val="0000FF"/>
                          </a:solidFill>
                          <a:latin typeface="Lucida Sans Typewriter" panose="020B0509030504030204" pitchFamily="49" charset="0"/>
                          <a:ea typeface="+mn-ea"/>
                          <a:cs typeface="+mn-cs"/>
                        </a:rPr>
                        <a:t> n, FILE *</a:t>
                      </a:r>
                      <a:r>
                        <a:rPr kumimoji="0" lang="en-US" altLang="ko-KR" sz="1600" b="0" i="0" u="none" strike="noStrike" kern="1200" baseline="0" dirty="0" err="1">
                          <a:solidFill>
                            <a:srgbClr val="0000FF"/>
                          </a:solidFill>
                          <a:latin typeface="Lucida Sans Typewriter" panose="020B0509030504030204" pitchFamily="49" charset="0"/>
                          <a:ea typeface="+mn-ea"/>
                          <a:cs typeface="+mn-cs"/>
                        </a:rPr>
                        <a:t>fp</a:t>
                      </a:r>
                      <a:r>
                        <a:rPr kumimoji="0" lang="en-US" altLang="ko-KR" sz="1600" b="0" i="0" u="none" strike="noStrike" kern="1200" baseline="0" dirty="0">
                          <a:solidFill>
                            <a:srgbClr val="0000FF"/>
                          </a:solidFill>
                          <a:latin typeface="Lucida Sans Typewriter" panose="020B0509030504030204" pitchFamily="49" charset="0"/>
                          <a:ea typeface="+mn-ea"/>
                          <a:cs typeface="+mn-cs"/>
                        </a:rPr>
                        <a:t>);</a:t>
                      </a:r>
                      <a:endParaRPr kumimoji="0" lang="en-US" altLang="ko-KR" sz="1800" b="0" i="0" u="none" strike="noStrike" kern="1200" baseline="0" dirty="0">
                        <a:solidFill>
                          <a:schemeClr val="tx1"/>
                        </a:solidFill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파일로부터 한 줄을 읽어서 문자열 포인터 </a:t>
                      </a:r>
                      <a:r>
                        <a:rPr kumimoji="0"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s</a:t>
                      </a:r>
                      <a:r>
                        <a:rPr kumimoji="0"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에 저장하고 </a:t>
                      </a:r>
                      <a:r>
                        <a:rPr kumimoji="0"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s</a:t>
                      </a:r>
                      <a:r>
                        <a:rPr kumimoji="0"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를 </a:t>
                      </a:r>
                      <a:r>
                        <a:rPr kumimoji="0" lang="ko-KR" altLang="en-US" sz="1600" b="0" i="0" u="none" strike="noStrike" kern="1200" baseline="0" dirty="0" err="1">
                          <a:solidFill>
                            <a:schemeClr val="tx1"/>
                          </a:solidFill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리턴한다</a:t>
                      </a:r>
                      <a:r>
                        <a:rPr kumimoji="0"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18223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66CA942-DBAA-4CC4-9165-3071F4CB8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505562"/>
              </p:ext>
            </p:extLst>
          </p:nvPr>
        </p:nvGraphicFramePr>
        <p:xfrm>
          <a:off x="899592" y="4080994"/>
          <a:ext cx="6815582" cy="1093280"/>
        </p:xfrm>
        <a:graphic>
          <a:graphicData uri="http://schemas.openxmlformats.org/drawingml/2006/table">
            <a:tbl>
              <a:tblPr/>
              <a:tblGrid>
                <a:gridCol w="6815582">
                  <a:extLst>
                    <a:ext uri="{9D8B030D-6E8A-4147-A177-3AD203B41FA5}">
                      <a16:colId xmlns:a16="http://schemas.microsoft.com/office/drawing/2014/main" val="3815964101"/>
                    </a:ext>
                  </a:extLst>
                </a:gridCol>
              </a:tblGrid>
              <a:tr h="67703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ko-KR" sz="1600" b="0" i="0" u="none" strike="noStrike" kern="1200" baseline="0" dirty="0" err="1">
                          <a:solidFill>
                            <a:srgbClr val="0000FF"/>
                          </a:solidFill>
                          <a:latin typeface="Lucida Sans Typewriter" panose="020B05090305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600" b="0" i="0" u="none" strike="noStrike" kern="1200" baseline="0" dirty="0">
                          <a:solidFill>
                            <a:srgbClr val="0000FF"/>
                          </a:solidFill>
                          <a:latin typeface="Lucida Sans Typewriter" panose="020B05090305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baseline="0" dirty="0" err="1">
                          <a:solidFill>
                            <a:srgbClr val="0000FF"/>
                          </a:solidFill>
                          <a:latin typeface="Lucida Sans Typewriter" panose="020B0509030504030204" pitchFamily="49" charset="0"/>
                          <a:ea typeface="+mn-ea"/>
                          <a:cs typeface="+mn-cs"/>
                        </a:rPr>
                        <a:t>fputs</a:t>
                      </a:r>
                      <a:r>
                        <a:rPr kumimoji="0" lang="en-US" altLang="ko-KR" sz="1600" b="0" i="0" u="none" strike="noStrike" kern="1200" baseline="0" dirty="0">
                          <a:solidFill>
                            <a:srgbClr val="0000FF"/>
                          </a:solidFill>
                          <a:latin typeface="Lucida Sans Typewriter" panose="020B05090305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600" b="0" i="0" u="none" strike="noStrike" kern="1200" baseline="0" dirty="0" err="1">
                          <a:solidFill>
                            <a:srgbClr val="0000FF"/>
                          </a:solidFill>
                          <a:latin typeface="Lucida Sans Typewriter" panose="020B0509030504030204" pitchFamily="49" charset="0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en-US" altLang="ko-KR" sz="1600" b="0" i="0" u="none" strike="noStrike" kern="1200" baseline="0" dirty="0">
                          <a:solidFill>
                            <a:srgbClr val="0000FF"/>
                          </a:solidFill>
                          <a:latin typeface="Lucida Sans Typewriter" panose="020B0509030504030204" pitchFamily="49" charset="0"/>
                          <a:ea typeface="+mn-ea"/>
                          <a:cs typeface="+mn-cs"/>
                        </a:rPr>
                        <a:t> char *s, FILE *</a:t>
                      </a:r>
                      <a:r>
                        <a:rPr kumimoji="0" lang="en-US" altLang="ko-KR" sz="1600" b="0" i="0" u="none" strike="noStrike" kern="1200" baseline="0" dirty="0" err="1">
                          <a:solidFill>
                            <a:srgbClr val="0000FF"/>
                          </a:solidFill>
                          <a:latin typeface="Lucida Sans Typewriter" panose="020B0509030504030204" pitchFamily="49" charset="0"/>
                          <a:ea typeface="+mn-ea"/>
                          <a:cs typeface="+mn-cs"/>
                        </a:rPr>
                        <a:t>fp</a:t>
                      </a:r>
                      <a:r>
                        <a:rPr kumimoji="0" lang="en-US" altLang="ko-KR" sz="1600" b="0" i="0" u="none" strike="noStrike" kern="1200" baseline="0" dirty="0">
                          <a:solidFill>
                            <a:srgbClr val="0000FF"/>
                          </a:solidFill>
                          <a:latin typeface="Lucida Sans Typewriter" panose="020B0509030504030204" pitchFamily="49" charset="0"/>
                          <a:ea typeface="+mn-ea"/>
                          <a:cs typeface="+mn-cs"/>
                        </a:rPr>
                        <a:t>);</a:t>
                      </a:r>
                      <a:endParaRPr kumimoji="0"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문자열 </a:t>
                      </a:r>
                      <a:r>
                        <a:rPr kumimoji="0"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s</a:t>
                      </a:r>
                      <a:r>
                        <a:rPr kumimoji="0"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를 </a:t>
                      </a:r>
                      <a:r>
                        <a:rPr kumimoji="0"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fp</a:t>
                      </a:r>
                      <a:r>
                        <a:rPr kumimoji="0"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가 나타내는 파일에 출력한다</a:t>
                      </a:r>
                      <a:r>
                        <a:rPr kumimoji="0"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. </a:t>
                      </a:r>
                      <a:r>
                        <a:rPr kumimoji="0"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성공하면 출력한 바이트 수를</a:t>
                      </a:r>
                      <a:r>
                        <a:rPr kumimoji="0"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, </a:t>
                      </a:r>
                      <a:r>
                        <a:rPr kumimoji="0"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실패하면 </a:t>
                      </a:r>
                      <a:r>
                        <a:rPr kumimoji="0"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EOF </a:t>
                      </a:r>
                      <a:r>
                        <a:rPr kumimoji="0"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값을 </a:t>
                      </a:r>
                      <a:r>
                        <a:rPr kumimoji="0" lang="ko-KR" altLang="en-US" sz="1600" b="0" i="0" u="none" strike="noStrike" kern="1200" baseline="0" dirty="0" err="1">
                          <a:solidFill>
                            <a:schemeClr val="tx1"/>
                          </a:solidFill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리턴한다</a:t>
                      </a:r>
                      <a:r>
                        <a:rPr kumimoji="0"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182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7624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90D77-0DC0-4B9C-94FD-B2C4F59B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line.c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CF726-0139-484C-8847-D3AD079116D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147248" cy="501396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#include &lt;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stdio.h</a:t>
            </a:r>
            <a:r>
              <a:rPr lang="en-US" altLang="ko-KR" sz="1600" dirty="0">
                <a:latin typeface="Lucida Sans Typewriter" panose="020B05090305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#define MAXLINE 80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altLang="ko-KR" sz="1600" dirty="0" err="1">
                <a:latin typeface="Lucida Sans Typewriter" panose="020B0509030504030204" pitchFamily="49" charset="0"/>
              </a:rPr>
              <a:t>int</a:t>
            </a:r>
            <a:r>
              <a:rPr lang="en-US" altLang="ko-KR" sz="1600" dirty="0">
                <a:latin typeface="Lucida Sans Typewriter" panose="020B0509030504030204" pitchFamily="49" charset="0"/>
              </a:rPr>
              <a:t> main(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int</a:t>
            </a:r>
            <a:r>
              <a:rPr lang="en-US" altLang="ko-KR" sz="1600" dirty="0">
                <a:latin typeface="Lucida Sans Typewriter" panose="020B0509030504030204" pitchFamily="49" charset="0"/>
              </a:rPr>
              <a:t>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argc</a:t>
            </a:r>
            <a:r>
              <a:rPr lang="en-US" altLang="ko-KR" sz="1600" dirty="0">
                <a:latin typeface="Lucida Sans Typewriter" panose="020B0509030504030204" pitchFamily="49" charset="0"/>
              </a:rPr>
              <a:t>, char *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argv</a:t>
            </a:r>
            <a:r>
              <a:rPr lang="en-US" altLang="ko-KR" sz="1600" dirty="0">
                <a:latin typeface="Lucida Sans Typewriter" panose="020B0509030504030204" pitchFamily="49" charset="0"/>
              </a:rPr>
              <a:t>[]) // </a:t>
            </a:r>
            <a:r>
              <a:rPr lang="ko-KR" altLang="en-US" sz="1600" dirty="0">
                <a:latin typeface="Lucida Sans Typewriter" panose="020B0509030504030204" pitchFamily="49" charset="0"/>
              </a:rPr>
              <a:t>텍스트 파일에 줄 번호 붙여 프린트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FILE *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fp</a:t>
            </a:r>
            <a:r>
              <a:rPr lang="en-US" altLang="ko-KR" sz="1600" dirty="0">
                <a:latin typeface="Lucida Sans Typewriter" panose="020B05090305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int</a:t>
            </a:r>
            <a:r>
              <a:rPr lang="en-US" altLang="ko-KR" sz="1600" dirty="0">
                <a:latin typeface="Lucida Sans Typewriter" panose="020B0509030504030204" pitchFamily="49" charset="0"/>
              </a:rPr>
              <a:t> line = 0;</a:t>
            </a:r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char buffer[MAXLINE];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…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if ( (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fp</a:t>
            </a:r>
            <a:r>
              <a:rPr lang="en-US" altLang="ko-KR" sz="1600" dirty="0">
                <a:latin typeface="Lucida Sans Typewriter" panose="020B0509030504030204" pitchFamily="49" charset="0"/>
              </a:rPr>
              <a:t> = </a:t>
            </a:r>
            <a:r>
              <a:rPr lang="en-US" altLang="ko-KR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fopen</a:t>
            </a:r>
            <a:r>
              <a:rPr lang="en-US" altLang="ko-KR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ko-KR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argv</a:t>
            </a:r>
            <a:r>
              <a:rPr lang="en-US" altLang="ko-KR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[1],"r")</a:t>
            </a:r>
            <a:r>
              <a:rPr lang="en-US" altLang="ko-KR" sz="1600" dirty="0">
                <a:latin typeface="Lucida Sans Typewriter" panose="020B0509030504030204" pitchFamily="49" charset="0"/>
              </a:rPr>
              <a:t>) == NULL) {</a:t>
            </a:r>
          </a:p>
          <a:p>
            <a:pPr marL="0" indent="0">
              <a:buNone/>
            </a:pPr>
            <a:r>
              <a:rPr lang="ko-KR" altLang="en-US" sz="1600" dirty="0">
                <a:latin typeface="Lucida Sans Typewriter" panose="020B0509030504030204" pitchFamily="49" charset="0"/>
              </a:rPr>
              <a:t>       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fprintf</a:t>
            </a:r>
            <a:r>
              <a:rPr lang="en-US" altLang="ko-KR" sz="1600" dirty="0">
                <a:latin typeface="Lucida Sans Typewriter" panose="020B0509030504030204" pitchFamily="49" charset="0"/>
              </a:rPr>
              <a:t>(stderr, "</a:t>
            </a:r>
            <a:r>
              <a:rPr lang="ko-KR" altLang="en-US" sz="1600" dirty="0">
                <a:latin typeface="Lucida Sans Typewriter" panose="020B0509030504030204" pitchFamily="49" charset="0"/>
              </a:rPr>
              <a:t>파일 열기 오류</a:t>
            </a:r>
            <a:r>
              <a:rPr lang="en-US" altLang="ko-KR" sz="1600" dirty="0">
                <a:latin typeface="Lucida Sans Typewriter" panose="020B0509030504030204" pitchFamily="49" charset="0"/>
              </a:rPr>
              <a:t>\n");</a:t>
            </a:r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    exit(2);</a:t>
            </a:r>
          </a:p>
          <a:p>
            <a:pPr marL="0" indent="0">
              <a:buNone/>
            </a:pPr>
            <a:r>
              <a:rPr lang="ko-KR" altLang="en-US" sz="1600" dirty="0">
                <a:latin typeface="Lucida Sans Typewriter" panose="020B0509030504030204" pitchFamily="49" charset="0"/>
              </a:rPr>
              <a:t>    </a:t>
            </a:r>
            <a:r>
              <a:rPr lang="en-US" altLang="ko-KR" sz="1600" dirty="0">
                <a:latin typeface="Lucida Sans Typewriter" panose="020B0509030504030204" pitchFamily="49" charset="0"/>
              </a:rPr>
              <a:t>}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while (</a:t>
            </a:r>
            <a:r>
              <a:rPr lang="en-US" altLang="ko-KR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fgets</a:t>
            </a:r>
            <a:r>
              <a:rPr lang="en-US" altLang="ko-KR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(buffer, MAXLINE, </a:t>
            </a:r>
            <a:r>
              <a:rPr lang="en-US" altLang="ko-KR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fp</a:t>
            </a:r>
            <a:r>
              <a:rPr lang="en-US" altLang="ko-KR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  <a:r>
              <a:rPr lang="en-US" altLang="ko-KR" sz="1600" dirty="0">
                <a:solidFill>
                  <a:srgbClr val="FF3399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ko-KR" sz="1600" dirty="0">
                <a:latin typeface="Lucida Sans Typewriter" panose="020B0509030504030204" pitchFamily="49" charset="0"/>
              </a:rPr>
              <a:t>!= NULL) {  // </a:t>
            </a:r>
            <a:r>
              <a:rPr lang="ko-KR" altLang="en-US" sz="1600" dirty="0">
                <a:latin typeface="Lucida Sans Typewriter" panose="020B0509030504030204" pitchFamily="49" charset="0"/>
              </a:rPr>
              <a:t>한 줄 읽기</a:t>
            </a:r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    line++;</a:t>
            </a:r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   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printf</a:t>
            </a:r>
            <a:r>
              <a:rPr lang="en-US" altLang="ko-KR" sz="1600" dirty="0">
                <a:latin typeface="Lucida Sans Typewriter" panose="020B0509030504030204" pitchFamily="49" charset="0"/>
              </a:rPr>
              <a:t>("%3d %s", line, buffer);    // </a:t>
            </a:r>
            <a:r>
              <a:rPr lang="ko-KR" altLang="en-US" sz="1600" dirty="0">
                <a:latin typeface="Lucida Sans Typewriter" panose="020B0509030504030204" pitchFamily="49" charset="0"/>
              </a:rPr>
              <a:t>줄번호와 함께 프린트</a:t>
            </a:r>
          </a:p>
          <a:p>
            <a:pPr marL="0" indent="0">
              <a:buNone/>
            </a:pPr>
            <a:r>
              <a:rPr lang="ko-KR" altLang="en-US" sz="1600" dirty="0">
                <a:latin typeface="Lucida Sans Typewriter" panose="020B0509030504030204" pitchFamily="49" charset="0"/>
              </a:rPr>
              <a:t>    </a:t>
            </a:r>
            <a:r>
              <a:rPr lang="en-US" altLang="ko-KR" sz="1600" dirty="0">
                <a:latin typeface="Lucida Sans Typewriter" panose="020B05090305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exit(0);</a:t>
            </a:r>
          </a:p>
          <a:p>
            <a:pPr marL="0" indent="0">
              <a:buNone/>
            </a:pPr>
            <a:r>
              <a:rPr lang="ko-KR" altLang="en-US" sz="1600" dirty="0">
                <a:latin typeface="Lucida Sans Typewriter" panose="020B0509030504030204" pitchFamily="49" charset="0"/>
              </a:rPr>
              <a:t> </a:t>
            </a:r>
            <a:r>
              <a:rPr lang="en-US" altLang="ko-KR" sz="1600" dirty="0">
                <a:latin typeface="Lucida Sans Typewriter" panose="020B0509030504030204" pitchFamily="49" charset="0"/>
              </a:rPr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30507B-858E-483F-A932-7FC7E2A7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8D467E-E02D-4F34-99F9-EB7FB154F5BA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03627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핵심 개념</a:t>
            </a:r>
          </a:p>
        </p:txBody>
      </p:sp>
      <p:sp>
        <p:nvSpPr>
          <p:cNvPr id="6758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lvl="0"/>
            <a:r>
              <a:rPr lang="ko-KR" altLang="en-US" dirty="0"/>
              <a:t>표준 유닉스 파일 시스템은 부트 블록</a:t>
            </a:r>
            <a:r>
              <a:rPr lang="en-US" altLang="ko-KR" dirty="0"/>
              <a:t>, </a:t>
            </a:r>
            <a:r>
              <a:rPr lang="ko-KR" altLang="en-US" dirty="0"/>
              <a:t>슈퍼 블록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en-US" altLang="ko-KR" dirty="0"/>
              <a:t>-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/>
              <a:t>데이터 블록 부분으로 구성된다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/>
            <a:r>
              <a:rPr lang="ko-KR" altLang="en-US" dirty="0"/>
              <a:t>파일 하나당 하나의 </a:t>
            </a:r>
            <a:r>
              <a:rPr lang="en-US" altLang="ko-KR" dirty="0" err="1"/>
              <a:t>i</a:t>
            </a:r>
            <a:r>
              <a:rPr lang="en-US" altLang="ko-KR" dirty="0"/>
              <a:t>-</a:t>
            </a:r>
            <a:r>
              <a:rPr lang="ko-KR" altLang="en-US" dirty="0"/>
              <a:t>노드가 있으며 </a:t>
            </a:r>
            <a:r>
              <a:rPr lang="en-US" altLang="ko-KR" dirty="0" err="1"/>
              <a:t>i</a:t>
            </a:r>
            <a:r>
              <a:rPr lang="en-US" altLang="ko-KR" dirty="0"/>
              <a:t>-</a:t>
            </a:r>
            <a:r>
              <a:rPr lang="ko-KR" altLang="en-US" dirty="0"/>
              <a:t>노드 내에 파일에 대한 모든 상태 정보가 저장되어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/>
            <a:r>
              <a:rPr lang="ko-KR" altLang="en-US" dirty="0"/>
              <a:t>디렉터리는 일련의 디렉터리 엔트리들을 포함하고 각 디렉터리 엔트리는 파일 이름과 그 파일의 </a:t>
            </a:r>
            <a:r>
              <a:rPr lang="en-US" altLang="ko-KR" dirty="0" err="1"/>
              <a:t>i</a:t>
            </a:r>
            <a:r>
              <a:rPr lang="en-US" altLang="ko-KR" dirty="0"/>
              <a:t>-</a:t>
            </a:r>
            <a:r>
              <a:rPr lang="ko-KR" altLang="en-US" dirty="0"/>
              <a:t>노드 번호로 구성된다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/>
              <a:t>링크는 기존 파일에 대한 또 다른 이름으로 하드 링크와 </a:t>
            </a:r>
            <a:r>
              <a:rPr lang="ko-KR" altLang="en-US" dirty="0" err="1"/>
              <a:t>심볼릭</a:t>
            </a:r>
            <a:r>
              <a:rPr lang="en-US" altLang="ko-KR" dirty="0"/>
              <a:t>(</a:t>
            </a:r>
            <a:r>
              <a:rPr lang="ko-KR" altLang="en-US" dirty="0"/>
              <a:t>소프트</a:t>
            </a:r>
            <a:r>
              <a:rPr lang="en-US" altLang="ko-KR" dirty="0"/>
              <a:t>) </a:t>
            </a:r>
            <a:r>
              <a:rPr lang="ko-KR" altLang="en-US" dirty="0"/>
              <a:t>링크가 있다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/>
              <a:t>시스템 호출은 유닉스 커널에 서비스를 요청하기 위한 프로그래밍 인터페이스로 응용 프로그램은 시스템 호출을 통해서 유닉스 커널에 서비스를 요청한다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defRPr/>
            </a:pPr>
            <a:endParaRPr lang="ko-KR" altLang="en-US" sz="2000" dirty="0"/>
          </a:p>
        </p:txBody>
      </p:sp>
      <p:sp>
        <p:nvSpPr>
          <p:cNvPr id="92164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18216F4E-7A16-4AFF-A713-11D36475646B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4DCE4-0285-44A6-AC53-BBE0A8B8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디스크 사용량 보기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79555-DDC7-489C-BFB7-6CA9C1E785D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638" lvl="1" indent="0" latinLnBrk="0">
              <a:buNone/>
            </a:pPr>
            <a:r>
              <a:rPr lang="en-US" altLang="ko-KR" dirty="0"/>
              <a:t>$ du</a:t>
            </a:r>
          </a:p>
          <a:p>
            <a:pPr marL="274638" lvl="1" indent="0" latinLnBrk="0">
              <a:buNone/>
            </a:pPr>
            <a:r>
              <a:rPr lang="en-US" altLang="ko-KR" sz="1800" dirty="0"/>
              <a:t>208 ./</a:t>
            </a:r>
            <a:r>
              <a:rPr lang="ko-KR" altLang="en-US" sz="1800" dirty="0"/>
              <a:t>사진</a:t>
            </a:r>
          </a:p>
          <a:p>
            <a:pPr marL="274638" lvl="1" indent="0" latinLnBrk="0">
              <a:buNone/>
            </a:pPr>
            <a:r>
              <a:rPr lang="en-US" altLang="ko-KR" sz="1800" dirty="0"/>
              <a:t>4 </a:t>
            </a:r>
            <a:r>
              <a:rPr lang="ko-KR" altLang="en-US" sz="1800" dirty="0"/>
              <a:t>   </a:t>
            </a:r>
            <a:r>
              <a:rPr lang="en-US" altLang="ko-KR" sz="1800" dirty="0"/>
              <a:t>./.local/share/nautilus/scripts</a:t>
            </a:r>
          </a:p>
          <a:p>
            <a:pPr marL="274638" lvl="1" indent="0" latinLnBrk="0">
              <a:buNone/>
            </a:pPr>
            <a:r>
              <a:rPr lang="en-US" altLang="ko-KR" sz="1800" dirty="0"/>
              <a:t>8    ./.local/share/nautilus</a:t>
            </a:r>
          </a:p>
          <a:p>
            <a:pPr marL="274638" lvl="1" indent="0" latinLnBrk="0">
              <a:buNone/>
            </a:pPr>
            <a:r>
              <a:rPr lang="en-US" altLang="ko-KR" sz="1800" dirty="0"/>
              <a:t>144 ./.local/share/</a:t>
            </a:r>
            <a:r>
              <a:rPr lang="en-US" altLang="ko-KR" sz="1800" dirty="0" err="1"/>
              <a:t>gvfs</a:t>
            </a:r>
            <a:r>
              <a:rPr lang="en-US" altLang="ko-KR" sz="1800" dirty="0"/>
              <a:t>-metadata</a:t>
            </a:r>
          </a:p>
          <a:p>
            <a:pPr marL="274638" lvl="1" indent="0" latinLnBrk="0">
              <a:buNone/>
            </a:pPr>
            <a:r>
              <a:rPr lang="en-US" altLang="ko-KR" sz="1800" dirty="0"/>
              <a:t>4    ./.local/share/</a:t>
            </a:r>
            <a:r>
              <a:rPr lang="en-US" altLang="ko-KR" sz="1800" dirty="0" err="1"/>
              <a:t>icc</a:t>
            </a:r>
            <a:endParaRPr lang="en-US" altLang="ko-KR" sz="1800" dirty="0"/>
          </a:p>
          <a:p>
            <a:pPr marL="274638" lvl="1" indent="0" latinLnBrk="0">
              <a:buNone/>
            </a:pPr>
            <a:r>
              <a:rPr lang="en-US" altLang="ko-KR" sz="1800" dirty="0"/>
              <a:t>...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0FE6E6-9C3A-4E93-8A90-220CA677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8D467E-E02D-4F34-99F9-EB7FB154F5BA}" type="slidenum">
              <a:rPr lang="en-US" altLang="ko-KR" smtClean="0">
                <a:highlight>
                  <a:srgbClr val="FFFF00"/>
                </a:highlight>
              </a:rPr>
              <a:pPr>
                <a:defRPr/>
              </a:pPr>
              <a:t>5</a:t>
            </a:fld>
            <a:endParaRPr lang="en-US" altLang="ko-KR" dirty="0">
              <a:highlight>
                <a:srgbClr val="FFFF00"/>
              </a:highlight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CC68E7B-EAA3-40CB-941F-6538D6D82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292841"/>
              </p:ext>
            </p:extLst>
          </p:nvPr>
        </p:nvGraphicFramePr>
        <p:xfrm>
          <a:off x="899592" y="1844824"/>
          <a:ext cx="7272808" cy="1087946"/>
        </p:xfrm>
        <a:graphic>
          <a:graphicData uri="http://schemas.openxmlformats.org/drawingml/2006/table">
            <a:tbl>
              <a:tblPr/>
              <a:tblGrid>
                <a:gridCol w="7272808">
                  <a:extLst>
                    <a:ext uri="{9D8B030D-6E8A-4147-A177-3AD203B41FA5}">
                      <a16:colId xmlns:a16="http://schemas.microsoft.com/office/drawing/2014/main" val="681601944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baseline="3000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du [-s] </a:t>
                      </a:r>
                      <a:r>
                        <a:rPr lang="ko-KR" altLang="en-US" sz="2000" kern="0" spc="0" baseline="3000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파일명</a:t>
                      </a:r>
                      <a:r>
                        <a:rPr lang="ko-KR" altLang="en-US" sz="2000" kern="0" spc="0" baseline="3000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*</a:t>
                      </a: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 pitchFamily="18" charset="2"/>
                        </a:rPr>
                        <a:t>파일 혹은 디렉터리의 사용량을 보여준다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 pitchFamily="18" charset="2"/>
                        </a:rPr>
                        <a:t>파일을 명시하지 않으면 현재 디렉터리 내의 모든 파일들의 사용 공간을 보여준다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345109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1DCBAAA4-F033-4D01-A4DA-8BC94495D8B9}"/>
              </a:ext>
            </a:extLst>
          </p:cNvPr>
          <p:cNvSpPr/>
          <p:nvPr/>
        </p:nvSpPr>
        <p:spPr>
          <a:xfrm>
            <a:off x="4579703" y="3716824"/>
            <a:ext cx="3169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638" lvl="1" indent="0" latinLnBrk="0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du -s</a:t>
            </a:r>
          </a:p>
          <a:p>
            <a:pPr marL="274638" lvl="1" indent="0" latinLnBrk="0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22164 .</a:t>
            </a:r>
          </a:p>
        </p:txBody>
      </p:sp>
    </p:spTree>
    <p:extLst>
      <p:ext uri="{BB962C8B-B14F-4D97-AF65-F5344CB8AC3E}">
        <p14:creationId xmlns:p14="http://schemas.microsoft.com/office/powerpoint/2010/main" val="2725252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날짜 개체 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339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BB2D02F0-933E-4752-85BF-824C2DF24B2F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9725"/>
            <a:ext cx="7777162" cy="757238"/>
          </a:xfrm>
        </p:spPr>
        <p:txBody>
          <a:bodyPr>
            <a:normAutofit/>
          </a:bodyPr>
          <a:lstStyle/>
          <a:p>
            <a:r>
              <a:rPr lang="ko-KR" altLang="en-US" dirty="0"/>
              <a:t>파일 시스템 구조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772400" cy="5410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/>
              <a:t> 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000375" y="1652588"/>
            <a:ext cx="1912938" cy="4475162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</p:spPr>
        <p:txBody>
          <a:bodyPr wrap="none" anchor="ctr">
            <a:flatTx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343" name="Line 6"/>
          <p:cNvSpPr>
            <a:spLocks noChangeShapeType="1"/>
          </p:cNvSpPr>
          <p:nvPr/>
        </p:nvSpPr>
        <p:spPr bwMode="auto">
          <a:xfrm>
            <a:off x="3000375" y="2149475"/>
            <a:ext cx="1912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4" name="Line 7"/>
          <p:cNvSpPr>
            <a:spLocks noChangeShapeType="1"/>
          </p:cNvSpPr>
          <p:nvPr/>
        </p:nvSpPr>
        <p:spPr bwMode="auto">
          <a:xfrm>
            <a:off x="3000375" y="2646363"/>
            <a:ext cx="1912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5" name="Line 8"/>
          <p:cNvSpPr>
            <a:spLocks noChangeShapeType="1"/>
          </p:cNvSpPr>
          <p:nvPr/>
        </p:nvSpPr>
        <p:spPr bwMode="auto">
          <a:xfrm>
            <a:off x="3000375" y="3997325"/>
            <a:ext cx="1912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Line 9"/>
          <p:cNvSpPr>
            <a:spLocks noChangeShapeType="1"/>
          </p:cNvSpPr>
          <p:nvPr/>
        </p:nvSpPr>
        <p:spPr bwMode="auto">
          <a:xfrm>
            <a:off x="3000375" y="4494213"/>
            <a:ext cx="1912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7" name="Line 10"/>
          <p:cNvSpPr>
            <a:spLocks noChangeShapeType="1"/>
          </p:cNvSpPr>
          <p:nvPr/>
        </p:nvSpPr>
        <p:spPr bwMode="auto">
          <a:xfrm>
            <a:off x="3000375" y="4991100"/>
            <a:ext cx="1912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8" name="Line 11"/>
          <p:cNvSpPr>
            <a:spLocks noChangeShapeType="1"/>
          </p:cNvSpPr>
          <p:nvPr/>
        </p:nvSpPr>
        <p:spPr bwMode="auto">
          <a:xfrm>
            <a:off x="3000375" y="5702300"/>
            <a:ext cx="1912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9" name="Text Box 12"/>
          <p:cNvSpPr txBox="1">
            <a:spLocks noChangeArrowheads="1"/>
          </p:cNvSpPr>
          <p:nvPr/>
        </p:nvSpPr>
        <p:spPr bwMode="auto">
          <a:xfrm>
            <a:off x="3425825" y="5133975"/>
            <a:ext cx="134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0000FF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    . . .</a:t>
            </a:r>
          </a:p>
        </p:txBody>
      </p:sp>
      <p:sp>
        <p:nvSpPr>
          <p:cNvPr id="14350" name="Text Box 13"/>
          <p:cNvSpPr txBox="1">
            <a:spLocks noChangeArrowheads="1"/>
          </p:cNvSpPr>
          <p:nvPr/>
        </p:nvSpPr>
        <p:spPr bwMode="auto">
          <a:xfrm>
            <a:off x="3282950" y="1793875"/>
            <a:ext cx="1489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600">
                <a:solidFill>
                  <a:srgbClr val="0000FF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부트 블록</a:t>
            </a:r>
            <a:endParaRPr lang="en-US" altLang="ko-KR" sz="1600">
              <a:solidFill>
                <a:srgbClr val="0000FF"/>
              </a:solidFill>
              <a:latin typeface="Lucida Sans Unicode" panose="020B0602030504020204" pitchFamily="34" charset="0"/>
              <a:ea typeface="굴림" panose="020B0600000101010101" pitchFamily="50" charset="-127"/>
            </a:endParaRPr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3282950" y="2220913"/>
            <a:ext cx="1700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600">
                <a:solidFill>
                  <a:srgbClr val="0000FF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슈퍼 블록</a:t>
            </a:r>
            <a:endParaRPr lang="en-US" altLang="ko-KR" sz="1600">
              <a:solidFill>
                <a:srgbClr val="0000FF"/>
              </a:solidFill>
              <a:latin typeface="Lucida Sans Unicode" panose="020B0602030504020204" pitchFamily="34" charset="0"/>
              <a:ea typeface="굴림" panose="020B0600000101010101" pitchFamily="50" charset="-127"/>
            </a:endParaRPr>
          </a:p>
        </p:txBody>
      </p:sp>
      <p:sp>
        <p:nvSpPr>
          <p:cNvPr id="14352" name="Text Box 15"/>
          <p:cNvSpPr txBox="1">
            <a:spLocks noChangeArrowheads="1"/>
          </p:cNvSpPr>
          <p:nvPr/>
        </p:nvSpPr>
        <p:spPr bwMode="auto">
          <a:xfrm>
            <a:off x="5408613" y="3073400"/>
            <a:ext cx="1346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00FF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i-</a:t>
            </a:r>
            <a:r>
              <a:rPr lang="ko-KR" altLang="en-US" sz="1600">
                <a:solidFill>
                  <a:srgbClr val="0000FF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리스트</a:t>
            </a:r>
            <a:endParaRPr lang="en-US" altLang="ko-KR" sz="1800">
              <a:solidFill>
                <a:srgbClr val="0000FF"/>
              </a:solidFill>
              <a:latin typeface="Lucida Sans Unicode" panose="020B0602030504020204" pitchFamily="34" charset="0"/>
              <a:ea typeface="굴림" panose="020B0600000101010101" pitchFamily="50" charset="-127"/>
            </a:endParaRPr>
          </a:p>
        </p:txBody>
      </p:sp>
      <p:sp>
        <p:nvSpPr>
          <p:cNvPr id="14353" name="Text Box 16"/>
          <p:cNvSpPr txBox="1">
            <a:spLocks noChangeArrowheads="1"/>
          </p:cNvSpPr>
          <p:nvPr/>
        </p:nvSpPr>
        <p:spPr bwMode="auto">
          <a:xfrm>
            <a:off x="3282950" y="4067175"/>
            <a:ext cx="155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600">
                <a:solidFill>
                  <a:srgbClr val="0000FF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데이터 블록</a:t>
            </a:r>
            <a:endParaRPr lang="en-US" altLang="ko-KR" sz="1600">
              <a:solidFill>
                <a:srgbClr val="0000FF"/>
              </a:solidFill>
              <a:latin typeface="Lucida Sans Unicode" panose="020B0602030504020204" pitchFamily="34" charset="0"/>
              <a:ea typeface="굴림" panose="020B0600000101010101" pitchFamily="50" charset="-127"/>
            </a:endParaRPr>
          </a:p>
        </p:txBody>
      </p:sp>
      <p:sp>
        <p:nvSpPr>
          <p:cNvPr id="14354" name="Text Box 17"/>
          <p:cNvSpPr txBox="1">
            <a:spLocks noChangeArrowheads="1"/>
          </p:cNvSpPr>
          <p:nvPr/>
        </p:nvSpPr>
        <p:spPr bwMode="auto">
          <a:xfrm>
            <a:off x="3282950" y="4565650"/>
            <a:ext cx="155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600">
                <a:solidFill>
                  <a:srgbClr val="0000FF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데이터 블록</a:t>
            </a:r>
            <a:endParaRPr lang="en-US" altLang="ko-KR" sz="1600">
              <a:solidFill>
                <a:srgbClr val="0000FF"/>
              </a:solidFill>
              <a:latin typeface="Lucida Sans Unicode" panose="020B0602030504020204" pitchFamily="34" charset="0"/>
              <a:ea typeface="굴림" panose="020B0600000101010101" pitchFamily="50" charset="-127"/>
            </a:endParaRPr>
          </a:p>
        </p:txBody>
      </p:sp>
      <p:sp>
        <p:nvSpPr>
          <p:cNvPr id="14355" name="Text Box 18"/>
          <p:cNvSpPr txBox="1">
            <a:spLocks noChangeArrowheads="1"/>
          </p:cNvSpPr>
          <p:nvPr/>
        </p:nvSpPr>
        <p:spPr bwMode="auto">
          <a:xfrm>
            <a:off x="3282950" y="5702300"/>
            <a:ext cx="155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600">
                <a:solidFill>
                  <a:srgbClr val="0000FF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데이터 블록</a:t>
            </a:r>
            <a:endParaRPr lang="en-US" altLang="ko-KR" sz="1600">
              <a:solidFill>
                <a:srgbClr val="0000FF"/>
              </a:solidFill>
              <a:latin typeface="Lucida Sans Unicode" panose="020B0602030504020204" pitchFamily="34" charset="0"/>
              <a:ea typeface="굴림" panose="020B0600000101010101" pitchFamily="50" charset="-127"/>
            </a:endParaRPr>
          </a:p>
        </p:txBody>
      </p:sp>
      <p:sp>
        <p:nvSpPr>
          <p:cNvPr id="14356" name="Line 19"/>
          <p:cNvSpPr>
            <a:spLocks noChangeShapeType="1"/>
          </p:cNvSpPr>
          <p:nvPr/>
        </p:nvSpPr>
        <p:spPr bwMode="auto">
          <a:xfrm>
            <a:off x="4913313" y="3997325"/>
            <a:ext cx="425450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7" name="Line 20"/>
          <p:cNvSpPr>
            <a:spLocks noChangeShapeType="1"/>
          </p:cNvSpPr>
          <p:nvPr/>
        </p:nvSpPr>
        <p:spPr bwMode="auto">
          <a:xfrm>
            <a:off x="5338763" y="4422775"/>
            <a:ext cx="0" cy="127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8" name="Line 21"/>
          <p:cNvSpPr>
            <a:spLocks noChangeShapeType="1"/>
          </p:cNvSpPr>
          <p:nvPr/>
        </p:nvSpPr>
        <p:spPr bwMode="auto">
          <a:xfrm flipH="1">
            <a:off x="4913313" y="5702300"/>
            <a:ext cx="425450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9" name="Text Box 22"/>
          <p:cNvSpPr txBox="1">
            <a:spLocks noChangeArrowheads="1"/>
          </p:cNvSpPr>
          <p:nvPr/>
        </p:nvSpPr>
        <p:spPr bwMode="auto">
          <a:xfrm>
            <a:off x="5408613" y="4778375"/>
            <a:ext cx="13954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600">
                <a:solidFill>
                  <a:srgbClr val="0000FF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데이터 블록</a:t>
            </a:r>
            <a:endParaRPr lang="en-US" altLang="ko-KR" sz="1600">
              <a:solidFill>
                <a:srgbClr val="0000FF"/>
              </a:solidFill>
              <a:latin typeface="Lucida Sans Unicode" panose="020B0602030504020204" pitchFamily="34" charset="0"/>
              <a:ea typeface="굴림" panose="020B0600000101010101" pitchFamily="50" charset="-127"/>
            </a:endParaRPr>
          </a:p>
        </p:txBody>
      </p:sp>
      <p:sp>
        <p:nvSpPr>
          <p:cNvPr id="14360" name="Line 23"/>
          <p:cNvSpPr>
            <a:spLocks noChangeShapeType="1"/>
          </p:cNvSpPr>
          <p:nvPr/>
        </p:nvSpPr>
        <p:spPr bwMode="auto">
          <a:xfrm>
            <a:off x="3000375" y="3144838"/>
            <a:ext cx="1912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1" name="Line 24"/>
          <p:cNvSpPr>
            <a:spLocks noChangeShapeType="1"/>
          </p:cNvSpPr>
          <p:nvPr/>
        </p:nvSpPr>
        <p:spPr bwMode="auto">
          <a:xfrm>
            <a:off x="3000375" y="3570288"/>
            <a:ext cx="1912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2" name="Text Box 25"/>
          <p:cNvSpPr txBox="1">
            <a:spLocks noChangeArrowheads="1"/>
          </p:cNvSpPr>
          <p:nvPr/>
        </p:nvSpPr>
        <p:spPr bwMode="auto">
          <a:xfrm>
            <a:off x="3425825" y="3570288"/>
            <a:ext cx="1203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0000FF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 . . .</a:t>
            </a:r>
          </a:p>
        </p:txBody>
      </p:sp>
      <p:sp>
        <p:nvSpPr>
          <p:cNvPr id="14363" name="Text Box 26"/>
          <p:cNvSpPr txBox="1">
            <a:spLocks noChangeArrowheads="1"/>
          </p:cNvSpPr>
          <p:nvPr/>
        </p:nvSpPr>
        <p:spPr bwMode="auto">
          <a:xfrm>
            <a:off x="3282950" y="2717800"/>
            <a:ext cx="16303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FF00FF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i-</a:t>
            </a:r>
            <a:r>
              <a:rPr lang="ko-KR" altLang="en-US" sz="1600">
                <a:solidFill>
                  <a:srgbClr val="FF00FF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노드</a:t>
            </a:r>
            <a:r>
              <a:rPr lang="en-US" altLang="ko-KR" sz="1600">
                <a:solidFill>
                  <a:srgbClr val="FF00FF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 1..40</a:t>
            </a:r>
          </a:p>
        </p:txBody>
      </p:sp>
      <p:sp>
        <p:nvSpPr>
          <p:cNvPr id="14364" name="Text Box 27"/>
          <p:cNvSpPr txBox="1">
            <a:spLocks noChangeArrowheads="1"/>
          </p:cNvSpPr>
          <p:nvPr/>
        </p:nvSpPr>
        <p:spPr bwMode="auto">
          <a:xfrm>
            <a:off x="3282950" y="3144838"/>
            <a:ext cx="1771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FF00FF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i-</a:t>
            </a:r>
            <a:r>
              <a:rPr lang="ko-KR" altLang="en-US" sz="1600">
                <a:solidFill>
                  <a:srgbClr val="FF00FF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노드</a:t>
            </a:r>
            <a:r>
              <a:rPr lang="en-US" altLang="ko-KR" sz="1600">
                <a:solidFill>
                  <a:srgbClr val="FF00FF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 41..80</a:t>
            </a:r>
          </a:p>
        </p:txBody>
      </p:sp>
      <p:sp>
        <p:nvSpPr>
          <p:cNvPr id="14365" name="Line 28"/>
          <p:cNvSpPr>
            <a:spLocks noChangeShapeType="1"/>
          </p:cNvSpPr>
          <p:nvPr/>
        </p:nvSpPr>
        <p:spPr bwMode="auto">
          <a:xfrm>
            <a:off x="4913313" y="2646363"/>
            <a:ext cx="354012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6" name="Line 29"/>
          <p:cNvSpPr>
            <a:spLocks noChangeShapeType="1"/>
          </p:cNvSpPr>
          <p:nvPr/>
        </p:nvSpPr>
        <p:spPr bwMode="auto">
          <a:xfrm>
            <a:off x="5267325" y="2860675"/>
            <a:ext cx="0" cy="78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7" name="Line 30"/>
          <p:cNvSpPr>
            <a:spLocks noChangeShapeType="1"/>
          </p:cNvSpPr>
          <p:nvPr/>
        </p:nvSpPr>
        <p:spPr bwMode="auto">
          <a:xfrm flipH="1">
            <a:off x="4913313" y="3641725"/>
            <a:ext cx="354012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8" name="Text Box 31"/>
          <p:cNvSpPr txBox="1">
            <a:spLocks noChangeArrowheads="1"/>
          </p:cNvSpPr>
          <p:nvPr/>
        </p:nvSpPr>
        <p:spPr bwMode="auto">
          <a:xfrm>
            <a:off x="2646363" y="1724025"/>
            <a:ext cx="282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00FF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4369" name="Text Box 32"/>
          <p:cNvSpPr txBox="1">
            <a:spLocks noChangeArrowheads="1"/>
          </p:cNvSpPr>
          <p:nvPr/>
        </p:nvSpPr>
        <p:spPr bwMode="auto">
          <a:xfrm>
            <a:off x="2646363" y="2292350"/>
            <a:ext cx="282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00FF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4370" name="Text Box 33"/>
          <p:cNvSpPr txBox="1">
            <a:spLocks noChangeArrowheads="1"/>
          </p:cNvSpPr>
          <p:nvPr/>
        </p:nvSpPr>
        <p:spPr bwMode="auto">
          <a:xfrm>
            <a:off x="2646363" y="2789238"/>
            <a:ext cx="282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00FF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14371" name="Text Box 34"/>
          <p:cNvSpPr txBox="1">
            <a:spLocks noChangeArrowheads="1"/>
          </p:cNvSpPr>
          <p:nvPr/>
        </p:nvSpPr>
        <p:spPr bwMode="auto">
          <a:xfrm>
            <a:off x="2646363" y="3286125"/>
            <a:ext cx="282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00FF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14372" name="Text Box 35"/>
          <p:cNvSpPr txBox="1">
            <a:spLocks noChangeArrowheads="1"/>
          </p:cNvSpPr>
          <p:nvPr/>
        </p:nvSpPr>
        <p:spPr bwMode="auto">
          <a:xfrm>
            <a:off x="2433638" y="4138613"/>
            <a:ext cx="638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00FF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200</a:t>
            </a:r>
          </a:p>
        </p:txBody>
      </p:sp>
      <p:sp>
        <p:nvSpPr>
          <p:cNvPr id="14373" name="Text Box 36"/>
          <p:cNvSpPr txBox="1">
            <a:spLocks noChangeArrowheads="1"/>
          </p:cNvSpPr>
          <p:nvPr/>
        </p:nvSpPr>
        <p:spPr bwMode="auto">
          <a:xfrm>
            <a:off x="2433638" y="4565650"/>
            <a:ext cx="638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00FF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201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시스템 구조</a:t>
            </a:r>
          </a:p>
        </p:txBody>
      </p:sp>
      <p:sp>
        <p:nvSpPr>
          <p:cNvPr id="1229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부트 블록</a:t>
            </a:r>
            <a:r>
              <a:rPr lang="en-US" altLang="ko-KR" sz="2000"/>
              <a:t>(Boot block)</a:t>
            </a:r>
            <a:endParaRPr lang="ko-KR" altLang="en-US" sz="2000"/>
          </a:p>
          <a:p>
            <a:pPr lvl="1">
              <a:defRPr/>
            </a:pPr>
            <a:r>
              <a:rPr lang="ko-KR" altLang="en-US" sz="1800"/>
              <a:t>파일 시스템 시작부에 위치하고 보통 첫 번째 섹터를 차지</a:t>
            </a:r>
            <a:r>
              <a:rPr lang="en-US" altLang="ko-KR" sz="1800"/>
              <a:t> </a:t>
            </a:r>
          </a:p>
          <a:p>
            <a:pPr lvl="1">
              <a:defRPr/>
            </a:pPr>
            <a:r>
              <a:rPr lang="ko-KR" altLang="en-US" sz="1800"/>
              <a:t>부트스트랩 코드가 저장되는 블록</a:t>
            </a:r>
            <a:endParaRPr lang="en-US" altLang="ko-KR" sz="1800"/>
          </a:p>
          <a:p>
            <a:pPr marL="868363" lvl="3" indent="0">
              <a:defRPr/>
            </a:pPr>
            <a:endParaRPr lang="ko-KR" altLang="en-US" sz="1400"/>
          </a:p>
          <a:p>
            <a:pPr>
              <a:defRPr/>
            </a:pPr>
            <a:r>
              <a:rPr lang="ko-KR" altLang="en-US" sz="2000"/>
              <a:t>슈퍼 블록</a:t>
            </a:r>
            <a:r>
              <a:rPr lang="en-US" altLang="ko-KR" sz="2000"/>
              <a:t>(Super block) </a:t>
            </a:r>
            <a:endParaRPr lang="ko-KR" altLang="en-US" sz="2000"/>
          </a:p>
          <a:p>
            <a:pPr lvl="1">
              <a:defRPr/>
            </a:pPr>
            <a:r>
              <a:rPr lang="ko-KR" altLang="en-US" sz="1800"/>
              <a:t>전체 파일 시스템에 대한 정보를 저장</a:t>
            </a:r>
            <a:endParaRPr lang="en-US" altLang="ko-KR" sz="1800"/>
          </a:p>
          <a:p>
            <a:pPr lvl="2">
              <a:buFont typeface="Arial" charset="0"/>
              <a:buChar char="•"/>
              <a:defRPr/>
            </a:pPr>
            <a:r>
              <a:rPr lang="ko-KR" altLang="en-US" sz="1600"/>
              <a:t>총 블록 수</a:t>
            </a:r>
            <a:r>
              <a:rPr lang="en-US" altLang="ko-KR" sz="1600"/>
              <a:t>, </a:t>
            </a:r>
            <a:r>
              <a:rPr lang="ko-KR" altLang="en-US" sz="1600"/>
              <a:t>사용 가능한 </a:t>
            </a:r>
            <a:r>
              <a:rPr lang="en-US" altLang="ko-KR" sz="1600"/>
              <a:t>i-</a:t>
            </a:r>
            <a:r>
              <a:rPr lang="ko-KR" altLang="en-US" sz="1600"/>
              <a:t>노드 개수</a:t>
            </a:r>
            <a:r>
              <a:rPr lang="en-US" altLang="ko-KR" sz="1600"/>
              <a:t>, </a:t>
            </a:r>
            <a:r>
              <a:rPr lang="ko-KR" altLang="en-US" sz="1600"/>
              <a:t>사용 가능한 블록 비트 맵</a:t>
            </a:r>
            <a:r>
              <a:rPr lang="en-US" altLang="ko-KR" sz="1600"/>
              <a:t>, </a:t>
            </a:r>
            <a:r>
              <a:rPr lang="ko-KR" altLang="en-US" sz="1600"/>
              <a:t>블록의 크기</a:t>
            </a:r>
            <a:r>
              <a:rPr lang="en-US" altLang="ko-KR" sz="1600"/>
              <a:t>, </a:t>
            </a:r>
            <a:r>
              <a:rPr lang="ko-KR" altLang="en-US" sz="1600"/>
              <a:t>사용 중인 블록 수</a:t>
            </a:r>
            <a:r>
              <a:rPr lang="en-US" altLang="ko-KR" sz="1600"/>
              <a:t>, </a:t>
            </a:r>
            <a:r>
              <a:rPr lang="ko-KR" altLang="en-US" sz="1600"/>
              <a:t>사용 가능한 블록 수 등</a:t>
            </a:r>
            <a:r>
              <a:rPr lang="en-US" altLang="ko-KR" sz="1600"/>
              <a:t> </a:t>
            </a:r>
          </a:p>
          <a:p>
            <a:pPr marL="868363" lvl="3" indent="0">
              <a:defRPr/>
            </a:pPr>
            <a:r>
              <a:rPr lang="en-US" altLang="ko-KR" sz="1400"/>
              <a:t>	</a:t>
            </a:r>
            <a:endParaRPr lang="ko-KR" altLang="en-US" sz="1400"/>
          </a:p>
          <a:p>
            <a:pPr>
              <a:defRPr/>
            </a:pPr>
            <a:r>
              <a:rPr lang="en-US" altLang="ko-KR" sz="2000"/>
              <a:t>i-</a:t>
            </a:r>
            <a:r>
              <a:rPr lang="ko-KR" altLang="en-US" sz="2000"/>
              <a:t>리스트</a:t>
            </a:r>
            <a:r>
              <a:rPr lang="en-US" altLang="ko-KR" sz="2000"/>
              <a:t>(i-list)</a:t>
            </a:r>
            <a:endParaRPr lang="ko-KR" altLang="en-US" sz="2000"/>
          </a:p>
          <a:p>
            <a:pPr lvl="1">
              <a:defRPr/>
            </a:pPr>
            <a:r>
              <a:rPr lang="ko-KR" altLang="en-US" sz="1800"/>
              <a:t>각 파일을 나타내는 모든 </a:t>
            </a:r>
            <a:r>
              <a:rPr lang="en-US" altLang="ko-KR" sz="1800"/>
              <a:t>i-</a:t>
            </a:r>
            <a:r>
              <a:rPr lang="ko-KR" altLang="en-US" sz="1800"/>
              <a:t>노드들의 리스트</a:t>
            </a:r>
            <a:endParaRPr lang="en-US" altLang="ko-KR" sz="1800"/>
          </a:p>
          <a:p>
            <a:pPr lvl="1">
              <a:defRPr/>
            </a:pPr>
            <a:r>
              <a:rPr lang="ko-KR" altLang="en-US" sz="1800"/>
              <a:t>한 블록은 약 </a:t>
            </a:r>
            <a:r>
              <a:rPr lang="en-US" altLang="ko-KR" sz="1800"/>
              <a:t>40</a:t>
            </a:r>
            <a:r>
              <a:rPr lang="ko-KR" altLang="en-US" sz="1800"/>
              <a:t>개 정도의 </a:t>
            </a:r>
            <a:r>
              <a:rPr lang="en-US" altLang="ko-KR" sz="1800"/>
              <a:t>i-</a:t>
            </a:r>
            <a:r>
              <a:rPr lang="ko-KR" altLang="en-US" sz="1800"/>
              <a:t>노드를 포함</a:t>
            </a:r>
            <a:endParaRPr lang="en-US" altLang="ko-KR" sz="1800"/>
          </a:p>
          <a:p>
            <a:pPr marL="868363" lvl="3" indent="0">
              <a:defRPr/>
            </a:pPr>
            <a:endParaRPr lang="ko-KR" altLang="en-US" sz="1400"/>
          </a:p>
          <a:p>
            <a:pPr>
              <a:defRPr/>
            </a:pPr>
            <a:r>
              <a:rPr lang="ko-KR" altLang="en-US" sz="2000"/>
              <a:t>데이터 블록</a:t>
            </a:r>
            <a:r>
              <a:rPr lang="en-US" altLang="ko-KR" sz="2000"/>
              <a:t>(Data block)</a:t>
            </a:r>
            <a:endParaRPr lang="ko-KR" altLang="en-US" sz="2000"/>
          </a:p>
          <a:p>
            <a:pPr lvl="1">
              <a:defRPr/>
            </a:pPr>
            <a:r>
              <a:rPr lang="ko-KR" altLang="en-US" sz="1800"/>
              <a:t>파일의 내용</a:t>
            </a:r>
            <a:r>
              <a:rPr lang="en-US" altLang="ko-KR" sz="1800"/>
              <a:t>(</a:t>
            </a:r>
            <a:r>
              <a:rPr lang="ko-KR" altLang="en-US" sz="1800"/>
              <a:t>데이터</a:t>
            </a:r>
            <a:r>
              <a:rPr lang="en-US" altLang="ko-KR" sz="1800"/>
              <a:t>)</a:t>
            </a:r>
            <a:r>
              <a:rPr lang="ko-KR" altLang="en-US" sz="1800"/>
              <a:t>을 저장하기 위한 블록들</a:t>
            </a:r>
            <a:r>
              <a:rPr lang="en-US" altLang="ko-KR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200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1A900EC4-B9ED-4B0C-80D1-4D5BCC3D9BA7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660650"/>
            <a:ext cx="68580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600" dirty="0"/>
              <a:t>12.2 </a:t>
            </a:r>
            <a:r>
              <a:rPr lang="ko-KR" altLang="en-US" sz="3600" dirty="0"/>
              <a:t>파일 상태 정보와 </a:t>
            </a:r>
            <a:r>
              <a:rPr lang="en-US" altLang="ko-KR" sz="3600" dirty="0" err="1"/>
              <a:t>i</a:t>
            </a:r>
            <a:r>
              <a:rPr lang="en-US" altLang="ko-KR" sz="3600" dirty="0"/>
              <a:t>-</a:t>
            </a:r>
            <a:r>
              <a:rPr lang="ko-KR" altLang="en-US" sz="3600" dirty="0" err="1"/>
              <a:t>노드</a:t>
            </a:r>
            <a:br>
              <a:rPr lang="ko-KR" altLang="en-US" sz="3600" dirty="0"/>
            </a:br>
            <a:endParaRPr lang="en-US" altLang="ko-KR" sz="3600" dirty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98900"/>
            <a:ext cx="6858000" cy="533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12292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7DE384D4-A80B-4119-8046-524AB56CAC66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0007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상태</a:t>
            </a:r>
            <a:r>
              <a:rPr lang="en-US" altLang="ko-KR" dirty="0"/>
              <a:t>(file status)</a:t>
            </a:r>
            <a:endParaRPr lang="ko-KR" altLang="en-US" dirty="0"/>
          </a:p>
        </p:txBody>
      </p:sp>
      <p:sp>
        <p:nvSpPr>
          <p:cNvPr id="2457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686800" cy="481488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파일 상태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파일에 대한 모든 정보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블록 수</a:t>
            </a:r>
            <a:r>
              <a:rPr lang="en-US" altLang="ko-KR" dirty="0"/>
              <a:t>, </a:t>
            </a:r>
            <a:r>
              <a:rPr lang="ko-KR" altLang="en-US" dirty="0"/>
              <a:t>파일 타입</a:t>
            </a:r>
            <a:r>
              <a:rPr lang="en-US" altLang="ko-KR" dirty="0"/>
              <a:t>, </a:t>
            </a:r>
            <a:r>
              <a:rPr lang="ko-KR" altLang="en-US" dirty="0"/>
              <a:t>접근권한</a:t>
            </a:r>
            <a:r>
              <a:rPr lang="en-US" altLang="ko-KR" dirty="0"/>
              <a:t>, </a:t>
            </a:r>
          </a:p>
          <a:p>
            <a:pPr lvl="1">
              <a:defRPr/>
            </a:pPr>
            <a:r>
              <a:rPr lang="ko-KR" altLang="en-US" dirty="0"/>
              <a:t>링크 수</a:t>
            </a:r>
            <a:r>
              <a:rPr lang="en-US" altLang="ko-KR" dirty="0"/>
              <a:t>, </a:t>
            </a:r>
            <a:r>
              <a:rPr lang="ko-KR" altLang="en-US" dirty="0"/>
              <a:t>파일 소유자의 사용자 </a:t>
            </a:r>
            <a:r>
              <a:rPr lang="en-US" altLang="ko-KR" dirty="0"/>
              <a:t>ID,</a:t>
            </a:r>
          </a:p>
          <a:p>
            <a:pPr lvl="1">
              <a:defRPr/>
            </a:pPr>
            <a:r>
              <a:rPr lang="ko-KR" altLang="en-US" dirty="0"/>
              <a:t>그룹 </a:t>
            </a:r>
            <a:r>
              <a:rPr lang="en-US" altLang="ko-KR" dirty="0"/>
              <a:t>ID, </a:t>
            </a:r>
            <a:r>
              <a:rPr lang="ko-KR" altLang="en-US" dirty="0"/>
              <a:t>파일 크기</a:t>
            </a:r>
            <a:r>
              <a:rPr lang="en-US" altLang="ko-KR" dirty="0"/>
              <a:t>, </a:t>
            </a:r>
            <a:r>
              <a:rPr lang="ko-KR" altLang="en-US" dirty="0"/>
              <a:t>최종 수정 시간</a:t>
            </a:r>
            <a:r>
              <a:rPr lang="en-US" altLang="ko-KR" dirty="0"/>
              <a:t>, </a:t>
            </a:r>
            <a:r>
              <a:rPr lang="ko-KR" altLang="en-US" dirty="0"/>
              <a:t>등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예</a:t>
            </a:r>
            <a:endParaRPr lang="en-US" altLang="ko-KR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dirty="0"/>
              <a:t>$ ls -l cs1.txt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2000" dirty="0"/>
              <a:t>     4 -</a:t>
            </a:r>
            <a:r>
              <a:rPr lang="en-US" altLang="ko-KR" sz="2000" dirty="0" err="1"/>
              <a:t>rw</a:t>
            </a:r>
            <a:r>
              <a:rPr lang="en-US" altLang="ko-KR" sz="2000" dirty="0"/>
              <a:t>-</a:t>
            </a:r>
            <a:r>
              <a:rPr lang="en-US" altLang="ko-KR" sz="2000" dirty="0" err="1"/>
              <a:t>rw</a:t>
            </a:r>
            <a:r>
              <a:rPr lang="en-US" altLang="ko-KR" sz="2000" dirty="0"/>
              <a:t>-r-- 1     </a:t>
            </a:r>
            <a:r>
              <a:rPr lang="en-US" altLang="ko-KR" sz="2000" dirty="0" err="1"/>
              <a:t>chang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chang</a:t>
            </a:r>
            <a:r>
              <a:rPr lang="en-US" altLang="ko-KR" sz="2000" dirty="0"/>
              <a:t> 2088      10</a:t>
            </a:r>
            <a:r>
              <a:rPr lang="ko-KR" altLang="en-US" sz="2000" dirty="0"/>
              <a:t>월 </a:t>
            </a:r>
            <a:r>
              <a:rPr lang="en-US" altLang="ko-KR" sz="2000" dirty="0"/>
              <a:t>23 13:37</a:t>
            </a:r>
            <a:r>
              <a:rPr lang="ko-KR" altLang="en-US" sz="2000" dirty="0"/>
              <a:t>    </a:t>
            </a:r>
            <a:r>
              <a:rPr lang="en-US" altLang="ko-KR" sz="2000" dirty="0"/>
              <a:t>cs1.txt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ko-KR" altLang="en-US" sz="1600" dirty="0" err="1"/>
              <a:t>블록수</a:t>
            </a:r>
            <a:r>
              <a:rPr lang="ko-KR" altLang="en-US" sz="1600" dirty="0"/>
              <a:t>   접근권한  </a:t>
            </a:r>
            <a:r>
              <a:rPr lang="ko-KR" altLang="en-US" sz="1600" dirty="0" err="1"/>
              <a:t>링크수</a:t>
            </a:r>
            <a:r>
              <a:rPr lang="ko-KR" altLang="en-US" sz="1600" dirty="0"/>
              <a:t> 사용자</a:t>
            </a:r>
            <a:r>
              <a:rPr lang="en-US" altLang="ko-KR" sz="1600" dirty="0"/>
              <a:t>ID   </a:t>
            </a:r>
            <a:r>
              <a:rPr lang="ko-KR" altLang="en-US" sz="1600" dirty="0"/>
              <a:t>그룹</a:t>
            </a:r>
            <a:r>
              <a:rPr lang="en-US" altLang="ko-KR" sz="1600" dirty="0"/>
              <a:t>ID  </a:t>
            </a:r>
            <a:r>
              <a:rPr lang="ko-KR" altLang="en-US" sz="1600" dirty="0"/>
              <a:t>파일 크기  최종 수정 시간        파일이름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600" dirty="0"/>
              <a:t>          </a:t>
            </a:r>
            <a:endParaRPr lang="ko-KR" altLang="en-US" sz="16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ko-KR" altLang="en-US" sz="1600" dirty="0"/>
              <a:t>      파일 타입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A8AD601F-502B-4A5C-B378-777EF2CB562A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1258888" y="4796507"/>
            <a:ext cx="0" cy="720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638DEBA-1D2F-4B64-9D48-33F532076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412776"/>
            <a:ext cx="3995737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618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21762</TotalTime>
  <Words>2570</Words>
  <Application>Microsoft Office PowerPoint</Application>
  <PresentationFormat>화면 슬라이드 쇼(4:3)</PresentationFormat>
  <Paragraphs>561</Paragraphs>
  <Slides>44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18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63" baseType="lpstr">
      <vt:lpstr>Noto Sans CJK KR</vt:lpstr>
      <vt:lpstr>Noto Sans CJK KR Medium</vt:lpstr>
      <vt:lpstr>굴림</vt:lpstr>
      <vt:lpstr>굴림체</vt:lpstr>
      <vt:lpstr>궁서체</vt:lpstr>
      <vt:lpstr>맑은 고딕</vt:lpstr>
      <vt:lpstr>바탕체</vt:lpstr>
      <vt:lpstr>한컴바탕</vt:lpstr>
      <vt:lpstr>Arial</vt:lpstr>
      <vt:lpstr>Book Antiqua</vt:lpstr>
      <vt:lpstr>Bookman Old Style</vt:lpstr>
      <vt:lpstr>Gill Sans MT</vt:lpstr>
      <vt:lpstr>Lucida Console</vt:lpstr>
      <vt:lpstr>Lucida Sans Typewriter</vt:lpstr>
      <vt:lpstr>Lucida Sans Unicode</vt:lpstr>
      <vt:lpstr>Times New Roman</vt:lpstr>
      <vt:lpstr>Wingdings</vt:lpstr>
      <vt:lpstr>Wingdings 3</vt:lpstr>
      <vt:lpstr>원본</vt:lpstr>
      <vt:lpstr>12장 파일 시스템과 파일 입출력  </vt:lpstr>
      <vt:lpstr>PowerPoint 프레젠테이션</vt:lpstr>
      <vt:lpstr>12.1 파일 시스템 </vt:lpstr>
      <vt:lpstr>파일 시스템 보기</vt:lpstr>
      <vt:lpstr>디스크 사용량 보기 </vt:lpstr>
      <vt:lpstr>파일 시스템 구조</vt:lpstr>
      <vt:lpstr>파일 시스템 구조</vt:lpstr>
      <vt:lpstr>12.2 파일 상태 정보와 i-노드 </vt:lpstr>
      <vt:lpstr>파일 상태(file status)</vt:lpstr>
      <vt:lpstr>stat 명령어</vt:lpstr>
      <vt:lpstr>i-노드</vt:lpstr>
      <vt:lpstr>i-노드와 블록 포인터</vt:lpstr>
      <vt:lpstr>블록 포인터</vt:lpstr>
      <vt:lpstr>12.3  디렉터리</vt:lpstr>
      <vt:lpstr>디렉터리 구현</vt:lpstr>
      <vt:lpstr>디렉터리 구현</vt:lpstr>
      <vt:lpstr>디렉토리 구현</vt:lpstr>
      <vt:lpstr>12.4 링크의 구현</vt:lpstr>
      <vt:lpstr>링크</vt:lpstr>
      <vt:lpstr>하드 링크(hard link)</vt:lpstr>
      <vt:lpstr>하드 링크 구현</vt:lpstr>
      <vt:lpstr>심볼릭 링크(symbolic link)</vt:lpstr>
      <vt:lpstr>심볼릭 링크: 예</vt:lpstr>
      <vt:lpstr>12.5 C 파일 입출력</vt:lpstr>
      <vt:lpstr>시스템 호출(system call)</vt:lpstr>
      <vt:lpstr>파일 </vt:lpstr>
      <vt:lpstr>C 언어의 파일 종류</vt:lpstr>
      <vt:lpstr>파일 입출력</vt:lpstr>
      <vt:lpstr>파일 열기 </vt:lpstr>
      <vt:lpstr>파일 열기</vt:lpstr>
      <vt:lpstr>fopen (): 텍스트 파일 열기</vt:lpstr>
      <vt:lpstr>스트림과 FILE 구조체</vt:lpstr>
      <vt:lpstr>표준 입출력 스트림</vt:lpstr>
      <vt:lpstr>파일 닫기 </vt:lpstr>
      <vt:lpstr>12.6 파일 입출력 함수</vt:lpstr>
      <vt:lpstr>파일 입출력 함수 </vt:lpstr>
      <vt:lpstr>문자 단위 입출력 </vt:lpstr>
      <vt:lpstr>12.7 명령어 구현</vt:lpstr>
      <vt:lpstr>cat.c</vt:lpstr>
      <vt:lpstr>copy.c</vt:lpstr>
      <vt:lpstr>12.8 줄단위 입출력</vt:lpstr>
      <vt:lpstr>줄 단위 입출력</vt:lpstr>
      <vt:lpstr>line.c</vt:lpstr>
      <vt:lpstr>핵심 개념</vt:lpstr>
    </vt:vector>
  </TitlesOfParts>
  <Company>pslab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제1장  Unix란 무엇인가?</dc:title>
  <dc:creator>chang</dc:creator>
  <cp:lastModifiedBy>SM-PC</cp:lastModifiedBy>
  <cp:revision>308</cp:revision>
  <dcterms:created xsi:type="dcterms:W3CDTF">2004-02-02T07:27:05Z</dcterms:created>
  <dcterms:modified xsi:type="dcterms:W3CDTF">2023-07-31T07:28:04Z</dcterms:modified>
</cp:coreProperties>
</file>