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94" r:id="rId2"/>
    <p:sldId id="389" r:id="rId3"/>
    <p:sldId id="258" r:id="rId4"/>
    <p:sldId id="369" r:id="rId5"/>
    <p:sldId id="339" r:id="rId6"/>
    <p:sldId id="340" r:id="rId7"/>
    <p:sldId id="333" r:id="rId8"/>
    <p:sldId id="379" r:id="rId9"/>
    <p:sldId id="387" r:id="rId10"/>
    <p:sldId id="392" r:id="rId11"/>
    <p:sldId id="393" r:id="rId12"/>
    <p:sldId id="344" r:id="rId13"/>
    <p:sldId id="338" r:id="rId14"/>
    <p:sldId id="382" r:id="rId15"/>
    <p:sldId id="342" r:id="rId16"/>
    <p:sldId id="345" r:id="rId17"/>
    <p:sldId id="348" r:id="rId18"/>
    <p:sldId id="349" r:id="rId19"/>
    <p:sldId id="343" r:id="rId20"/>
    <p:sldId id="351" r:id="rId21"/>
    <p:sldId id="352" r:id="rId22"/>
    <p:sldId id="353" r:id="rId23"/>
    <p:sldId id="357" r:id="rId24"/>
    <p:sldId id="350" r:id="rId25"/>
    <p:sldId id="372" r:id="rId26"/>
    <p:sldId id="391" r:id="rId27"/>
    <p:sldId id="383" r:id="rId28"/>
    <p:sldId id="384" r:id="rId29"/>
    <p:sldId id="355" r:id="rId30"/>
    <p:sldId id="356" r:id="rId31"/>
    <p:sldId id="361" r:id="rId32"/>
    <p:sldId id="363" r:id="rId33"/>
    <p:sldId id="359" r:id="rId34"/>
    <p:sldId id="360" r:id="rId35"/>
    <p:sldId id="364" r:id="rId36"/>
    <p:sldId id="365" r:id="rId37"/>
    <p:sldId id="366" r:id="rId38"/>
    <p:sldId id="375" r:id="rId39"/>
    <p:sldId id="368" r:id="rId40"/>
    <p:sldId id="367" r:id="rId41"/>
    <p:sldId id="376" r:id="rId42"/>
    <p:sldId id="32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101" d="100"/>
          <a:sy n="101" d="100"/>
        </p:scale>
        <p:origin x="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9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2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4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B82B415-36E4-4914-AA20-76BCFE7F8258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76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9B80905-ED42-4FD8-8AC4-A883875F7488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843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9B80905-ED42-4FD8-8AC4-A883875F7488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2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>
            <a:extLst>
              <a:ext uri="{FF2B5EF4-FFF2-40B4-BE49-F238E27FC236}">
                <a16:creationId xmlns:a16="http://schemas.microsoft.com/office/drawing/2014/main" id="{A7CBD5A3-EB79-4881-94F2-B27A8281C7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>
            <a:extLst>
              <a:ext uri="{FF2B5EF4-FFF2-40B4-BE49-F238E27FC236}">
                <a16:creationId xmlns:a16="http://schemas.microsoft.com/office/drawing/2014/main" id="{47E1AAA2-0346-4CFE-80FC-766E7604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08" name="슬라이드 번호 개체 틀 3">
            <a:extLst>
              <a:ext uri="{FF2B5EF4-FFF2-40B4-BE49-F238E27FC236}">
                <a16:creationId xmlns:a16="http://schemas.microsoft.com/office/drawing/2014/main" id="{53FA8A5F-ACEC-4B19-AF68-24206C002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49DB80B-D3F4-49C7-B7AD-AD1988855233}" type="slidenum">
              <a:rPr lang="en-US" altLang="ko-KR"/>
              <a:pPr eaLnBrk="1" hangingPunct="1"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367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>
            <a:extLst>
              <a:ext uri="{FF2B5EF4-FFF2-40B4-BE49-F238E27FC236}">
                <a16:creationId xmlns:a16="http://schemas.microsoft.com/office/drawing/2014/main" id="{074ECB4A-EC11-4D5A-84F9-FA7050B2FE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슬라이드 노트 개체 틀 2">
            <a:extLst>
              <a:ext uri="{FF2B5EF4-FFF2-40B4-BE49-F238E27FC236}">
                <a16:creationId xmlns:a16="http://schemas.microsoft.com/office/drawing/2014/main" id="{1E2CE55D-6101-49E9-985F-9DF094C9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9332" name="슬라이드 번호 개체 틀 3">
            <a:extLst>
              <a:ext uri="{FF2B5EF4-FFF2-40B4-BE49-F238E27FC236}">
                <a16:creationId xmlns:a16="http://schemas.microsoft.com/office/drawing/2014/main" id="{F6C2C98C-6131-4D40-B99A-1DBF3446F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1B322E8-A2E6-46B5-8865-37477E3DD692}" type="slidenum">
              <a:rPr lang="en-US" altLang="ko-KR"/>
              <a:pPr eaLnBrk="1" hangingPunct="1"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7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09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14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시스템 관리</a:t>
            </a:r>
            <a:b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</a:b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숙명여대 </a:t>
            </a:r>
            <a:r>
              <a:rPr lang="ko-KR" altLang="en-US" dirty="0" err="1"/>
              <a:t>창병모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46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90F67-95A3-488E-A5F2-FFA4D0A3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</a:t>
            </a:r>
            <a:r>
              <a:rPr lang="en-US" altLang="ko-KR" dirty="0"/>
              <a:t>(</a:t>
            </a:r>
            <a:r>
              <a:rPr lang="ko-KR" altLang="en-US" dirty="0"/>
              <a:t>해상도</a:t>
            </a:r>
            <a:r>
              <a:rPr lang="en-US" altLang="ko-KR" dirty="0"/>
              <a:t>)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606D3-A3B7-4263-9E8D-43B03C90D3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3888432" cy="4744184"/>
          </a:xfrm>
        </p:spPr>
        <p:txBody>
          <a:bodyPr/>
          <a:lstStyle/>
          <a:p>
            <a:r>
              <a:rPr lang="ko-KR" altLang="en-US" sz="2000" dirty="0"/>
              <a:t>시스템 설정에서 디스플레이를 변경한다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] </a:t>
            </a:r>
            <a:r>
              <a:rPr lang="en-US" altLang="ko-KR" sz="2000" dirty="0">
                <a:sym typeface="Wingdings" panose="05000000000000000000" pitchFamily="2" charset="2"/>
              </a:rPr>
              <a:t> [</a:t>
            </a:r>
            <a:r>
              <a:rPr lang="ko-KR" altLang="en-US" sz="2000" dirty="0">
                <a:sym typeface="Wingdings" panose="05000000000000000000" pitchFamily="2" charset="2"/>
              </a:rPr>
              <a:t>설정</a:t>
            </a:r>
            <a:r>
              <a:rPr lang="en-US" altLang="ko-KR" sz="2000" dirty="0">
                <a:sym typeface="Wingdings" panose="05000000000000000000" pitchFamily="2" charset="2"/>
              </a:rPr>
              <a:t>]  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</a:t>
            </a:r>
            <a:r>
              <a:rPr lang="ko-KR" altLang="en-US" sz="2000" dirty="0">
                <a:sym typeface="Wingdings" panose="05000000000000000000" pitchFamily="2" charset="2"/>
              </a:rPr>
              <a:t>디스플레이</a:t>
            </a:r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9CC64-2DCF-420C-A037-261C2988B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40768"/>
            <a:ext cx="5147799" cy="43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1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90F67-95A3-488E-A5F2-FFA4D0A3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606D3-A3B7-4263-9E8D-43B03C90D3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3754760" cy="474418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시스템 설정에서 배경을 변경한다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] </a:t>
            </a:r>
            <a:r>
              <a:rPr lang="en-US" altLang="ko-KR" sz="2000" dirty="0">
                <a:sym typeface="Wingdings" panose="05000000000000000000" pitchFamily="2" charset="2"/>
              </a:rPr>
              <a:t> [</a:t>
            </a:r>
            <a:r>
              <a:rPr lang="ko-KR" altLang="en-US" sz="2000" dirty="0">
                <a:sym typeface="Wingdings" panose="05000000000000000000" pitchFamily="2" charset="2"/>
              </a:rPr>
              <a:t>설정</a:t>
            </a:r>
            <a:r>
              <a:rPr lang="en-US" altLang="ko-KR" sz="2000" dirty="0">
                <a:sym typeface="Wingdings" panose="05000000000000000000" pitchFamily="2" charset="2"/>
              </a:rPr>
              <a:t>]  </a:t>
            </a:r>
            <a:r>
              <a:rPr lang="ko-KR" altLang="en-US" sz="2000" dirty="0">
                <a:sym typeface="Wingdings" panose="05000000000000000000" pitchFamily="2" charset="2"/>
              </a:rPr>
              <a:t>배경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4A6DF-75BD-41B6-8F5D-021463A08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340768"/>
            <a:ext cx="5193419" cy="43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14.2 </a:t>
            </a:r>
            <a:r>
              <a:rPr lang="ko-KR" altLang="en-US" dirty="0"/>
              <a:t>사용자 계정 관리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54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사용자 계정 추가</a:t>
            </a:r>
          </a:p>
        </p:txBody>
      </p:sp>
      <p:sp>
        <p:nvSpPr>
          <p:cNvPr id="7270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6A20E5E1-0BFA-40B7-8C05-A5717B8A4C5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4" name="내용 개체 틀 8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229600" cy="49371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400" dirty="0"/>
              <a:t>[</a:t>
            </a:r>
            <a:r>
              <a:rPr lang="ko-KR" altLang="en-US" sz="2400" dirty="0"/>
              <a:t>설정</a:t>
            </a:r>
            <a:r>
              <a:rPr lang="en-US" altLang="ko-KR" sz="2400" dirty="0"/>
              <a:t>]</a:t>
            </a:r>
            <a:r>
              <a:rPr lang="ko-KR" altLang="en-US" sz="2400" dirty="0"/>
              <a:t>의 사용자 도구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1800" dirty="0"/>
              <a:t>사용자를 추가 혹은 삭제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D3B011-37FE-45A9-96C2-437120591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6" y="2204864"/>
            <a:ext cx="4792283" cy="40137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3188D3-8DEA-454C-BD68-FAAA39684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96" y="2446290"/>
            <a:ext cx="3429901" cy="37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8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사용자 계정 추가</a:t>
            </a:r>
          </a:p>
        </p:txBody>
      </p:sp>
      <p:sp>
        <p:nvSpPr>
          <p:cNvPr id="7270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6A20E5E1-0BFA-40B7-8C05-A5717B8A4C5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894" name="내용 개체 틀 8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추가된 사용자 계정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37E76-2815-408B-8898-12EBF5A10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04" y="3068960"/>
            <a:ext cx="4020772" cy="26333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0A47CC-A010-44B9-8736-7C0DCAC6A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0" y="2060848"/>
            <a:ext cx="445537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계정 추가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/>
              <a:t>사용자 계정 추가</a:t>
            </a:r>
            <a:endParaRPr lang="en-US" altLang="ko-KR" sz="2000" dirty="0"/>
          </a:p>
          <a:p>
            <a:pPr lvl="1">
              <a:defRPr/>
            </a:pPr>
            <a:endParaRPr lang="en-US" altLang="ko-KR" sz="1800" dirty="0">
              <a:solidFill>
                <a:srgbClr val="0000CC"/>
              </a:solidFill>
            </a:endParaRPr>
          </a:p>
          <a:p>
            <a:pPr lvl="1">
              <a:defRPr/>
            </a:pPr>
            <a:endParaRPr lang="en-US" altLang="ko-KR" sz="1800" dirty="0">
              <a:solidFill>
                <a:srgbClr val="0000CC"/>
              </a:solidFill>
            </a:endParaRPr>
          </a:p>
          <a:p>
            <a:pPr marL="594360" lvl="2" indent="0">
              <a:buNone/>
              <a:defRPr/>
            </a:pPr>
            <a:endParaRPr lang="en-US" altLang="ko-KR" sz="1600" dirty="0"/>
          </a:p>
          <a:p>
            <a:pPr marL="594360" lvl="2" indent="0">
              <a:buNone/>
              <a:defRPr/>
            </a:pPr>
            <a:endParaRPr lang="en-US" altLang="ko-KR" sz="1600" dirty="0"/>
          </a:p>
          <a:p>
            <a:pPr>
              <a:defRPr/>
            </a:pPr>
            <a:r>
              <a:rPr lang="ko-KR" altLang="en-US" sz="2000" dirty="0"/>
              <a:t>패스워드 설정</a:t>
            </a:r>
            <a:r>
              <a:rPr lang="en-US" altLang="ko-KR" sz="2000" dirty="0">
                <a:solidFill>
                  <a:srgbClr val="0000CC"/>
                </a:solidFill>
              </a:rPr>
              <a:t>		</a:t>
            </a:r>
          </a:p>
          <a:p>
            <a:pPr lvl="1">
              <a:defRPr/>
            </a:pPr>
            <a:r>
              <a:rPr lang="en-US" altLang="ko-KR" sz="1800" dirty="0">
                <a:solidFill>
                  <a:srgbClr val="0000FF"/>
                </a:solidFill>
              </a:rPr>
              <a:t># </a:t>
            </a:r>
            <a:r>
              <a:rPr lang="en-US" altLang="ko-KR" sz="1800" dirty="0" err="1">
                <a:solidFill>
                  <a:srgbClr val="0000FF"/>
                </a:solidFill>
              </a:rPr>
              <a:t>passwd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사용자명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ko-KR" altLang="en-US" sz="1800" dirty="0"/>
              <a:t>관련 파일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passwd</a:t>
            </a:r>
            <a:r>
              <a:rPr lang="en-US" altLang="ko-KR" sz="1800" dirty="0"/>
              <a:t>,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/shadow</a:t>
            </a:r>
            <a:endParaRPr lang="en-US" altLang="ko-KR" sz="2400" dirty="0"/>
          </a:p>
          <a:p>
            <a:pPr marL="1143000" lvl="4" indent="0">
              <a:buNone/>
            </a:pPr>
            <a:endParaRPr lang="en-US" altLang="ko-KR" sz="1600" dirty="0"/>
          </a:p>
          <a:p>
            <a:r>
              <a:rPr lang="ko-KR" altLang="en-US" sz="2000" dirty="0"/>
              <a:t>사용자 계정 삭제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69096"/>
              </p:ext>
            </p:extLst>
          </p:nvPr>
        </p:nvGraphicFramePr>
        <p:xfrm>
          <a:off x="1187624" y="5013176"/>
          <a:ext cx="6192688" cy="1152970"/>
        </p:xfrm>
        <a:graphic>
          <a:graphicData uri="http://schemas.openxmlformats.org/drawingml/2006/table">
            <a:tbl>
              <a:tblPr/>
              <a:tblGrid>
                <a:gridCol w="6192688">
                  <a:extLst>
                    <a:ext uri="{9D8B030D-6E8A-4147-A177-3AD203B41FA5}">
                      <a16:colId xmlns:a16="http://schemas.microsoft.com/office/drawing/2014/main" val="91499599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/>
                        </a:rPr>
                        <a:t>#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userdel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[-r]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/>
                        </a:rPr>
                        <a:t> 사용자 계정을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/>
                        </a:rPr>
                        <a:t> -r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/>
                        </a:rPr>
                        <a:t>옵션을 사용하면 사용자의 홈 디렉터리도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61107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56513"/>
              </p:ext>
            </p:extLst>
          </p:nvPr>
        </p:nvGraphicFramePr>
        <p:xfrm>
          <a:off x="1167866" y="2019817"/>
          <a:ext cx="5276342" cy="768287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997924277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/>
                        </a:rPr>
                        <a:t>#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useradd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새로운 사용자 계정을 생성한다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88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96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14.3 </a:t>
            </a:r>
            <a:r>
              <a:rPr lang="ko-KR" altLang="en-US" dirty="0"/>
              <a:t>시스템 부팅과 종료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4DC90217-6730-42CA-A0C2-3A66C184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시스템 부팅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6800BD44-3D3F-4747-BEB0-35D12B2449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/>
              <a:t>시스템 부팅은 </a:t>
            </a:r>
            <a:r>
              <a:rPr lang="en-US" altLang="ko-KR"/>
              <a:t>fork/exec </a:t>
            </a:r>
            <a:r>
              <a:rPr lang="ko-KR" altLang="en-US"/>
              <a:t>시스템 호출을 통해 이루어진다</a:t>
            </a:r>
            <a:r>
              <a:rPr lang="en-US" altLang="ko-KR"/>
              <a:t>.</a:t>
            </a:r>
          </a:p>
          <a:p>
            <a:pPr eaLnBrk="1" hangingPunct="1"/>
            <a:endParaRPr lang="ko-KR" altLang="en-US"/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7BD74FF4-34EA-4080-B1FD-BD3CBD4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DCF0C8-3BBC-462F-97A3-0E0262431BEE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8B7A5D09-2649-4F70-BFFB-B6400A25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6086" name="_x93278696" descr="EMB0000118823ba">
            <a:extLst>
              <a:ext uri="{FF2B5EF4-FFF2-40B4-BE49-F238E27FC236}">
                <a16:creationId xmlns:a16="http://schemas.microsoft.com/office/drawing/2014/main" id="{61EEDC8B-0DAF-42EA-B18B-91EBA4C4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20888"/>
            <a:ext cx="41767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50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8265C745-4F3A-4B20-AE4E-926D364C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시스템 부팅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2CB95D0C-C05E-4663-8BDC-40B674E59A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756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000" dirty="0"/>
              <a:t>swapper(</a:t>
            </a:r>
            <a:r>
              <a:rPr lang="ko-KR" altLang="en-US" sz="2000" dirty="0"/>
              <a:t>스케줄러 프로세스</a:t>
            </a:r>
            <a:r>
              <a:rPr lang="en-US" altLang="ko-KR" sz="2000" dirty="0"/>
              <a:t>)</a:t>
            </a:r>
          </a:p>
          <a:p>
            <a:pPr lvl="1" eaLnBrk="1" hangingPunct="1"/>
            <a:r>
              <a:rPr lang="ko-KR" altLang="en-US" dirty="0"/>
              <a:t>커널 내부에서 만들어진 프로세스로 프로세스 스케줄링을 한다</a:t>
            </a:r>
          </a:p>
          <a:p>
            <a:pPr eaLnBrk="1" hangingPunct="1"/>
            <a:r>
              <a:rPr lang="en-US" altLang="ko-KR" sz="2000" dirty="0" err="1"/>
              <a:t>init</a:t>
            </a:r>
            <a:r>
              <a:rPr lang="en-US" altLang="ko-KR" sz="2000" dirty="0"/>
              <a:t>(</a:t>
            </a:r>
            <a:r>
              <a:rPr lang="ko-KR" altLang="en-US" sz="2000" dirty="0"/>
              <a:t>초기화 프로세스</a:t>
            </a:r>
            <a:r>
              <a:rPr lang="en-US" altLang="ko-KR" sz="2000" dirty="0"/>
              <a:t>) </a:t>
            </a:r>
          </a:p>
          <a:p>
            <a:pPr lvl="1" eaLnBrk="1" hangingPunct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inittab</a:t>
            </a:r>
            <a:r>
              <a:rPr lang="en-US" altLang="ko-KR" dirty="0"/>
              <a:t> </a:t>
            </a:r>
            <a:r>
              <a:rPr lang="ko-KR" altLang="en-US" dirty="0"/>
              <a:t>파일에 기술된 대로 시스템을 초기화</a:t>
            </a:r>
            <a:endParaRPr lang="en-US" altLang="ko-KR" dirty="0"/>
          </a:p>
          <a:p>
            <a:pPr eaLnBrk="1" hangingPunct="1"/>
            <a:r>
              <a:rPr lang="ko-KR" altLang="en-US" sz="2000" dirty="0"/>
              <a:t>서비스 데몬 프로세스</a:t>
            </a:r>
          </a:p>
          <a:p>
            <a:pPr lvl="1" eaLnBrk="1" hangingPunct="1"/>
            <a:r>
              <a:rPr lang="ko-KR" altLang="en-US" dirty="0"/>
              <a:t>서비스들을 위한 데몬 프로세스들이 생성된다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ftpd</a:t>
            </a:r>
            <a:endParaRPr lang="ko-KR" altLang="en-US" dirty="0"/>
          </a:p>
          <a:p>
            <a:pPr eaLnBrk="1" hangingPunct="1"/>
            <a:r>
              <a:rPr lang="en-US" altLang="ko-KR" sz="2000" dirty="0" err="1"/>
              <a:t>getty</a:t>
            </a:r>
            <a:r>
              <a:rPr lang="en-US" altLang="ko-KR" sz="2000" dirty="0"/>
              <a:t> </a:t>
            </a:r>
            <a:r>
              <a:rPr lang="ko-KR" altLang="en-US" sz="2000" dirty="0"/>
              <a:t>프로세스</a:t>
            </a:r>
            <a:endParaRPr lang="en-US" altLang="ko-KR" sz="2000" dirty="0"/>
          </a:p>
          <a:p>
            <a:pPr lvl="1" eaLnBrk="1" hangingPunct="1"/>
            <a:r>
              <a:rPr lang="ko-KR" altLang="en-US" dirty="0"/>
              <a:t>로그인 프롬프트를 내고 키보드 입력을 감지한다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/>
            <a:r>
              <a:rPr lang="en-US" altLang="ko-KR" sz="2000" dirty="0"/>
              <a:t>login </a:t>
            </a:r>
            <a:r>
              <a:rPr lang="ko-KR" altLang="en-US" sz="2000" dirty="0"/>
              <a:t>프로세스</a:t>
            </a:r>
            <a:endParaRPr lang="en-US" altLang="ko-KR" sz="2000" dirty="0"/>
          </a:p>
          <a:p>
            <a:pPr lvl="1" eaLnBrk="1" hangingPunct="1"/>
            <a:r>
              <a:rPr lang="ko-KR" altLang="en-US" dirty="0"/>
              <a:t>사용자의 로그인 아이디 및 패스워드를 검사</a:t>
            </a:r>
          </a:p>
          <a:p>
            <a:pPr eaLnBrk="1" hangingPunct="1"/>
            <a:r>
              <a:rPr lang="en-US" altLang="ko-KR" sz="2000" dirty="0"/>
              <a:t>shell </a:t>
            </a:r>
            <a:r>
              <a:rPr lang="ko-KR" altLang="en-US" sz="2000" dirty="0"/>
              <a:t>프로세스</a:t>
            </a:r>
            <a:endParaRPr lang="en-US" altLang="ko-KR" sz="2000" dirty="0"/>
          </a:p>
          <a:p>
            <a:pPr lvl="1" eaLnBrk="1" hangingPunct="1"/>
            <a:r>
              <a:rPr lang="ko-KR" altLang="en-US" dirty="0"/>
              <a:t>시작 파일을 실행한 후에 쉘 프롬프트를 내고 사용자로부터 명령어를 기다린다</a:t>
            </a:r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93E25026-2564-4D70-B08B-A25C8994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D22ECF-06A8-4527-8955-BDBA49CD6946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04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런레벨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inittab</a:t>
            </a:r>
            <a:r>
              <a:rPr lang="en-US" altLang="ko-KR" dirty="0"/>
              <a:t> </a:t>
            </a:r>
            <a:r>
              <a:rPr lang="ko-KR" altLang="en-US" dirty="0"/>
              <a:t>파일에 따라 시스템을 시작하고 초기화한다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 err="1">
                <a:solidFill>
                  <a:srgbClr val="0000FF"/>
                </a:solidFill>
              </a:rPr>
              <a:t>런레벨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runlevel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따라 다음과 같이 시스템을 초기화한다</a:t>
            </a:r>
            <a:r>
              <a:rPr lang="en-US" altLang="ko-KR" dirty="0"/>
              <a:t>. </a:t>
            </a:r>
          </a:p>
          <a:p>
            <a:pPr lvl="1" fontAlgn="base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53998"/>
              </p:ext>
            </p:extLst>
          </p:nvPr>
        </p:nvGraphicFramePr>
        <p:xfrm>
          <a:off x="1187624" y="2924944"/>
          <a:ext cx="6480720" cy="3096327"/>
        </p:xfrm>
        <a:graphic>
          <a:graphicData uri="http://schemas.openxmlformats.org/drawingml/2006/table">
            <a:tbl>
              <a:tblPr/>
              <a:tblGrid>
                <a:gridCol w="741071">
                  <a:extLst>
                    <a:ext uri="{9D8B030D-6E8A-4147-A177-3AD203B41FA5}">
                      <a16:colId xmlns:a16="http://schemas.microsoft.com/office/drawing/2014/main" val="2371400963"/>
                    </a:ext>
                  </a:extLst>
                </a:gridCol>
                <a:gridCol w="5739649">
                  <a:extLst>
                    <a:ext uri="{9D8B030D-6E8A-4147-A177-3AD203B41FA5}">
                      <a16:colId xmlns:a16="http://schemas.microsoft.com/office/drawing/2014/main" val="746327974"/>
                    </a:ext>
                  </a:extLst>
                </a:gridCol>
              </a:tblGrid>
              <a:tr h="356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런레벨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부팅 환경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1888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시스템을 정지한다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5211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단일 사용자 모드로 부팅하며 네트워크 기능을 사용 안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root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로만 로그인 가능하다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5587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다중 사용자 모드로 부팅하며 네트워크 기능을 사용 안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17650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정상 작동 모드로 다중 사용자 모드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텍스트 인터페이스로 부팅한다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33382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사용되지 않으며 특별한 시스템을 구현하기 위한 예약된 레벨이다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29957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정상 작동 모드로 부팅하며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X-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윈도우 인터페이스로 부팅한다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80154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시스템을 재부팅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6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5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535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 관리자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사용자 계정 관리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시스템 부팅과 종료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시스템 부팅과 데몬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관련 명령어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설치</a:t>
            </a:r>
            <a:endParaRPr lang="en-US" altLang="ko-KR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14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시스템 관리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545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201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런레벨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/>
              <a:t>runlevel</a:t>
            </a:r>
            <a:r>
              <a:rPr lang="en-US" altLang="ko-KR" dirty="0"/>
              <a:t> </a:t>
            </a:r>
            <a:r>
              <a:rPr lang="ko-KR" altLang="en-US" dirty="0"/>
              <a:t>명령어를 이용한 현재 부팅 레벨 확인</a:t>
            </a:r>
          </a:p>
          <a:p>
            <a:pPr marL="0" indent="0" fontAlgn="base">
              <a:buNone/>
            </a:pPr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lvl="1" fontAlgn="base"/>
            <a:r>
              <a:rPr lang="en-US" altLang="ko-KR" dirty="0"/>
              <a:t>$ </a:t>
            </a:r>
            <a:r>
              <a:rPr lang="en-US" altLang="ko-KR" dirty="0" err="1"/>
              <a:t>runlevel</a:t>
            </a:r>
            <a:endParaRPr lang="ko-KR" altLang="en-US" dirty="0"/>
          </a:p>
          <a:p>
            <a:pPr lvl="1" fontAlgn="base"/>
            <a:r>
              <a:rPr lang="en-US" altLang="ko-KR" dirty="0"/>
              <a:t>N 5</a:t>
            </a:r>
            <a:endParaRPr lang="ko-KR" altLang="en-US" dirty="0"/>
          </a:p>
          <a:p>
            <a:pPr lvl="4" fontAlgn="base"/>
            <a:endParaRPr lang="en-US" altLang="ko-KR" dirty="0"/>
          </a:p>
          <a:p>
            <a:pPr fontAlgn="base"/>
            <a:r>
              <a:rPr lang="ko-KR" altLang="en-US" dirty="0" err="1"/>
              <a:t>런레벨을</a:t>
            </a:r>
            <a:r>
              <a:rPr lang="ko-KR" altLang="en-US" dirty="0"/>
              <a:t> 변경 </a:t>
            </a:r>
            <a:endParaRPr lang="en-US" altLang="ko-KR" dirty="0"/>
          </a:p>
          <a:p>
            <a:pPr lvl="1" fontAlgn="base"/>
            <a:r>
              <a:rPr lang="ko-KR" altLang="en-US" dirty="0"/>
              <a:t>시스템 실행 후에도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ko-KR" altLang="en-US" dirty="0" err="1"/>
              <a:t>런레벨을</a:t>
            </a:r>
            <a:r>
              <a:rPr lang="ko-KR" altLang="en-US" dirty="0"/>
              <a:t> 변경 가능</a:t>
            </a: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lvl="1" fontAlgn="base"/>
            <a:r>
              <a:rPr lang="en-US" altLang="ko-KR" dirty="0"/>
              <a:t>$ </a:t>
            </a:r>
            <a:r>
              <a:rPr lang="en-US" altLang="ko-KR" dirty="0" err="1"/>
              <a:t>init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77898"/>
              </p:ext>
            </p:extLst>
          </p:nvPr>
        </p:nvGraphicFramePr>
        <p:xfrm>
          <a:off x="899592" y="1988840"/>
          <a:ext cx="5276342" cy="768287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278849604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runlevel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시스템의 현재 부팅 레벨을 알려준다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87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2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 관리 도구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744184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fontAlgn="base">
              <a:buNone/>
            </a:pPr>
            <a:endParaRPr lang="en-US" altLang="ko-KR" sz="6400" dirty="0"/>
          </a:p>
          <a:p>
            <a:pPr marL="274320" lvl="1" indent="0" fontAlgn="base">
              <a:buNone/>
            </a:pPr>
            <a:r>
              <a:rPr lang="en-US" altLang="ko-KR" sz="6200" dirty="0"/>
              <a:t>$ top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top - 14:42:23 up 114 days, 2:53, 5 users, load average:0.14, 0.07, 0.02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Tasks: 228 total, 1 running, 227 sleeping, 0 stopped, 0 zombie</a:t>
            </a:r>
          </a:p>
          <a:p>
            <a:pPr marL="274320" lvl="1" indent="0" fontAlgn="base">
              <a:buNone/>
            </a:pPr>
            <a:r>
              <a:rPr lang="en-US" altLang="ko-KR" sz="6200" dirty="0" err="1"/>
              <a:t>Cpu</a:t>
            </a:r>
            <a:r>
              <a:rPr lang="en-US" altLang="ko-KR" sz="6200" dirty="0"/>
              <a:t>(s):0.0%us, 0.2%sy, 0.0%ni, 99.8%id, 0.0%wa, 0.0%hi, 0.0%si, 0.0%st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Mem: 2061948k total, 1938932k used, 123016k free, 286124k buffers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Swap: 4128760k total, 0k used, 4128760k free, 766936k cached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PID   USER   PRI  NI  VIRT  RES SHR  S %CPU %MEM TIME+ COMMAND 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9818 </a:t>
            </a:r>
            <a:r>
              <a:rPr lang="en-US" altLang="ko-KR" sz="6200" dirty="0" err="1"/>
              <a:t>chang</a:t>
            </a:r>
            <a:r>
              <a:rPr lang="en-US" altLang="ko-KR" sz="6200" dirty="0"/>
              <a:t>  20   0   2656 1172 872  R 0.3      0.1     0:00.14 top 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    1 root     20   0   2828 1292 1096 S 0.0      0.1     0:07.21 </a:t>
            </a:r>
            <a:r>
              <a:rPr lang="en-US" altLang="ko-KR" sz="6200" dirty="0" err="1"/>
              <a:t>systemd</a:t>
            </a:r>
            <a:r>
              <a:rPr lang="en-US" altLang="ko-KR" sz="6200" dirty="0"/>
              <a:t> 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    2 root     20   0        0     0      0 S 0.0      0.0     0:00.13 </a:t>
            </a:r>
            <a:r>
              <a:rPr lang="en-US" altLang="ko-KR" sz="6200" dirty="0" err="1"/>
              <a:t>kthreadd</a:t>
            </a:r>
            <a:r>
              <a:rPr lang="en-US" altLang="ko-KR" sz="6200" dirty="0"/>
              <a:t> 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    3 root     RT   0        0     0      0 S 0.0      0.0     0:00.25 migration/0 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    4 root     20   0        0     0      0 S 0.0      0.0     0:00.01 </a:t>
            </a:r>
            <a:r>
              <a:rPr lang="en-US" altLang="ko-KR" sz="6200" dirty="0" err="1"/>
              <a:t>ksoftirqd</a:t>
            </a:r>
            <a:r>
              <a:rPr lang="en-US" altLang="ko-KR" sz="6200" dirty="0"/>
              <a:t>/0 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    5 root     RT   0        0     0      0 S 0.0      0.0     0:00.00 watchdog/0 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    6 root     RT   0        0     0      0 S 0.0      0.0     0:00.21 migration/1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    7 root     20   0        0     0      0 S 0.0      0.0     0:00.03 </a:t>
            </a:r>
            <a:r>
              <a:rPr lang="en-US" altLang="ko-KR" sz="6200" dirty="0" err="1"/>
              <a:t>ksoftirqd</a:t>
            </a:r>
            <a:r>
              <a:rPr lang="en-US" altLang="ko-KR" sz="6200" dirty="0"/>
              <a:t>/1 </a:t>
            </a:r>
          </a:p>
          <a:p>
            <a:pPr marL="274320" lvl="1" indent="0" fontAlgn="base">
              <a:buNone/>
            </a:pPr>
            <a:r>
              <a:rPr lang="en-US" altLang="ko-KR" sz="6200" dirty="0"/>
              <a:t>    ...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84229"/>
              </p:ext>
            </p:extLst>
          </p:nvPr>
        </p:nvGraphicFramePr>
        <p:xfrm>
          <a:off x="827584" y="1196752"/>
          <a:ext cx="6768752" cy="1018096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1883976492"/>
                    </a:ext>
                  </a:extLst>
                </a:gridCol>
              </a:tblGrid>
              <a:tr h="998587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$ top [-d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]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프로세스별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CPU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와 메모리 점유율 등을 출력한다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-d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옵션을 사용하면 숫자만큼의 시간마다 다시 출력한다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4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31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/>
          <a:p>
            <a:r>
              <a:rPr lang="en-US" altLang="ko-KR" dirty="0"/>
              <a:t> [</a:t>
            </a:r>
            <a:r>
              <a:rPr lang="ko-KR" altLang="en-US" dirty="0"/>
              <a:t>상태 영역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컴퓨터 끄기</a:t>
            </a:r>
            <a:r>
              <a:rPr lang="en-US" altLang="ko-KR" dirty="0"/>
              <a:t>/</a:t>
            </a:r>
            <a:r>
              <a:rPr lang="ko-KR" altLang="en-US" dirty="0"/>
              <a:t>로그아웃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shutdown </a:t>
            </a:r>
            <a:r>
              <a:rPr lang="ko-KR" altLang="en-US" dirty="0"/>
              <a:t>명령어</a:t>
            </a:r>
          </a:p>
          <a:p>
            <a:pPr lvl="1" fontAlgn="base"/>
            <a:r>
              <a:rPr lang="en-US" altLang="ko-KR" dirty="0"/>
              <a:t># shutdown +5</a:t>
            </a:r>
            <a:endParaRPr lang="ko-KR" altLang="en-US" dirty="0"/>
          </a:p>
          <a:p>
            <a:pPr lvl="1" fontAlgn="base"/>
            <a:r>
              <a:rPr lang="en-US" altLang="ko-KR" dirty="0"/>
              <a:t># shutdown now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32689"/>
              </p:ext>
            </p:extLst>
          </p:nvPr>
        </p:nvGraphicFramePr>
        <p:xfrm>
          <a:off x="807826" y="5301208"/>
          <a:ext cx="6932526" cy="1018096"/>
        </p:xfrm>
        <a:graphic>
          <a:graphicData uri="http://schemas.openxmlformats.org/drawingml/2006/table">
            <a:tbl>
              <a:tblPr/>
              <a:tblGrid>
                <a:gridCol w="6932526">
                  <a:extLst>
                    <a:ext uri="{9D8B030D-6E8A-4147-A177-3AD203B41FA5}">
                      <a16:colId xmlns:a16="http://schemas.microsoft.com/office/drawing/2014/main" val="232989589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# shutdown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경고메시지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지정된 시간에 시스템을 종료한다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모든 사용자에게 보낼 경고 메시지를 명시할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27673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78888C8-BC2A-478B-AF7D-256B81A7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75" y="1268760"/>
            <a:ext cx="490382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14.4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부팅과 데몬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52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20B7-E598-4C62-A949-58C93E71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22254-1ABB-4F13-97D8-02A1094B7F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744184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ko-KR" altLang="en-US" dirty="0"/>
              <a:t>를 대체한 시스템 데몬 프로세스</a:t>
            </a:r>
            <a:endParaRPr lang="en-US" altLang="ko-KR" dirty="0"/>
          </a:p>
          <a:p>
            <a:pPr lvl="1"/>
            <a:r>
              <a:rPr lang="ko-KR" altLang="en-US" dirty="0"/>
              <a:t>시스템이 부팅될 때 다양한 서비스 </a:t>
            </a:r>
            <a:r>
              <a:rPr lang="ko-KR" altLang="en-US" dirty="0" err="1"/>
              <a:t>데몬들을</a:t>
            </a:r>
            <a:r>
              <a:rPr lang="ko-KR" altLang="en-US" dirty="0"/>
              <a:t> </a:t>
            </a:r>
            <a:r>
              <a:rPr lang="ko-KR" altLang="en-US" dirty="0" err="1"/>
              <a:t>시작시키고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서비스 데몬 프로세스들을 관리함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27492-4C8E-43DE-90C1-4FA1C7D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24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D8EB1E-3F45-46EE-B6DC-D31A4930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078088"/>
              </p:ext>
            </p:extLst>
          </p:nvPr>
        </p:nvGraphicFramePr>
        <p:xfrm>
          <a:off x="608588" y="2492896"/>
          <a:ext cx="6480720" cy="770192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2684847227"/>
                    </a:ext>
                  </a:extLst>
                </a:gridCol>
              </a:tblGrid>
              <a:tr h="554228">
                <a:tc>
                  <a:txBody>
                    <a:bodyPr/>
                    <a:lstStyle/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100" spc="0" dirty="0" err="1">
                          <a:solidFill>
                            <a:srgbClr val="3333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pstree</a:t>
                      </a:r>
                      <a:endParaRPr lang="ko-KR" altLang="en-US" sz="1600" kern="100" spc="0" dirty="0">
                        <a:solidFill>
                          <a:srgbClr val="3333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1976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 dirty="0" err="1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systemd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가 생성한 자식 데몬 프로세스들을 트리 형태로 보여준다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57793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5121BA3-443E-4B4F-ADE5-B86297EC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BD5829C-1715-408D-A414-AE02AA42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6992"/>
            <a:ext cx="56676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4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20B7-E598-4C62-A949-58C93E71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systemd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27492-4C8E-43DE-90C1-4FA1C7D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41C2-3B44-4876-815D-E51B73BE3615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121BA3-443E-4B4F-ADE5-B86297EC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6528B7-4B61-4CDA-AF0D-7992B8185DC7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21188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l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§"/>
              <a:defRPr kumimoji="0" sz="20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systemd</a:t>
            </a:r>
            <a:r>
              <a:rPr lang="ko-KR" altLang="en-US" sz="2000" dirty="0"/>
              <a:t>에 의한 시스템 부팅은 </a:t>
            </a:r>
            <a:r>
              <a:rPr lang="ko-KR" altLang="en-US" sz="2000" dirty="0" err="1"/>
              <a:t>런레벨에</a:t>
            </a:r>
            <a:r>
              <a:rPr lang="ko-KR" altLang="en-US" sz="2000" dirty="0"/>
              <a:t> 따라 다르게 진행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런레벨은</a:t>
            </a:r>
            <a:r>
              <a:rPr lang="ko-KR" altLang="en-US" sz="1800" dirty="0"/>
              <a:t> 서비스의 실행을 단계별로 구분하여 적용하는 것</a:t>
            </a:r>
            <a:endParaRPr lang="en-US" altLang="ko-KR" sz="1800" dirty="0"/>
          </a:p>
          <a:p>
            <a:pPr lvl="1"/>
            <a:r>
              <a:rPr lang="ko-KR" altLang="en-US" sz="1800" dirty="0"/>
              <a:t>높은 레벨일수록</a:t>
            </a:r>
            <a:r>
              <a:rPr lang="en-US" altLang="ko-KR" sz="1800" dirty="0"/>
              <a:t>, </a:t>
            </a:r>
            <a:r>
              <a:rPr lang="ko-KR" altLang="en-US" sz="1800" dirty="0"/>
              <a:t>시스템 부팅 시 불러오는 서비스 데몬 수가 많음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7FA1C0C-C1D2-47BC-81E2-1F65D7192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33748"/>
              </p:ext>
            </p:extLst>
          </p:nvPr>
        </p:nvGraphicFramePr>
        <p:xfrm>
          <a:off x="827584" y="2376352"/>
          <a:ext cx="7859217" cy="3700212"/>
        </p:xfrm>
        <a:graphic>
          <a:graphicData uri="http://schemas.openxmlformats.org/drawingml/2006/table">
            <a:tbl>
              <a:tblPr/>
              <a:tblGrid>
                <a:gridCol w="656895">
                  <a:extLst>
                    <a:ext uri="{9D8B030D-6E8A-4147-A177-3AD203B41FA5}">
                      <a16:colId xmlns:a16="http://schemas.microsoft.com/office/drawing/2014/main" val="516064166"/>
                    </a:ext>
                  </a:extLst>
                </a:gridCol>
                <a:gridCol w="1967115">
                  <a:extLst>
                    <a:ext uri="{9D8B030D-6E8A-4147-A177-3AD203B41FA5}">
                      <a16:colId xmlns:a16="http://schemas.microsoft.com/office/drawing/2014/main" val="13189532"/>
                    </a:ext>
                  </a:extLst>
                </a:gridCol>
                <a:gridCol w="2076831">
                  <a:extLst>
                    <a:ext uri="{9D8B030D-6E8A-4147-A177-3AD203B41FA5}">
                      <a16:colId xmlns:a16="http://schemas.microsoft.com/office/drawing/2014/main" val="3242799742"/>
                    </a:ext>
                  </a:extLst>
                </a:gridCol>
                <a:gridCol w="3158376">
                  <a:extLst>
                    <a:ext uri="{9D8B030D-6E8A-4147-A177-3AD203B41FA5}">
                      <a16:colId xmlns:a16="http://schemas.microsoft.com/office/drawing/2014/main" val="3114010702"/>
                    </a:ext>
                  </a:extLst>
                </a:gridCol>
              </a:tblGrid>
              <a:tr h="6457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런레벨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심볼릭 링크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파일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부팅 환경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078120"/>
                  </a:ext>
                </a:extLst>
              </a:tr>
              <a:tr h="3370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runlevel0.target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poweroff.target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시스템을 정지한다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75538"/>
                  </a:ext>
                </a:extLst>
              </a:tr>
              <a:tr h="6707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runlevel1.target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rescue.target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단일 사용자 모드로 부팅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,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네트워크 기능을 사용 안함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. root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로만 로그인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57"/>
                  </a:ext>
                </a:extLst>
              </a:tr>
              <a:tr h="3370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runlevel2.target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multi-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user.target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9736" marR="79736" marT="39868" marB="398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정상 작동 모드로 다중 사용자 모드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텍스트 인터페이스로 부팅한다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/>
                      </a:endParaRPr>
                    </a:p>
                  </a:txBody>
                  <a:tcPr marL="79736" marR="79736" marT="39868" marB="398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134660"/>
                  </a:ext>
                </a:extLst>
              </a:tr>
              <a:tr h="3370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runlevel3.target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28979"/>
                  </a:ext>
                </a:extLst>
              </a:tr>
              <a:tr h="3370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runlevel4.target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73925"/>
                  </a:ext>
                </a:extLst>
              </a:tr>
              <a:tr h="6457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runlevel5.target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graphical.target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정상 작동 모드로 부팅하며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X-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윈도우 인터페이스로 부팅한다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 panose="02030600000101010101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39425"/>
                  </a:ext>
                </a:extLst>
              </a:tr>
              <a:tr h="3370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runlevel6.target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Arial" panose="020B0604020202020204" pitchFamily="34" charset="0"/>
                        </a:rPr>
                        <a:t>reboot.target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시스템을 재부팅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/>
                      </a:endParaRPr>
                    </a:p>
                  </a:txBody>
                  <a:tcPr marL="56480" marR="56480" marT="15615" marB="1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5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4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6B959-3BE3-45DA-9963-ACABC93B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ko-KR" altLang="en-US" dirty="0"/>
              <a:t>과 </a:t>
            </a:r>
            <a:r>
              <a:rPr lang="en-US" altLang="ko-KR" dirty="0" err="1"/>
              <a:t>systemd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AAA2D-F0AD-40DC-A9A1-C421D4F2DB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sz="2000" dirty="0" err="1"/>
              <a:t>init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systemd</a:t>
            </a:r>
            <a:endParaRPr lang="en-US" altLang="ko-KR" sz="2000" dirty="0"/>
          </a:p>
          <a:p>
            <a:pPr lvl="1" fontAlgn="base"/>
            <a:r>
              <a:rPr lang="ko-KR" altLang="en-US" sz="1800" dirty="0"/>
              <a:t>최신 배포판은 </a:t>
            </a:r>
            <a:r>
              <a:rPr lang="en-US" altLang="ko-KR" sz="1800" dirty="0" err="1"/>
              <a:t>systemd</a:t>
            </a:r>
            <a:r>
              <a:rPr lang="ko-KR" altLang="en-US" sz="1800" dirty="0"/>
              <a:t>가 </a:t>
            </a:r>
            <a:r>
              <a:rPr lang="en-US" altLang="ko-KR" sz="1800" dirty="0" err="1"/>
              <a:t>init</a:t>
            </a:r>
            <a:r>
              <a:rPr lang="ko-KR" altLang="en-US" sz="1800" dirty="0"/>
              <a:t>를 대치하여 부팅 서비스</a:t>
            </a:r>
            <a:endParaRPr lang="en-US" altLang="ko-KR" sz="1800" dirty="0"/>
          </a:p>
          <a:p>
            <a:pPr lvl="1" fontAlgn="base"/>
            <a:r>
              <a:rPr lang="en-US" altLang="ko-KR" sz="1800" dirty="0" err="1"/>
              <a:t>init</a:t>
            </a:r>
            <a:r>
              <a:rPr lang="ko-KR" altLang="en-US" sz="1800" dirty="0"/>
              <a:t>는 없어지지는 않았지만 제 기능을 하지 못함</a:t>
            </a:r>
            <a:r>
              <a:rPr lang="en-US" altLang="ko-KR" sz="1800" dirty="0"/>
              <a:t>. </a:t>
            </a:r>
          </a:p>
          <a:p>
            <a:pPr lvl="5" fontAlgn="base"/>
            <a:endParaRPr lang="en-US" altLang="ko-KR" sz="1400" dirty="0"/>
          </a:p>
          <a:p>
            <a:pPr fontAlgn="base"/>
            <a:r>
              <a:rPr lang="en-US" altLang="ko-KR" sz="2000" dirty="0" err="1"/>
              <a:t>systemd</a:t>
            </a:r>
            <a:r>
              <a:rPr lang="ko-KR" altLang="en-US" sz="2000" dirty="0"/>
              <a:t>의 기능 </a:t>
            </a:r>
            <a:endParaRPr lang="en-US" altLang="ko-KR" sz="2000" dirty="0"/>
          </a:p>
          <a:p>
            <a:pPr lvl="1" fontAlgn="base"/>
            <a:r>
              <a:rPr lang="ko-KR" altLang="en-US" sz="1800" dirty="0"/>
              <a:t>서비스</a:t>
            </a:r>
            <a:r>
              <a:rPr lang="en-US" altLang="ko-KR" sz="1800" dirty="0"/>
              <a:t>, </a:t>
            </a:r>
            <a:r>
              <a:rPr lang="ko-KR" altLang="en-US" sz="1800" dirty="0"/>
              <a:t>시스템 로그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</a:t>
            </a:r>
            <a:r>
              <a:rPr lang="en-US" altLang="ko-KR" sz="1800" dirty="0"/>
              <a:t>, </a:t>
            </a:r>
            <a:r>
              <a:rPr lang="ko-KR" altLang="en-US" sz="1800" dirty="0"/>
              <a:t>시간</a:t>
            </a:r>
            <a:r>
              <a:rPr lang="en-US" altLang="ko-KR" sz="1800" dirty="0"/>
              <a:t>, </a:t>
            </a:r>
            <a:r>
              <a:rPr lang="ko-KR" altLang="en-US" sz="1800" dirty="0"/>
              <a:t>원격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cgroup</a:t>
            </a:r>
            <a:r>
              <a:rPr lang="en-US" altLang="ko-KR" sz="1800" dirty="0"/>
              <a:t> </a:t>
            </a:r>
            <a:r>
              <a:rPr lang="ko-KR" altLang="en-US" sz="1800" dirty="0"/>
              <a:t>관리 등</a:t>
            </a:r>
            <a:endParaRPr lang="en-US" altLang="ko-KR" sz="1800" dirty="0"/>
          </a:p>
          <a:p>
            <a:pPr lvl="1" fontAlgn="base"/>
            <a:r>
              <a:rPr lang="ko-KR" altLang="en-US" sz="1800" dirty="0"/>
              <a:t>시스템의 전반적인 관리를 전부 </a:t>
            </a:r>
            <a:r>
              <a:rPr lang="en-US" altLang="ko-KR" sz="1800" dirty="0" err="1"/>
              <a:t>systemd</a:t>
            </a:r>
            <a:r>
              <a:rPr lang="ko-KR" altLang="en-US" sz="1800" dirty="0"/>
              <a:t>가 담당</a:t>
            </a:r>
            <a:endParaRPr lang="en-US" altLang="ko-KR" sz="1800" dirty="0"/>
          </a:p>
          <a:p>
            <a:pPr lvl="5" fontAlgn="base"/>
            <a:endParaRPr lang="en-US" altLang="ko-KR" sz="1400" dirty="0"/>
          </a:p>
          <a:p>
            <a:pPr fontAlgn="base"/>
            <a:r>
              <a:rPr lang="en-US" altLang="ko-KR" sz="2000" dirty="0" err="1"/>
              <a:t>systemd</a:t>
            </a:r>
            <a:r>
              <a:rPr lang="en-US" altLang="ko-KR" sz="2000" dirty="0"/>
              <a:t> </a:t>
            </a:r>
            <a:r>
              <a:rPr lang="ko-KR" altLang="en-US" sz="2000" dirty="0"/>
              <a:t>관련 명령어와 설정 파일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pPr lvl="1" fontAlgn="base"/>
            <a:r>
              <a:rPr lang="en-US" altLang="ko-KR" sz="1800" dirty="0" err="1"/>
              <a:t>systemd</a:t>
            </a:r>
            <a:r>
              <a:rPr lang="en-US" altLang="ko-KR" sz="1800" dirty="0"/>
              <a:t> </a:t>
            </a:r>
            <a:r>
              <a:rPr lang="ko-KR" altLang="en-US" sz="1800" dirty="0"/>
              <a:t>관련 명령어들</a:t>
            </a:r>
            <a:r>
              <a:rPr lang="en-US" altLang="ko-KR" sz="1800" dirty="0"/>
              <a:t>: /lib/</a:t>
            </a:r>
            <a:r>
              <a:rPr lang="en-US" altLang="ko-KR" sz="1800" dirty="0" err="1"/>
              <a:t>systemd</a:t>
            </a:r>
            <a:r>
              <a:rPr lang="en-US" altLang="ko-KR" sz="1800" dirty="0"/>
              <a:t> </a:t>
            </a:r>
            <a:r>
              <a:rPr lang="ko-KR" altLang="en-US" sz="1800" dirty="0"/>
              <a:t>디렉터리</a:t>
            </a:r>
            <a:endParaRPr lang="en-US" altLang="ko-KR" sz="1800" dirty="0"/>
          </a:p>
          <a:p>
            <a:pPr lvl="1" fontAlgn="base"/>
            <a:r>
              <a:rPr lang="en-US" altLang="ko-KR" sz="1800" dirty="0" err="1"/>
              <a:t>systemd</a:t>
            </a:r>
            <a:r>
              <a:rPr lang="ko-KR" altLang="en-US" sz="1800" dirty="0"/>
              <a:t> 설정파일들</a:t>
            </a:r>
            <a:r>
              <a:rPr lang="en-US" altLang="ko-KR" sz="1800" dirty="0"/>
              <a:t>:</a:t>
            </a:r>
            <a:r>
              <a:rPr lang="ko-KR" altLang="en-US" sz="1800" dirty="0"/>
              <a:t> 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systemd</a:t>
            </a:r>
            <a:r>
              <a:rPr lang="en-US" altLang="ko-KR" sz="1800" dirty="0"/>
              <a:t> </a:t>
            </a:r>
            <a:r>
              <a:rPr lang="ko-KR" altLang="en-US" sz="1800" dirty="0"/>
              <a:t>디렉터리</a:t>
            </a:r>
            <a:endParaRPr lang="en-US" altLang="ko-KR" sz="1800" dirty="0"/>
          </a:p>
          <a:p>
            <a:pPr marL="548640" lvl="2" indent="0" fontAlgn="base">
              <a:lnSpc>
                <a:spcPct val="150000"/>
              </a:lnSpc>
              <a:buNone/>
            </a:pPr>
            <a:r>
              <a:rPr lang="en-US" altLang="ko-KR" sz="1600" dirty="0"/>
              <a:t># ls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systemd</a:t>
            </a:r>
            <a:endParaRPr lang="ko-KR" altLang="en-US" sz="1600" dirty="0"/>
          </a:p>
          <a:p>
            <a:pPr marL="548640" lvl="2" indent="0" fontAlgn="base">
              <a:buNone/>
            </a:pPr>
            <a:r>
              <a:rPr lang="en-US" altLang="ko-KR" sz="1600" dirty="0" err="1"/>
              <a:t>bootchart.conf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journal.conf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logind.conf</a:t>
            </a:r>
            <a:r>
              <a:rPr lang="en-US" altLang="ko-KR" sz="1600" dirty="0"/>
              <a:t> system </a:t>
            </a:r>
            <a:r>
              <a:rPr lang="en-US" altLang="ko-KR" sz="1600" dirty="0" err="1"/>
              <a:t>system.conf</a:t>
            </a:r>
            <a:r>
              <a:rPr lang="en-US" altLang="ko-KR" sz="1600" dirty="0"/>
              <a:t> user </a:t>
            </a:r>
            <a:r>
              <a:rPr lang="en-US" altLang="ko-KR" sz="1600" dirty="0" err="1"/>
              <a:t>user.conf</a:t>
            </a:r>
            <a:endParaRPr lang="en-US" altLang="ko-KR" sz="1600" dirty="0"/>
          </a:p>
          <a:p>
            <a:pPr lvl="1" fontAlgn="base"/>
            <a:r>
              <a:rPr lang="en-US" altLang="ko-KR" sz="1800" dirty="0"/>
              <a:t>service, target </a:t>
            </a:r>
            <a:r>
              <a:rPr lang="ko-KR" altLang="en-US" sz="1800" dirty="0"/>
              <a:t>설정 파일</a:t>
            </a:r>
            <a:r>
              <a:rPr lang="en-US" altLang="ko-KR" sz="1800" dirty="0"/>
              <a:t>: /lib/</a:t>
            </a:r>
            <a:r>
              <a:rPr lang="en-US" altLang="ko-KR" sz="1800" dirty="0" err="1"/>
              <a:t>systemd</a:t>
            </a:r>
            <a:r>
              <a:rPr lang="en-US" altLang="ko-KR" sz="1800" dirty="0"/>
              <a:t>/system </a:t>
            </a:r>
            <a:r>
              <a:rPr lang="ko-KR" altLang="en-US" sz="1800" dirty="0"/>
              <a:t>디렉터리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701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데몬</a:t>
            </a:r>
            <a:r>
              <a:rPr lang="en-US" altLang="ko-KR" dirty="0"/>
              <a:t>(daemon)</a:t>
            </a:r>
          </a:p>
          <a:p>
            <a:pPr lvl="1"/>
            <a:r>
              <a:rPr lang="ko-KR" altLang="en-US" dirty="0"/>
              <a:t>후면에서 동작하면서 특정한 서비스를 제공하는 프로세스</a:t>
            </a:r>
            <a:endParaRPr lang="en-US" altLang="ko-KR" dirty="0"/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데몬들은</a:t>
            </a:r>
            <a:r>
              <a:rPr lang="ko-KR" altLang="en-US" dirty="0"/>
              <a:t> 시스템이 부팅되면서 시작</a:t>
            </a:r>
            <a:endParaRPr lang="en-US" altLang="ko-KR" dirty="0"/>
          </a:p>
          <a:p>
            <a:pPr lvl="1"/>
            <a:r>
              <a:rPr lang="ko-KR" altLang="en-US" dirty="0"/>
              <a:t>서비스 요청이 없을 때는 후면 프로세스로서 대기 상태에 있다가 서비스 요청이 들어오면 이를 서비스하게 된다</a:t>
            </a:r>
            <a:r>
              <a:rPr lang="en-US" altLang="ko-KR" dirty="0"/>
              <a:t>. 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리눅스 시스템에서 </a:t>
            </a:r>
            <a:r>
              <a:rPr lang="ko-KR" altLang="en-US" dirty="0" err="1"/>
              <a:t>데몬에</a:t>
            </a:r>
            <a:r>
              <a:rPr lang="ko-KR" altLang="en-US" dirty="0"/>
              <a:t> 의해 제공되는 서비스 </a:t>
            </a:r>
            <a:endParaRPr lang="en-US" altLang="ko-KR" dirty="0"/>
          </a:p>
          <a:p>
            <a:pPr lvl="1"/>
            <a:r>
              <a:rPr lang="ko-KR" altLang="en-US" dirty="0"/>
              <a:t>명령 예약 실행</a:t>
            </a:r>
            <a:r>
              <a:rPr lang="en-US" altLang="ko-KR" dirty="0"/>
              <a:t>(at)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(http), </a:t>
            </a:r>
          </a:p>
          <a:p>
            <a:pPr lvl="1"/>
            <a:r>
              <a:rPr lang="ko-KR" altLang="en-US" dirty="0"/>
              <a:t>원격 접속</a:t>
            </a:r>
            <a:r>
              <a:rPr lang="en-US" altLang="ko-KR" dirty="0"/>
              <a:t>(</a:t>
            </a:r>
            <a:r>
              <a:rPr lang="en-US" altLang="ko-KR" dirty="0" err="1"/>
              <a:t>ssh</a:t>
            </a:r>
            <a:r>
              <a:rPr lang="en-US" altLang="ko-KR" dirty="0"/>
              <a:t>), </a:t>
            </a:r>
          </a:p>
          <a:p>
            <a:pPr lvl="1"/>
            <a:r>
              <a:rPr lang="ko-KR" altLang="en-US" dirty="0"/>
              <a:t>파일 전송</a:t>
            </a:r>
            <a:r>
              <a:rPr lang="en-US" altLang="ko-KR" dirty="0"/>
              <a:t>(ftp) 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104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데몬의</a:t>
            </a:r>
            <a:r>
              <a:rPr lang="ko-KR" altLang="en-US" dirty="0"/>
              <a:t> 동작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sz="2000" dirty="0" err="1"/>
              <a:t>독자형</a:t>
            </a:r>
            <a:r>
              <a:rPr lang="en-US" altLang="ko-KR" sz="2000" dirty="0"/>
              <a:t>(standalone) </a:t>
            </a:r>
            <a:r>
              <a:rPr lang="ko-KR" altLang="en-US" sz="2000" dirty="0"/>
              <a:t>데몬</a:t>
            </a:r>
            <a:endParaRPr lang="en-US" altLang="ko-KR" sz="2000" dirty="0"/>
          </a:p>
          <a:p>
            <a:pPr lvl="1" fontAlgn="base"/>
            <a:r>
              <a:rPr lang="ko-KR" altLang="en-US" sz="1800" dirty="0"/>
              <a:t>스스로 동작하는 </a:t>
            </a:r>
            <a:r>
              <a:rPr lang="ko-KR" altLang="en-US" sz="1800" dirty="0" err="1"/>
              <a:t>데몬으로</a:t>
            </a:r>
            <a:r>
              <a:rPr lang="en-US" altLang="ko-KR" sz="1800" dirty="0"/>
              <a:t> </a:t>
            </a:r>
            <a:r>
              <a:rPr lang="ko-KR" altLang="en-US" sz="1800" dirty="0"/>
              <a:t>후면에서 항상 동작</a:t>
            </a:r>
            <a:endParaRPr lang="en-US" altLang="ko-KR" sz="1800" dirty="0"/>
          </a:p>
          <a:p>
            <a:pPr lvl="1" fontAlgn="base"/>
            <a:r>
              <a:rPr lang="ko-KR" altLang="en-US" sz="1800" dirty="0"/>
              <a:t>서비스 요청이 오면 즉시 서비스 </a:t>
            </a:r>
            <a:endParaRPr lang="en-US" altLang="ko-KR" sz="1800" dirty="0"/>
          </a:p>
          <a:p>
            <a:pPr lvl="1" fontAlgn="base"/>
            <a:r>
              <a:rPr lang="ko-KR" altLang="en-US" sz="1800" dirty="0"/>
              <a:t>명령 예약 실행을 위한 </a:t>
            </a:r>
            <a:r>
              <a:rPr lang="en-US" altLang="ko-KR" sz="1800" dirty="0" err="1"/>
              <a:t>atd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cron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3" fontAlgn="base"/>
            <a:endParaRPr lang="ko-KR" altLang="en-US" sz="1400" dirty="0"/>
          </a:p>
          <a:p>
            <a:pPr lvl="0" fontAlgn="base"/>
            <a:r>
              <a:rPr lang="ko-KR" altLang="en-US" sz="2000" dirty="0" err="1"/>
              <a:t>슈퍼데몬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superdaemon</a:t>
            </a:r>
            <a:r>
              <a:rPr lang="en-US" altLang="ko-KR" sz="2000" dirty="0"/>
              <a:t>)</a:t>
            </a:r>
          </a:p>
          <a:p>
            <a:pPr lvl="1" fontAlgn="base"/>
            <a:r>
              <a:rPr lang="ko-KR" altLang="en-US" sz="1800" dirty="0"/>
              <a:t>평소에는 </a:t>
            </a:r>
            <a:r>
              <a:rPr lang="ko-KR" altLang="en-US" sz="1800" dirty="0" err="1"/>
              <a:t>슈퍼데몬만</a:t>
            </a:r>
            <a:r>
              <a:rPr lang="ko-KR" altLang="en-US" sz="1800" dirty="0"/>
              <a:t> 동작하고 </a:t>
            </a:r>
            <a:endParaRPr lang="en-US" altLang="ko-KR" sz="1800" dirty="0"/>
          </a:p>
          <a:p>
            <a:pPr lvl="1" fontAlgn="base"/>
            <a:r>
              <a:rPr lang="ko-KR" altLang="en-US" sz="1800" dirty="0"/>
              <a:t>서비스 요청이 오면 </a:t>
            </a:r>
            <a:r>
              <a:rPr lang="ko-KR" altLang="en-US" sz="1800" dirty="0" err="1"/>
              <a:t>슈퍼데몬이</a:t>
            </a:r>
            <a:r>
              <a:rPr lang="ko-KR" altLang="en-US" sz="1800" dirty="0"/>
              <a:t> 해당 서비스 </a:t>
            </a:r>
            <a:r>
              <a:rPr lang="ko-KR" altLang="en-US" sz="1800" dirty="0" err="1"/>
              <a:t>데몬을</a:t>
            </a:r>
            <a:r>
              <a:rPr lang="ko-KR" altLang="en-US" sz="1800" dirty="0"/>
              <a:t> 동작시킨다</a:t>
            </a:r>
            <a:r>
              <a:rPr lang="en-US" altLang="ko-KR" sz="1800" dirty="0"/>
              <a:t>.</a:t>
            </a:r>
          </a:p>
          <a:p>
            <a:pPr lvl="1" fontAlgn="base"/>
            <a:r>
              <a:rPr lang="ko-KR" altLang="en-US" sz="1800" dirty="0" err="1"/>
              <a:t>독자형</a:t>
            </a:r>
            <a:r>
              <a:rPr lang="ko-KR" altLang="en-US" sz="1800" dirty="0"/>
              <a:t> 데몬 보다 응답이 시간이 좀 더 걸릴 수 있지만 자원을 효율적으로 사용할 수 있다</a:t>
            </a:r>
            <a:r>
              <a:rPr lang="en-US" altLang="ko-KR" sz="1800" dirty="0"/>
              <a:t>. </a:t>
            </a:r>
          </a:p>
          <a:p>
            <a:pPr lvl="3" fontAlgn="base"/>
            <a:endParaRPr lang="en-US" altLang="ko-KR" sz="1400" dirty="0"/>
          </a:p>
          <a:p>
            <a:pPr fontAlgn="base"/>
            <a:r>
              <a:rPr lang="ko-KR" altLang="en-US" sz="2000" dirty="0" err="1"/>
              <a:t>슈퍼데몬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inetd</a:t>
            </a:r>
            <a:endParaRPr lang="en-US" altLang="ko-KR" sz="2000" dirty="0"/>
          </a:p>
          <a:p>
            <a:pPr lvl="1" fontAlgn="base"/>
            <a:r>
              <a:rPr lang="en-US" altLang="ko-KR" sz="1800" dirty="0" err="1"/>
              <a:t>inetd</a:t>
            </a:r>
            <a:r>
              <a:rPr lang="en-US" altLang="ko-KR" sz="1800" dirty="0"/>
              <a:t>(</a:t>
            </a:r>
            <a:r>
              <a:rPr lang="ko-KR" altLang="en-US" sz="1800" dirty="0"/>
              <a:t>또는 </a:t>
            </a:r>
            <a:r>
              <a:rPr lang="en-US" altLang="ko-KR" sz="1800" dirty="0" err="1"/>
              <a:t>xinetd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데몬으로</a:t>
            </a:r>
            <a:r>
              <a:rPr lang="ko-KR" altLang="en-US" sz="1800" dirty="0"/>
              <a:t> 네트워크 서비스를 담당한다</a:t>
            </a:r>
            <a:r>
              <a:rPr lang="en-US" altLang="ko-KR" sz="1800" dirty="0"/>
              <a:t>. </a:t>
            </a:r>
          </a:p>
          <a:p>
            <a:pPr lvl="1" fontAlgn="base"/>
            <a:r>
              <a:rPr lang="en-US" altLang="ko-KR" sz="1800" dirty="0"/>
              <a:t>ftp,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, telnet </a:t>
            </a:r>
            <a:r>
              <a:rPr lang="ko-KR" altLang="en-US" sz="1800" dirty="0"/>
              <a:t>등의 네트워크 서비스 요청이 오면 해당 </a:t>
            </a:r>
            <a:r>
              <a:rPr lang="ko-KR" altLang="en-US" sz="1800" dirty="0" err="1"/>
              <a:t>데몬을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동작시킴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74320" lvl="1" indent="0" fontAlgn="base">
              <a:buNone/>
            </a:pPr>
            <a:endParaRPr lang="ko-KR" altLang="en-US" sz="18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982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데몬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35FD9B0-207A-4139-A4FA-807D22F24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37596"/>
              </p:ext>
            </p:extLst>
          </p:nvPr>
        </p:nvGraphicFramePr>
        <p:xfrm>
          <a:off x="827584" y="1401962"/>
          <a:ext cx="7488832" cy="4403302"/>
        </p:xfrm>
        <a:graphic>
          <a:graphicData uri="http://schemas.openxmlformats.org/drawingml/2006/table">
            <a:tbl>
              <a:tblPr/>
              <a:tblGrid>
                <a:gridCol w="1727636">
                  <a:extLst>
                    <a:ext uri="{9D8B030D-6E8A-4147-A177-3AD203B41FA5}">
                      <a16:colId xmlns:a16="http://schemas.microsoft.com/office/drawing/2014/main" val="1212985057"/>
                    </a:ext>
                  </a:extLst>
                </a:gridCol>
                <a:gridCol w="5761196">
                  <a:extLst>
                    <a:ext uri="{9D8B030D-6E8A-4147-A177-3AD203B41FA5}">
                      <a16:colId xmlns:a16="http://schemas.microsoft.com/office/drawing/2014/main" val="3737667061"/>
                    </a:ext>
                  </a:extLst>
                </a:gridCol>
              </a:tblGrid>
              <a:tr h="457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데몬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79475"/>
                  </a:ext>
                </a:extLst>
              </a:tr>
              <a:tr h="622267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특정 시간에 실행하도록 예약한 명령을 실행한다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316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주기적으로 실행하도록 예약한 명령을 실행한다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 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497305"/>
                  </a:ext>
                </a:extLst>
              </a:tr>
              <a:tr h="457853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httpd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웹 서비스를 제공한다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19006"/>
                  </a:ext>
                </a:extLst>
              </a:tr>
              <a:tr h="457853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sshd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원격 접속 서비스를 제공한다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 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907159"/>
                  </a:ext>
                </a:extLst>
              </a:tr>
              <a:tr h="457853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vsftpd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파일 송수신 서비스를 제공한다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049748"/>
                  </a:ext>
                </a:extLst>
              </a:tr>
              <a:tr h="457853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nfsd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네트워크 파일 시스템 서비스를 제공한다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065087"/>
                  </a:ext>
                </a:extLst>
              </a:tr>
              <a:tr h="457853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named</a:t>
                      </a: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DNS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서비스를 제공한다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496528"/>
                  </a:ext>
                </a:extLst>
              </a:tr>
              <a:tr h="457853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sendmail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이메일 서비스를 제공한다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863" marR="82863" marT="22909" marB="22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7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03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14.1 </a:t>
            </a:r>
            <a:r>
              <a:rPr lang="ko-KR" altLang="en-US" dirty="0"/>
              <a:t>시스템 관리자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데몬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363272" cy="518457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커널이 담당하는 메모리 관리</a:t>
            </a:r>
            <a:r>
              <a:rPr lang="en-US" altLang="ko-KR" dirty="0"/>
              <a:t>, </a:t>
            </a:r>
            <a:r>
              <a:rPr lang="ko-KR" altLang="en-US" dirty="0"/>
              <a:t>스케줄링</a:t>
            </a:r>
            <a:r>
              <a:rPr lang="en-US" altLang="ko-KR" dirty="0"/>
              <a:t>, </a:t>
            </a:r>
            <a:r>
              <a:rPr lang="ko-KR" altLang="en-US" dirty="0"/>
              <a:t>입출력 등을 수행하는 데몬</a:t>
            </a:r>
            <a:endParaRPr lang="en-US" altLang="ko-KR" dirty="0"/>
          </a:p>
          <a:p>
            <a:r>
              <a:rPr lang="ko-KR" altLang="en-US" dirty="0"/>
              <a:t>대괄호</a:t>
            </a:r>
            <a:r>
              <a:rPr lang="en-US" altLang="ko-KR" dirty="0"/>
              <a:t>([])</a:t>
            </a:r>
            <a:r>
              <a:rPr lang="ko-KR" altLang="en-US" dirty="0"/>
              <a:t>로 표시됨 </a:t>
            </a:r>
            <a:endParaRPr lang="en-US" altLang="ko-KR" dirty="0"/>
          </a:p>
          <a:p>
            <a:pPr lvl="1"/>
            <a:r>
              <a:rPr lang="en-US" altLang="ko-KR" sz="2200" dirty="0"/>
              <a:t>3</a:t>
            </a:r>
            <a:r>
              <a:rPr lang="ko-KR" altLang="en-US" sz="2200" dirty="0"/>
              <a:t>번 프로세스부터 커널 데몬 프로세스</a:t>
            </a:r>
            <a:endParaRPr lang="en-US" altLang="ko-KR" sz="2200" dirty="0"/>
          </a:p>
          <a:p>
            <a:pPr lvl="1"/>
            <a:r>
              <a:rPr lang="ko-KR" altLang="en-US" sz="2200" dirty="0"/>
              <a:t>이들의 부모 프로세스 </a:t>
            </a:r>
            <a:r>
              <a:rPr lang="en-US" altLang="ko-KR" sz="2200" dirty="0"/>
              <a:t>ID(PPID)</a:t>
            </a:r>
            <a:r>
              <a:rPr lang="ko-KR" altLang="en-US" sz="2200" dirty="0"/>
              <a:t>는 모두 </a:t>
            </a:r>
            <a:r>
              <a:rPr lang="en-US" altLang="ko-KR" sz="2200" dirty="0"/>
              <a:t>2</a:t>
            </a:r>
            <a:r>
              <a:rPr lang="ko-KR" altLang="en-US" sz="2200" dirty="0"/>
              <a:t>번 </a:t>
            </a:r>
            <a:r>
              <a:rPr lang="en-US" altLang="ko-KR" sz="2200" dirty="0" err="1"/>
              <a:t>kthreadd</a:t>
            </a:r>
            <a:r>
              <a:rPr lang="ko-KR" altLang="en-US" sz="2200" dirty="0"/>
              <a:t>임</a:t>
            </a:r>
            <a:r>
              <a:rPr lang="en-US" altLang="ko-KR" sz="2200" dirty="0"/>
              <a:t>. </a:t>
            </a:r>
          </a:p>
          <a:p>
            <a:r>
              <a:rPr lang="ko-KR" altLang="en-US" dirty="0"/>
              <a:t>커널 스레드 데몬</a:t>
            </a:r>
            <a:r>
              <a:rPr lang="en-US" altLang="ko-KR" dirty="0"/>
              <a:t>([</a:t>
            </a:r>
            <a:r>
              <a:rPr lang="en-US" altLang="ko-KR" dirty="0" err="1"/>
              <a:t>kthreadd</a:t>
            </a:r>
            <a:r>
              <a:rPr lang="en-US" altLang="ko-KR" dirty="0"/>
              <a:t>])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sz="2200" dirty="0"/>
              <a:t>모든 커널 </a:t>
            </a:r>
            <a:r>
              <a:rPr lang="ko-KR" altLang="en-US" sz="2200" dirty="0" err="1"/>
              <a:t>데몬의</a:t>
            </a:r>
            <a:r>
              <a:rPr lang="ko-KR" altLang="en-US" sz="2200" dirty="0"/>
              <a:t> 조상 데몬</a:t>
            </a:r>
            <a:r>
              <a:rPr lang="en-US" altLang="ko-KR" sz="2200" dirty="0"/>
              <a:t>,</a:t>
            </a:r>
            <a:r>
              <a:rPr lang="ko-KR" altLang="en-US" sz="2200" dirty="0"/>
              <a:t> 다른 커널 </a:t>
            </a:r>
            <a:r>
              <a:rPr lang="ko-KR" altLang="en-US" sz="2200" dirty="0" err="1"/>
              <a:t>데몬들을</a:t>
            </a:r>
            <a:r>
              <a:rPr lang="ko-KR" altLang="en-US" sz="2200" dirty="0"/>
              <a:t> 생성하는 역할</a:t>
            </a:r>
            <a:endParaRPr lang="en-US" altLang="ko-KR" sz="2200" dirty="0"/>
          </a:p>
          <a:p>
            <a:pPr lvl="2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2000" dirty="0"/>
              <a:t># 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-</a:t>
            </a:r>
            <a:r>
              <a:rPr lang="en-US" altLang="ko-KR" sz="2000" dirty="0" err="1"/>
              <a:t>ef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2000" dirty="0"/>
              <a:t>UID          PID    PPID  C STIME TTY          TIME CMD</a:t>
            </a:r>
          </a:p>
          <a:p>
            <a:pPr marL="274320" lvl="1" indent="0" fontAlgn="base">
              <a:buNone/>
            </a:pPr>
            <a:r>
              <a:rPr lang="en-US" altLang="ko-KR" sz="2000" dirty="0"/>
              <a:t>root           1       0  0  9</a:t>
            </a:r>
            <a:r>
              <a:rPr lang="ko-KR" altLang="en-US" sz="2000" dirty="0"/>
              <a:t>월</a:t>
            </a:r>
            <a:r>
              <a:rPr lang="en-US" altLang="ko-KR" sz="2000" dirty="0"/>
              <a:t>30 ?      00:00:23 /</a:t>
            </a:r>
            <a:r>
              <a:rPr lang="en-US" altLang="ko-KR" sz="2000" dirty="0" err="1"/>
              <a:t>sbin</a:t>
            </a:r>
            <a:r>
              <a:rPr lang="en-US" altLang="ko-KR" sz="2000" dirty="0"/>
              <a:t>/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 auto </a:t>
            </a:r>
            <a:r>
              <a:rPr lang="en-US" altLang="ko-KR" sz="2000" dirty="0" err="1"/>
              <a:t>noprompt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2000" dirty="0"/>
              <a:t>root           2       0  0  9</a:t>
            </a:r>
            <a:r>
              <a:rPr lang="ko-KR" altLang="en-US" sz="2000" dirty="0"/>
              <a:t>월</a:t>
            </a:r>
            <a:r>
              <a:rPr lang="en-US" altLang="ko-KR" sz="2000" dirty="0"/>
              <a:t>30 ?      00:00:00 [</a:t>
            </a:r>
            <a:r>
              <a:rPr lang="en-US" altLang="ko-KR" sz="2000" dirty="0" err="1"/>
              <a:t>kthreadd</a:t>
            </a:r>
            <a:r>
              <a:rPr lang="en-US" altLang="ko-KR" sz="2000" dirty="0"/>
              <a:t>]</a:t>
            </a:r>
          </a:p>
          <a:p>
            <a:pPr marL="274320" lvl="1" indent="0" fontAlgn="base">
              <a:buNone/>
            </a:pPr>
            <a:r>
              <a:rPr lang="en-US" altLang="ko-KR" sz="2000" dirty="0"/>
              <a:t>root           3       2  0  9</a:t>
            </a:r>
            <a:r>
              <a:rPr lang="ko-KR" altLang="en-US" sz="2000" dirty="0"/>
              <a:t>월</a:t>
            </a:r>
            <a:r>
              <a:rPr lang="en-US" altLang="ko-KR" sz="2000" dirty="0"/>
              <a:t>30 ?      00:00:00 [</a:t>
            </a:r>
            <a:r>
              <a:rPr lang="en-US" altLang="ko-KR" sz="2000" dirty="0" err="1"/>
              <a:t>rcu_gp</a:t>
            </a:r>
            <a:r>
              <a:rPr lang="en-US" altLang="ko-KR" sz="2000" dirty="0"/>
              <a:t>]</a:t>
            </a:r>
          </a:p>
          <a:p>
            <a:pPr marL="274320" lvl="1" indent="0" fontAlgn="base">
              <a:buNone/>
            </a:pPr>
            <a:r>
              <a:rPr lang="en-US" altLang="ko-KR" sz="2000" dirty="0"/>
              <a:t>root           4       2  0  9</a:t>
            </a:r>
            <a:r>
              <a:rPr lang="ko-KR" altLang="en-US" sz="2000" dirty="0"/>
              <a:t>월</a:t>
            </a:r>
            <a:r>
              <a:rPr lang="en-US" altLang="ko-KR" sz="2000" dirty="0"/>
              <a:t>30 ?      00:00:00 [</a:t>
            </a:r>
            <a:r>
              <a:rPr lang="en-US" altLang="ko-KR" sz="2000" dirty="0" err="1"/>
              <a:t>rcu_par_gp</a:t>
            </a:r>
            <a:r>
              <a:rPr lang="en-US" altLang="ko-KR" sz="2000" dirty="0"/>
              <a:t>]</a:t>
            </a:r>
          </a:p>
          <a:p>
            <a:pPr marL="274320" lvl="1" indent="0" fontAlgn="base">
              <a:buNone/>
            </a:pPr>
            <a:r>
              <a:rPr lang="en-US" altLang="ko-KR" sz="2000" dirty="0"/>
              <a:t>root           6       2  0  9</a:t>
            </a:r>
            <a:r>
              <a:rPr lang="ko-KR" altLang="en-US" sz="2000" dirty="0"/>
              <a:t>월</a:t>
            </a:r>
            <a:r>
              <a:rPr lang="en-US" altLang="ko-KR" sz="2000" dirty="0"/>
              <a:t>30 ?      00:00:00 [</a:t>
            </a:r>
            <a:r>
              <a:rPr lang="en-US" altLang="ko-KR" sz="2000" dirty="0" err="1"/>
              <a:t>kworker</a:t>
            </a:r>
            <a:r>
              <a:rPr lang="en-US" altLang="ko-KR" sz="2000" dirty="0"/>
              <a:t>/…]</a:t>
            </a:r>
          </a:p>
          <a:p>
            <a:pPr marL="274320" lvl="1" indent="0" fontAlgn="base">
              <a:buNone/>
            </a:pPr>
            <a:r>
              <a:rPr lang="en-US" altLang="ko-KR" sz="2000" dirty="0"/>
              <a:t>root           9       2  0  9</a:t>
            </a:r>
            <a:r>
              <a:rPr lang="ko-KR" altLang="en-US" sz="2000" dirty="0"/>
              <a:t>월</a:t>
            </a:r>
            <a:r>
              <a:rPr lang="en-US" altLang="ko-KR" sz="2000" dirty="0"/>
              <a:t>30 ?      00:00:00 [</a:t>
            </a:r>
            <a:r>
              <a:rPr lang="en-US" altLang="ko-KR" sz="2000" dirty="0" err="1"/>
              <a:t>mm_percpu_wq</a:t>
            </a:r>
            <a:r>
              <a:rPr lang="en-US" altLang="ko-KR" sz="2000" dirty="0"/>
              <a:t>]</a:t>
            </a:r>
          </a:p>
          <a:p>
            <a:pPr marL="274320" lvl="1" indent="0" fontAlgn="base">
              <a:buNone/>
            </a:pPr>
            <a:r>
              <a:rPr lang="en-US" altLang="ko-KR" sz="2000" dirty="0"/>
              <a:t>...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228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서비스 </a:t>
            </a:r>
            <a:r>
              <a:rPr lang="ko-KR" altLang="en-US" sz="1600" dirty="0" err="1"/>
              <a:t>데몬에</a:t>
            </a:r>
            <a:r>
              <a:rPr lang="ko-KR" altLang="en-US" sz="1600" dirty="0"/>
              <a:t> 대해서 실행</a:t>
            </a:r>
            <a:r>
              <a:rPr lang="en-US" altLang="ko-KR" sz="1600" dirty="0"/>
              <a:t>, </a:t>
            </a:r>
            <a:r>
              <a:rPr lang="ko-KR" altLang="en-US" sz="1600" dirty="0"/>
              <a:t>중지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재시작</a:t>
            </a:r>
            <a:r>
              <a:rPr lang="ko-KR" altLang="en-US" sz="1600" dirty="0"/>
              <a:t> 등의 직접 제어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 fontAlgn="base">
              <a:buNone/>
            </a:pPr>
            <a:endParaRPr lang="en-US" altLang="ko-KR" sz="1600" dirty="0"/>
          </a:p>
          <a:p>
            <a:pPr fontAlgn="base"/>
            <a:r>
              <a:rPr lang="ko-KR" altLang="en-US" sz="1600" dirty="0"/>
              <a:t>예</a:t>
            </a:r>
            <a:endParaRPr lang="en-US" altLang="ko-KR" sz="1600" dirty="0"/>
          </a:p>
          <a:p>
            <a:pPr marL="274320" lvl="1" indent="0" fontAlgn="base">
              <a:buNone/>
            </a:pPr>
            <a:r>
              <a:rPr lang="en-US" altLang="ko-KR" sz="1600" dirty="0"/>
              <a:t># service </a:t>
            </a:r>
            <a:r>
              <a:rPr lang="en-US" altLang="ko-KR" sz="1600" dirty="0" err="1"/>
              <a:t>cron</a:t>
            </a:r>
            <a:r>
              <a:rPr lang="en-US" altLang="ko-KR" sz="1600" dirty="0"/>
              <a:t> status</a:t>
            </a:r>
          </a:p>
          <a:p>
            <a:pPr marL="274320" lvl="1" indent="0" fontAlgn="base">
              <a:buNone/>
            </a:pPr>
            <a:r>
              <a:rPr lang="en-US" altLang="ko-KR" sz="1200" dirty="0"/>
              <a:t>● </a:t>
            </a:r>
            <a:r>
              <a:rPr lang="en-US" altLang="ko-KR" sz="1600" dirty="0" err="1"/>
              <a:t>cron.service</a:t>
            </a:r>
            <a:r>
              <a:rPr lang="en-US" altLang="ko-KR" sz="1600" dirty="0"/>
              <a:t> – Regular background program processing daemon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Loaded: loaded(/lib/</a:t>
            </a:r>
            <a:r>
              <a:rPr lang="en-US" altLang="ko-KR" sz="1600" dirty="0" err="1"/>
              <a:t>systemd</a:t>
            </a:r>
            <a:r>
              <a:rPr lang="en-US" altLang="ko-KR" sz="1600" dirty="0"/>
              <a:t>/system/</a:t>
            </a:r>
            <a:r>
              <a:rPr lang="en-US" altLang="ko-KR" sz="1600" dirty="0" err="1"/>
              <a:t>cron.service</a:t>
            </a:r>
            <a:r>
              <a:rPr lang="en-US" altLang="ko-KR" sz="1600" dirty="0"/>
              <a:t>; enabled; 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Active: </a:t>
            </a:r>
            <a:r>
              <a:rPr lang="en-US" altLang="ko-KR" sz="1600" dirty="0">
                <a:solidFill>
                  <a:srgbClr val="0000FF"/>
                </a:solidFill>
              </a:rPr>
              <a:t>active(running)</a:t>
            </a:r>
            <a:r>
              <a:rPr lang="en-US" altLang="ko-KR" sz="1600" dirty="0"/>
              <a:t> since Tue 2021-08-17 19:44:47 PDT; 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Main PID: 715 (</a:t>
            </a:r>
            <a:r>
              <a:rPr lang="en-US" altLang="ko-KR" sz="1600" dirty="0" err="1"/>
              <a:t>cron</a:t>
            </a:r>
            <a:r>
              <a:rPr lang="en-US" altLang="ko-KR" sz="1600" dirty="0"/>
              <a:t>)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...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# service </a:t>
            </a:r>
            <a:r>
              <a:rPr lang="en-US" altLang="ko-KR" sz="1600" dirty="0" err="1"/>
              <a:t>cron</a:t>
            </a:r>
            <a:r>
              <a:rPr lang="en-US" altLang="ko-KR" sz="1600" dirty="0"/>
              <a:t> stop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# service </a:t>
            </a:r>
            <a:r>
              <a:rPr lang="en-US" altLang="ko-KR" sz="1600" dirty="0" err="1"/>
              <a:t>cron</a:t>
            </a:r>
            <a:r>
              <a:rPr lang="en-US" altLang="ko-KR" sz="1600" dirty="0"/>
              <a:t> start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8332"/>
              </p:ext>
            </p:extLst>
          </p:nvPr>
        </p:nvGraphicFramePr>
        <p:xfrm>
          <a:off x="827584" y="1604786"/>
          <a:ext cx="6984776" cy="768287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:a16="http://schemas.microsoft.com/office/drawing/2014/main" val="3306244828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# service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명령어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시스템 서비스를 조작하기 위해 서비스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명령어에 따라 제어한다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1576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85243"/>
              </p:ext>
            </p:extLst>
          </p:nvPr>
        </p:nvGraphicFramePr>
        <p:xfrm>
          <a:off x="4066866" y="4293096"/>
          <a:ext cx="4465574" cy="1820738"/>
        </p:xfrm>
        <a:graphic>
          <a:graphicData uri="http://schemas.openxmlformats.org/drawingml/2006/table">
            <a:tbl>
              <a:tblPr/>
              <a:tblGrid>
                <a:gridCol w="1154557">
                  <a:extLst>
                    <a:ext uri="{9D8B030D-6E8A-4147-A177-3AD203B41FA5}">
                      <a16:colId xmlns:a16="http://schemas.microsoft.com/office/drawing/2014/main" val="2404390201"/>
                    </a:ext>
                  </a:extLst>
                </a:gridCol>
                <a:gridCol w="3311017">
                  <a:extLst>
                    <a:ext uri="{9D8B030D-6E8A-4147-A177-3AD203B41FA5}">
                      <a16:colId xmlns:a16="http://schemas.microsoft.com/office/drawing/2014/main" val="3378445839"/>
                    </a:ext>
                  </a:extLst>
                </a:gridCol>
              </a:tblGrid>
              <a:tr h="1013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2596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start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시비스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58897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stop 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서비스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중지한다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00650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restart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서비스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재시작한다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254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status 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서비스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데몬의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/>
                          <a:ea typeface="한컴바탕" panose="02030600000101010101"/>
                        </a:rPr>
                        <a:t> 상태를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한컴바탕" panose="02030600000101010101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76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03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14.5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관련 명령어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69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부팅 관련 </a:t>
            </a:r>
            <a:r>
              <a:rPr lang="en-US" altLang="ko-KR" dirty="0" err="1"/>
              <a:t>systemd</a:t>
            </a:r>
            <a:r>
              <a:rPr lang="ko-KR" altLang="en-US" dirty="0"/>
              <a:t>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43528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74320" lvl="1" indent="0" fontAlgn="base">
              <a:buNone/>
            </a:pPr>
            <a:endParaRPr lang="en-US" altLang="ko-KR" sz="1700" dirty="0"/>
          </a:p>
          <a:p>
            <a:pPr marL="274320" lvl="1" indent="0" fontAlgn="base">
              <a:buNone/>
            </a:pPr>
            <a:r>
              <a:rPr lang="en-US" altLang="ko-KR" sz="1700" dirty="0"/>
              <a:t># </a:t>
            </a:r>
            <a:r>
              <a:rPr lang="en-US" altLang="ko-KR" sz="1700" dirty="0" err="1"/>
              <a:t>systemd</a:t>
            </a:r>
            <a:r>
              <a:rPr lang="en-US" altLang="ko-KR" sz="1700" dirty="0"/>
              <a:t>-analyze</a:t>
            </a:r>
          </a:p>
          <a:p>
            <a:pPr marL="274320" lvl="1" indent="0" fontAlgn="base">
              <a:buNone/>
            </a:pPr>
            <a:r>
              <a:rPr lang="en-US" altLang="ko-KR" sz="1700" dirty="0"/>
              <a:t>Startup finished in 4.762s (kernel) + 8.278s (</a:t>
            </a:r>
            <a:r>
              <a:rPr lang="en-US" altLang="ko-KR" sz="1700" dirty="0" err="1"/>
              <a:t>userspace</a:t>
            </a:r>
            <a:r>
              <a:rPr lang="en-US" altLang="ko-KR" sz="1700" dirty="0"/>
              <a:t>) = 13.041s </a:t>
            </a:r>
          </a:p>
          <a:p>
            <a:pPr marL="274320" lvl="1" indent="0" fontAlgn="base">
              <a:buNone/>
            </a:pPr>
            <a:r>
              <a:rPr lang="en-US" altLang="ko-KR" sz="1700" dirty="0" err="1"/>
              <a:t>graphical.target</a:t>
            </a:r>
            <a:r>
              <a:rPr lang="en-US" altLang="ko-KR" sz="1700" dirty="0"/>
              <a:t> reached after 8.247s in </a:t>
            </a:r>
            <a:r>
              <a:rPr lang="en-US" altLang="ko-KR" sz="1700" dirty="0" err="1"/>
              <a:t>userspace</a:t>
            </a:r>
            <a:endParaRPr lang="en-US" altLang="ko-KR" sz="17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09197"/>
              </p:ext>
            </p:extLst>
          </p:nvPr>
        </p:nvGraphicFramePr>
        <p:xfrm>
          <a:off x="827584" y="1268760"/>
          <a:ext cx="7632848" cy="3463637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3230210149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23966552"/>
                    </a:ext>
                  </a:extLst>
                </a:gridCol>
              </a:tblGrid>
              <a:tr h="3489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44886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-analyze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부팅에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걸린시간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63392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-analyze blame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 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걸린 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시간표시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964341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-analyze plot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 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걸린 시간을 정렬해서 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406688"/>
                  </a:ext>
                </a:extLst>
              </a:tr>
              <a:tr h="6647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-analyze critical-chain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 시 시간이 많이 걸리는 서비스들을 트리 형태로 엮어서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(chain)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48463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journalctl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부팅을 포함한 전체적인 시스템 로그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98682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journalctl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-b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마지막 부팅 이후 시스템 로그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46040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hostnamectl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호스트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이름표시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60527"/>
                  </a:ext>
                </a:extLst>
              </a:tr>
              <a:tr h="348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hostnamectl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set-hostname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호스트이름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89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135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상태 표시</a:t>
            </a:r>
            <a:r>
              <a:rPr lang="en-US" altLang="ko-KR" dirty="0"/>
              <a:t>: </a:t>
            </a:r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79296" cy="5112568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sz="4500" dirty="0" err="1"/>
              <a:t>systemd</a:t>
            </a:r>
            <a:r>
              <a:rPr lang="ko-KR" altLang="en-US" sz="4500" dirty="0"/>
              <a:t>의 서비스를 관리하기 위한 명령어로</a:t>
            </a:r>
            <a:r>
              <a:rPr lang="en-US" altLang="ko-KR" sz="4500" dirty="0"/>
              <a:t> </a:t>
            </a:r>
            <a:r>
              <a:rPr lang="ko-KR" altLang="en-US" sz="4500" dirty="0"/>
              <a:t>서비스 상태를 표시할 수 있다</a:t>
            </a:r>
            <a:endParaRPr lang="en-US" altLang="ko-KR" sz="4500" dirty="0"/>
          </a:p>
          <a:p>
            <a:endParaRPr lang="ko-KR" altLang="en-US" sz="45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en-US" altLang="ko-KR" sz="4000" dirty="0"/>
          </a:p>
          <a:p>
            <a:pPr marL="274320" lvl="1" indent="0" fontAlgn="base">
              <a:buNone/>
            </a:pPr>
            <a:r>
              <a:rPr lang="en-US" altLang="ko-KR" sz="4000" dirty="0"/>
              <a:t># </a:t>
            </a:r>
            <a:r>
              <a:rPr lang="en-US" altLang="ko-KR" sz="4000" dirty="0" err="1"/>
              <a:t>systemctl</a:t>
            </a:r>
            <a:r>
              <a:rPr lang="en-US" altLang="ko-KR" sz="4000" dirty="0"/>
              <a:t> status </a:t>
            </a:r>
            <a:r>
              <a:rPr lang="en-US" altLang="ko-KR" sz="4000" dirty="0" err="1"/>
              <a:t>cron</a:t>
            </a:r>
            <a:endParaRPr lang="en-US" altLang="ko-KR" sz="4000" dirty="0"/>
          </a:p>
          <a:p>
            <a:pPr marL="274320" lvl="1" indent="0" fontAlgn="base">
              <a:buNone/>
            </a:pPr>
            <a:r>
              <a:rPr lang="en-US" altLang="ko-KR" sz="3000" dirty="0"/>
              <a:t>●</a:t>
            </a:r>
            <a:r>
              <a:rPr lang="en-US" altLang="ko-KR" sz="4000" dirty="0"/>
              <a:t> </a:t>
            </a:r>
            <a:r>
              <a:rPr lang="en-US" altLang="ko-KR" sz="4000" dirty="0" err="1"/>
              <a:t>cron.service</a:t>
            </a:r>
            <a:r>
              <a:rPr lang="en-US" altLang="ko-KR" sz="4000" dirty="0"/>
              <a:t> – Regular background program processing daemon</a:t>
            </a:r>
          </a:p>
          <a:p>
            <a:pPr marL="274320" lvl="1" indent="0" fontAlgn="base">
              <a:buNone/>
            </a:pPr>
            <a:r>
              <a:rPr lang="en-US" altLang="ko-KR" sz="4000" dirty="0"/>
              <a:t>Loaded: loaded(/lib/</a:t>
            </a:r>
            <a:r>
              <a:rPr lang="en-US" altLang="ko-KR" sz="4000" dirty="0" err="1"/>
              <a:t>systemd</a:t>
            </a:r>
            <a:r>
              <a:rPr lang="en-US" altLang="ko-KR" sz="4000" dirty="0"/>
              <a:t>/system/</a:t>
            </a:r>
            <a:r>
              <a:rPr lang="en-US" altLang="ko-KR" sz="4000" dirty="0" err="1"/>
              <a:t>cron.service</a:t>
            </a:r>
            <a:r>
              <a:rPr lang="en-US" altLang="ko-KR" sz="4000" dirty="0"/>
              <a:t>; enabled; </a:t>
            </a:r>
          </a:p>
          <a:p>
            <a:pPr marL="274320" lvl="1" indent="0" fontAlgn="base">
              <a:buNone/>
            </a:pPr>
            <a:r>
              <a:rPr lang="en-US" altLang="ko-KR" sz="4000" dirty="0"/>
              <a:t>Active: </a:t>
            </a:r>
            <a:r>
              <a:rPr lang="en-US" altLang="ko-KR" sz="4000" dirty="0">
                <a:solidFill>
                  <a:srgbClr val="0000FF"/>
                </a:solidFill>
              </a:rPr>
              <a:t>active(running) </a:t>
            </a:r>
            <a:r>
              <a:rPr lang="en-US" altLang="ko-KR" sz="4000" dirty="0"/>
              <a:t>since Tue 2021-08-17 19:44:47 PDT; </a:t>
            </a:r>
          </a:p>
          <a:p>
            <a:pPr marL="274320" lvl="1" indent="0" fontAlgn="base">
              <a:buNone/>
            </a:pPr>
            <a:r>
              <a:rPr lang="en-US" altLang="ko-KR" sz="4000" dirty="0"/>
              <a:t>Main PID: 715 (</a:t>
            </a:r>
            <a:r>
              <a:rPr lang="en-US" altLang="ko-KR" sz="4000" dirty="0" err="1"/>
              <a:t>cron</a:t>
            </a:r>
            <a:r>
              <a:rPr lang="en-US" altLang="ko-KR" sz="4000" dirty="0"/>
              <a:t>)</a:t>
            </a:r>
          </a:p>
          <a:p>
            <a:pPr marL="274320" lvl="1" indent="0" fontAlgn="base">
              <a:buNone/>
            </a:pPr>
            <a:r>
              <a:rPr lang="en-US" altLang="ko-KR" sz="4000" dirty="0"/>
              <a:t>...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14844"/>
              </p:ext>
            </p:extLst>
          </p:nvPr>
        </p:nvGraphicFramePr>
        <p:xfrm>
          <a:off x="827584" y="1772816"/>
          <a:ext cx="6768752" cy="2520280"/>
        </p:xfrm>
        <a:graphic>
          <a:graphicData uri="http://schemas.openxmlformats.org/drawingml/2006/table">
            <a:tbl>
              <a:tblPr/>
              <a:tblGrid>
                <a:gridCol w="3159163">
                  <a:extLst>
                    <a:ext uri="{9D8B030D-6E8A-4147-A177-3AD203B41FA5}">
                      <a16:colId xmlns:a16="http://schemas.microsoft.com/office/drawing/2014/main" val="1670254557"/>
                    </a:ext>
                  </a:extLst>
                </a:gridCol>
                <a:gridCol w="3609589">
                  <a:extLst>
                    <a:ext uri="{9D8B030D-6E8A-4147-A177-3AD203B41FA5}">
                      <a16:colId xmlns:a16="http://schemas.microsoft.com/office/drawing/2014/main" val="81343815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상태 표시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1065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서비스 목록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508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list-unit-files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목록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활성화 여부 표시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51626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--failed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부팅 시 실행에 실패한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서비스목록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30102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is-enabled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서비스 활성화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35189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is-active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서비스 현재 동작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617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한컴바탕" panose="02030600000101010101"/>
                        </a:rPr>
                        <a:t> status -l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 서비스의 자세한 상태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2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98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br>
              <a:rPr lang="ko-KR" altLang="en-US" dirty="0"/>
            </a:br>
            <a:r>
              <a:rPr lang="ko-KR" altLang="en-US" dirty="0"/>
              <a:t>서비스 제어</a:t>
            </a:r>
            <a:r>
              <a:rPr lang="en-US" altLang="ko-KR" dirty="0"/>
              <a:t>: </a:t>
            </a:r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6200" dirty="0" err="1"/>
              <a:t>systemd</a:t>
            </a:r>
            <a:r>
              <a:rPr lang="ko-KR" altLang="en-US" sz="6200" dirty="0"/>
              <a:t>의 서비스를 관리하기 위한 명령어로</a:t>
            </a:r>
            <a:r>
              <a:rPr lang="en-US" altLang="ko-KR" sz="6200" dirty="0"/>
              <a:t> </a:t>
            </a:r>
            <a:r>
              <a:rPr lang="ko-KR" altLang="en-US" sz="6200" dirty="0"/>
              <a:t>서비스를 제어할 수 있다</a:t>
            </a:r>
            <a:endParaRPr lang="en-US" altLang="ko-KR" sz="6200" dirty="0"/>
          </a:p>
          <a:p>
            <a:endParaRPr lang="en-US" altLang="ko-KR" sz="6200" dirty="0"/>
          </a:p>
          <a:p>
            <a:pPr marL="0" indent="0">
              <a:buNone/>
            </a:pPr>
            <a:endParaRPr lang="ko-KR" altLang="en-US" sz="6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6" fontAlgn="base"/>
            <a:endParaRPr lang="en-US" altLang="ko-KR" sz="5600" dirty="0"/>
          </a:p>
          <a:p>
            <a:pPr fontAlgn="base"/>
            <a:r>
              <a:rPr lang="ko-KR" altLang="en-US" sz="6400" dirty="0"/>
              <a:t>예</a:t>
            </a:r>
            <a:r>
              <a:rPr lang="en-US" altLang="ko-KR" sz="6400" dirty="0"/>
              <a:t>: </a:t>
            </a:r>
            <a:r>
              <a:rPr lang="en-US" altLang="ko-KR" sz="6400" dirty="0" err="1"/>
              <a:t>cron</a:t>
            </a:r>
            <a:r>
              <a:rPr lang="en-US" altLang="ko-KR" sz="6400" dirty="0"/>
              <a:t> </a:t>
            </a:r>
            <a:r>
              <a:rPr lang="ko-KR" altLang="en-US" sz="6400" dirty="0"/>
              <a:t>서비스를 활성화하여 부팅 시 자동으로 실행</a:t>
            </a:r>
            <a:endParaRPr lang="en-US" altLang="ko-KR" sz="6400" dirty="0"/>
          </a:p>
          <a:p>
            <a:pPr lvl="1" fontAlgn="base"/>
            <a:r>
              <a:rPr lang="en-US" altLang="ko-KR" sz="6200" dirty="0"/>
              <a:t># </a:t>
            </a:r>
            <a:r>
              <a:rPr lang="en-US" altLang="ko-KR" sz="6200" dirty="0" err="1"/>
              <a:t>systemctl</a:t>
            </a:r>
            <a:r>
              <a:rPr lang="en-US" altLang="ko-KR" sz="6200" dirty="0"/>
              <a:t> enable </a:t>
            </a:r>
            <a:r>
              <a:rPr lang="en-US" altLang="ko-KR" sz="6200" dirty="0" err="1"/>
              <a:t>cron</a:t>
            </a:r>
            <a:r>
              <a:rPr lang="en-US" altLang="ko-KR" sz="6200" dirty="0"/>
              <a:t> </a:t>
            </a:r>
            <a:endParaRPr lang="ko-KR" altLang="en-US" sz="5800" dirty="0"/>
          </a:p>
          <a:p>
            <a:pPr fontAlgn="base"/>
            <a:r>
              <a:rPr lang="ko-KR" altLang="en-US" sz="6400" dirty="0"/>
              <a:t>예</a:t>
            </a:r>
            <a:r>
              <a:rPr lang="en-US" altLang="ko-KR" sz="6400" dirty="0"/>
              <a:t>: </a:t>
            </a:r>
            <a:r>
              <a:rPr lang="ko-KR" altLang="en-US" sz="6400" dirty="0"/>
              <a:t>서비스를 바로 직접 실행</a:t>
            </a:r>
          </a:p>
          <a:p>
            <a:pPr lvl="1" fontAlgn="base"/>
            <a:r>
              <a:rPr lang="en-US" altLang="ko-KR" sz="6200" dirty="0"/>
              <a:t># </a:t>
            </a:r>
            <a:r>
              <a:rPr lang="en-US" altLang="ko-KR" sz="6200" dirty="0" err="1"/>
              <a:t>systemctl</a:t>
            </a:r>
            <a:r>
              <a:rPr lang="en-US" altLang="ko-KR" sz="6200" dirty="0"/>
              <a:t> start </a:t>
            </a:r>
            <a:r>
              <a:rPr lang="en-US" altLang="ko-KR" sz="6200" dirty="0" err="1"/>
              <a:t>cron</a:t>
            </a:r>
            <a:r>
              <a:rPr lang="en-US" altLang="ko-KR" sz="6200" dirty="0"/>
              <a:t> </a:t>
            </a:r>
            <a:endParaRPr lang="ko-KR" altLang="en-US" sz="6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37527"/>
              </p:ext>
            </p:extLst>
          </p:nvPr>
        </p:nvGraphicFramePr>
        <p:xfrm>
          <a:off x="827584" y="1700808"/>
          <a:ext cx="6552728" cy="3168351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420982593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416453966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제어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89099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enable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활성화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748703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disable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비활성화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8561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start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340845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stop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00231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restart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재시작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28174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reload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갱신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5490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kill 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관련 프로세스도 모두 죽임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9995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systemctl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 daemon-reload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설정 정보를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데몬에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9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106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14.6 </a:t>
            </a:r>
            <a:r>
              <a:rPr lang="ko-KR" altLang="en-US" dirty="0"/>
              <a:t>소프트웨어 설치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366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우분투 소프트웨어 센터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간단하게 소프트웨어를 설치하거나 삭제하기 위한 앱스토어 </a:t>
            </a:r>
            <a:endParaRPr lang="en-US" altLang="ko-KR" sz="2000" dirty="0"/>
          </a:p>
          <a:p>
            <a:r>
              <a:rPr lang="ko-KR" altLang="en-US" sz="2000" dirty="0"/>
              <a:t>여러 패키지 모음을 분류하여 관리</a:t>
            </a:r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설치함</a:t>
            </a:r>
            <a:r>
              <a:rPr lang="en-US" altLang="ko-KR" sz="2000" dirty="0"/>
              <a:t>]</a:t>
            </a:r>
            <a:r>
              <a:rPr lang="ko-KR" altLang="en-US" sz="2000" dirty="0"/>
              <a:t>에서 이미 설치되어 있는 패키지들을 확인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40D43-F1CA-491F-9592-71B15DE26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89402"/>
            <a:ext cx="4824536" cy="41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6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우분투 소프트웨어 센터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/>
          <a:lstStyle/>
          <a:p>
            <a:r>
              <a:rPr lang="en-US" altLang="ko-KR" dirty="0"/>
              <a:t>[Development]</a:t>
            </a:r>
          </a:p>
          <a:p>
            <a:pPr lvl="1"/>
            <a:r>
              <a:rPr lang="ko-KR" altLang="en-US" dirty="0"/>
              <a:t>관련 소프트웨어 패키지를 보여줌</a:t>
            </a:r>
            <a:endParaRPr lang="en-US" altLang="ko-KR" dirty="0"/>
          </a:p>
          <a:p>
            <a:pPr lvl="1"/>
            <a:r>
              <a:rPr lang="ko-KR" altLang="en-US" dirty="0"/>
              <a:t>우측 상단에 체크 표시가 되어 있는 것은 이미 설치되어 있는 것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설치</a:t>
            </a:r>
            <a:r>
              <a:rPr lang="en-US" altLang="ko-KR" dirty="0"/>
              <a:t>] </a:t>
            </a:r>
            <a:r>
              <a:rPr lang="ko-KR" altLang="en-US" dirty="0"/>
              <a:t>혹은 </a:t>
            </a:r>
            <a:r>
              <a:rPr lang="en-US" altLang="ko-KR" dirty="0"/>
              <a:t>[</a:t>
            </a:r>
            <a:r>
              <a:rPr lang="ko-KR" altLang="en-US" dirty="0"/>
              <a:t>제거</a:t>
            </a:r>
            <a:r>
              <a:rPr lang="en-US" altLang="ko-KR" dirty="0"/>
              <a:t>]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검색으로 원하는 소프트웨어 패키지를 찾을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85FCB5-6552-44F5-A423-05DDA1A8A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2976"/>
            <a:ext cx="5688632" cy="33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34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소프트웨어 설치 도구 </a:t>
            </a:r>
            <a:r>
              <a:rPr lang="en-US" altLang="ko-KR" dirty="0"/>
              <a:t>apt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888200"/>
          </a:xfrm>
        </p:spPr>
        <p:txBody>
          <a:bodyPr>
            <a:normAutofit/>
          </a:bodyPr>
          <a:lstStyle/>
          <a:p>
            <a:r>
              <a:rPr lang="en-US" altLang="ko-KR" dirty="0"/>
              <a:t>apt(Advanced Package Tool) </a:t>
            </a:r>
          </a:p>
          <a:p>
            <a:pPr lvl="1"/>
            <a:r>
              <a:rPr lang="ko-KR" altLang="en-US" dirty="0"/>
              <a:t>우분투 리눅스에서 사용하는 </a:t>
            </a:r>
            <a:r>
              <a:rPr lang="en-US" altLang="ko-KR" dirty="0"/>
              <a:t>deb </a:t>
            </a:r>
            <a:r>
              <a:rPr lang="ko-KR" altLang="en-US" dirty="0"/>
              <a:t>기반의 시스템</a:t>
            </a:r>
            <a:endParaRPr lang="en-US" altLang="ko-KR" dirty="0"/>
          </a:p>
          <a:p>
            <a:pPr lvl="1"/>
            <a:r>
              <a:rPr lang="ko-KR" altLang="en-US" dirty="0"/>
              <a:t>패키지 파일 다운로드부터 설치</a:t>
            </a:r>
            <a:r>
              <a:rPr lang="en-US" altLang="ko-KR" dirty="0"/>
              <a:t>, </a:t>
            </a:r>
            <a:r>
              <a:rPr lang="ko-KR" altLang="en-US" dirty="0"/>
              <a:t>삭제 및 업데이트 자동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6DA3950-F431-4714-969F-610F38F03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05453"/>
              </p:ext>
            </p:extLst>
          </p:nvPr>
        </p:nvGraphicFramePr>
        <p:xfrm>
          <a:off x="1115616" y="2492896"/>
          <a:ext cx="6678743" cy="3960441"/>
        </p:xfrm>
        <a:graphic>
          <a:graphicData uri="http://schemas.openxmlformats.org/drawingml/2006/table">
            <a:tbl>
              <a:tblPr/>
              <a:tblGrid>
                <a:gridCol w="1945084">
                  <a:extLst>
                    <a:ext uri="{9D8B030D-6E8A-4147-A177-3AD203B41FA5}">
                      <a16:colId xmlns:a16="http://schemas.microsoft.com/office/drawing/2014/main" val="2316050494"/>
                    </a:ext>
                  </a:extLst>
                </a:gridCol>
                <a:gridCol w="1954947">
                  <a:extLst>
                    <a:ext uri="{9D8B030D-6E8A-4147-A177-3AD203B41FA5}">
                      <a16:colId xmlns:a16="http://schemas.microsoft.com/office/drawing/2014/main" val="2533322624"/>
                    </a:ext>
                  </a:extLst>
                </a:gridCol>
                <a:gridCol w="2778712">
                  <a:extLst>
                    <a:ext uri="{9D8B030D-6E8A-4147-A177-3AD203B41FA5}">
                      <a16:colId xmlns:a16="http://schemas.microsoft.com/office/drawing/2014/main" val="908004934"/>
                    </a:ext>
                  </a:extLst>
                </a:gridCol>
              </a:tblGrid>
              <a:tr h="4400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명령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03173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 install </a:t>
                      </a:r>
                      <a:r>
                        <a:rPr lang="ko-KR" altLang="en-US" sz="20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20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endParaRPr lang="ko-KR" altLang="en-US" sz="2000" kern="0" spc="0" baseline="30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apt-get install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패키지를 설치한다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394178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 remove </a:t>
                      </a:r>
                      <a:r>
                        <a:rPr lang="ko-KR" altLang="en-US" sz="20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</a:t>
                      </a:r>
                      <a:r>
                        <a:rPr lang="en-US" altLang="ko-KR" sz="20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endParaRPr lang="ko-KR" altLang="en-US" sz="2000" kern="0" spc="0" baseline="30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apt-get remove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패키지를 삭제한다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270535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 update 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apt-get update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 목록을 갱신한다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990757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 upgrade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apt-get upgrade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패키지를 업그레이드한다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100845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 autoremove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apt-get autoremove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불필요한 패키지를 제거한다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274681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 search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apt-cache search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키워드로 패키지를 검색한다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715083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 show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apt-cache show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 정보를 출력한다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09374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apt list</a:t>
                      </a: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패키지 목록을 출력한다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4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4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시스템 관리자의</a:t>
            </a:r>
            <a:r>
              <a:rPr lang="en-US" altLang="ko-KR" dirty="0"/>
              <a:t> </a:t>
            </a:r>
            <a:r>
              <a:rPr lang="ko-KR" altLang="en-US" dirty="0"/>
              <a:t>역할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사용자 계정 추가 및 삭제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소프트웨어 설치</a:t>
            </a:r>
            <a:r>
              <a:rPr lang="en-US" altLang="ko-KR" dirty="0"/>
              <a:t>, </a:t>
            </a:r>
            <a:r>
              <a:rPr lang="ko-KR" altLang="en-US" dirty="0"/>
              <a:t>업그레이드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시스템 서비스 관리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하드웨어 추가 설치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시스템 보안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데이터 백업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marL="0" lvl="0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695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데비안</a:t>
            </a:r>
            <a:r>
              <a:rPr lang="ko-KR" altLang="en-US" dirty="0"/>
              <a:t> 패키지 매니저 </a:t>
            </a:r>
            <a:r>
              <a:rPr lang="en-US" altLang="ko-KR" dirty="0" err="1"/>
              <a:t>dpkg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507288" cy="4816192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dirty="0" err="1"/>
              <a:t>데비안</a:t>
            </a:r>
            <a:r>
              <a:rPr lang="ko-KR" altLang="en-US" dirty="0"/>
              <a:t> 패키지</a:t>
            </a:r>
            <a:endParaRPr lang="en-US" altLang="ko-KR" dirty="0"/>
          </a:p>
          <a:p>
            <a:pPr lvl="1" fontAlgn="base"/>
            <a:r>
              <a:rPr lang="ko-KR" altLang="en-US" dirty="0"/>
              <a:t>리눅스의 표준 패키지 중 하나로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.deb</a:t>
            </a:r>
            <a:r>
              <a:rPr lang="ko-KR" altLang="en-US" dirty="0"/>
              <a:t> </a:t>
            </a:r>
            <a:endParaRPr lang="en-US" altLang="ko-KR" dirty="0"/>
          </a:p>
          <a:p>
            <a:pPr lvl="1" fontAlgn="base"/>
            <a:r>
              <a:rPr lang="ko-KR" altLang="en-US" dirty="0"/>
              <a:t>설치할 파일들과 이름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설명 등의 정보를 포함하는 패키지 파일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0" fontAlgn="base"/>
            <a:r>
              <a:rPr lang="ko-KR" altLang="en-US" dirty="0"/>
              <a:t>장점</a:t>
            </a:r>
          </a:p>
          <a:p>
            <a:pPr lvl="1" fontAlgn="base"/>
            <a:r>
              <a:rPr lang="ko-KR" altLang="en-US" dirty="0"/>
              <a:t>바이너리 파일로 구성되어 있어 컴파일이 필요 없다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쉽고 빠른 패키지 설치 및 삭제가 가능하다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기존에 설치한 패키지를 삭제하지 않고 바로 업그레이드 가능하다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패키지의 설치 상태를 검증할 수 있다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질의를 통하여 패키지에 대한 자세한 정보를 확인할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9290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데비안</a:t>
            </a:r>
            <a:r>
              <a:rPr lang="ko-KR" altLang="en-US" dirty="0"/>
              <a:t> 패키지 매니저 </a:t>
            </a:r>
            <a:r>
              <a:rPr lang="en-US" altLang="ko-KR" dirty="0" err="1"/>
              <a:t>dpkg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D988EA-8229-413B-A02B-498BFA8A1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222"/>
              </p:ext>
            </p:extLst>
          </p:nvPr>
        </p:nvGraphicFramePr>
        <p:xfrm>
          <a:off x="611560" y="1412776"/>
          <a:ext cx="7992888" cy="3815773"/>
        </p:xfrm>
        <a:graphic>
          <a:graphicData uri="http://schemas.openxmlformats.org/drawingml/2006/table">
            <a:tbl>
              <a:tblPr/>
              <a:tblGrid>
                <a:gridCol w="1730533">
                  <a:extLst>
                    <a:ext uri="{9D8B030D-6E8A-4147-A177-3AD203B41FA5}">
                      <a16:colId xmlns:a16="http://schemas.microsoft.com/office/drawing/2014/main" val="827575422"/>
                    </a:ext>
                  </a:extLst>
                </a:gridCol>
                <a:gridCol w="2430855">
                  <a:extLst>
                    <a:ext uri="{9D8B030D-6E8A-4147-A177-3AD203B41FA5}">
                      <a16:colId xmlns:a16="http://schemas.microsoft.com/office/drawing/2014/main" val="1056021276"/>
                    </a:ext>
                  </a:extLst>
                </a:gridCol>
                <a:gridCol w="3831500">
                  <a:extLst>
                    <a:ext uri="{9D8B030D-6E8A-4147-A177-3AD203B41FA5}">
                      <a16:colId xmlns:a16="http://schemas.microsoft.com/office/drawing/2014/main" val="1258184108"/>
                    </a:ext>
                  </a:extLst>
                </a:gridCol>
              </a:tblGrid>
              <a:tr h="3762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45977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목록 출력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dpkg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–l [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설치된 패키지 목록을 출력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60217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설치 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baseline="30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en-US" sz="2000" kern="0" spc="0" baseline="300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dpkg</a:t>
                      </a:r>
                      <a:r>
                        <a:rPr lang="en-US" sz="2000" kern="0" spc="0" baseline="30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sz="2000" kern="0" spc="0" baseline="300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2000" kern="0" spc="0" baseline="30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kern="0" spc="0" baseline="300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패키지파일</a:t>
                      </a:r>
                      <a:endParaRPr lang="ko-KR" altLang="en-US" sz="2000" kern="0" spc="0" baseline="30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패키지를 설치하거나 업그레이드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958059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상세 정보 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dpkg –s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패키지명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패키지의 상세 정보를 출력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557444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삭제 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dpkg -r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패키지명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패키지를 삭제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1335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 파일 목록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dpkg –L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패키지명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패키지가 설치한 파일 목록 출력 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96890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검색 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dpkg –S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경로명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파일이 포함된 패키지 검색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414463"/>
                  </a:ext>
                </a:extLst>
              </a:tr>
              <a:tr h="376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파일 내용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dpkg –c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패키지파일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파일의 내용 출력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45335"/>
                  </a:ext>
                </a:extLst>
              </a:tr>
              <a:tr h="6057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파일 추출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dpkg –x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패키지파일 디렉터리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파일의 내용을 지정한 디렉터리에 추출 </a:t>
                      </a:r>
                    </a:p>
                  </a:txBody>
                  <a:tcPr marL="79481" marR="79481" marT="21974" marB="219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70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66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슈퍼 유저는 </a:t>
            </a:r>
            <a:r>
              <a:rPr lang="en-US" altLang="ko-KR" dirty="0"/>
              <a:t>root </a:t>
            </a:r>
            <a:r>
              <a:rPr lang="ko-KR" altLang="en-US" dirty="0"/>
              <a:t>계정으로 로그인하여 시스템 관리의 모든 측면을 수행할 수 있다</a:t>
            </a:r>
            <a:r>
              <a:rPr lang="en-US" altLang="ko-KR" dirty="0"/>
              <a:t>. </a:t>
            </a:r>
          </a:p>
          <a:p>
            <a:pPr lvl="5" fontAlgn="base"/>
            <a:endParaRPr lang="ko-KR" altLang="en-US" dirty="0"/>
          </a:p>
          <a:p>
            <a:pPr lvl="0" fontAlgn="base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systemd</a:t>
            </a:r>
            <a:r>
              <a:rPr lang="en-US" altLang="ko-KR" dirty="0"/>
              <a:t> </a:t>
            </a:r>
            <a:r>
              <a:rPr lang="ko-KR" altLang="en-US" dirty="0"/>
              <a:t>프로세스는 보통 </a:t>
            </a:r>
            <a:r>
              <a:rPr lang="en-US" altLang="ko-KR" dirty="0"/>
              <a:t>fork/exec</a:t>
            </a:r>
            <a:r>
              <a:rPr lang="ko-KR" altLang="en-US" dirty="0"/>
              <a:t>를 반복적으로 수행하여 시스템 운영에 필요한 다양한 프로세스들</a:t>
            </a:r>
            <a:r>
              <a:rPr lang="en-US" altLang="ko-KR" dirty="0"/>
              <a:t>(</a:t>
            </a:r>
            <a:r>
              <a:rPr lang="ko-KR" altLang="en-US" dirty="0"/>
              <a:t>주로 서비스 데몬 프로세스</a:t>
            </a:r>
            <a:r>
              <a:rPr lang="en-US" altLang="ko-KR" dirty="0"/>
              <a:t>)</a:t>
            </a:r>
            <a:r>
              <a:rPr lang="ko-KR" altLang="en-US" dirty="0"/>
              <a:t>을 새로 생성한다</a:t>
            </a:r>
            <a:r>
              <a:rPr lang="en-US" altLang="ko-KR" dirty="0"/>
              <a:t>. </a:t>
            </a:r>
          </a:p>
          <a:p>
            <a:pPr lvl="5" fontAlgn="base"/>
            <a:endParaRPr lang="ko-KR" altLang="en-US" dirty="0"/>
          </a:p>
          <a:p>
            <a:pPr lvl="0" fontAlgn="base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프로세스는 부팅 시에 </a:t>
            </a:r>
            <a:r>
              <a:rPr lang="ko-KR" altLang="en-US" dirty="0" err="1"/>
              <a:t>런레벨에</a:t>
            </a:r>
            <a:r>
              <a:rPr lang="ko-KR" altLang="en-US" dirty="0"/>
              <a:t> 따라 설정된 서비스 프로그램들을 </a:t>
            </a:r>
            <a:r>
              <a:rPr lang="ko-KR" altLang="en-US" dirty="0" err="1"/>
              <a:t>로딩하여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시스템 관리자</a:t>
            </a:r>
          </a:p>
        </p:txBody>
      </p:sp>
      <p:sp>
        <p:nvSpPr>
          <p:cNvPr id="7065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BB28C30-3D49-40AC-88E7-AF5976C795AC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8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 dirty="0"/>
              <a:t>슈퍼유저</a:t>
            </a:r>
            <a:r>
              <a:rPr lang="en-US" altLang="ko-KR" dirty="0"/>
              <a:t>(superuser) </a:t>
            </a:r>
          </a:p>
          <a:p>
            <a:pPr lvl="1" eaLnBrk="1" hangingPunct="1">
              <a:defRPr/>
            </a:pPr>
            <a:r>
              <a:rPr lang="ko-KR" altLang="en-US" dirty="0"/>
              <a:t>시스템을 관리할 수 있는 사용자로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슈퍼유저가 사용하는 계정이 </a:t>
            </a:r>
            <a:r>
              <a:rPr lang="en-US" altLang="ko-KR" dirty="0"/>
              <a:t>root</a:t>
            </a:r>
            <a:r>
              <a:rPr lang="ko-KR" altLang="en-US" dirty="0"/>
              <a:t>이다</a:t>
            </a:r>
            <a:r>
              <a:rPr lang="en-US" altLang="ko-KR" dirty="0"/>
              <a:t> </a:t>
            </a: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슈퍼유저 로그인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직접 </a:t>
            </a:r>
            <a:r>
              <a:rPr lang="en-US" altLang="ko-KR" dirty="0"/>
              <a:t>root </a:t>
            </a:r>
            <a:r>
              <a:rPr lang="ko-KR" altLang="en-US" dirty="0"/>
              <a:t>계정으로 로그인</a:t>
            </a:r>
            <a:endParaRPr lang="en-US" altLang="ko-KR" dirty="0"/>
          </a:p>
          <a:p>
            <a:pPr marL="594360" lvl="2" indent="0"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다른 계정으로 로그인 후 </a:t>
            </a:r>
            <a:r>
              <a:rPr lang="en-US" altLang="ko-KR" dirty="0" err="1"/>
              <a:t>su</a:t>
            </a:r>
            <a:r>
              <a:rPr lang="en-US" altLang="ko-KR" dirty="0"/>
              <a:t>(switch user)</a:t>
            </a:r>
          </a:p>
          <a:p>
            <a:pPr lvl="1">
              <a:buNone/>
              <a:defRPr/>
            </a:pPr>
            <a:r>
              <a:rPr lang="en-US" altLang="ko-KR" dirty="0">
                <a:solidFill>
                  <a:srgbClr val="0000CC"/>
                </a:solidFill>
              </a:rPr>
              <a:t>	</a:t>
            </a:r>
            <a:r>
              <a:rPr lang="en-US" altLang="ko-KR" dirty="0">
                <a:solidFill>
                  <a:srgbClr val="0000FF"/>
                </a:solidFill>
              </a:rPr>
              <a:t>$ </a:t>
            </a:r>
            <a:r>
              <a:rPr lang="en-US" altLang="ko-KR" dirty="0" err="1">
                <a:solidFill>
                  <a:srgbClr val="0000FF"/>
                </a:solidFill>
              </a:rPr>
              <a:t>su</a:t>
            </a:r>
            <a:endParaRPr lang="en-US" altLang="ko-KR" dirty="0">
              <a:solidFill>
                <a:srgbClr val="0000FF"/>
              </a:solidFill>
            </a:endParaRPr>
          </a:p>
          <a:p>
            <a:pPr marL="274320" lvl="1" indent="0" fontAlgn="base">
              <a:buClr>
                <a:srgbClr val="9FB8CD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</a:rPr>
              <a:t>   </a:t>
            </a:r>
            <a:r>
              <a:rPr lang="ko-KR" altLang="en-US" dirty="0">
                <a:solidFill>
                  <a:srgbClr val="0000FF"/>
                </a:solidFill>
              </a:rPr>
              <a:t>암호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</a:p>
          <a:p>
            <a:pPr lvl="1">
              <a:buNone/>
              <a:defRPr/>
            </a:pPr>
            <a:r>
              <a:rPr lang="en-US" altLang="ko-KR" dirty="0">
                <a:solidFill>
                  <a:srgbClr val="0000FF"/>
                </a:solidFill>
              </a:rPr>
              <a:t>   #</a:t>
            </a:r>
          </a:p>
          <a:p>
            <a:pPr lvl="1"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</a:t>
            </a:r>
            <a:r>
              <a:rPr lang="en-US" altLang="ko-KR" sz="2000" dirty="0">
                <a:solidFill>
                  <a:srgbClr val="0000FF"/>
                </a:solidFill>
              </a:rPr>
              <a:t>$ </a:t>
            </a:r>
            <a:r>
              <a:rPr lang="en-US" altLang="ko-KR" sz="2000" dirty="0" err="1">
                <a:solidFill>
                  <a:srgbClr val="0000FF"/>
                </a:solidFill>
              </a:rPr>
              <a:t>sudo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명령어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08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(superuser do)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6740" y="1412776"/>
            <a:ext cx="8229600" cy="474418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sz="2000" dirty="0" err="1"/>
              <a:t>sudo</a:t>
            </a:r>
            <a:endParaRPr lang="en-US" altLang="ko-KR" sz="2000" dirty="0"/>
          </a:p>
          <a:p>
            <a:pPr lvl="1" fontAlgn="base"/>
            <a:r>
              <a:rPr lang="ko-KR" altLang="en-US" dirty="0"/>
              <a:t>일반 사용자가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명령어를 이용하여 원하는 명령어를 관리자 권한으로 실행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 fontAlgn="base"/>
            <a:r>
              <a:rPr lang="ko-KR" altLang="en-US" dirty="0"/>
              <a:t>일반 사용자 계정을 생성할 때 계정 종류를 관리자로 선택해야 함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solidFill>
                  <a:srgbClr val="0000FF"/>
                </a:solidFill>
              </a:rPr>
              <a:t>$ </a:t>
            </a:r>
            <a:r>
              <a:rPr lang="en-US" altLang="ko-KR" dirty="0" err="1">
                <a:solidFill>
                  <a:srgbClr val="0000FF"/>
                </a:solidFill>
              </a:rPr>
              <a:t>sudo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명령어 </a:t>
            </a:r>
          </a:p>
          <a:p>
            <a:pPr lvl="5" fontAlgn="base"/>
            <a:endParaRPr lang="en-US" altLang="ko-KR" sz="1400" dirty="0"/>
          </a:p>
          <a:p>
            <a:pPr fontAlgn="base"/>
            <a:r>
              <a:rPr lang="ko-KR" altLang="en-US" sz="2000" dirty="0"/>
              <a:t>예</a:t>
            </a:r>
            <a:r>
              <a:rPr lang="en-US" altLang="ko-KR" sz="2000" dirty="0"/>
              <a:t>1 :</a:t>
            </a:r>
            <a:r>
              <a:rPr lang="ko-KR" altLang="en-US" dirty="0"/>
              <a:t> 관리자 권한으로 </a:t>
            </a:r>
            <a:r>
              <a:rPr lang="en-US" altLang="ko-KR" dirty="0"/>
              <a:t>apt</a:t>
            </a:r>
            <a:r>
              <a:rPr lang="ko-KR" altLang="en-US" dirty="0"/>
              <a:t>를 이용하여 </a:t>
            </a:r>
            <a:r>
              <a:rPr lang="en-US" altLang="ko-KR" dirty="0" err="1"/>
              <a:t>gcc</a:t>
            </a:r>
            <a:r>
              <a:rPr lang="ko-KR" altLang="en-US" dirty="0"/>
              <a:t>를 설치</a:t>
            </a:r>
            <a:endParaRPr lang="en-US" altLang="ko-KR" dirty="0"/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apt install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fontAlgn="base"/>
            <a:r>
              <a:rPr lang="ko-KR" altLang="en-US" sz="2000" dirty="0"/>
              <a:t>예</a:t>
            </a:r>
            <a:r>
              <a:rPr lang="en-US" altLang="ko-KR" sz="2000" dirty="0"/>
              <a:t>2 :</a:t>
            </a:r>
            <a:r>
              <a:rPr lang="en-US" altLang="ko-KR" sz="1400" dirty="0">
                <a:solidFill>
                  <a:srgbClr val="464653"/>
                </a:solidFill>
              </a:rPr>
              <a:t> </a:t>
            </a:r>
            <a:r>
              <a:rPr lang="en-US" altLang="ko-KR" dirty="0"/>
              <a:t>root </a:t>
            </a:r>
            <a:r>
              <a:rPr lang="ko-KR" altLang="en-US" dirty="0"/>
              <a:t>계정의 암호를 설정한 후에 </a:t>
            </a:r>
            <a:r>
              <a:rPr lang="en-US" altLang="ko-KR" dirty="0"/>
              <a:t>root </a:t>
            </a:r>
            <a:r>
              <a:rPr lang="ko-KR" altLang="en-US" dirty="0"/>
              <a:t>계정을 이용</a:t>
            </a:r>
            <a:endParaRPr lang="en-US" altLang="ko-KR" dirty="0"/>
          </a:p>
          <a:p>
            <a:pPr marL="274320" lvl="1" indent="0" fontAlgn="base">
              <a:buClr>
                <a:srgbClr val="9FB8CD"/>
              </a:buClr>
              <a:buNone/>
              <a:defRPr/>
            </a:pPr>
            <a:r>
              <a:rPr lang="en-US" altLang="ko-KR" sz="1800" dirty="0">
                <a:solidFill>
                  <a:srgbClr val="0000FF"/>
                </a:solidFill>
              </a:rPr>
              <a:t>$ </a:t>
            </a:r>
            <a:r>
              <a:rPr lang="en-US" altLang="ko-KR" sz="1800" dirty="0" err="1">
                <a:solidFill>
                  <a:srgbClr val="0000FF"/>
                </a:solidFill>
              </a:rPr>
              <a:t>sudo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</a:rPr>
              <a:t>passwd</a:t>
            </a:r>
            <a:r>
              <a:rPr lang="en-US" altLang="ko-KR" sz="1800" dirty="0">
                <a:solidFill>
                  <a:srgbClr val="0000FF"/>
                </a:solidFill>
              </a:rPr>
              <a:t> root</a:t>
            </a:r>
          </a:p>
          <a:p>
            <a:pPr marL="274320" lvl="1" indent="0" fontAlgn="base">
              <a:buClr>
                <a:srgbClr val="9FB8CD"/>
              </a:buClr>
              <a:buNone/>
              <a:defRPr/>
            </a:pPr>
            <a:r>
              <a:rPr lang="en-US" altLang="ko-KR" sz="1800" dirty="0">
                <a:solidFill>
                  <a:srgbClr val="464653"/>
                </a:solidFill>
              </a:rPr>
              <a:t>[</a:t>
            </a:r>
            <a:r>
              <a:rPr lang="en-US" altLang="ko-KR" sz="1800" dirty="0" err="1">
                <a:solidFill>
                  <a:srgbClr val="464653"/>
                </a:solidFill>
              </a:rPr>
              <a:t>sudo</a:t>
            </a:r>
            <a:r>
              <a:rPr lang="en-US" altLang="ko-KR" sz="1800" dirty="0">
                <a:solidFill>
                  <a:srgbClr val="464653"/>
                </a:solidFill>
              </a:rPr>
              <a:t>] </a:t>
            </a:r>
            <a:r>
              <a:rPr lang="en-US" altLang="ko-KR" sz="1800" dirty="0" err="1">
                <a:solidFill>
                  <a:srgbClr val="464653"/>
                </a:solidFill>
              </a:rPr>
              <a:t>chang</a:t>
            </a:r>
            <a:r>
              <a:rPr lang="ko-KR" altLang="en-US" sz="1800" dirty="0">
                <a:solidFill>
                  <a:srgbClr val="464653"/>
                </a:solidFill>
              </a:rPr>
              <a:t>의 암호</a:t>
            </a:r>
            <a:r>
              <a:rPr lang="en-US" altLang="ko-KR" sz="1800" dirty="0">
                <a:solidFill>
                  <a:srgbClr val="464653"/>
                </a:solidFill>
              </a:rPr>
              <a:t>: </a:t>
            </a:r>
          </a:p>
          <a:p>
            <a:pPr marL="274320" lvl="1" indent="0" fontAlgn="base">
              <a:buClr>
                <a:srgbClr val="9FB8CD"/>
              </a:buClr>
              <a:buNone/>
              <a:defRPr/>
            </a:pPr>
            <a:r>
              <a:rPr lang="ko-KR" altLang="en-US" sz="1800" dirty="0">
                <a:solidFill>
                  <a:srgbClr val="464653"/>
                </a:solidFill>
              </a:rPr>
              <a:t>새  암호</a:t>
            </a:r>
            <a:r>
              <a:rPr lang="en-US" altLang="ko-KR" sz="1800" dirty="0">
                <a:solidFill>
                  <a:srgbClr val="464653"/>
                </a:solidFill>
              </a:rPr>
              <a:t>: </a:t>
            </a:r>
          </a:p>
          <a:p>
            <a:pPr marL="274320" lvl="1" indent="0" fontAlgn="base">
              <a:buClr>
                <a:srgbClr val="9FB8CD"/>
              </a:buClr>
              <a:buNone/>
              <a:defRPr/>
            </a:pPr>
            <a:r>
              <a:rPr lang="ko-KR" altLang="en-US" sz="1800" dirty="0">
                <a:solidFill>
                  <a:srgbClr val="464653"/>
                </a:solidFill>
              </a:rPr>
              <a:t>새  암호 재입력</a:t>
            </a:r>
            <a:r>
              <a:rPr lang="en-US" altLang="ko-KR" sz="1800" dirty="0">
                <a:solidFill>
                  <a:srgbClr val="464653"/>
                </a:solidFill>
              </a:rPr>
              <a:t>: </a:t>
            </a:r>
          </a:p>
          <a:p>
            <a:pPr marL="274320" lvl="1" indent="0" fontAlgn="base">
              <a:buClr>
                <a:srgbClr val="9FB8CD"/>
              </a:buClr>
              <a:buNone/>
              <a:defRPr/>
            </a:pPr>
            <a:r>
              <a:rPr lang="en-US" altLang="ko-KR" sz="1800" dirty="0" err="1">
                <a:solidFill>
                  <a:srgbClr val="464653"/>
                </a:solidFill>
              </a:rPr>
              <a:t>passwd</a:t>
            </a:r>
            <a:r>
              <a:rPr lang="en-US" altLang="ko-KR" sz="1800" dirty="0">
                <a:solidFill>
                  <a:srgbClr val="464653"/>
                </a:solidFill>
              </a:rPr>
              <a:t>: </a:t>
            </a:r>
            <a:r>
              <a:rPr lang="ko-KR" altLang="en-US" sz="1800" dirty="0">
                <a:solidFill>
                  <a:srgbClr val="464653"/>
                </a:solidFill>
              </a:rPr>
              <a:t>암호를 성공적으로 업데이트했습니다</a:t>
            </a:r>
            <a:r>
              <a:rPr lang="en-US" altLang="ko-KR" sz="1800" dirty="0">
                <a:solidFill>
                  <a:srgbClr val="464653"/>
                </a:solidFill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74320" marR="0" lvl="1" indent="0" algn="l" defTabSz="914400" rtl="0" eaLnBrk="1" fontAlgn="base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3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3826768" cy="4744184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표시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설정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네트워크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배경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모양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개인 정보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소리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전원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디스플레이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지역 및 언어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사용자</a:t>
            </a:r>
            <a:r>
              <a:rPr lang="en-US" altLang="ko-KR" dirty="0"/>
              <a:t>] </a:t>
            </a:r>
            <a:r>
              <a:rPr lang="ko-KR" altLang="en-US" dirty="0"/>
              <a:t>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B8CBA-EF6A-4F5C-8A9E-61E584DF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060848"/>
            <a:ext cx="4535135" cy="37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36104" y="1295400"/>
            <a:ext cx="8229600" cy="4842696"/>
          </a:xfrm>
        </p:spPr>
        <p:txBody>
          <a:bodyPr/>
          <a:lstStyle/>
          <a:p>
            <a:r>
              <a:rPr lang="ko-KR" altLang="en-US" dirty="0"/>
              <a:t>네트워크 설정 창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설정</a:t>
            </a:r>
            <a:r>
              <a:rPr lang="en-US" altLang="ko-KR" dirty="0"/>
              <a:t>] -&gt; [</a:t>
            </a:r>
            <a:r>
              <a:rPr lang="ko-KR" altLang="en-US" dirty="0"/>
              <a:t>네트워크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67149" y="-5842546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FF9303C-63A8-4E42-B8F9-A9BA6843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07761560" descr="EMB000060242a1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48998"/>
            <a:ext cx="3816424" cy="350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07761488" descr="EMB000060242a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5" y="2654708"/>
            <a:ext cx="3157595" cy="318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07761416"/>
          <p:cNvSpPr>
            <a:spLocks noChangeArrowheads="1"/>
          </p:cNvSpPr>
          <p:nvPr/>
        </p:nvSpPr>
        <p:spPr bwMode="auto">
          <a:xfrm>
            <a:off x="3985705" y="2985773"/>
            <a:ext cx="208037" cy="239092"/>
          </a:xfrm>
          <a:prstGeom prst="rect">
            <a:avLst/>
          </a:prstGeom>
          <a:noFill/>
          <a:ln w="4191">
            <a:solidFill>
              <a:srgbClr val="DB5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193742" y="3100813"/>
            <a:ext cx="954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8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수동 설정</a:t>
            </a:r>
            <a:r>
              <a:rPr lang="en-US" altLang="ko-KR" dirty="0"/>
              <a:t> / </a:t>
            </a:r>
            <a:r>
              <a:rPr lang="ko-KR" altLang="en-US" dirty="0"/>
              <a:t>자동 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수동 설정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네트마스크</a:t>
            </a:r>
            <a:r>
              <a:rPr lang="en-US" altLang="ko-KR" dirty="0"/>
              <a:t>, </a:t>
            </a:r>
            <a:r>
              <a:rPr lang="ko-KR" altLang="en-US" dirty="0"/>
              <a:t>게이트웨이 정보 입력</a:t>
            </a:r>
            <a:endParaRPr lang="en-US" altLang="ko-KR" dirty="0"/>
          </a:p>
          <a:p>
            <a:pPr lvl="3"/>
            <a:endParaRPr lang="ko-KR" altLang="en-US" dirty="0"/>
          </a:p>
          <a:p>
            <a:r>
              <a:rPr lang="ko-KR" altLang="en-US" dirty="0"/>
              <a:t>자동 설정</a:t>
            </a:r>
          </a:p>
        </p:txBody>
      </p:sp>
      <p:pic>
        <p:nvPicPr>
          <p:cNvPr id="2049" name="_x207757600" descr="EMB000060242a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1" y="3003579"/>
            <a:ext cx="3239300" cy="32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07756376" descr="EMB000060242a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40" y="3003579"/>
            <a:ext cx="3239349" cy="32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18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5900</TotalTime>
  <Words>2348</Words>
  <Application>Microsoft Office PowerPoint</Application>
  <PresentationFormat>화면 슬라이드 쇼(4:3)</PresentationFormat>
  <Paragraphs>562</Paragraphs>
  <Slides>42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8" baseType="lpstr">
      <vt:lpstr>Noto Sans CJK KR</vt:lpstr>
      <vt:lpstr>Noto Sans CJK KR Medium</vt:lpstr>
      <vt:lpstr>굴림</vt:lpstr>
      <vt:lpstr>굴림체</vt:lpstr>
      <vt:lpstr>돋움</vt:lpstr>
      <vt:lpstr>맑은 고딕</vt:lpstr>
      <vt:lpstr>바탕</vt:lpstr>
      <vt:lpstr>한컴바탕</vt:lpstr>
      <vt:lpstr>Arial</vt:lpstr>
      <vt:lpstr>Bookman Old Style</vt:lpstr>
      <vt:lpstr>Gill Sans MT</vt:lpstr>
      <vt:lpstr>Lucida Console</vt:lpstr>
      <vt:lpstr>Lucida Sans Typewriter</vt:lpstr>
      <vt:lpstr>Wingdings</vt:lpstr>
      <vt:lpstr>Wingdings 3</vt:lpstr>
      <vt:lpstr>원본</vt:lpstr>
      <vt:lpstr>14장 시스템 관리    </vt:lpstr>
      <vt:lpstr>PowerPoint 프레젠테이션</vt:lpstr>
      <vt:lpstr>14.1 시스템 관리자   </vt:lpstr>
      <vt:lpstr>시스템 관리자</vt:lpstr>
      <vt:lpstr>시스템 관리자</vt:lpstr>
      <vt:lpstr>sudo(superuser do)</vt:lpstr>
      <vt:lpstr>설정</vt:lpstr>
      <vt:lpstr>네트워크 설정</vt:lpstr>
      <vt:lpstr>네트워크 수동 설정 / 자동 설정</vt:lpstr>
      <vt:lpstr>디스플레이(해상도) 설정</vt:lpstr>
      <vt:lpstr>배경 설정</vt:lpstr>
      <vt:lpstr>14.2 사용자 계정 관리 </vt:lpstr>
      <vt:lpstr>사용자 계정 추가</vt:lpstr>
      <vt:lpstr>사용자 계정 추가</vt:lpstr>
      <vt:lpstr>사용자 계정 추가 명령어</vt:lpstr>
      <vt:lpstr>14.3 시스템 부팅과 종료  </vt:lpstr>
      <vt:lpstr>시스템 부팅</vt:lpstr>
      <vt:lpstr>시스템 부팅</vt:lpstr>
      <vt:lpstr>런레벨</vt:lpstr>
      <vt:lpstr>런레벨</vt:lpstr>
      <vt:lpstr>프로세스 관리 도구 top</vt:lpstr>
      <vt:lpstr>시스템 종료</vt:lpstr>
      <vt:lpstr>14.4 시스템 부팅과 데몬  </vt:lpstr>
      <vt:lpstr>systemd</vt:lpstr>
      <vt:lpstr>systemd</vt:lpstr>
      <vt:lpstr>init과 systemd</vt:lpstr>
      <vt:lpstr>데몬</vt:lpstr>
      <vt:lpstr>데몬의 동작 방식</vt:lpstr>
      <vt:lpstr>주요 데몬</vt:lpstr>
      <vt:lpstr>커널 데몬</vt:lpstr>
      <vt:lpstr>service</vt:lpstr>
      <vt:lpstr>14.5 systemd 관련 명령어  </vt:lpstr>
      <vt:lpstr>부팅 관련 systemd 명령어</vt:lpstr>
      <vt:lpstr>서비스 상태 표시: systemctl 명령어</vt:lpstr>
      <vt:lpstr> 서비스 제어: systemctl 명령어</vt:lpstr>
      <vt:lpstr>14.6 소프트웨어 설치   </vt:lpstr>
      <vt:lpstr>우분투 소프트웨어 센터</vt:lpstr>
      <vt:lpstr>우분투 소프트웨어 센터</vt:lpstr>
      <vt:lpstr>자동 소프트웨어 설치 도구 apt</vt:lpstr>
      <vt:lpstr>데비안 패키지 매니저 dpkg</vt:lpstr>
      <vt:lpstr>데비안 패키지 매니저 dpkg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379</cp:revision>
  <dcterms:created xsi:type="dcterms:W3CDTF">2012-06-25T11:27:47Z</dcterms:created>
  <dcterms:modified xsi:type="dcterms:W3CDTF">2023-07-31T07:35:43Z</dcterms:modified>
</cp:coreProperties>
</file>