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257" r:id="rId3"/>
    <p:sldId id="292" r:id="rId4"/>
    <p:sldId id="293" r:id="rId5"/>
    <p:sldId id="261" r:id="rId6"/>
    <p:sldId id="294" r:id="rId7"/>
    <p:sldId id="282" r:id="rId8"/>
    <p:sldId id="296" r:id="rId9"/>
    <p:sldId id="284" r:id="rId10"/>
    <p:sldId id="269" r:id="rId11"/>
    <p:sldId id="283" r:id="rId12"/>
    <p:sldId id="259" r:id="rId13"/>
    <p:sldId id="276" r:id="rId14"/>
    <p:sldId id="279" r:id="rId15"/>
    <p:sldId id="277" r:id="rId16"/>
    <p:sldId id="285" r:id="rId17"/>
    <p:sldId id="281" r:id="rId18"/>
    <p:sldId id="260" r:id="rId19"/>
    <p:sldId id="262" r:id="rId20"/>
    <p:sldId id="266" r:id="rId21"/>
    <p:sldId id="274" r:id="rId22"/>
    <p:sldId id="267" r:id="rId23"/>
    <p:sldId id="297" r:id="rId24"/>
    <p:sldId id="286" r:id="rId25"/>
    <p:sldId id="268" r:id="rId26"/>
    <p:sldId id="298" r:id="rId27"/>
    <p:sldId id="272" r:id="rId28"/>
    <p:sldId id="271"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ckter, Cheryl L" initials="DCL" lastIdx="1" clrIdx="0">
    <p:extLst>
      <p:ext uri="{19B8F6BF-5375-455C-9EA6-DF929625EA0E}">
        <p15:presenceInfo xmlns:p15="http://schemas.microsoft.com/office/powerpoint/2012/main" userId="S-1-5-21-914998017-3378650636-3039052779-78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3" autoAdjust="0"/>
  </p:normalViewPr>
  <p:slideViewPr>
    <p:cSldViewPr>
      <p:cViewPr varScale="1">
        <p:scale>
          <a:sx n="59" d="100"/>
          <a:sy n="59" d="100"/>
        </p:scale>
        <p:origin x="171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48519AF-4CDF-4EBC-AE65-214B8B44C86C}" type="slidenum">
              <a:rPr lang="en-US"/>
              <a:pPr/>
              <a:t>‹#›</a:t>
            </a:fld>
            <a:endParaRPr lang="en-US"/>
          </a:p>
        </p:txBody>
      </p:sp>
    </p:spTree>
    <p:extLst>
      <p:ext uri="{BB962C8B-B14F-4D97-AF65-F5344CB8AC3E}">
        <p14:creationId xmlns:p14="http://schemas.microsoft.com/office/powerpoint/2010/main" val="16978982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1</a:t>
            </a:fld>
            <a:endParaRPr lang="en-US"/>
          </a:p>
        </p:txBody>
      </p:sp>
    </p:spTree>
    <p:extLst>
      <p:ext uri="{BB962C8B-B14F-4D97-AF65-F5344CB8AC3E}">
        <p14:creationId xmlns:p14="http://schemas.microsoft.com/office/powerpoint/2010/main" val="2106698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22</a:t>
            </a:fld>
            <a:endParaRPr lang="en-US"/>
          </a:p>
        </p:txBody>
      </p:sp>
    </p:spTree>
    <p:extLst>
      <p:ext uri="{BB962C8B-B14F-4D97-AF65-F5344CB8AC3E}">
        <p14:creationId xmlns:p14="http://schemas.microsoft.com/office/powerpoint/2010/main" val="2667302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24</a:t>
            </a:fld>
            <a:endParaRPr lang="en-US"/>
          </a:p>
        </p:txBody>
      </p:sp>
    </p:spTree>
    <p:extLst>
      <p:ext uri="{BB962C8B-B14F-4D97-AF65-F5344CB8AC3E}">
        <p14:creationId xmlns:p14="http://schemas.microsoft.com/office/powerpoint/2010/main" val="3673028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25</a:t>
            </a:fld>
            <a:endParaRPr lang="en-US"/>
          </a:p>
        </p:txBody>
      </p:sp>
    </p:spTree>
    <p:extLst>
      <p:ext uri="{BB962C8B-B14F-4D97-AF65-F5344CB8AC3E}">
        <p14:creationId xmlns:p14="http://schemas.microsoft.com/office/powerpoint/2010/main" val="294966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a:t>
            </a:fld>
            <a:endParaRPr lang="en-US"/>
          </a:p>
        </p:txBody>
      </p:sp>
    </p:spTree>
    <p:extLst>
      <p:ext uri="{BB962C8B-B14F-4D97-AF65-F5344CB8AC3E}">
        <p14:creationId xmlns:p14="http://schemas.microsoft.com/office/powerpoint/2010/main" val="10938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5</a:t>
            </a:fld>
            <a:endParaRPr lang="en-US"/>
          </a:p>
        </p:txBody>
      </p:sp>
    </p:spTree>
    <p:extLst>
      <p:ext uri="{BB962C8B-B14F-4D97-AF65-F5344CB8AC3E}">
        <p14:creationId xmlns:p14="http://schemas.microsoft.com/office/powerpoint/2010/main" val="3669814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7</a:t>
            </a:fld>
            <a:endParaRPr lang="en-US"/>
          </a:p>
        </p:txBody>
      </p:sp>
    </p:spTree>
    <p:extLst>
      <p:ext uri="{BB962C8B-B14F-4D97-AF65-F5344CB8AC3E}">
        <p14:creationId xmlns:p14="http://schemas.microsoft.com/office/powerpoint/2010/main" val="375815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9</a:t>
            </a:fld>
            <a:endParaRPr lang="en-US"/>
          </a:p>
        </p:txBody>
      </p:sp>
    </p:spTree>
    <p:extLst>
      <p:ext uri="{BB962C8B-B14F-4D97-AF65-F5344CB8AC3E}">
        <p14:creationId xmlns:p14="http://schemas.microsoft.com/office/powerpoint/2010/main" val="134581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16</a:t>
            </a:fld>
            <a:endParaRPr lang="en-US"/>
          </a:p>
        </p:txBody>
      </p:sp>
    </p:spTree>
    <p:extLst>
      <p:ext uri="{BB962C8B-B14F-4D97-AF65-F5344CB8AC3E}">
        <p14:creationId xmlns:p14="http://schemas.microsoft.com/office/powerpoint/2010/main" val="415499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C09E2-B462-4710-A119-FAC2B81E6101}" type="slidenum">
              <a:rPr lang="en-US"/>
              <a:pPr/>
              <a:t>19</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4000585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20</a:t>
            </a:fld>
            <a:endParaRPr lang="en-US"/>
          </a:p>
        </p:txBody>
      </p:sp>
    </p:spTree>
    <p:extLst>
      <p:ext uri="{BB962C8B-B14F-4D97-AF65-F5344CB8AC3E}">
        <p14:creationId xmlns:p14="http://schemas.microsoft.com/office/powerpoint/2010/main" val="323956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48519AF-4CDF-4EBC-AE65-214B8B44C86C}" type="slidenum">
              <a:rPr lang="en-US" smtClean="0"/>
              <a:pPr/>
              <a:t>21</a:t>
            </a:fld>
            <a:endParaRPr lang="en-US"/>
          </a:p>
        </p:txBody>
      </p:sp>
    </p:spTree>
    <p:extLst>
      <p:ext uri="{BB962C8B-B14F-4D97-AF65-F5344CB8AC3E}">
        <p14:creationId xmlns:p14="http://schemas.microsoft.com/office/powerpoint/2010/main" val="74339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3902075"/>
            <a:ext cx="3400425" cy="2949575"/>
            <a:chOff x="0" y="2458"/>
            <a:chExt cx="2142" cy="1858"/>
          </a:xfrm>
        </p:grpSpPr>
        <p:sp>
          <p:nvSpPr>
            <p:cNvPr id="2048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048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2048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048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2048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2048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2048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20490"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20491"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0492" name="Rectangle 12"/>
          <p:cNvSpPr>
            <a:spLocks noGrp="1" noChangeArrowheads="1"/>
          </p:cNvSpPr>
          <p:nvPr>
            <p:ph type="dt" sz="quarter" idx="2"/>
          </p:nvPr>
        </p:nvSpPr>
        <p:spPr/>
        <p:txBody>
          <a:bodyPr/>
          <a:lstStyle>
            <a:lvl1pPr>
              <a:defRPr/>
            </a:lvl1pPr>
          </a:lstStyle>
          <a:p>
            <a:endParaRPr lang="en-US"/>
          </a:p>
        </p:txBody>
      </p:sp>
      <p:sp>
        <p:nvSpPr>
          <p:cNvPr id="20493" name="Rectangle 13"/>
          <p:cNvSpPr>
            <a:spLocks noGrp="1" noChangeArrowheads="1"/>
          </p:cNvSpPr>
          <p:nvPr>
            <p:ph type="ftr" sz="quarter" idx="3"/>
          </p:nvPr>
        </p:nvSpPr>
        <p:spPr/>
        <p:txBody>
          <a:bodyPr/>
          <a:lstStyle>
            <a:lvl1pPr>
              <a:defRPr/>
            </a:lvl1pPr>
          </a:lstStyle>
          <a:p>
            <a:endParaRPr lang="en-US"/>
          </a:p>
        </p:txBody>
      </p:sp>
      <p:sp>
        <p:nvSpPr>
          <p:cNvPr id="20494" name="Rectangle 14"/>
          <p:cNvSpPr>
            <a:spLocks noGrp="1" noChangeArrowheads="1"/>
          </p:cNvSpPr>
          <p:nvPr>
            <p:ph type="sldNum" sz="quarter" idx="4"/>
          </p:nvPr>
        </p:nvSpPr>
        <p:spPr/>
        <p:txBody>
          <a:bodyPr/>
          <a:lstStyle>
            <a:lvl1pPr>
              <a:defRPr/>
            </a:lvl1pPr>
          </a:lstStyle>
          <a:p>
            <a:fld id="{793EBD14-3A64-4966-9F8D-86737462FCAA}"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6DD14C-2BAA-4D53-BDD2-68D210EE56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A89C3B8-D4D5-47CA-BF8E-7E2576DB815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0DCC59-26A4-46A2-9170-955B411B1DC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9E0A524-BFE7-42D7-A434-CFF76295D19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027D3E0-9383-4C71-BCB1-581903186EE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544BB1B-1D5A-4DD5-8D2F-E8397E58125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ABA5BFD-8AF6-4F6B-9222-824553AC35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521B74-F170-4C4C-92B0-F695DA7233C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9FE4B8-A874-4007-BAB6-1DFE63E716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A74CBFA-DB79-4C01-9C2F-9A112302A1D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458" name="Group 2"/>
          <p:cNvGrpSpPr>
            <a:grpSpLocks/>
          </p:cNvGrpSpPr>
          <p:nvPr/>
        </p:nvGrpSpPr>
        <p:grpSpPr bwMode="auto">
          <a:xfrm>
            <a:off x="0" y="3902075"/>
            <a:ext cx="3400425" cy="2949575"/>
            <a:chOff x="0" y="2458"/>
            <a:chExt cx="2142" cy="1858"/>
          </a:xfrm>
        </p:grpSpPr>
        <p:sp>
          <p:nvSpPr>
            <p:cNvPr id="19459"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19460"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19461"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19462"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19463"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19464"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19465"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19466"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9467"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8"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19469"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19470"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3B09EFEE-A2C3-425B-BAE3-D0CFB8360BF5}"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5400" dirty="0" smtClean="0"/>
              <a:t>Elementary Statistics</a:t>
            </a:r>
            <a:br>
              <a:rPr lang="en-US" sz="5400" dirty="0" smtClean="0"/>
            </a:br>
            <a:endParaRPr lang="en-US" sz="5400" dirty="0"/>
          </a:p>
        </p:txBody>
      </p:sp>
      <p:sp>
        <p:nvSpPr>
          <p:cNvPr id="2051" name="Rectangle 3"/>
          <p:cNvSpPr>
            <a:spLocks noGrp="1" noChangeArrowheads="1"/>
          </p:cNvSpPr>
          <p:nvPr>
            <p:ph type="subTitle" idx="1"/>
          </p:nvPr>
        </p:nvSpPr>
        <p:spPr/>
        <p:txBody>
          <a:bodyPr/>
          <a:lstStyle/>
          <a:p>
            <a:r>
              <a:rPr lang="en-US" sz="3600" dirty="0" smtClean="0"/>
              <a:t>Professor Cheryl </a:t>
            </a:r>
            <a:r>
              <a:rPr lang="en-US" sz="3600" dirty="0" err="1" smtClean="0"/>
              <a:t>Dickter</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Important Terms</a:t>
            </a:r>
          </a:p>
        </p:txBody>
      </p:sp>
      <p:sp>
        <p:nvSpPr>
          <p:cNvPr id="37891" name="Rectangle 3"/>
          <p:cNvSpPr>
            <a:spLocks noGrp="1" noChangeArrowheads="1"/>
          </p:cNvSpPr>
          <p:nvPr>
            <p:ph type="body" idx="1"/>
          </p:nvPr>
        </p:nvSpPr>
        <p:spPr>
          <a:xfrm>
            <a:off x="457200" y="1600200"/>
            <a:ext cx="8458200" cy="4530725"/>
          </a:xfrm>
        </p:spPr>
        <p:txBody>
          <a:bodyPr/>
          <a:lstStyle/>
          <a:p>
            <a:r>
              <a:rPr lang="en-US" dirty="0" smtClean="0"/>
              <a:t>Parameter: A characteristic of the </a:t>
            </a:r>
            <a:r>
              <a:rPr lang="en-US" u="sng" dirty="0" smtClean="0"/>
              <a:t>population</a:t>
            </a:r>
            <a:r>
              <a:rPr lang="en-US" dirty="0" smtClean="0"/>
              <a:t>.  Denoted with Greek letters such as </a:t>
            </a:r>
            <a:r>
              <a:rPr lang="en-US" dirty="0" smtClean="0">
                <a:sym typeface="Symbol" pitchFamily="18" charset="2"/>
              </a:rPr>
              <a:t> or </a:t>
            </a:r>
            <a:endParaRPr lang="en-US" dirty="0"/>
          </a:p>
          <a:p>
            <a:endParaRPr lang="en-US" dirty="0"/>
          </a:p>
          <a:p>
            <a:pPr eaLnBrk="1" hangingPunct="1"/>
            <a:r>
              <a:rPr lang="en-US" dirty="0" smtClean="0"/>
              <a:t>Statistic: A characteristic of a </a:t>
            </a:r>
            <a:r>
              <a:rPr lang="en-US" u="sng" dirty="0" smtClean="0"/>
              <a:t>sample</a:t>
            </a:r>
            <a:r>
              <a:rPr lang="en-US" dirty="0" smtClean="0"/>
              <a:t>.  Denoted with English letters such as X or 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lstStyle/>
          <a:p>
            <a:pPr eaLnBrk="1" hangingPunct="1"/>
            <a:r>
              <a:rPr lang="en-US" dirty="0" smtClean="0"/>
              <a:t>Data:</a:t>
            </a:r>
          </a:p>
          <a:p>
            <a:pPr lvl="1" eaLnBrk="1" hangingPunct="1"/>
            <a:r>
              <a:rPr lang="en-US" dirty="0" smtClean="0"/>
              <a:t>A set of observations or measurements</a:t>
            </a:r>
            <a:r>
              <a:rPr lang="en-US" dirty="0" smtClean="0">
                <a:sym typeface="Symbol" pitchFamily="18" charset="2"/>
              </a:rPr>
              <a:t>.</a:t>
            </a:r>
            <a:endParaRPr lang="en-US" dirty="0" smtClean="0"/>
          </a:p>
          <a:p>
            <a:pPr eaLnBrk="1" hangingPunct="1"/>
            <a:endParaRPr lang="en-US" dirty="0" smtClean="0"/>
          </a:p>
          <a:p>
            <a:pPr eaLnBrk="1" hangingPunct="1"/>
            <a:r>
              <a:rPr lang="en-US" dirty="0" smtClean="0"/>
              <a:t>Raw score (Datum):</a:t>
            </a:r>
          </a:p>
          <a:p>
            <a:pPr lvl="1" eaLnBrk="1" hangingPunct="1"/>
            <a:r>
              <a:rPr lang="en-US" dirty="0" smtClean="0"/>
              <a:t>A single observation or measurement.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a:t>Review of Basic Research Methods</a:t>
            </a:r>
          </a:p>
        </p:txBody>
      </p:sp>
      <p:sp>
        <p:nvSpPr>
          <p:cNvPr id="23555" name="Rectangle 3"/>
          <p:cNvSpPr>
            <a:spLocks noGrp="1" noChangeArrowheads="1"/>
          </p:cNvSpPr>
          <p:nvPr>
            <p:ph type="body" idx="1"/>
          </p:nvPr>
        </p:nvSpPr>
        <p:spPr/>
        <p:txBody>
          <a:bodyPr/>
          <a:lstStyle/>
          <a:p>
            <a:r>
              <a:rPr lang="en-US"/>
              <a:t>Hypothesis testing: the process of drawing conclusions about whether a particular relation between variables is supported by the evidence</a:t>
            </a:r>
          </a:p>
          <a:p>
            <a:endParaRPr lang="en-US"/>
          </a:p>
          <a:p>
            <a:r>
              <a:rPr lang="en-US"/>
              <a:t>Hypothesis: a possible explanation for the behavior being studied that is based on previously gathered facts and theories</a:t>
            </a:r>
          </a:p>
          <a:p>
            <a:endParaRPr lang="en-US"/>
          </a:p>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t>Review of Basic Research Methods</a:t>
            </a:r>
          </a:p>
        </p:txBody>
      </p:sp>
      <p:sp>
        <p:nvSpPr>
          <p:cNvPr id="48131" name="Rectangle 3"/>
          <p:cNvSpPr>
            <a:spLocks noGrp="1" noChangeArrowheads="1"/>
          </p:cNvSpPr>
          <p:nvPr>
            <p:ph type="body" idx="1"/>
          </p:nvPr>
        </p:nvSpPr>
        <p:spPr/>
        <p:txBody>
          <a:bodyPr/>
          <a:lstStyle/>
          <a:p>
            <a:r>
              <a:rPr lang="en-US" dirty="0"/>
              <a:t>Experiments: </a:t>
            </a:r>
            <a:r>
              <a:rPr lang="en-US" dirty="0" smtClean="0"/>
              <a:t>demonstrate a cause-and-effect relationship between variables</a:t>
            </a:r>
            <a:endParaRPr lang="en-US" dirty="0"/>
          </a:p>
          <a:p>
            <a:pPr lvl="1"/>
            <a:r>
              <a:rPr lang="en-US" dirty="0" smtClean="0"/>
              <a:t>Manipulation of independent variable(s) and measurement of dependent variable(s)</a:t>
            </a:r>
          </a:p>
          <a:p>
            <a:pPr lvl="1"/>
            <a:r>
              <a:rPr lang="en-US" dirty="0" smtClean="0"/>
              <a:t>Random </a:t>
            </a:r>
            <a:r>
              <a:rPr lang="en-US" dirty="0"/>
              <a:t>assignment: every participant in the study has an equal chance of being assigned to any </a:t>
            </a:r>
            <a:r>
              <a:rPr lang="en-US" dirty="0" smtClean="0"/>
              <a:t>condition</a:t>
            </a:r>
          </a:p>
          <a:p>
            <a:pPr lvl="1"/>
            <a:r>
              <a:rPr lang="en-US" dirty="0" smtClean="0"/>
              <a:t>Control: researcher controls situation so that extraneous variables do not influence results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Experimental Design</a:t>
            </a:r>
          </a:p>
        </p:txBody>
      </p:sp>
      <p:pic>
        <p:nvPicPr>
          <p:cNvPr id="51204" name="Picture 4" descr="Nolan_fig01_02"/>
          <p:cNvPicPr>
            <a:picLocks noChangeAspect="1" noChangeArrowheads="1"/>
          </p:cNvPicPr>
          <p:nvPr/>
        </p:nvPicPr>
        <p:blipFill>
          <a:blip r:embed="rId2"/>
          <a:srcRect t="44511"/>
          <a:stretch>
            <a:fillRect/>
          </a:stretch>
        </p:blipFill>
        <p:spPr bwMode="auto">
          <a:xfrm>
            <a:off x="228600" y="2003425"/>
            <a:ext cx="8534400" cy="409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dirty="0"/>
              <a:t>Review of Basic Research Methods</a:t>
            </a:r>
          </a:p>
        </p:txBody>
      </p:sp>
      <p:sp>
        <p:nvSpPr>
          <p:cNvPr id="49155" name="Rectangle 3"/>
          <p:cNvSpPr>
            <a:spLocks noGrp="1" noChangeArrowheads="1"/>
          </p:cNvSpPr>
          <p:nvPr>
            <p:ph type="body" idx="1"/>
          </p:nvPr>
        </p:nvSpPr>
        <p:spPr/>
        <p:txBody>
          <a:bodyPr/>
          <a:lstStyle/>
          <a:p>
            <a:r>
              <a:rPr lang="en-US" dirty="0" err="1"/>
              <a:t>Nonexperiments</a:t>
            </a:r>
            <a:endParaRPr lang="en-US" dirty="0"/>
          </a:p>
          <a:p>
            <a:pPr lvl="1"/>
            <a:r>
              <a:rPr lang="en-US" dirty="0"/>
              <a:t>Looking for associations </a:t>
            </a:r>
          </a:p>
          <a:p>
            <a:pPr lvl="1"/>
            <a:r>
              <a:rPr lang="en-US" dirty="0"/>
              <a:t>Cannot make causal statements</a:t>
            </a:r>
          </a:p>
          <a:p>
            <a:endParaRPr lang="en-US" dirty="0"/>
          </a:p>
          <a:p>
            <a:endParaRPr lang="en-US" dirty="0"/>
          </a:p>
        </p:txBody>
      </p:sp>
      <p:pic>
        <p:nvPicPr>
          <p:cNvPr id="6" name="Picture 4" descr="Nolan_fig01_03"/>
          <p:cNvPicPr>
            <a:picLocks noChangeAspect="1" noChangeArrowheads="1"/>
          </p:cNvPicPr>
          <p:nvPr/>
        </p:nvPicPr>
        <p:blipFill>
          <a:blip r:embed="rId2"/>
          <a:srcRect/>
          <a:stretch>
            <a:fillRect/>
          </a:stretch>
        </p:blipFill>
        <p:spPr bwMode="auto">
          <a:xfrm>
            <a:off x="0" y="3962400"/>
            <a:ext cx="9144000" cy="1720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Basic Research Methods</a:t>
            </a:r>
            <a:endParaRPr lang="en-US" dirty="0"/>
          </a:p>
        </p:txBody>
      </p:sp>
      <p:sp>
        <p:nvSpPr>
          <p:cNvPr id="3" name="Content Placeholder 2"/>
          <p:cNvSpPr>
            <a:spLocks noGrp="1"/>
          </p:cNvSpPr>
          <p:nvPr>
            <p:ph idx="1"/>
          </p:nvPr>
        </p:nvSpPr>
        <p:spPr/>
        <p:txBody>
          <a:bodyPr/>
          <a:lstStyle/>
          <a:p>
            <a:r>
              <a:rPr lang="en-US" dirty="0" smtClean="0"/>
              <a:t>Quasi-Experiments</a:t>
            </a:r>
          </a:p>
          <a:p>
            <a:pPr lvl="1"/>
            <a:r>
              <a:rPr lang="en-US" dirty="0" smtClean="0"/>
              <a:t>When randomization is not possible</a:t>
            </a:r>
          </a:p>
          <a:p>
            <a:pPr lvl="1"/>
            <a:r>
              <a:rPr lang="en-US" dirty="0" smtClean="0"/>
              <a:t>Cannot make causal statements</a:t>
            </a:r>
          </a:p>
          <a:p>
            <a:pPr lvl="1"/>
            <a:r>
              <a:rPr lang="en-US" dirty="0" smtClean="0"/>
              <a:t>Caution making generalizations</a:t>
            </a:r>
          </a:p>
          <a:p>
            <a:endParaRPr lang="en-US" dirty="0"/>
          </a:p>
        </p:txBody>
      </p:sp>
      <p:pic>
        <p:nvPicPr>
          <p:cNvPr id="4" name="Picture 4" descr="Nolan_fig01_04"/>
          <p:cNvPicPr>
            <a:picLocks noChangeAspect="1" noChangeArrowheads="1"/>
          </p:cNvPicPr>
          <p:nvPr/>
        </p:nvPicPr>
        <p:blipFill>
          <a:blip r:embed="rId3"/>
          <a:srcRect/>
          <a:stretch>
            <a:fillRect/>
          </a:stretch>
        </p:blipFill>
        <p:spPr bwMode="auto">
          <a:xfrm>
            <a:off x="838200" y="3327400"/>
            <a:ext cx="7543800" cy="353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Review of Basic Research Methods</a:t>
            </a:r>
          </a:p>
        </p:txBody>
      </p:sp>
      <p:sp>
        <p:nvSpPr>
          <p:cNvPr id="53251" name="Rectangle 3"/>
          <p:cNvSpPr>
            <a:spLocks noGrp="1" noChangeArrowheads="1"/>
          </p:cNvSpPr>
          <p:nvPr>
            <p:ph type="body" idx="1"/>
          </p:nvPr>
        </p:nvSpPr>
        <p:spPr/>
        <p:txBody>
          <a:bodyPr/>
          <a:lstStyle/>
          <a:p>
            <a:r>
              <a:rPr lang="en-US" dirty="0"/>
              <a:t>Correlation: association between two or more </a:t>
            </a:r>
            <a:r>
              <a:rPr lang="en-US" dirty="0" smtClean="0"/>
              <a:t>variables</a:t>
            </a:r>
            <a:endParaRPr lang="en-US" dirty="0"/>
          </a:p>
        </p:txBody>
      </p:sp>
      <p:pic>
        <p:nvPicPr>
          <p:cNvPr id="6" name="Picture 4" descr="Nolan_fig01_05"/>
          <p:cNvPicPr>
            <a:picLocks noChangeAspect="1" noChangeArrowheads="1"/>
          </p:cNvPicPr>
          <p:nvPr/>
        </p:nvPicPr>
        <p:blipFill>
          <a:blip r:embed="rId2"/>
          <a:srcRect/>
          <a:stretch>
            <a:fillRect/>
          </a:stretch>
        </p:blipFill>
        <p:spPr bwMode="auto">
          <a:xfrm>
            <a:off x="914400" y="2781177"/>
            <a:ext cx="7086600" cy="377043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Variables</a:t>
            </a:r>
          </a:p>
        </p:txBody>
      </p:sp>
      <p:sp>
        <p:nvSpPr>
          <p:cNvPr id="24579" name="Rectangle 3"/>
          <p:cNvSpPr>
            <a:spLocks noGrp="1" noChangeArrowheads="1"/>
          </p:cNvSpPr>
          <p:nvPr>
            <p:ph type="body" idx="1"/>
          </p:nvPr>
        </p:nvSpPr>
        <p:spPr>
          <a:xfrm>
            <a:off x="152400" y="1600200"/>
            <a:ext cx="4648200" cy="5257800"/>
          </a:xfrm>
        </p:spPr>
        <p:txBody>
          <a:bodyPr/>
          <a:lstStyle/>
          <a:p>
            <a:r>
              <a:rPr lang="en-US" dirty="0"/>
              <a:t>Independent variable: factor manipulated by researcher and interpreted as the cause of change in DV</a:t>
            </a:r>
          </a:p>
          <a:p>
            <a:r>
              <a:rPr lang="en-US" dirty="0"/>
              <a:t>Dependent variable: measurable behavior exhibited by participant</a:t>
            </a:r>
          </a:p>
          <a:p>
            <a:endParaRPr lang="en-US" dirty="0"/>
          </a:p>
        </p:txBody>
      </p:sp>
      <p:pic>
        <p:nvPicPr>
          <p:cNvPr id="24580" name="Picture 4" descr="experimentcartoon"/>
          <p:cNvPicPr>
            <a:picLocks noChangeAspect="1" noChangeArrowheads="1"/>
          </p:cNvPicPr>
          <p:nvPr/>
        </p:nvPicPr>
        <p:blipFill rotWithShape="1">
          <a:blip r:embed="rId2"/>
          <a:srcRect l="13833" r="3447"/>
          <a:stretch/>
        </p:blipFill>
        <p:spPr bwMode="auto">
          <a:xfrm>
            <a:off x="4800600" y="2057400"/>
            <a:ext cx="4191001" cy="401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Variables</a:t>
            </a:r>
          </a:p>
        </p:txBody>
      </p:sp>
      <p:sp>
        <p:nvSpPr>
          <p:cNvPr id="28675" name="Rectangle 3"/>
          <p:cNvSpPr>
            <a:spLocks noGrp="1" noChangeArrowheads="1"/>
          </p:cNvSpPr>
          <p:nvPr>
            <p:ph type="body" idx="1"/>
          </p:nvPr>
        </p:nvSpPr>
        <p:spPr/>
        <p:txBody>
          <a:bodyPr/>
          <a:lstStyle/>
          <a:p>
            <a:r>
              <a:rPr lang="en-US" dirty="0"/>
              <a:t>Operational definition: specifies the operations or procedures used to measure or manipulate a </a:t>
            </a:r>
            <a:r>
              <a:rPr lang="en-US" dirty="0" smtClean="0"/>
              <a:t>variable</a:t>
            </a:r>
          </a:p>
          <a:p>
            <a:endParaRPr lang="en-US" dirty="0"/>
          </a:p>
          <a:p>
            <a:endParaRPr lang="en-US" dirty="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Intro to Stats</a:t>
            </a:r>
          </a:p>
        </p:txBody>
      </p:sp>
      <p:sp>
        <p:nvSpPr>
          <p:cNvPr id="7171" name="Rectangle 3"/>
          <p:cNvSpPr>
            <a:spLocks noGrp="1" noChangeArrowheads="1"/>
          </p:cNvSpPr>
          <p:nvPr>
            <p:ph type="body" idx="1"/>
          </p:nvPr>
        </p:nvSpPr>
        <p:spPr/>
        <p:txBody>
          <a:bodyPr/>
          <a:lstStyle/>
          <a:p>
            <a:r>
              <a:rPr lang="en-US" dirty="0"/>
              <a:t>Statistics: branch of applied math that </a:t>
            </a:r>
            <a:r>
              <a:rPr lang="en-US" dirty="0" smtClean="0"/>
              <a:t>scientists </a:t>
            </a:r>
            <a:r>
              <a:rPr lang="en-US" dirty="0"/>
              <a:t>use to</a:t>
            </a:r>
            <a:r>
              <a:rPr lang="en-US" dirty="0" smtClean="0"/>
              <a:t>:</a:t>
            </a:r>
          </a:p>
          <a:p>
            <a:endParaRPr lang="en-US" dirty="0"/>
          </a:p>
          <a:p>
            <a:pPr lvl="1"/>
            <a:r>
              <a:rPr lang="en-US" dirty="0" smtClean="0"/>
              <a:t>Gather</a:t>
            </a:r>
            <a:r>
              <a:rPr lang="en-US" dirty="0"/>
              <a:t>, organize and analyze data</a:t>
            </a:r>
          </a:p>
          <a:p>
            <a:pPr lvl="1"/>
            <a:endParaRPr lang="en-US" dirty="0" smtClean="0"/>
          </a:p>
          <a:p>
            <a:pPr lvl="1"/>
            <a:r>
              <a:rPr lang="en-US" dirty="0" smtClean="0"/>
              <a:t>Present </a:t>
            </a:r>
            <a:r>
              <a:rPr lang="en-US" dirty="0"/>
              <a:t>data </a:t>
            </a:r>
            <a:r>
              <a:rPr lang="en-US" dirty="0" smtClean="0"/>
              <a:t>to other researchers</a:t>
            </a:r>
            <a:endParaRPr lang="en-US" dirty="0"/>
          </a:p>
          <a:p>
            <a:pPr lvl="1"/>
            <a:endParaRPr lang="en-US" dirty="0" smtClean="0"/>
          </a:p>
          <a:p>
            <a:pPr lvl="1"/>
            <a:r>
              <a:rPr lang="en-US" dirty="0" smtClean="0"/>
              <a:t>Make </a:t>
            </a:r>
            <a:r>
              <a:rPr lang="en-US" dirty="0"/>
              <a:t>inferences about </a:t>
            </a:r>
            <a:r>
              <a:rPr lang="en-US" dirty="0" smtClean="0"/>
              <a:t>data – answer questions that initiated the research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Variables</a:t>
            </a:r>
          </a:p>
        </p:txBody>
      </p:sp>
      <p:sp>
        <p:nvSpPr>
          <p:cNvPr id="34819" name="Rectangle 3"/>
          <p:cNvSpPr>
            <a:spLocks noGrp="1" noChangeArrowheads="1"/>
          </p:cNvSpPr>
          <p:nvPr>
            <p:ph type="body" idx="1"/>
          </p:nvPr>
        </p:nvSpPr>
        <p:spPr/>
        <p:txBody>
          <a:bodyPr/>
          <a:lstStyle/>
          <a:p>
            <a:r>
              <a:rPr lang="en-US"/>
              <a:t>Continuous variable: a variable that can take any value</a:t>
            </a:r>
          </a:p>
          <a:p>
            <a:endParaRPr lang="en-US"/>
          </a:p>
          <a:p>
            <a:r>
              <a:rPr lang="en-US"/>
              <a:t>Discrete variable: a variable that can only take on a small number of possible values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Variables</a:t>
            </a:r>
          </a:p>
        </p:txBody>
      </p:sp>
      <p:sp>
        <p:nvSpPr>
          <p:cNvPr id="43011" name="Rectangle 3"/>
          <p:cNvSpPr>
            <a:spLocks noGrp="1" noChangeArrowheads="1"/>
          </p:cNvSpPr>
          <p:nvPr>
            <p:ph type="body" idx="1"/>
          </p:nvPr>
        </p:nvSpPr>
        <p:spPr>
          <a:xfrm>
            <a:off x="457200" y="1600200"/>
            <a:ext cx="8229600" cy="5105400"/>
          </a:xfrm>
        </p:spPr>
        <p:txBody>
          <a:bodyPr/>
          <a:lstStyle/>
          <a:p>
            <a:r>
              <a:rPr lang="en-US" sz="2800" dirty="0"/>
              <a:t>Confounding </a:t>
            </a:r>
            <a:r>
              <a:rPr lang="en-US" sz="2800" dirty="0" smtClean="0"/>
              <a:t>variable: </a:t>
            </a:r>
            <a:r>
              <a:rPr lang="en-US" sz="2800" dirty="0"/>
              <a:t>anything that systematically varies with the IV so we cannot logically determine which variable is at </a:t>
            </a:r>
            <a:r>
              <a:rPr lang="en-US" sz="2800" dirty="0" smtClean="0"/>
              <a:t>work</a:t>
            </a:r>
          </a:p>
          <a:p>
            <a:endParaRPr lang="en-US" sz="2800" dirty="0"/>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Scales of Measurement</a:t>
            </a:r>
          </a:p>
        </p:txBody>
      </p:sp>
      <p:sp>
        <p:nvSpPr>
          <p:cNvPr id="35843" name="Rectangle 3"/>
          <p:cNvSpPr>
            <a:spLocks noGrp="1" noChangeArrowheads="1"/>
          </p:cNvSpPr>
          <p:nvPr>
            <p:ph type="body" idx="1"/>
          </p:nvPr>
        </p:nvSpPr>
        <p:spPr/>
        <p:txBody>
          <a:bodyPr/>
          <a:lstStyle/>
          <a:p>
            <a:r>
              <a:rPr lang="en-US" dirty="0"/>
              <a:t>The distinction among scales of measurement are important because they identify the limitations of certain types of measurements and because certain statistical procedures are appropriate for data collected on some scales but not on others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lstStyle/>
          <a:p>
            <a:r>
              <a:rPr lang="en-US" dirty="0"/>
              <a:t>Nominal: variable is qualitative and based on a category</a:t>
            </a:r>
          </a:p>
          <a:p>
            <a:pPr lvl="1"/>
            <a:r>
              <a:rPr lang="en-US" dirty="0"/>
              <a:t>Label and categorize observations, but do not make quantitative distinctions between </a:t>
            </a:r>
            <a:r>
              <a:rPr lang="en-US" dirty="0" smtClean="0"/>
              <a:t>observations</a:t>
            </a:r>
          </a:p>
          <a:p>
            <a:pPr lvl="1"/>
            <a:r>
              <a:rPr lang="en-US" dirty="0" smtClean="0"/>
              <a:t>Ex</a:t>
            </a:r>
            <a:r>
              <a:rPr lang="en-US" dirty="0"/>
              <a:t>: race, gender, college </a:t>
            </a:r>
            <a:r>
              <a:rPr lang="en-US" dirty="0" smtClean="0"/>
              <a:t>major</a:t>
            </a:r>
          </a:p>
          <a:p>
            <a:pPr lvl="2"/>
            <a:r>
              <a:rPr lang="en-US" dirty="0" smtClean="0"/>
              <a:t>You </a:t>
            </a:r>
            <a:r>
              <a:rPr lang="en-US" dirty="0"/>
              <a:t>can say that </a:t>
            </a:r>
            <a:r>
              <a:rPr lang="en-US" dirty="0" smtClean="0"/>
              <a:t>2 individuals </a:t>
            </a:r>
            <a:r>
              <a:rPr lang="en-US" dirty="0"/>
              <a:t>are different from one another but you can’t identify the direction or size of the differences</a:t>
            </a:r>
          </a:p>
          <a:p>
            <a:pPr lvl="2"/>
            <a:endParaRPr lang="en-US" dirty="0"/>
          </a:p>
        </p:txBody>
      </p:sp>
    </p:spTree>
    <p:extLst>
      <p:ext uri="{BB962C8B-B14F-4D97-AF65-F5344CB8AC3E}">
        <p14:creationId xmlns:p14="http://schemas.microsoft.com/office/powerpoint/2010/main" val="3842186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Scales of Measurement</a:t>
            </a:r>
            <a:endParaRPr lang="en-US" dirty="0"/>
          </a:p>
        </p:txBody>
      </p:sp>
      <p:sp>
        <p:nvSpPr>
          <p:cNvPr id="3" name="Content Placeholder 2"/>
          <p:cNvSpPr>
            <a:spLocks noGrp="1"/>
          </p:cNvSpPr>
          <p:nvPr>
            <p:ph idx="1"/>
          </p:nvPr>
        </p:nvSpPr>
        <p:spPr/>
        <p:txBody>
          <a:bodyPr/>
          <a:lstStyle/>
          <a:p>
            <a:r>
              <a:rPr lang="en-US" dirty="0" smtClean="0"/>
              <a:t>Ordinal: data are ranked and organized in an ordered sequence</a:t>
            </a:r>
          </a:p>
          <a:p>
            <a:pPr lvl="1"/>
            <a:r>
              <a:rPr lang="en-US" dirty="0" smtClean="0"/>
              <a:t>Can determine difference and the direction of difference</a:t>
            </a:r>
          </a:p>
          <a:p>
            <a:pPr lvl="1"/>
            <a:r>
              <a:rPr lang="en-US" dirty="0" smtClean="0"/>
              <a:t>Ex: standings in a race</a:t>
            </a:r>
          </a:p>
          <a:p>
            <a:pPr lvl="2"/>
            <a:r>
              <a:rPr lang="en-US" dirty="0" smtClean="0"/>
              <a:t>You can determine whether 2 individuals are different and the direction of difference</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Scales of Measurement</a:t>
            </a:r>
          </a:p>
        </p:txBody>
      </p:sp>
      <p:sp>
        <p:nvSpPr>
          <p:cNvPr id="36867" name="Rectangle 3"/>
          <p:cNvSpPr>
            <a:spLocks noGrp="1" noChangeArrowheads="1"/>
          </p:cNvSpPr>
          <p:nvPr>
            <p:ph type="body" idx="1"/>
          </p:nvPr>
        </p:nvSpPr>
        <p:spPr>
          <a:xfrm>
            <a:off x="457200" y="1600200"/>
            <a:ext cx="8229600" cy="5257800"/>
          </a:xfrm>
        </p:spPr>
        <p:txBody>
          <a:bodyPr/>
          <a:lstStyle/>
          <a:p>
            <a:r>
              <a:rPr lang="en-US" dirty="0"/>
              <a:t>Interval: ranks of scores with equal distances between scores </a:t>
            </a:r>
          </a:p>
          <a:p>
            <a:pPr lvl="1"/>
            <a:r>
              <a:rPr lang="en-US" dirty="0" smtClean="0"/>
              <a:t>Difference between two variables </a:t>
            </a:r>
            <a:r>
              <a:rPr lang="en-US" dirty="0"/>
              <a:t>is </a:t>
            </a:r>
            <a:r>
              <a:rPr lang="en-US" dirty="0" smtClean="0"/>
              <a:t>meaningful</a:t>
            </a:r>
          </a:p>
          <a:p>
            <a:pPr lvl="2"/>
            <a:r>
              <a:rPr lang="en-US" dirty="0" smtClean="0"/>
              <a:t>E.g., temperature – the difference between 80 and 90 degrees is the same as between 70 and 80</a:t>
            </a:r>
          </a:p>
          <a:p>
            <a:pPr lvl="1"/>
            <a:r>
              <a:rPr lang="en-US" dirty="0" smtClean="0"/>
              <a:t>But, no </a:t>
            </a:r>
            <a:r>
              <a:rPr lang="en-US" dirty="0"/>
              <a:t>meaningful 0 point – can’t make ratio comparisons (score of 6 is not necessarily twice than score of 3)</a:t>
            </a:r>
          </a:p>
          <a:p>
            <a:pPr lvl="2"/>
            <a:r>
              <a:rPr lang="en-US" dirty="0" smtClean="0"/>
              <a:t>E.g., temperature - 0 does not equal no heat, 100 degrees is not twice as hot as 50</a:t>
            </a:r>
            <a:endParaRPr lang="en-US" dirty="0"/>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Scales of Measurement</a:t>
            </a:r>
          </a:p>
        </p:txBody>
      </p:sp>
      <p:sp>
        <p:nvSpPr>
          <p:cNvPr id="3" name="Content Placeholder 2"/>
          <p:cNvSpPr>
            <a:spLocks noGrp="1"/>
          </p:cNvSpPr>
          <p:nvPr>
            <p:ph idx="1"/>
          </p:nvPr>
        </p:nvSpPr>
        <p:spPr/>
        <p:txBody>
          <a:bodyPr/>
          <a:lstStyle/>
          <a:p>
            <a:r>
              <a:rPr lang="en-US" dirty="0"/>
              <a:t>Ratio: interval scale with meaningful zero point</a:t>
            </a:r>
          </a:p>
          <a:p>
            <a:pPr lvl="1"/>
            <a:r>
              <a:rPr lang="en-US" dirty="0"/>
              <a:t>e</a:t>
            </a:r>
            <a:r>
              <a:rPr lang="en-US" dirty="0" smtClean="0"/>
              <a:t>.g.: </a:t>
            </a:r>
            <a:r>
              <a:rPr lang="en-US" dirty="0"/>
              <a:t># of aggressive acts </a:t>
            </a:r>
            <a:r>
              <a:rPr lang="en-US" dirty="0" smtClean="0"/>
              <a:t>performed, height, weight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17483191"/>
              </p:ext>
            </p:extLst>
          </p:nvPr>
        </p:nvGraphicFramePr>
        <p:xfrm>
          <a:off x="266700" y="4114800"/>
          <a:ext cx="8610600" cy="2148840"/>
        </p:xfrm>
        <a:graphic>
          <a:graphicData uri="http://schemas.openxmlformats.org/drawingml/2006/table">
            <a:tbl>
              <a:tblPr/>
              <a:tblGrid>
                <a:gridCol w="3924300"/>
                <a:gridCol w="1143000"/>
                <a:gridCol w="1143000"/>
                <a:gridCol w="1066800"/>
                <a:gridCol w="1333500"/>
              </a:tblGrid>
              <a:tr h="0">
                <a:tc>
                  <a:txBody>
                    <a:bodyPr/>
                    <a:lstStyle/>
                    <a:p>
                      <a:r>
                        <a:rPr lang="en-US" b="1" dirty="0"/>
                        <a:t>OK to compute....</a:t>
                      </a:r>
                    </a:p>
                  </a:txBody>
                  <a:tcPr marL="19050" marR="19050" marT="19050" marB="19050" anchor="ctr">
                    <a:lnL>
                      <a:noFill/>
                    </a:lnL>
                    <a:lnR>
                      <a:noFill/>
                    </a:lnR>
                    <a:lnT>
                      <a:noFill/>
                    </a:lnT>
                    <a:lnB>
                      <a:noFill/>
                    </a:lnB>
                  </a:tcPr>
                </a:tc>
                <a:tc>
                  <a:txBody>
                    <a:bodyPr/>
                    <a:lstStyle/>
                    <a:p>
                      <a:r>
                        <a:rPr lang="en-US" b="1" dirty="0"/>
                        <a:t>Nominal</a:t>
                      </a:r>
                    </a:p>
                  </a:txBody>
                  <a:tcPr marL="19050" marR="19050" marT="19050" marB="19050" anchor="ctr">
                    <a:lnL>
                      <a:noFill/>
                    </a:lnL>
                    <a:lnR>
                      <a:noFill/>
                    </a:lnR>
                    <a:lnT>
                      <a:noFill/>
                    </a:lnT>
                    <a:lnB>
                      <a:noFill/>
                    </a:lnB>
                  </a:tcPr>
                </a:tc>
                <a:tc>
                  <a:txBody>
                    <a:bodyPr/>
                    <a:lstStyle/>
                    <a:p>
                      <a:r>
                        <a:rPr lang="en-US" b="1" dirty="0"/>
                        <a:t>Ordinal</a:t>
                      </a:r>
                    </a:p>
                  </a:txBody>
                  <a:tcPr marL="19050" marR="19050" marT="19050" marB="19050" anchor="ctr">
                    <a:lnL>
                      <a:noFill/>
                    </a:lnL>
                    <a:lnR>
                      <a:noFill/>
                    </a:lnR>
                    <a:lnT>
                      <a:noFill/>
                    </a:lnT>
                    <a:lnB>
                      <a:noFill/>
                    </a:lnB>
                  </a:tcPr>
                </a:tc>
                <a:tc>
                  <a:txBody>
                    <a:bodyPr/>
                    <a:lstStyle/>
                    <a:p>
                      <a:r>
                        <a:rPr lang="en-US" b="1" dirty="0"/>
                        <a:t>Interval</a:t>
                      </a:r>
                    </a:p>
                  </a:txBody>
                  <a:tcPr marL="19050" marR="19050" marT="19050" marB="19050" anchor="ctr">
                    <a:lnL>
                      <a:noFill/>
                    </a:lnL>
                    <a:lnR>
                      <a:noFill/>
                    </a:lnR>
                    <a:lnT>
                      <a:noFill/>
                    </a:lnT>
                    <a:lnB>
                      <a:noFill/>
                    </a:lnB>
                  </a:tcPr>
                </a:tc>
                <a:tc>
                  <a:txBody>
                    <a:bodyPr/>
                    <a:lstStyle/>
                    <a:p>
                      <a:r>
                        <a:rPr lang="en-US" b="1" dirty="0"/>
                        <a:t>Ratio</a:t>
                      </a:r>
                    </a:p>
                  </a:txBody>
                  <a:tcPr marL="19050" marR="19050" marT="19050" marB="19050" anchor="ctr">
                    <a:lnL>
                      <a:noFill/>
                    </a:lnL>
                    <a:lnR>
                      <a:noFill/>
                    </a:lnR>
                    <a:lnT>
                      <a:noFill/>
                    </a:lnT>
                    <a:lnB>
                      <a:noFill/>
                    </a:lnB>
                  </a:tcPr>
                </a:tc>
              </a:tr>
              <a:tr h="0">
                <a:tc>
                  <a:txBody>
                    <a:bodyPr/>
                    <a:lstStyle/>
                    <a:p>
                      <a:r>
                        <a:rPr lang="en-US" dirty="0" smtClean="0"/>
                        <a:t>Frequency distribution</a:t>
                      </a:r>
                      <a:endParaRPr lang="en-US" dirty="0"/>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dirty="0"/>
                        <a:t>Yes</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r>
              <a:tr h="0">
                <a:tc>
                  <a:txBody>
                    <a:bodyPr/>
                    <a:lstStyle/>
                    <a:p>
                      <a:r>
                        <a:rPr lang="en-US" dirty="0" smtClean="0"/>
                        <a:t>Median </a:t>
                      </a:r>
                      <a:r>
                        <a:rPr lang="en-US" dirty="0"/>
                        <a:t>and </a:t>
                      </a:r>
                      <a:r>
                        <a:rPr lang="en-US" dirty="0" smtClean="0"/>
                        <a:t>percentiles</a:t>
                      </a:r>
                      <a:endParaRPr lang="en-US" dirty="0"/>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dirty="0"/>
                        <a:t>Yes</a:t>
                      </a:r>
                    </a:p>
                  </a:txBody>
                  <a:tcPr marL="19050" marR="19050" marT="19050" marB="19050" anchor="ctr">
                    <a:lnL>
                      <a:noFill/>
                    </a:lnL>
                    <a:lnR>
                      <a:noFill/>
                    </a:lnR>
                    <a:lnT>
                      <a:noFill/>
                    </a:lnT>
                    <a:lnB>
                      <a:noFill/>
                    </a:lnB>
                  </a:tcPr>
                </a:tc>
              </a:tr>
              <a:tr h="0">
                <a:tc>
                  <a:txBody>
                    <a:bodyPr/>
                    <a:lstStyle/>
                    <a:p>
                      <a:r>
                        <a:rPr lang="en-US" dirty="0" smtClean="0"/>
                        <a:t>Add </a:t>
                      </a:r>
                      <a:r>
                        <a:rPr lang="en-US" dirty="0"/>
                        <a:t>or </a:t>
                      </a:r>
                      <a:r>
                        <a:rPr lang="en-US" dirty="0" smtClean="0"/>
                        <a:t>subtract</a:t>
                      </a:r>
                      <a:endParaRPr lang="en-US" dirty="0"/>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r>
              <a:tr h="0">
                <a:tc>
                  <a:txBody>
                    <a:bodyPr/>
                    <a:lstStyle/>
                    <a:p>
                      <a:r>
                        <a:rPr lang="en-US" dirty="0" smtClean="0"/>
                        <a:t>Mean</a:t>
                      </a:r>
                      <a:r>
                        <a:rPr lang="en-US" dirty="0"/>
                        <a:t>, standard deviation, standard error of the </a:t>
                      </a:r>
                      <a:r>
                        <a:rPr lang="en-US" dirty="0" smtClean="0"/>
                        <a:t>mean</a:t>
                      </a:r>
                      <a:endParaRPr lang="en-US" dirty="0"/>
                    </a:p>
                  </a:txBody>
                  <a:tcPr marL="19050" marR="19050" marT="19050" marB="19050" anchor="ctr">
                    <a:lnL>
                      <a:noFill/>
                    </a:lnL>
                    <a:lnR>
                      <a:noFill/>
                    </a:lnR>
                    <a:lnT>
                      <a:noFill/>
                    </a:lnT>
                    <a:lnB>
                      <a:noFill/>
                    </a:lnB>
                  </a:tcPr>
                </a:tc>
                <a:tc>
                  <a:txBody>
                    <a:bodyPr/>
                    <a:lstStyle/>
                    <a:p>
                      <a:r>
                        <a:rPr lang="en-US" dirty="0"/>
                        <a:t>No</a:t>
                      </a:r>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c>
                  <a:txBody>
                    <a:bodyPr/>
                    <a:lstStyle/>
                    <a:p>
                      <a:r>
                        <a:rPr lang="en-US"/>
                        <a:t>Yes</a:t>
                      </a:r>
                    </a:p>
                  </a:txBody>
                  <a:tcPr marL="19050" marR="19050" marT="19050" marB="19050" anchor="ctr">
                    <a:lnL>
                      <a:noFill/>
                    </a:lnL>
                    <a:lnR>
                      <a:noFill/>
                    </a:lnR>
                    <a:lnT>
                      <a:noFill/>
                    </a:lnT>
                    <a:lnB>
                      <a:noFill/>
                    </a:lnB>
                  </a:tcPr>
                </a:tc>
              </a:tr>
              <a:tr h="0">
                <a:tc>
                  <a:txBody>
                    <a:bodyPr/>
                    <a:lstStyle/>
                    <a:p>
                      <a:r>
                        <a:rPr lang="en-US" dirty="0" smtClean="0"/>
                        <a:t>Ratio</a:t>
                      </a:r>
                      <a:r>
                        <a:rPr lang="en-US" dirty="0"/>
                        <a:t>, or coefficient of </a:t>
                      </a:r>
                      <a:r>
                        <a:rPr lang="en-US" dirty="0" smtClean="0"/>
                        <a:t>variation</a:t>
                      </a:r>
                      <a:endParaRPr lang="en-US" dirty="0"/>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a:t>No</a:t>
                      </a:r>
                    </a:p>
                  </a:txBody>
                  <a:tcPr marL="19050" marR="19050" marT="19050" marB="19050" anchor="ctr">
                    <a:lnL>
                      <a:noFill/>
                    </a:lnL>
                    <a:lnR>
                      <a:noFill/>
                    </a:lnR>
                    <a:lnT>
                      <a:noFill/>
                    </a:lnT>
                    <a:lnB>
                      <a:noFill/>
                    </a:lnB>
                  </a:tcPr>
                </a:tc>
                <a:tc>
                  <a:txBody>
                    <a:bodyPr/>
                    <a:lstStyle/>
                    <a:p>
                      <a:r>
                        <a:rPr lang="en-US" dirty="0"/>
                        <a:t>Yes</a:t>
                      </a:r>
                    </a:p>
                  </a:txBody>
                  <a:tcPr marL="19050" marR="19050" marT="19050" marB="19050" anchor="ctr">
                    <a:lnL>
                      <a:noFill/>
                    </a:lnL>
                    <a:lnR>
                      <a:noFill/>
                    </a:lnR>
                    <a:lnT>
                      <a:noFill/>
                    </a:lnT>
                    <a:lnB>
                      <a:noFill/>
                    </a:lnB>
                  </a:tcPr>
                </a:tc>
              </a:tr>
            </a:tbl>
          </a:graphicData>
        </a:graphic>
      </p:graphicFrame>
    </p:spTree>
    <p:extLst>
      <p:ext uri="{BB962C8B-B14F-4D97-AF65-F5344CB8AC3E}">
        <p14:creationId xmlns:p14="http://schemas.microsoft.com/office/powerpoint/2010/main" val="3741896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a:t>Some Notes on Calculations:</a:t>
            </a:r>
            <a:br>
              <a:rPr lang="en-US" sz="4000"/>
            </a:br>
            <a:r>
              <a:rPr lang="en-US" sz="4000"/>
              <a:t>Rounding</a:t>
            </a:r>
          </a:p>
        </p:txBody>
      </p:sp>
      <p:sp>
        <p:nvSpPr>
          <p:cNvPr id="40963" name="Rectangle 3"/>
          <p:cNvSpPr>
            <a:spLocks noGrp="1" noChangeArrowheads="1"/>
          </p:cNvSpPr>
          <p:nvPr>
            <p:ph type="body" idx="1"/>
          </p:nvPr>
        </p:nvSpPr>
        <p:spPr/>
        <p:txBody>
          <a:bodyPr/>
          <a:lstStyle/>
          <a:p>
            <a:r>
              <a:rPr lang="en-US" i="1" dirty="0" smtClean="0"/>
              <a:t>Use Appendix in your text for a basic math review</a:t>
            </a:r>
          </a:p>
          <a:p>
            <a:endParaRPr lang="en-US" dirty="0"/>
          </a:p>
          <a:p>
            <a:r>
              <a:rPr lang="en-US" dirty="0" smtClean="0"/>
              <a:t>When </a:t>
            </a:r>
            <a:r>
              <a:rPr lang="en-US" dirty="0"/>
              <a:t>calculating problems, round to four decimal places (.0874)</a:t>
            </a:r>
          </a:p>
          <a:p>
            <a:endParaRPr lang="en-US" dirty="0"/>
          </a:p>
          <a:p>
            <a:r>
              <a:rPr lang="en-US" dirty="0"/>
              <a:t>When reporting answers, round to two decimal places (.09)</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Some Notes on Calculations</a:t>
            </a:r>
          </a:p>
        </p:txBody>
      </p:sp>
      <p:sp>
        <p:nvSpPr>
          <p:cNvPr id="39939" name="Rectangle 3"/>
          <p:cNvSpPr>
            <a:spLocks noGrp="1" noChangeArrowheads="1"/>
          </p:cNvSpPr>
          <p:nvPr>
            <p:ph type="body" idx="1"/>
          </p:nvPr>
        </p:nvSpPr>
        <p:spPr/>
        <p:txBody>
          <a:bodyPr/>
          <a:lstStyle/>
          <a:p>
            <a:r>
              <a:rPr lang="en-US"/>
              <a:t>Summations: </a:t>
            </a:r>
            <a:r>
              <a:rPr lang="el-GR" sz="5400">
                <a:cs typeface="Arial" charset="0"/>
              </a:rPr>
              <a:t>Σ</a:t>
            </a:r>
          </a:p>
        </p:txBody>
      </p:sp>
      <p:graphicFrame>
        <p:nvGraphicFramePr>
          <p:cNvPr id="39940" name="Object 4"/>
          <p:cNvGraphicFramePr>
            <a:graphicFrameLocks noChangeAspect="1"/>
          </p:cNvGraphicFramePr>
          <p:nvPr/>
        </p:nvGraphicFramePr>
        <p:xfrm>
          <a:off x="3592513" y="3790950"/>
          <a:ext cx="2686050" cy="555625"/>
        </p:xfrm>
        <a:graphic>
          <a:graphicData uri="http://schemas.openxmlformats.org/presentationml/2006/ole">
            <mc:AlternateContent xmlns:mc="http://schemas.openxmlformats.org/markup-compatibility/2006">
              <mc:Choice xmlns:v="urn:schemas-microsoft-com:vml" Requires="v">
                <p:oleObj spid="_x0000_s40136" name="Equation" r:id="rId3" imgW="1104900" imgH="228600" progId="Equation.3">
                  <p:embed/>
                </p:oleObj>
              </mc:Choice>
              <mc:Fallback>
                <p:oleObj name="Equation" r:id="rId3" imgW="1104900" imgH="228600" progId="Equation.3">
                  <p:embed/>
                  <p:pic>
                    <p:nvPicPr>
                      <p:cNvPr id="0" name="Picture 4"/>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2513" y="3790950"/>
                        <a:ext cx="2686050" cy="555625"/>
                      </a:xfrm>
                      <a:prstGeom prst="rect">
                        <a:avLst/>
                      </a:prstGeom>
                      <a:solidFill>
                        <a:schemeClr val="tx1"/>
                      </a:solidFill>
                    </p:spPr>
                  </p:pic>
                </p:oleObj>
              </mc:Fallback>
            </mc:AlternateContent>
          </a:graphicData>
        </a:graphic>
      </p:graphicFrame>
      <p:sp>
        <p:nvSpPr>
          <p:cNvPr id="39941" name="Text Box 5"/>
          <p:cNvSpPr txBox="1">
            <a:spLocks noChangeArrowheads="1"/>
          </p:cNvSpPr>
          <p:nvPr/>
        </p:nvSpPr>
        <p:spPr bwMode="auto">
          <a:xfrm>
            <a:off x="3592513" y="4857750"/>
            <a:ext cx="3987800" cy="366713"/>
          </a:xfrm>
          <a:prstGeom prst="rect">
            <a:avLst/>
          </a:prstGeom>
          <a:noFill/>
          <a:ln w="9525">
            <a:noFill/>
            <a:miter lim="800000"/>
            <a:headEnd/>
            <a:tailEnd/>
          </a:ln>
          <a:effectLst/>
        </p:spPr>
        <p:txBody>
          <a:bodyPr wrap="none">
            <a:spAutoFit/>
          </a:bodyPr>
          <a:lstStyle/>
          <a:p>
            <a:pPr eaLnBrk="1" hangingPunct="1"/>
            <a:r>
              <a:rPr lang="en-US"/>
              <a:t>Sum of all X’s for subscripts i = 1 to N</a:t>
            </a:r>
          </a:p>
        </p:txBody>
      </p:sp>
      <p:grpSp>
        <p:nvGrpSpPr>
          <p:cNvPr id="39942" name="Group 6"/>
          <p:cNvGrpSpPr>
            <a:grpSpLocks/>
          </p:cNvGrpSpPr>
          <p:nvPr/>
        </p:nvGrpSpPr>
        <p:grpSpPr bwMode="auto">
          <a:xfrm>
            <a:off x="6411913" y="3486150"/>
            <a:ext cx="1524000" cy="1143000"/>
            <a:chOff x="4668" y="2064"/>
            <a:chExt cx="960" cy="720"/>
          </a:xfrm>
        </p:grpSpPr>
        <p:graphicFrame>
          <p:nvGraphicFramePr>
            <p:cNvPr id="39943" name="Object 7"/>
            <p:cNvGraphicFramePr>
              <a:graphicFrameLocks noChangeAspect="1"/>
            </p:cNvGraphicFramePr>
            <p:nvPr/>
          </p:nvGraphicFramePr>
          <p:xfrm>
            <a:off x="4971" y="2064"/>
            <a:ext cx="657" cy="720"/>
          </p:xfrm>
          <a:graphic>
            <a:graphicData uri="http://schemas.openxmlformats.org/presentationml/2006/ole">
              <mc:AlternateContent xmlns:mc="http://schemas.openxmlformats.org/markup-compatibility/2006">
                <mc:Choice xmlns:v="urn:schemas-microsoft-com:vml" Requires="v">
                  <p:oleObj spid="_x0000_s40137" name="Equation" r:id="rId5" imgW="393529" imgH="431613" progId="Equation.3">
                    <p:embed/>
                  </p:oleObj>
                </mc:Choice>
                <mc:Fallback>
                  <p:oleObj name="Equation" r:id="rId5" imgW="393529" imgH="431613" progId="Equation.3">
                    <p:embed/>
                    <p:pic>
                      <p:nvPicPr>
                        <p:cNvPr id="0" name="Picture 7"/>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1" y="2064"/>
                          <a:ext cx="657" cy="720"/>
                        </a:xfrm>
                        <a:prstGeom prst="rect">
                          <a:avLst/>
                        </a:prstGeom>
                        <a:solidFill>
                          <a:schemeClr val="tx1"/>
                        </a:solidFill>
                      </p:spPr>
                    </p:pic>
                  </p:oleObj>
                </mc:Fallback>
              </mc:AlternateContent>
            </a:graphicData>
          </a:graphic>
        </p:graphicFrame>
        <p:sp>
          <p:nvSpPr>
            <p:cNvPr id="39944" name="Text Box 8"/>
            <p:cNvSpPr txBox="1">
              <a:spLocks noChangeArrowheads="1"/>
            </p:cNvSpPr>
            <p:nvPr/>
          </p:nvSpPr>
          <p:spPr bwMode="auto">
            <a:xfrm>
              <a:off x="4668" y="2304"/>
              <a:ext cx="200" cy="231"/>
            </a:xfrm>
            <a:prstGeom prst="rect">
              <a:avLst/>
            </a:prstGeom>
            <a:noFill/>
            <a:ln w="9525">
              <a:noFill/>
              <a:miter lim="800000"/>
              <a:headEnd/>
              <a:tailEnd/>
            </a:ln>
            <a:effectLst/>
          </p:spPr>
          <p:txBody>
            <a:bodyPr wrap="none">
              <a:spAutoFit/>
            </a:bodyPr>
            <a:lstStyle/>
            <a:p>
              <a:pPr eaLnBrk="1" hangingPunct="1"/>
              <a:r>
                <a:rPr lang="en-US"/>
                <a:t>=</a:t>
              </a:r>
            </a:p>
          </p:txBody>
        </p:sp>
      </p:grpSp>
      <p:graphicFrame>
        <p:nvGraphicFramePr>
          <p:cNvPr id="39965" name="Group 29"/>
          <p:cNvGraphicFramePr>
            <a:graphicFrameLocks noGrp="1"/>
          </p:cNvGraphicFramePr>
          <p:nvPr/>
        </p:nvGraphicFramePr>
        <p:xfrm>
          <a:off x="206375" y="3684588"/>
          <a:ext cx="3048000" cy="1463040"/>
        </p:xfrm>
        <a:graphic>
          <a:graphicData uri="http://schemas.openxmlformats.org/drawingml/2006/table">
            <a:tbl>
              <a:tblPr/>
              <a:tblGrid>
                <a:gridCol w="1524000"/>
                <a:gridCol w="1524000"/>
              </a:tblGrid>
              <a:tr h="203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Subject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Score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10199"/>
                            </a:outerShdw>
                          </a:effectLst>
                          <a:latin typeface="Courier New" pitchFamily="49"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10199"/>
                            </a:outerShdw>
                          </a:effectLst>
                          <a:latin typeface="Courier New" pitchFamily="49"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9942"/>
                                        </p:tgtEl>
                                        <p:attrNameLst>
                                          <p:attrName>style.visibility</p:attrName>
                                        </p:attrNameLst>
                                      </p:cBhvr>
                                      <p:to>
                                        <p:strVal val="visible"/>
                                      </p:to>
                                    </p:set>
                                    <p:anim calcmode="lin" valueType="num">
                                      <p:cBhvr additive="base">
                                        <p:cTn id="11" dur="500" fill="hold"/>
                                        <p:tgtEl>
                                          <p:spTgt spid="39942"/>
                                        </p:tgtEl>
                                        <p:attrNameLst>
                                          <p:attrName>ppt_x</p:attrName>
                                        </p:attrNameLst>
                                      </p:cBhvr>
                                      <p:tavLst>
                                        <p:tav tm="0">
                                          <p:val>
                                            <p:strVal val="#ppt_x"/>
                                          </p:val>
                                        </p:tav>
                                        <p:tav tm="100000">
                                          <p:val>
                                            <p:strVal val="#ppt_x"/>
                                          </p:val>
                                        </p:tav>
                                      </p:tavLst>
                                    </p:anim>
                                    <p:anim calcmode="lin" valueType="num">
                                      <p:cBhvr additive="base">
                                        <p:cTn id="12"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533400"/>
            <a:ext cx="4196983" cy="646331"/>
          </a:xfrm>
          <a:prstGeom prst="rect">
            <a:avLst/>
          </a:prstGeom>
          <a:solidFill>
            <a:schemeClr val="accent2"/>
          </a:solidFill>
          <a:ln>
            <a:noFill/>
          </a:ln>
          <a:effectLst/>
          <a:extLst/>
        </p:spPr>
        <p:txBody>
          <a:bodyPr wrap="none">
            <a:spAutoFit/>
          </a:bodyPr>
          <a:lstStyle/>
          <a:p>
            <a:pPr>
              <a:defRPr/>
            </a:pPr>
            <a:r>
              <a:rPr lang="en-US" sz="3600" dirty="0">
                <a:effectLst>
                  <a:outerShdw blurRad="38100" dist="38100" dir="2700000" algn="tl">
                    <a:srgbClr val="000000"/>
                  </a:outerShdw>
                </a:effectLst>
                <a:latin typeface="Tahoma" pitchFamily="34" charset="0"/>
              </a:rPr>
              <a:t>What is a Statistic</a:t>
            </a:r>
            <a:r>
              <a:rPr lang="en-US" sz="3600" dirty="0" smtClean="0">
                <a:effectLst>
                  <a:outerShdw blurRad="38100" dist="38100" dir="2700000" algn="tl">
                    <a:srgbClr val="000000"/>
                  </a:outerShdw>
                </a:effectLst>
                <a:latin typeface="Tahoma" pitchFamily="34" charset="0"/>
              </a:rPr>
              <a:t>?</a:t>
            </a:r>
            <a:r>
              <a:rPr lang="en-US" sz="3600" dirty="0" smtClean="0">
                <a:effectLst>
                  <a:outerShdw blurRad="38100" dist="38100" dir="2700000" algn="tl">
                    <a:srgbClr val="FFFFFF"/>
                  </a:outerShdw>
                </a:effectLst>
                <a:latin typeface="Tahoma" pitchFamily="34" charset="0"/>
              </a:rPr>
              <a:t> </a:t>
            </a:r>
            <a:endParaRPr lang="en-US" sz="3600" dirty="0">
              <a:effectLst>
                <a:outerShdw blurRad="38100" dist="38100" dir="2700000" algn="tl">
                  <a:srgbClr val="FFFFFF"/>
                </a:outerShdw>
              </a:effectLst>
              <a:latin typeface="Tahoma" pitchFamily="34" charset="0"/>
            </a:endParaRPr>
          </a:p>
        </p:txBody>
      </p:sp>
      <p:sp>
        <p:nvSpPr>
          <p:cNvPr id="4099" name="Oval 6"/>
          <p:cNvSpPr>
            <a:spLocks noChangeArrowheads="1"/>
          </p:cNvSpPr>
          <p:nvPr/>
        </p:nvSpPr>
        <p:spPr bwMode="auto">
          <a:xfrm>
            <a:off x="2514600" y="2209800"/>
            <a:ext cx="3276600" cy="1981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defRPr/>
            </a:pPr>
            <a:r>
              <a:rPr lang="en-US" sz="2800">
                <a:solidFill>
                  <a:schemeClr val="bg1"/>
                </a:solidFill>
                <a:latin typeface="Comic Sans MS" pitchFamily="66" charset="0"/>
              </a:rPr>
              <a:t>Population</a:t>
            </a:r>
          </a:p>
        </p:txBody>
      </p:sp>
      <p:sp>
        <p:nvSpPr>
          <p:cNvPr id="22536" name="Oval 8"/>
          <p:cNvSpPr>
            <a:spLocks noChangeArrowheads="1"/>
          </p:cNvSpPr>
          <p:nvPr/>
        </p:nvSpPr>
        <p:spPr bwMode="auto">
          <a:xfrm>
            <a:off x="914400" y="35052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defRPr/>
            </a:pPr>
            <a:r>
              <a:rPr lang="en-US">
                <a:solidFill>
                  <a:schemeClr val="bg1"/>
                </a:solidFill>
                <a:latin typeface="Comic Sans MS" pitchFamily="66" charset="0"/>
              </a:rPr>
              <a:t>Sample</a:t>
            </a:r>
          </a:p>
        </p:txBody>
      </p:sp>
      <p:sp>
        <p:nvSpPr>
          <p:cNvPr id="22540" name="Oval 12"/>
          <p:cNvSpPr>
            <a:spLocks noChangeArrowheads="1"/>
          </p:cNvSpPr>
          <p:nvPr/>
        </p:nvSpPr>
        <p:spPr bwMode="auto">
          <a:xfrm>
            <a:off x="5410200" y="17526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defRPr/>
            </a:pPr>
            <a:r>
              <a:rPr lang="en-US">
                <a:solidFill>
                  <a:schemeClr val="bg1"/>
                </a:solidFill>
                <a:latin typeface="Comic Sans MS" pitchFamily="66" charset="0"/>
              </a:rPr>
              <a:t>Sample</a:t>
            </a:r>
          </a:p>
        </p:txBody>
      </p:sp>
      <p:sp>
        <p:nvSpPr>
          <p:cNvPr id="22541" name="Oval 13"/>
          <p:cNvSpPr>
            <a:spLocks noChangeArrowheads="1"/>
          </p:cNvSpPr>
          <p:nvPr/>
        </p:nvSpPr>
        <p:spPr bwMode="auto">
          <a:xfrm>
            <a:off x="6629400" y="21336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defRPr/>
            </a:pPr>
            <a:r>
              <a:rPr lang="en-US">
                <a:solidFill>
                  <a:schemeClr val="bg1"/>
                </a:solidFill>
                <a:latin typeface="Comic Sans MS" pitchFamily="66" charset="0"/>
              </a:rPr>
              <a:t>Sample</a:t>
            </a:r>
          </a:p>
        </p:txBody>
      </p:sp>
      <p:sp>
        <p:nvSpPr>
          <p:cNvPr id="22542" name="Oval 14"/>
          <p:cNvSpPr>
            <a:spLocks noChangeArrowheads="1"/>
          </p:cNvSpPr>
          <p:nvPr/>
        </p:nvSpPr>
        <p:spPr bwMode="auto">
          <a:xfrm>
            <a:off x="685800" y="1905000"/>
            <a:ext cx="990600" cy="838200"/>
          </a:xfrm>
          <a:prstGeom prst="ellipse">
            <a:avLst/>
          </a:prstGeom>
          <a:solidFill>
            <a:schemeClr val="accent2">
              <a:lumMod val="40000"/>
              <a:lumOff val="60000"/>
            </a:schemeClr>
          </a:solidFill>
          <a:ln w="9525">
            <a:solidFill>
              <a:schemeClr val="tx1"/>
            </a:solidFill>
            <a:round/>
            <a:headEnd/>
            <a:tailEnd/>
          </a:ln>
          <a:effectLst/>
        </p:spPr>
        <p:txBody>
          <a:bodyPr wrap="none" anchor="ctr"/>
          <a:lstStyle/>
          <a:p>
            <a:pPr algn="ctr">
              <a:defRPr/>
            </a:pPr>
            <a:r>
              <a:rPr lang="en-US" dirty="0">
                <a:solidFill>
                  <a:schemeClr val="bg1"/>
                </a:solidFill>
                <a:latin typeface="Comic Sans MS" pitchFamily="66" charset="0"/>
              </a:rPr>
              <a:t>Sample</a:t>
            </a:r>
          </a:p>
        </p:txBody>
      </p:sp>
      <p:sp>
        <p:nvSpPr>
          <p:cNvPr id="22544" name="Line 16"/>
          <p:cNvSpPr>
            <a:spLocks noChangeShapeType="1"/>
          </p:cNvSpPr>
          <p:nvPr/>
        </p:nvSpPr>
        <p:spPr bwMode="auto">
          <a:xfrm flipH="1">
            <a:off x="1905000" y="32766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Line 17"/>
          <p:cNvSpPr>
            <a:spLocks noChangeShapeType="1"/>
          </p:cNvSpPr>
          <p:nvPr/>
        </p:nvSpPr>
        <p:spPr bwMode="auto">
          <a:xfrm flipH="1" flipV="1">
            <a:off x="1752600" y="2590800"/>
            <a:ext cx="1219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Line 18"/>
          <p:cNvSpPr>
            <a:spLocks noChangeShapeType="1"/>
          </p:cNvSpPr>
          <p:nvPr/>
        </p:nvSpPr>
        <p:spPr bwMode="auto">
          <a:xfrm flipV="1">
            <a:off x="5105400" y="24384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Line 19"/>
          <p:cNvSpPr>
            <a:spLocks noChangeShapeType="1"/>
          </p:cNvSpPr>
          <p:nvPr/>
        </p:nvSpPr>
        <p:spPr bwMode="auto">
          <a:xfrm flipV="1">
            <a:off x="5562600" y="2819400"/>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4" name="Text Box 20"/>
          <p:cNvSpPr txBox="1">
            <a:spLocks noChangeArrowheads="1"/>
          </p:cNvSpPr>
          <p:nvPr/>
        </p:nvSpPr>
        <p:spPr bwMode="auto">
          <a:xfrm>
            <a:off x="1295400" y="4876800"/>
            <a:ext cx="6229350" cy="1562100"/>
          </a:xfrm>
          <a:prstGeom prst="rect">
            <a:avLst/>
          </a:prstGeom>
          <a:solidFill>
            <a:schemeClr val="accent2"/>
          </a:solidFill>
          <a:ln w="9525">
            <a:solidFill>
              <a:srgbClr val="FF9966"/>
            </a:solidFill>
            <a:miter lim="800000"/>
            <a:headEnd/>
            <a:tailEnd/>
          </a:ln>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algn="ctr" eaLnBrk="1" hangingPunct="1"/>
            <a:r>
              <a:rPr lang="en-US" altLang="en-US" dirty="0">
                <a:latin typeface="Tahoma" panose="020B0604030504040204" pitchFamily="34" charset="0"/>
              </a:rPr>
              <a:t>Parameter: value that describes a population</a:t>
            </a:r>
          </a:p>
          <a:p>
            <a:pPr algn="ctr" eaLnBrk="1" hangingPunct="1"/>
            <a:endParaRPr lang="en-US" altLang="en-US" dirty="0">
              <a:latin typeface="Tahoma" panose="020B0604030504040204" pitchFamily="34" charset="0"/>
            </a:endParaRPr>
          </a:p>
          <a:p>
            <a:pPr algn="ctr" eaLnBrk="1" hangingPunct="1"/>
            <a:r>
              <a:rPr lang="en-US" altLang="en-US" dirty="0">
                <a:latin typeface="Tahoma" panose="020B0604030504040204" pitchFamily="34" charset="0"/>
              </a:rPr>
              <a:t>Statistic: a value that describes a sample </a:t>
            </a:r>
          </a:p>
          <a:p>
            <a:pPr algn="ctr" eaLnBrk="1" hangingPunct="1"/>
            <a:r>
              <a:rPr lang="en-US" altLang="en-US" dirty="0">
                <a:latin typeface="Tahoma" panose="020B0604030504040204" pitchFamily="34" charset="0"/>
              </a:rPr>
              <a:t>PSYCH </a:t>
            </a:r>
            <a:r>
              <a:rPr lang="en-US" altLang="en-US" dirty="0">
                <a:latin typeface="Tahoma" panose="020B0604030504040204" pitchFamily="34" charset="0"/>
                <a:sym typeface="Wingdings" panose="05000000000000000000" pitchFamily="2" charset="2"/>
              </a:rPr>
              <a:t> </a:t>
            </a:r>
            <a:r>
              <a:rPr lang="en-US" altLang="en-US" dirty="0" smtClean="0">
                <a:latin typeface="Tahoma" panose="020B0604030504040204" pitchFamily="34" charset="0"/>
                <a:sym typeface="Wingdings" panose="05000000000000000000" pitchFamily="2" charset="2"/>
              </a:rPr>
              <a:t>almost always uses </a:t>
            </a:r>
            <a:r>
              <a:rPr lang="en-US" altLang="en-US" dirty="0">
                <a:latin typeface="Tahoma" panose="020B0604030504040204" pitchFamily="34" charset="0"/>
                <a:sym typeface="Wingdings" panose="05000000000000000000" pitchFamily="2" charset="2"/>
              </a:rPr>
              <a:t>samples!!!</a:t>
            </a:r>
            <a:endParaRPr lang="en-US" altLang="en-US" dirty="0">
              <a:latin typeface="Tahoma" panose="020B0604030504040204" pitchFamily="34" charset="0"/>
            </a:endParaRPr>
          </a:p>
        </p:txBody>
      </p:sp>
      <p:pic>
        <p:nvPicPr>
          <p:cNvPr id="3085" name="Picture 22" descr="j007870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3505200"/>
            <a:ext cx="11493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23" descr="an0432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1663" y="3553926"/>
            <a:ext cx="4572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24" descr="an0432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2067">
            <a:off x="4491923" y="391373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25" descr="an0432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2067">
            <a:off x="4572000" y="3704738"/>
            <a:ext cx="4572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26" descr="an04325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2067">
            <a:off x="4863227" y="3717194"/>
            <a:ext cx="4572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38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4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5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5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animBg="1"/>
      <p:bldP spid="22540" grpId="0" animBg="1"/>
      <p:bldP spid="22541" grpId="0" animBg="1"/>
      <p:bldP spid="22542" grpId="0" animBg="1"/>
      <p:bldP spid="22544" grpId="0" animBg="1"/>
      <p:bldP spid="22545" grpId="0" animBg="1"/>
      <p:bldP spid="22546" grpId="0" animBg="1"/>
      <p:bldP spid="225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225" y="568325"/>
            <a:ext cx="7543800" cy="646113"/>
          </a:xfrm>
          <a:prstGeom prst="rect">
            <a:avLst/>
          </a:prstGeom>
        </p:spPr>
        <p:txBody>
          <a:bodyPr>
            <a:spAutoFit/>
          </a:bodyPr>
          <a:lstStyle/>
          <a:p>
            <a:pPr>
              <a:defRPr/>
            </a:pPr>
            <a:r>
              <a:rPr lang="en-US" sz="3600" b="1" dirty="0">
                <a:effectLst>
                  <a:outerShdw blurRad="38100" dist="38100" dir="2700000" algn="tl">
                    <a:srgbClr val="C0C0C0"/>
                  </a:outerShdw>
                </a:effectLst>
                <a:latin typeface="Segoe UI Semibold" pitchFamily="34" charset="0"/>
              </a:rPr>
              <a:t>Descriptive &amp; Inferential Statistics</a:t>
            </a:r>
            <a:endParaRPr lang="en-US" sz="3600" dirty="0">
              <a:latin typeface="Segoe UI Semibold" pitchFamily="34" charset="0"/>
            </a:endParaRPr>
          </a:p>
        </p:txBody>
      </p:sp>
      <p:sp>
        <p:nvSpPr>
          <p:cNvPr id="5" name="Rectangle 3"/>
          <p:cNvSpPr txBox="1">
            <a:spLocks noChangeArrowheads="1"/>
          </p:cNvSpPr>
          <p:nvPr/>
        </p:nvSpPr>
        <p:spPr>
          <a:xfrm>
            <a:off x="304800" y="1371600"/>
            <a:ext cx="4113213" cy="4114800"/>
          </a:xfrm>
          <a:prstGeom prst="rect">
            <a:avLst/>
          </a:prstGeom>
          <a:solidFill>
            <a:schemeClr val="accent2"/>
          </a:solidFill>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buFont typeface="Wingdings" pitchFamily="2" charset="2"/>
              <a:buNone/>
              <a:defRPr/>
            </a:pPr>
            <a:r>
              <a:rPr lang="en-US" i="1" dirty="0" smtClean="0">
                <a:solidFill>
                  <a:schemeClr val="bg1"/>
                </a:solidFill>
                <a:latin typeface="+mj-lt"/>
              </a:rPr>
              <a:t>Descriptive Statistics</a:t>
            </a:r>
          </a:p>
          <a:p>
            <a:pPr eaLnBrk="1" hangingPunct="1">
              <a:defRPr/>
            </a:pPr>
            <a:r>
              <a:rPr lang="en-US" dirty="0" smtClean="0"/>
              <a:t>Organize</a:t>
            </a:r>
          </a:p>
          <a:p>
            <a:pPr eaLnBrk="1" hangingPunct="1">
              <a:defRPr/>
            </a:pPr>
            <a:r>
              <a:rPr lang="en-US" dirty="0" smtClean="0"/>
              <a:t>Summarize</a:t>
            </a:r>
          </a:p>
          <a:p>
            <a:pPr eaLnBrk="1" hangingPunct="1">
              <a:defRPr/>
            </a:pPr>
            <a:r>
              <a:rPr lang="en-US" dirty="0" smtClean="0"/>
              <a:t>Simplify</a:t>
            </a:r>
          </a:p>
          <a:p>
            <a:pPr eaLnBrk="1" hangingPunct="1">
              <a:defRPr/>
            </a:pPr>
            <a:r>
              <a:rPr lang="en-US" dirty="0" smtClean="0"/>
              <a:t>Presentation of data</a:t>
            </a:r>
          </a:p>
        </p:txBody>
      </p:sp>
      <p:sp>
        <p:nvSpPr>
          <p:cNvPr id="6" name="Rectangle 6"/>
          <p:cNvSpPr>
            <a:spLocks noChangeArrowheads="1"/>
          </p:cNvSpPr>
          <p:nvPr/>
        </p:nvSpPr>
        <p:spPr bwMode="auto">
          <a:xfrm>
            <a:off x="4572000" y="1371600"/>
            <a:ext cx="3808413" cy="4114800"/>
          </a:xfrm>
          <a:prstGeom prst="rect">
            <a:avLst/>
          </a:prstGeom>
          <a:solidFill>
            <a:schemeClr val="accent2">
              <a:lumMod val="75000"/>
            </a:schemeClr>
          </a:solidFill>
          <a:ln>
            <a:noFill/>
          </a:ln>
          <a:effectLst/>
          <a:extLst/>
        </p:spPr>
        <p:txBody>
          <a:bodyPr/>
          <a:lstStyle/>
          <a:p>
            <a:pPr>
              <a:spcBef>
                <a:spcPct val="20000"/>
              </a:spcBef>
              <a:buClr>
                <a:schemeClr val="tx1"/>
              </a:buClr>
              <a:buSzPct val="65000"/>
              <a:defRPr/>
            </a:pPr>
            <a:r>
              <a:rPr lang="en-US" sz="3200" i="1" dirty="0">
                <a:solidFill>
                  <a:schemeClr val="bg1"/>
                </a:solidFill>
                <a:latin typeface="+mj-lt"/>
                <a:cs typeface="Times New Roman" pitchFamily="18" charset="0"/>
              </a:rPr>
              <a:t>Inferential Statistics</a:t>
            </a:r>
          </a:p>
          <a:p>
            <a:pPr marL="457200" indent="-457200">
              <a:spcBef>
                <a:spcPct val="20000"/>
              </a:spcBef>
              <a:buClr>
                <a:schemeClr val="tx1"/>
              </a:buClr>
              <a:buSzPct val="65000"/>
              <a:buFont typeface="Arial" pitchFamily="34" charset="0"/>
              <a:buChar char="•"/>
              <a:defRPr/>
            </a:pPr>
            <a:r>
              <a:rPr lang="en-US" sz="2800" dirty="0" smtClean="0">
                <a:latin typeface="Tahoma" pitchFamily="34" charset="0"/>
              </a:rPr>
              <a:t>Generalize </a:t>
            </a:r>
            <a:r>
              <a:rPr lang="en-US" sz="2800" dirty="0">
                <a:latin typeface="Tahoma" pitchFamily="34" charset="0"/>
              </a:rPr>
              <a:t>from samples to </a:t>
            </a:r>
            <a:r>
              <a:rPr lang="en-US" sz="2800" dirty="0" smtClean="0">
                <a:latin typeface="Tahoma" pitchFamily="34" charset="0"/>
              </a:rPr>
              <a:t>populations</a:t>
            </a:r>
            <a:endParaRPr lang="en-US" sz="2800" dirty="0">
              <a:latin typeface="Tahoma" pitchFamily="34" charset="0"/>
            </a:endParaRPr>
          </a:p>
          <a:p>
            <a:pPr marL="457200" indent="-457200">
              <a:spcBef>
                <a:spcPct val="20000"/>
              </a:spcBef>
              <a:buClr>
                <a:schemeClr val="tx1"/>
              </a:buClr>
              <a:buSzPct val="100000"/>
              <a:buFont typeface="Arial" pitchFamily="34" charset="0"/>
              <a:buChar char="•"/>
              <a:defRPr/>
            </a:pPr>
            <a:r>
              <a:rPr lang="en-US" sz="2800" dirty="0">
                <a:latin typeface="Tahoma" pitchFamily="34" charset="0"/>
              </a:rPr>
              <a:t>Hypothesis testing</a:t>
            </a:r>
          </a:p>
          <a:p>
            <a:pPr marL="457200" indent="-457200">
              <a:spcBef>
                <a:spcPct val="20000"/>
              </a:spcBef>
              <a:buClr>
                <a:schemeClr val="tx1"/>
              </a:buClr>
              <a:buSzPct val="100000"/>
              <a:buFont typeface="Arial" pitchFamily="34" charset="0"/>
              <a:buChar char="•"/>
              <a:defRPr/>
            </a:pPr>
            <a:r>
              <a:rPr lang="en-US" sz="2800" dirty="0">
                <a:latin typeface="Tahoma" pitchFamily="34" charset="0"/>
              </a:rPr>
              <a:t>Relationships among variables </a:t>
            </a:r>
          </a:p>
          <a:p>
            <a:pPr marL="457200" indent="-457200">
              <a:spcBef>
                <a:spcPct val="20000"/>
              </a:spcBef>
              <a:buClr>
                <a:schemeClr val="tx1"/>
              </a:buClr>
              <a:buSzPct val="65000"/>
              <a:buFont typeface="Arial" pitchFamily="34" charset="0"/>
              <a:buChar char="•"/>
              <a:defRPr/>
            </a:pPr>
            <a:endParaRPr lang="en-US" sz="2800" dirty="0">
              <a:latin typeface="Tahoma" pitchFamily="34" charset="0"/>
            </a:endParaRPr>
          </a:p>
          <a:p>
            <a:pPr marL="457200" indent="-457200">
              <a:spcBef>
                <a:spcPct val="20000"/>
              </a:spcBef>
              <a:buClr>
                <a:schemeClr val="tx1"/>
              </a:buClr>
              <a:buSzPct val="65000"/>
              <a:buFont typeface="Arial" pitchFamily="34" charset="0"/>
              <a:buChar char="•"/>
              <a:defRPr/>
            </a:pPr>
            <a:endParaRPr lang="en-US" sz="2800" dirty="0">
              <a:latin typeface="Tahoma" pitchFamily="34" charset="0"/>
            </a:endParaRPr>
          </a:p>
        </p:txBody>
      </p:sp>
      <p:sp>
        <p:nvSpPr>
          <p:cNvPr id="4101" name="Text Box 5"/>
          <p:cNvSpPr txBox="1">
            <a:spLocks noChangeArrowheads="1"/>
          </p:cNvSpPr>
          <p:nvPr/>
        </p:nvSpPr>
        <p:spPr bwMode="auto">
          <a:xfrm>
            <a:off x="1295400" y="5715000"/>
            <a:ext cx="227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eaLnBrk="1" hangingPunct="1"/>
            <a:r>
              <a:rPr lang="en-US" altLang="en-US">
                <a:latin typeface="Tahoma" panose="020B0604030504040204" pitchFamily="34" charset="0"/>
              </a:rPr>
              <a:t>Describing data</a:t>
            </a:r>
          </a:p>
        </p:txBody>
      </p:sp>
      <p:sp>
        <p:nvSpPr>
          <p:cNvPr id="4102" name="Line 6"/>
          <p:cNvSpPr>
            <a:spLocks noChangeShapeType="1"/>
          </p:cNvSpPr>
          <p:nvPr/>
        </p:nvSpPr>
        <p:spPr bwMode="auto">
          <a:xfrm>
            <a:off x="2362200" y="4876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5"/>
          <p:cNvSpPr txBox="1">
            <a:spLocks noChangeArrowheads="1"/>
          </p:cNvSpPr>
          <p:nvPr/>
        </p:nvSpPr>
        <p:spPr bwMode="auto">
          <a:xfrm>
            <a:off x="5181600" y="5745163"/>
            <a:ext cx="24669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dirty="0" smtClean="0">
                <a:effectLst>
                  <a:outerShdw blurRad="38100" dist="38100" dir="2700000" algn="tl">
                    <a:srgbClr val="C0C0C0"/>
                  </a:outerShdw>
                </a:effectLst>
                <a:latin typeface="Tahoma" pitchFamily="34" charset="0"/>
              </a:rPr>
              <a:t>Make predictions</a:t>
            </a:r>
            <a:endParaRPr lang="en-US" b="1" dirty="0" smtClean="0">
              <a:solidFill>
                <a:srgbClr val="FFFF00"/>
              </a:solidFill>
              <a:latin typeface="Comic Sans MS" pitchFamily="66" charset="0"/>
            </a:endParaRPr>
          </a:p>
          <a:p>
            <a:pPr eaLnBrk="1" hangingPunct="1">
              <a:defRPr/>
            </a:pPr>
            <a:endParaRPr lang="en-US" dirty="0" smtClean="0">
              <a:latin typeface="Tahoma" pitchFamily="34" charset="0"/>
            </a:endParaRPr>
          </a:p>
        </p:txBody>
      </p:sp>
      <p:sp>
        <p:nvSpPr>
          <p:cNvPr id="4104" name="Line 6"/>
          <p:cNvSpPr>
            <a:spLocks noChangeShapeType="1"/>
          </p:cNvSpPr>
          <p:nvPr/>
        </p:nvSpPr>
        <p:spPr bwMode="auto">
          <a:xfrm>
            <a:off x="6248400" y="4906963"/>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63422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Descriptive Statistics</a:t>
            </a:r>
            <a:endParaRPr lang="en-US" dirty="0"/>
          </a:p>
        </p:txBody>
      </p:sp>
      <p:sp>
        <p:nvSpPr>
          <p:cNvPr id="26627" name="Rectangle 3"/>
          <p:cNvSpPr>
            <a:spLocks noGrp="1" noChangeArrowheads="1"/>
          </p:cNvSpPr>
          <p:nvPr>
            <p:ph type="body" idx="1"/>
          </p:nvPr>
        </p:nvSpPr>
        <p:spPr>
          <a:xfrm>
            <a:off x="457200" y="1600200"/>
            <a:ext cx="8229600" cy="5029200"/>
          </a:xfrm>
        </p:spPr>
        <p:txBody>
          <a:bodyPr/>
          <a:lstStyle/>
          <a:p>
            <a:pPr>
              <a:lnSpc>
                <a:spcPct val="90000"/>
              </a:lnSpc>
            </a:pPr>
            <a:r>
              <a:rPr lang="en-US" dirty="0" smtClean="0"/>
              <a:t>Organizing, summarizing, and communicating numerical information </a:t>
            </a:r>
            <a:endParaRPr lang="en-US" dirty="0"/>
          </a:p>
        </p:txBody>
      </p:sp>
      <p:pic>
        <p:nvPicPr>
          <p:cNvPr id="26628" name="Picture 4"/>
          <p:cNvPicPr>
            <a:picLocks noChangeAspect="1" noChangeArrowheads="1"/>
          </p:cNvPicPr>
          <p:nvPr/>
        </p:nvPicPr>
        <p:blipFill>
          <a:blip r:embed="rId3"/>
          <a:srcRect/>
          <a:stretch>
            <a:fillRect/>
          </a:stretch>
        </p:blipFill>
        <p:spPr bwMode="auto">
          <a:xfrm>
            <a:off x="304800" y="2743200"/>
            <a:ext cx="8534400" cy="35430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2819400" y="838200"/>
            <a:ext cx="3505200" cy="5191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2800" dirty="0">
                <a:solidFill>
                  <a:schemeClr val="bg1"/>
                </a:solidFill>
                <a:effectLst>
                  <a:outerShdw blurRad="38100" dist="38100" dir="2700000" algn="tl">
                    <a:srgbClr val="FFFFFF"/>
                  </a:outerShdw>
                </a:effectLst>
                <a:latin typeface="Tahoma" pitchFamily="34" charset="0"/>
              </a:rPr>
              <a:t>Descriptive Statistics</a:t>
            </a:r>
          </a:p>
        </p:txBody>
      </p:sp>
      <p:sp>
        <p:nvSpPr>
          <p:cNvPr id="5123" name="Text Box 5"/>
          <p:cNvSpPr txBox="1">
            <a:spLocks noChangeArrowheads="1"/>
          </p:cNvSpPr>
          <p:nvPr/>
        </p:nvSpPr>
        <p:spPr bwMode="auto">
          <a:xfrm>
            <a:off x="3505200" y="1752600"/>
            <a:ext cx="1768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eaLnBrk="1" hangingPunct="1"/>
            <a:r>
              <a:rPr lang="en-US" altLang="en-US" sz="3600">
                <a:latin typeface="Tahoma" panose="020B0604030504040204" pitchFamily="34" charset="0"/>
              </a:rPr>
              <a:t>3 Types</a:t>
            </a:r>
          </a:p>
        </p:txBody>
      </p:sp>
      <p:sp>
        <p:nvSpPr>
          <p:cNvPr id="5124" name="Line 6"/>
          <p:cNvSpPr>
            <a:spLocks noChangeShapeType="1"/>
          </p:cNvSpPr>
          <p:nvPr/>
        </p:nvSpPr>
        <p:spPr bwMode="auto">
          <a:xfrm flipH="1">
            <a:off x="1981200" y="2438400"/>
            <a:ext cx="16764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Text Box 7"/>
          <p:cNvSpPr txBox="1">
            <a:spLocks noChangeArrowheads="1"/>
          </p:cNvSpPr>
          <p:nvPr/>
        </p:nvSpPr>
        <p:spPr bwMode="auto">
          <a:xfrm>
            <a:off x="457200" y="3802063"/>
            <a:ext cx="373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eaLnBrk="1" hangingPunct="1"/>
            <a:r>
              <a:rPr lang="en-US" altLang="en-US">
                <a:latin typeface="Tahoma" panose="020B0604030504040204" pitchFamily="34" charset="0"/>
              </a:rPr>
              <a:t>1. Frequency Distributions</a:t>
            </a:r>
          </a:p>
        </p:txBody>
      </p:sp>
      <p:sp>
        <p:nvSpPr>
          <p:cNvPr id="5126" name="Line 8"/>
          <p:cNvSpPr>
            <a:spLocks noChangeShapeType="1"/>
          </p:cNvSpPr>
          <p:nvPr/>
        </p:nvSpPr>
        <p:spPr bwMode="auto">
          <a:xfrm>
            <a:off x="4495800" y="2514600"/>
            <a:ext cx="0" cy="2514600"/>
          </a:xfrm>
          <a:prstGeom prst="line">
            <a:avLst/>
          </a:prstGeom>
          <a:noFill/>
          <a:ln w="38100">
            <a:solidFill>
              <a:srgbClr val="8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9"/>
          <p:cNvSpPr>
            <a:spLocks noChangeShapeType="1"/>
          </p:cNvSpPr>
          <p:nvPr/>
        </p:nvSpPr>
        <p:spPr bwMode="auto">
          <a:xfrm>
            <a:off x="5029200" y="2438400"/>
            <a:ext cx="1828800" cy="1219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Text Box 10"/>
          <p:cNvSpPr txBox="1">
            <a:spLocks noChangeArrowheads="1"/>
          </p:cNvSpPr>
          <p:nvPr/>
        </p:nvSpPr>
        <p:spPr bwMode="auto">
          <a:xfrm>
            <a:off x="5943600" y="3810000"/>
            <a:ext cx="260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eaLnBrk="1" hangingPunct="1"/>
            <a:r>
              <a:rPr lang="en-US" altLang="en-US">
                <a:latin typeface="Tahoma" panose="020B0604030504040204" pitchFamily="34" charset="0"/>
              </a:rPr>
              <a:t>3. Summary Stats</a:t>
            </a:r>
          </a:p>
        </p:txBody>
      </p:sp>
      <p:sp>
        <p:nvSpPr>
          <p:cNvPr id="5129" name="Text Box 11"/>
          <p:cNvSpPr txBox="1">
            <a:spLocks noChangeArrowheads="1"/>
          </p:cNvSpPr>
          <p:nvPr/>
        </p:nvSpPr>
        <p:spPr bwMode="auto">
          <a:xfrm>
            <a:off x="2590800" y="5181600"/>
            <a:ext cx="4070350" cy="461963"/>
          </a:xfrm>
          <a:prstGeom prst="rect">
            <a:avLst/>
          </a:prstGeom>
          <a:solidFill>
            <a:schemeClr val="accent2">
              <a:lumMod val="40000"/>
              <a:lumOff val="60000"/>
            </a:schemeClr>
          </a:solidFill>
          <a:ln>
            <a:noFill/>
          </a:ln>
          <a:effectLst/>
        </p:spPr>
        <p:txBody>
          <a:bodyPr wrap="none">
            <a:spAutoFit/>
          </a:bodyPr>
          <a:lstStyle>
            <a:lvl1pPr eaLnBrk="0" hangingPunct="0">
              <a:defRPr sz="2400">
                <a:solidFill>
                  <a:schemeClr val="tx1"/>
                </a:solidFill>
                <a:latin typeface="Symbol" pitchFamily="18" charset="2"/>
              </a:defRPr>
            </a:lvl1pPr>
            <a:lvl2pPr marL="742950" indent="-285750" eaLnBrk="0" hangingPunct="0">
              <a:defRPr sz="2400">
                <a:solidFill>
                  <a:schemeClr val="tx1"/>
                </a:solidFill>
                <a:latin typeface="Symbol" pitchFamily="18" charset="2"/>
              </a:defRPr>
            </a:lvl2pPr>
            <a:lvl3pPr marL="1143000" indent="-228600" eaLnBrk="0" hangingPunct="0">
              <a:defRPr sz="2400">
                <a:solidFill>
                  <a:schemeClr val="tx1"/>
                </a:solidFill>
                <a:latin typeface="Symbol" pitchFamily="18" charset="2"/>
              </a:defRPr>
            </a:lvl3pPr>
            <a:lvl4pPr marL="1600200" indent="-228600" eaLnBrk="0" hangingPunct="0">
              <a:defRPr sz="2400">
                <a:solidFill>
                  <a:schemeClr val="tx1"/>
                </a:solidFill>
                <a:latin typeface="Symbol" pitchFamily="18" charset="2"/>
              </a:defRPr>
            </a:lvl4pPr>
            <a:lvl5pPr marL="2057400" indent="-228600" eaLnBrk="0" hangingPunct="0">
              <a:defRPr sz="2400">
                <a:solidFill>
                  <a:schemeClr val="tx1"/>
                </a:solidFill>
                <a:latin typeface="Symbol" pitchFamily="18" charset="2"/>
              </a:defRPr>
            </a:lvl5pPr>
            <a:lvl6pPr marL="2514600" indent="-228600" eaLnBrk="0" fontAlgn="base" hangingPunct="0">
              <a:spcBef>
                <a:spcPct val="0"/>
              </a:spcBef>
              <a:spcAft>
                <a:spcPct val="0"/>
              </a:spcAft>
              <a:defRPr sz="2400">
                <a:solidFill>
                  <a:schemeClr val="tx1"/>
                </a:solidFill>
                <a:latin typeface="Symbol" pitchFamily="18" charset="2"/>
              </a:defRPr>
            </a:lvl6pPr>
            <a:lvl7pPr marL="2971800" indent="-228600" eaLnBrk="0" fontAlgn="base" hangingPunct="0">
              <a:spcBef>
                <a:spcPct val="0"/>
              </a:spcBef>
              <a:spcAft>
                <a:spcPct val="0"/>
              </a:spcAft>
              <a:defRPr sz="2400">
                <a:solidFill>
                  <a:schemeClr val="tx1"/>
                </a:solidFill>
                <a:latin typeface="Symbol" pitchFamily="18" charset="2"/>
              </a:defRPr>
            </a:lvl7pPr>
            <a:lvl8pPr marL="3429000" indent="-228600" eaLnBrk="0" fontAlgn="base" hangingPunct="0">
              <a:spcBef>
                <a:spcPct val="0"/>
              </a:spcBef>
              <a:spcAft>
                <a:spcPct val="0"/>
              </a:spcAft>
              <a:defRPr sz="2400">
                <a:solidFill>
                  <a:schemeClr val="tx1"/>
                </a:solidFill>
                <a:latin typeface="Symbol" pitchFamily="18" charset="2"/>
              </a:defRPr>
            </a:lvl8pPr>
            <a:lvl9pPr marL="3886200" indent="-228600" eaLnBrk="0" fontAlgn="base" hangingPunct="0">
              <a:spcBef>
                <a:spcPct val="0"/>
              </a:spcBef>
              <a:spcAft>
                <a:spcPct val="0"/>
              </a:spcAft>
              <a:defRPr sz="2400">
                <a:solidFill>
                  <a:schemeClr val="tx1"/>
                </a:solidFill>
                <a:latin typeface="Symbol" pitchFamily="18" charset="2"/>
              </a:defRPr>
            </a:lvl9pPr>
          </a:lstStyle>
          <a:p>
            <a:pPr eaLnBrk="1" hangingPunct="1">
              <a:defRPr/>
            </a:pPr>
            <a:r>
              <a:rPr lang="en-US" dirty="0" smtClean="0">
                <a:solidFill>
                  <a:schemeClr val="bg1"/>
                </a:solidFill>
                <a:latin typeface="Tahoma" pitchFamily="34" charset="0"/>
              </a:rPr>
              <a:t>2. Graphical Representations</a:t>
            </a:r>
          </a:p>
        </p:txBody>
      </p:sp>
      <p:sp>
        <p:nvSpPr>
          <p:cNvPr id="5130" name="Oval 12"/>
          <p:cNvSpPr>
            <a:spLocks noChangeArrowheads="1"/>
          </p:cNvSpPr>
          <p:nvPr/>
        </p:nvSpPr>
        <p:spPr bwMode="auto">
          <a:xfrm>
            <a:off x="304800" y="4191000"/>
            <a:ext cx="3048000" cy="1066800"/>
          </a:xfrm>
          <a:prstGeom prst="ellipse">
            <a:avLst/>
          </a:prstGeom>
          <a:solidFill>
            <a:schemeClr val="accent1"/>
          </a:solidFill>
          <a:ln w="38100">
            <a:solidFill>
              <a:srgbClr val="669900"/>
            </a:solidFill>
            <a:round/>
            <a:headEnd/>
            <a:tailEnd/>
          </a:ln>
        </p:spPr>
        <p:txBody>
          <a:bodyPr wrap="none" anchor="ct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algn="ctr" eaLnBrk="1" hangingPunct="1"/>
            <a:r>
              <a:rPr lang="en-US" altLang="en-US" sz="2000" i="1" dirty="0">
                <a:latin typeface="Tahoma" panose="020B0604030504040204" pitchFamily="34" charset="0"/>
              </a:rPr>
              <a:t># of P</a:t>
            </a:r>
            <a:r>
              <a:rPr lang="en-US" altLang="en-US" sz="2000" i="1" dirty="0" smtClean="0">
                <a:latin typeface="Tahoma" panose="020B0604030504040204" pitchFamily="34" charset="0"/>
              </a:rPr>
              <a:t>s </a:t>
            </a:r>
            <a:r>
              <a:rPr lang="en-US" altLang="en-US" sz="2000" i="1" dirty="0">
                <a:latin typeface="Tahoma" panose="020B0604030504040204" pitchFamily="34" charset="0"/>
              </a:rPr>
              <a:t>that fall</a:t>
            </a:r>
          </a:p>
          <a:p>
            <a:pPr algn="ctr" eaLnBrk="1" hangingPunct="1"/>
            <a:r>
              <a:rPr lang="en-US" altLang="en-US" sz="2000" i="1" dirty="0">
                <a:latin typeface="Tahoma" panose="020B0604030504040204" pitchFamily="34" charset="0"/>
              </a:rPr>
              <a:t>i</a:t>
            </a:r>
            <a:r>
              <a:rPr lang="en-US" altLang="en-US" sz="2000" i="1" dirty="0" smtClean="0">
                <a:latin typeface="Tahoma" panose="020B0604030504040204" pitchFamily="34" charset="0"/>
              </a:rPr>
              <a:t>nto a </a:t>
            </a:r>
            <a:r>
              <a:rPr lang="en-US" altLang="en-US" sz="2000" i="1" dirty="0">
                <a:latin typeface="Tahoma" panose="020B0604030504040204" pitchFamily="34" charset="0"/>
              </a:rPr>
              <a:t>particular category</a:t>
            </a:r>
          </a:p>
        </p:txBody>
      </p:sp>
      <p:sp>
        <p:nvSpPr>
          <p:cNvPr id="5131" name="Oval 13"/>
          <p:cNvSpPr>
            <a:spLocks noChangeArrowheads="1"/>
          </p:cNvSpPr>
          <p:nvPr/>
        </p:nvSpPr>
        <p:spPr bwMode="auto">
          <a:xfrm>
            <a:off x="5638800" y="4264025"/>
            <a:ext cx="3155950" cy="993775"/>
          </a:xfrm>
          <a:prstGeom prst="ellipse">
            <a:avLst/>
          </a:prstGeom>
          <a:solidFill>
            <a:schemeClr val="accent1"/>
          </a:solidFill>
          <a:ln w="38100">
            <a:solidFill>
              <a:srgbClr val="FF9966"/>
            </a:solidFill>
            <a:round/>
            <a:headEnd/>
            <a:tailEnd/>
          </a:ln>
        </p:spPr>
        <p:txBody>
          <a:bodyPr wrap="none" anchor="ct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algn="ctr" eaLnBrk="1" hangingPunct="1"/>
            <a:r>
              <a:rPr lang="en-US" altLang="en-US" sz="2000" i="1" dirty="0">
                <a:latin typeface="Tahoma" panose="020B0604030504040204" pitchFamily="34" charset="0"/>
              </a:rPr>
              <a:t>Describe data in just one </a:t>
            </a:r>
          </a:p>
          <a:p>
            <a:pPr algn="ctr" eaLnBrk="1" hangingPunct="1"/>
            <a:r>
              <a:rPr lang="en-US" altLang="en-US" sz="2000" i="1" dirty="0">
                <a:latin typeface="Tahoma" panose="020B0604030504040204" pitchFamily="34" charset="0"/>
              </a:rPr>
              <a:t>number</a:t>
            </a:r>
          </a:p>
        </p:txBody>
      </p:sp>
      <p:sp>
        <p:nvSpPr>
          <p:cNvPr id="5132" name="Oval 14"/>
          <p:cNvSpPr>
            <a:spLocks noChangeArrowheads="1"/>
          </p:cNvSpPr>
          <p:nvPr/>
        </p:nvSpPr>
        <p:spPr bwMode="auto">
          <a:xfrm>
            <a:off x="3124200" y="5672138"/>
            <a:ext cx="2895600" cy="914400"/>
          </a:xfrm>
          <a:prstGeom prst="ellipse">
            <a:avLst/>
          </a:prstGeom>
          <a:solidFill>
            <a:schemeClr val="accent2">
              <a:lumMod val="40000"/>
              <a:lumOff val="60000"/>
            </a:schemeClr>
          </a:solidFill>
          <a:ln w="38100">
            <a:solidFill>
              <a:srgbClr val="FF9966"/>
            </a:solidFill>
            <a:round/>
            <a:headEnd/>
            <a:tailEnd/>
          </a:ln>
          <a:effectLst/>
        </p:spPr>
        <p:txBody>
          <a:bodyPr wrap="none" anchor="ctr"/>
          <a:lstStyle/>
          <a:p>
            <a:pPr algn="ctr">
              <a:defRPr/>
            </a:pPr>
            <a:r>
              <a:rPr lang="en-US" sz="2000" i="1" dirty="0">
                <a:solidFill>
                  <a:schemeClr val="bg1"/>
                </a:solidFill>
                <a:latin typeface="Tahoma" pitchFamily="34" charset="0"/>
              </a:rPr>
              <a:t>Graphs &amp; Tables</a:t>
            </a:r>
          </a:p>
        </p:txBody>
      </p:sp>
    </p:spTree>
    <p:extLst>
      <p:ext uri="{BB962C8B-B14F-4D97-AF65-F5344CB8AC3E}">
        <p14:creationId xmlns:p14="http://schemas.microsoft.com/office/powerpoint/2010/main" val="506678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lstStyle/>
          <a:p>
            <a:pPr>
              <a:lnSpc>
                <a:spcPct val="90000"/>
              </a:lnSpc>
            </a:pPr>
            <a:r>
              <a:rPr lang="en-US" dirty="0" smtClean="0"/>
              <a:t>Using samples to draw conclusions about a population </a:t>
            </a:r>
          </a:p>
          <a:p>
            <a:pPr>
              <a:lnSpc>
                <a:spcPct val="90000"/>
              </a:lnSpc>
            </a:pPr>
            <a:endParaRPr lang="en-US" dirty="0" smtClean="0"/>
          </a:p>
          <a:p>
            <a:pPr>
              <a:lnSpc>
                <a:spcPct val="90000"/>
              </a:lnSpc>
            </a:pPr>
            <a:r>
              <a:rPr lang="en-US" dirty="0" smtClean="0"/>
              <a:t>What is the difference between a population and a sample?</a:t>
            </a:r>
          </a:p>
          <a:p>
            <a:endParaRPr lang="en-US" i="1" dirty="0" smtClean="0"/>
          </a:p>
          <a:p>
            <a:r>
              <a:rPr lang="en-US" i="1" dirty="0" smtClean="0"/>
              <a:t>N</a:t>
            </a:r>
            <a:r>
              <a:rPr lang="en-US" dirty="0" smtClean="0"/>
              <a:t> = population       </a:t>
            </a:r>
            <a:r>
              <a:rPr lang="en-US" i="1" dirty="0" smtClean="0"/>
              <a:t>n</a:t>
            </a:r>
            <a:r>
              <a:rPr lang="en-US" dirty="0" smtClean="0"/>
              <a:t> = sample</a:t>
            </a:r>
            <a:endParaRPr lang="en-US" sz="2800"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8"/>
          <p:cNvGraphicFramePr>
            <a:graphicFrameLocks noChangeAspect="1"/>
          </p:cNvGraphicFramePr>
          <p:nvPr/>
        </p:nvGraphicFramePr>
        <p:xfrm>
          <a:off x="533400" y="304800"/>
          <a:ext cx="8229600" cy="6172200"/>
        </p:xfrm>
        <a:graphic>
          <a:graphicData uri="http://schemas.openxmlformats.org/presentationml/2006/ole">
            <mc:AlternateContent xmlns:mc="http://schemas.openxmlformats.org/markup-compatibility/2006">
              <mc:Choice xmlns:v="urn:schemas-microsoft-com:vml" Requires="v">
                <p:oleObj spid="_x0000_s43059" name="Slide" r:id="rId3" imgW="4572000" imgH="3429000" progId="PowerPoint.Slide.8">
                  <p:embed/>
                </p:oleObj>
              </mc:Choice>
              <mc:Fallback>
                <p:oleObj name="Slide" r:id="rId3" imgW="4572000" imgH="3429000" progId="PowerPoint.Slid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8229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1" name="Text Box 9"/>
          <p:cNvSpPr txBox="1">
            <a:spLocks noChangeArrowheads="1"/>
          </p:cNvSpPr>
          <p:nvPr/>
        </p:nvSpPr>
        <p:spPr bwMode="auto">
          <a:xfrm>
            <a:off x="6629400" y="4038600"/>
            <a:ext cx="690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eaLnBrk="1" hangingPunct="1"/>
            <a:r>
              <a:rPr lang="en-US" altLang="en-US">
                <a:latin typeface="Times New Roman" panose="02020603050405020304" pitchFamily="18" charset="0"/>
              </a:rPr>
              <a:t>data</a:t>
            </a:r>
          </a:p>
        </p:txBody>
      </p:sp>
      <p:sp>
        <p:nvSpPr>
          <p:cNvPr id="27652" name="Text Box 10"/>
          <p:cNvSpPr txBox="1">
            <a:spLocks noChangeArrowheads="1"/>
          </p:cNvSpPr>
          <p:nvPr/>
        </p:nvSpPr>
        <p:spPr bwMode="auto">
          <a:xfrm>
            <a:off x="1596939" y="5562600"/>
            <a:ext cx="60977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Symbol" panose="05050102010706020507" pitchFamily="18" charset="2"/>
              </a:defRPr>
            </a:lvl1pPr>
            <a:lvl2pPr marL="742950" indent="-285750" eaLnBrk="0" hangingPunct="0">
              <a:defRPr sz="2400">
                <a:solidFill>
                  <a:schemeClr val="tx1"/>
                </a:solidFill>
                <a:latin typeface="Symbol" panose="05050102010706020507" pitchFamily="18" charset="2"/>
              </a:defRPr>
            </a:lvl2pPr>
            <a:lvl3pPr marL="1143000" indent="-228600" eaLnBrk="0" hangingPunct="0">
              <a:defRPr sz="2400">
                <a:solidFill>
                  <a:schemeClr val="tx1"/>
                </a:solidFill>
                <a:latin typeface="Symbol" panose="05050102010706020507" pitchFamily="18" charset="2"/>
              </a:defRPr>
            </a:lvl3pPr>
            <a:lvl4pPr marL="1600200" indent="-228600" eaLnBrk="0" hangingPunct="0">
              <a:defRPr sz="2400">
                <a:solidFill>
                  <a:schemeClr val="tx1"/>
                </a:solidFill>
                <a:latin typeface="Symbol" panose="05050102010706020507" pitchFamily="18" charset="2"/>
              </a:defRPr>
            </a:lvl4pPr>
            <a:lvl5pPr marL="2057400" indent="-228600" eaLnBrk="0" hangingPunct="0">
              <a:defRPr sz="2400">
                <a:solidFill>
                  <a:schemeClr val="tx1"/>
                </a:solidFill>
                <a:latin typeface="Symbol" panose="05050102010706020507" pitchFamily="18" charset="2"/>
              </a:defRPr>
            </a:lvl5pPr>
            <a:lvl6pPr marL="2514600" indent="-228600" eaLnBrk="0" fontAlgn="base" hangingPunct="0">
              <a:spcBef>
                <a:spcPct val="0"/>
              </a:spcBef>
              <a:spcAft>
                <a:spcPct val="0"/>
              </a:spcAft>
              <a:defRPr sz="2400">
                <a:solidFill>
                  <a:schemeClr val="tx1"/>
                </a:solidFill>
                <a:latin typeface="Symbol" panose="05050102010706020507" pitchFamily="18" charset="2"/>
              </a:defRPr>
            </a:lvl6pPr>
            <a:lvl7pPr marL="2971800" indent="-228600" eaLnBrk="0" fontAlgn="base" hangingPunct="0">
              <a:spcBef>
                <a:spcPct val="0"/>
              </a:spcBef>
              <a:spcAft>
                <a:spcPct val="0"/>
              </a:spcAft>
              <a:defRPr sz="2400">
                <a:solidFill>
                  <a:schemeClr val="tx1"/>
                </a:solidFill>
                <a:latin typeface="Symbol" panose="05050102010706020507" pitchFamily="18" charset="2"/>
              </a:defRPr>
            </a:lvl7pPr>
            <a:lvl8pPr marL="3429000" indent="-228600" eaLnBrk="0" fontAlgn="base" hangingPunct="0">
              <a:spcBef>
                <a:spcPct val="0"/>
              </a:spcBef>
              <a:spcAft>
                <a:spcPct val="0"/>
              </a:spcAft>
              <a:defRPr sz="2400">
                <a:solidFill>
                  <a:schemeClr val="tx1"/>
                </a:solidFill>
                <a:latin typeface="Symbol" panose="05050102010706020507" pitchFamily="18" charset="2"/>
              </a:defRPr>
            </a:lvl8pPr>
            <a:lvl9pPr marL="3886200" indent="-228600" eaLnBrk="0" fontAlgn="base" hangingPunct="0">
              <a:spcBef>
                <a:spcPct val="0"/>
              </a:spcBef>
              <a:spcAft>
                <a:spcPct val="0"/>
              </a:spcAft>
              <a:defRPr sz="2400">
                <a:solidFill>
                  <a:schemeClr val="tx1"/>
                </a:solidFill>
                <a:latin typeface="Symbol" panose="05050102010706020507" pitchFamily="18" charset="2"/>
              </a:defRPr>
            </a:lvl9pPr>
          </a:lstStyle>
          <a:p>
            <a:pPr algn="ctr" eaLnBrk="1" hangingPunct="1"/>
            <a:r>
              <a:rPr lang="en-US" altLang="en-US" i="1" dirty="0">
                <a:solidFill>
                  <a:schemeClr val="bg1"/>
                </a:solidFill>
                <a:latin typeface="Times New Roman" panose="02020603050405020304" pitchFamily="18" charset="0"/>
              </a:rPr>
              <a:t>Are our inferences valid?…Best we can do is to </a:t>
            </a:r>
            <a:endParaRPr lang="en-US" altLang="en-US" i="1" dirty="0" smtClean="0">
              <a:solidFill>
                <a:schemeClr val="bg1"/>
              </a:solidFill>
              <a:latin typeface="Times New Roman" panose="02020603050405020304" pitchFamily="18" charset="0"/>
            </a:endParaRPr>
          </a:p>
          <a:p>
            <a:pPr algn="ctr" eaLnBrk="1" hangingPunct="1"/>
            <a:r>
              <a:rPr lang="en-US" altLang="en-US" i="1" dirty="0" smtClean="0">
                <a:solidFill>
                  <a:schemeClr val="bg1"/>
                </a:solidFill>
                <a:latin typeface="Times New Roman" panose="02020603050405020304" pitchFamily="18" charset="0"/>
              </a:rPr>
              <a:t>calculate </a:t>
            </a:r>
            <a:r>
              <a:rPr lang="en-US" altLang="en-US" i="1" dirty="0">
                <a:solidFill>
                  <a:schemeClr val="bg1"/>
                </a:solidFill>
                <a:latin typeface="Times New Roman" panose="02020603050405020304" pitchFamily="18" charset="0"/>
              </a:rPr>
              <a:t>probability </a:t>
            </a:r>
            <a:r>
              <a:rPr lang="en-US" altLang="en-US" i="1" dirty="0" smtClean="0">
                <a:solidFill>
                  <a:schemeClr val="bg1"/>
                </a:solidFill>
                <a:latin typeface="Times New Roman" panose="02020603050405020304" pitchFamily="18" charset="0"/>
              </a:rPr>
              <a:t>about </a:t>
            </a:r>
            <a:r>
              <a:rPr lang="en-US" altLang="en-US" i="1" dirty="0">
                <a:solidFill>
                  <a:schemeClr val="bg1"/>
                </a:solidFill>
                <a:latin typeface="Times New Roman" panose="02020603050405020304" pitchFamily="18" charset="0"/>
              </a:rPr>
              <a:t>inferences</a:t>
            </a:r>
          </a:p>
        </p:txBody>
      </p:sp>
    </p:spTree>
    <p:extLst>
      <p:ext uri="{BB962C8B-B14F-4D97-AF65-F5344CB8AC3E}">
        <p14:creationId xmlns:p14="http://schemas.microsoft.com/office/powerpoint/2010/main" val="193037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lstStyle/>
          <a:p>
            <a:pPr eaLnBrk="1" hangingPunct="1"/>
            <a:r>
              <a:rPr lang="en-US" dirty="0" smtClean="0"/>
              <a:t>Variable:</a:t>
            </a:r>
          </a:p>
          <a:p>
            <a:pPr lvl="1" eaLnBrk="1" hangingPunct="1"/>
            <a:r>
              <a:rPr lang="en-US" dirty="0" smtClean="0"/>
              <a:t>Characteristic or condition that changes or has different values for different individuals</a:t>
            </a:r>
          </a:p>
          <a:p>
            <a:pPr eaLnBrk="1" hangingPunct="1"/>
            <a:endParaRPr lang="en-US" dirty="0" smtClean="0"/>
          </a:p>
          <a:p>
            <a:pPr eaLnBrk="1" hangingPunct="1"/>
            <a:r>
              <a:rPr lang="en-US" dirty="0" smtClean="0"/>
              <a:t>Constant:</a:t>
            </a:r>
          </a:p>
          <a:p>
            <a:pPr lvl="1" eaLnBrk="1" hangingPunct="1"/>
            <a:r>
              <a:rPr lang="en-US" dirty="0" smtClean="0"/>
              <a:t>Characteristic or condition that does not change across individuals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6661</TotalTime>
  <Words>879</Words>
  <Application>Microsoft Office PowerPoint</Application>
  <PresentationFormat>On-screen Show (4:3)</PresentationFormat>
  <Paragraphs>183</Paragraphs>
  <Slides>28</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9" baseType="lpstr">
      <vt:lpstr>Arial</vt:lpstr>
      <vt:lpstr>Comic Sans MS</vt:lpstr>
      <vt:lpstr>Courier New</vt:lpstr>
      <vt:lpstr>Segoe UI Semibold</vt:lpstr>
      <vt:lpstr>Symbol</vt:lpstr>
      <vt:lpstr>Tahoma</vt:lpstr>
      <vt:lpstr>Times New Roman</vt:lpstr>
      <vt:lpstr>Wingdings</vt:lpstr>
      <vt:lpstr>Orbit</vt:lpstr>
      <vt:lpstr>Slide</vt:lpstr>
      <vt:lpstr>Equation</vt:lpstr>
      <vt:lpstr>Elementary Statistics </vt:lpstr>
      <vt:lpstr>Intro to Stats</vt:lpstr>
      <vt:lpstr>PowerPoint Presentation</vt:lpstr>
      <vt:lpstr>PowerPoint Presentation</vt:lpstr>
      <vt:lpstr>Descriptive Statistics</vt:lpstr>
      <vt:lpstr>PowerPoint Presentation</vt:lpstr>
      <vt:lpstr>Inferential Statistics</vt:lpstr>
      <vt:lpstr>PowerPoint Presentation</vt:lpstr>
      <vt:lpstr>Important Terms</vt:lpstr>
      <vt:lpstr>Important Terms</vt:lpstr>
      <vt:lpstr>Important Terms</vt:lpstr>
      <vt:lpstr>Review of Basic Research Methods</vt:lpstr>
      <vt:lpstr>Review of Basic Research Methods</vt:lpstr>
      <vt:lpstr>Experimental Design</vt:lpstr>
      <vt:lpstr>Review of Basic Research Methods</vt:lpstr>
      <vt:lpstr>Review of Basic Research Methods</vt:lpstr>
      <vt:lpstr>Review of Basic Research Methods</vt:lpstr>
      <vt:lpstr>Variables</vt:lpstr>
      <vt:lpstr>Variables</vt:lpstr>
      <vt:lpstr>Variables</vt:lpstr>
      <vt:lpstr>Variables</vt:lpstr>
      <vt:lpstr>Scales of Measurement</vt:lpstr>
      <vt:lpstr>Scales of Measurement</vt:lpstr>
      <vt:lpstr>Scales of Measurement</vt:lpstr>
      <vt:lpstr>Scales of Measurement</vt:lpstr>
      <vt:lpstr>Scales of Measurement</vt:lpstr>
      <vt:lpstr>Some Notes on Calculations: Rounding</vt:lpstr>
      <vt:lpstr>Some Notes on Calculations</vt:lpstr>
    </vt:vector>
  </TitlesOfParts>
  <Company>Union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Dickter, Cheryl L</dc:creator>
  <cp:lastModifiedBy>Dickter, Cheryl L</cp:lastModifiedBy>
  <cp:revision>102</cp:revision>
  <dcterms:created xsi:type="dcterms:W3CDTF">2008-02-27T18:33:19Z</dcterms:created>
  <dcterms:modified xsi:type="dcterms:W3CDTF">2016-01-20T17:49:25Z</dcterms:modified>
</cp:coreProperties>
</file>