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6" r:id="rId2"/>
    <p:sldId id="257" r:id="rId3"/>
    <p:sldId id="290" r:id="rId4"/>
    <p:sldId id="291" r:id="rId5"/>
    <p:sldId id="258" r:id="rId6"/>
    <p:sldId id="294" r:id="rId7"/>
    <p:sldId id="295" r:id="rId8"/>
    <p:sldId id="314" r:id="rId9"/>
    <p:sldId id="315" r:id="rId10"/>
    <p:sldId id="328" r:id="rId11"/>
    <p:sldId id="329" r:id="rId12"/>
    <p:sldId id="301" r:id="rId13"/>
    <p:sldId id="311" r:id="rId14"/>
    <p:sldId id="302" r:id="rId15"/>
    <p:sldId id="303" r:id="rId16"/>
    <p:sldId id="334" r:id="rId17"/>
    <p:sldId id="335" r:id="rId18"/>
    <p:sldId id="336" r:id="rId19"/>
    <p:sldId id="337" r:id="rId20"/>
    <p:sldId id="312" r:id="rId21"/>
    <p:sldId id="306" r:id="rId22"/>
    <p:sldId id="313" r:id="rId23"/>
    <p:sldId id="339" r:id="rId24"/>
    <p:sldId id="340" r:id="rId25"/>
    <p:sldId id="338" r:id="rId26"/>
    <p:sldId id="308" r:id="rId27"/>
    <p:sldId id="309" r:id="rId28"/>
    <p:sldId id="310" r:id="rId29"/>
    <p:sldId id="322" r:id="rId30"/>
    <p:sldId id="323" r:id="rId31"/>
    <p:sldId id="324" r:id="rId32"/>
    <p:sldId id="325" r:id="rId33"/>
    <p:sldId id="326" r:id="rId34"/>
    <p:sldId id="316" r:id="rId35"/>
    <p:sldId id="319" r:id="rId36"/>
    <p:sldId id="318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49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6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99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6190476190476197E-2"/>
          <c:y val="2.1582733812949641E-2"/>
          <c:w val="0.57777777777777772"/>
          <c:h val="0.8393285371702637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lasting control</c:v>
                </c:pt>
              </c:strCache>
            </c:strRef>
          </c:tx>
          <c:spPr>
            <a:solidFill>
              <a:schemeClr val="accent1"/>
            </a:solidFill>
            <a:ln w="15080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Sheet1!$B$1:$B$1</c:f>
              <c:strCache>
                <c:ptCount val="1"/>
                <c:pt idx="0">
                  <c:v>% of residents who died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comparison condition</c:v>
                </c:pt>
              </c:strCache>
            </c:strRef>
          </c:tx>
          <c:spPr>
            <a:solidFill>
              <a:schemeClr val="accent2"/>
            </a:solidFill>
            <a:ln w="15080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Sheet1!$B$1:$B$1</c:f>
              <c:strCache>
                <c:ptCount val="1"/>
                <c:pt idx="0">
                  <c:v>% of residents who died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487927432"/>
        <c:axId val="487924688"/>
        <c:axId val="0"/>
      </c:bar3DChart>
      <c:catAx>
        <c:axId val="487927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crossAx val="4879246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87924688"/>
        <c:scaling>
          <c:orientation val="minMax"/>
        </c:scaling>
        <c:delete val="0"/>
        <c:axPos val="l"/>
        <c:majorGridlines>
          <c:spPr>
            <a:ln w="3770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77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137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87927432"/>
        <c:crosses val="autoZero"/>
        <c:crossBetween val="between"/>
      </c:valAx>
      <c:spPr>
        <a:noFill/>
        <a:ln w="30159">
          <a:noFill/>
        </a:ln>
      </c:spPr>
    </c:plotArea>
    <c:legend>
      <c:legendPos val="r"/>
      <c:layout>
        <c:manualLayout>
          <c:xMode val="edge"/>
          <c:yMode val="edge"/>
          <c:x val="0.67142857142857137"/>
          <c:y val="0.34772182254196643"/>
          <c:w val="0.32222222222222224"/>
          <c:h val="0.30455635491606714"/>
        </c:manualLayout>
      </c:layout>
      <c:overlay val="0"/>
      <c:spPr>
        <a:noFill/>
        <a:ln w="3770">
          <a:solidFill>
            <a:schemeClr val="tx1"/>
          </a:solidFill>
          <a:prstDash val="solid"/>
        </a:ln>
      </c:spPr>
      <c:txPr>
        <a:bodyPr/>
        <a:lstStyle/>
        <a:p>
          <a:pPr>
            <a:defRPr sz="1965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13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F4A3254-83FE-4476-B324-7324A4ED6B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7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35002-9001-4334-A4BA-9037331EED36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0EE7C6-6CA7-4A68-A7BC-CE673A38F929}" type="slidenum">
              <a:rPr lang="en-US" sz="1200">
                <a:latin typeface="Lucida Grande" pitchFamily="1" charset="0"/>
                <a:ea typeface="Geneva" pitchFamily="1" charset="-128"/>
              </a:rPr>
              <a:pPr algn="r"/>
              <a:t>2</a:t>
            </a:fld>
            <a:endParaRPr lang="en-US" sz="120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A3254-83FE-4476-B324-7324A4ED6B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0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A3254-83FE-4476-B324-7324A4ED6B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A3254-83FE-4476-B324-7324A4ED6B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A3254-83FE-4476-B324-7324A4ED6BD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A3254-83FE-4476-B324-7324A4ED6B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483F44-5DF2-41E6-AF0E-AE7D425783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5CBE3-8459-4944-9A66-1B614C77F5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AAB8D-DA8F-42A1-A6B6-53B1298D7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3075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828800"/>
            <a:ext cx="8153400" cy="403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5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F87827-E9E5-41A8-AC05-FFD7D273BC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F6626ED-24AC-454A-8CDE-EACD23F6B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94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60AC4CF-97BA-4679-B715-90755904E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45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29EC4-997A-450D-9387-2FA9765B9C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CB469-2EF5-4AAD-AE3D-D264FC5B8E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6F397-394A-40D9-AFFA-35FDF5B349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C95F3-80B3-45C4-8941-87DB3F1F7E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017D0-DBCD-45F1-B5AE-34D6DB9590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A6BC6-525D-4493-9B30-D78E41551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4AFE2-820A-423F-9ED4-AD51009BDA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5EB2C-F70C-47FA-A909-30EC60CE34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5579CBB-3B9C-43F9-9DE2-5E3790D17E1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219200"/>
            <a:ext cx="6400800" cy="1873250"/>
          </a:xfrm>
        </p:spPr>
        <p:txBody>
          <a:bodyPr/>
          <a:lstStyle/>
          <a:p>
            <a:r>
              <a:rPr lang="en-US" sz="3800" dirty="0"/>
              <a:t>Frequency </a:t>
            </a:r>
            <a:r>
              <a:rPr lang="en-US" sz="3800" dirty="0" smtClean="0"/>
              <a:t>Distributions and Graphs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Frequency Table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pic>
        <p:nvPicPr>
          <p:cNvPr id="1026" name="Picture 2" descr="https://learn.bu.edu/bbcswebdav/pid-826908-dt-content-rid-2073693_1/courses/13sprgmetcj702_ol/course_images/metcj702_W02S01T03_frequ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2" y="1659271"/>
            <a:ext cx="8593175" cy="43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0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from statistics exam:</a:t>
            </a:r>
          </a:p>
          <a:p>
            <a:pPr marL="0" indent="0">
              <a:buNone/>
            </a:pPr>
            <a:r>
              <a:rPr lang="en-US" b="1" dirty="0"/>
              <a:t>51  98  55  71  87  82  83  55  90  65  76  90  71  82  97  67  99  71  88  </a:t>
            </a:r>
            <a:r>
              <a:rPr lang="en-US" b="1" dirty="0" smtClean="0"/>
              <a:t>59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Ranked Distribution</a:t>
            </a:r>
          </a:p>
          <a:p>
            <a:r>
              <a:rPr lang="en-US" sz="2800" dirty="0" smtClean="0"/>
              <a:t>Frequency Distribution</a:t>
            </a:r>
          </a:p>
          <a:p>
            <a:r>
              <a:rPr lang="en-US" sz="2800" dirty="0" smtClean="0"/>
              <a:t>Grouped Frequency Distribution</a:t>
            </a:r>
          </a:p>
          <a:p>
            <a:r>
              <a:rPr lang="en-US" sz="2800" dirty="0" smtClean="0"/>
              <a:t>Cumulative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Graph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Graphs often show relationships between IVs and DVs</a:t>
            </a:r>
          </a:p>
          <a:p>
            <a:pPr lvl="1"/>
            <a:r>
              <a:rPr lang="en-US"/>
              <a:t>X-axis: IV</a:t>
            </a:r>
          </a:p>
          <a:p>
            <a:pPr lvl="1"/>
            <a:r>
              <a:rPr lang="en-US"/>
              <a:t>Y-axis: DV</a:t>
            </a:r>
          </a:p>
          <a:p>
            <a:r>
              <a:rPr lang="en-US"/>
              <a:t>Give your graph a clear title</a:t>
            </a:r>
          </a:p>
          <a:p>
            <a:r>
              <a:rPr lang="en-US"/>
              <a:t>Assign appropriate labels and numbers to each 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of bars = frequency for that category</a:t>
            </a:r>
          </a:p>
          <a:p>
            <a:endParaRPr lang="en-US" dirty="0" smtClean="0"/>
          </a:p>
          <a:p>
            <a:r>
              <a:rPr lang="en-US" dirty="0" smtClean="0"/>
              <a:t>Width of bars = real limits of the category</a:t>
            </a:r>
          </a:p>
          <a:p>
            <a:endParaRPr lang="en-US" dirty="0" smtClean="0"/>
          </a:p>
          <a:p>
            <a:r>
              <a:rPr lang="en-US" dirty="0" smtClean="0"/>
              <a:t>Shape of a frequency distribution</a:t>
            </a:r>
          </a:p>
          <a:p>
            <a:pPr lvl="1"/>
            <a:r>
              <a:rPr lang="en-US" dirty="0" smtClean="0"/>
              <a:t>Symmetrical</a:t>
            </a:r>
          </a:p>
          <a:p>
            <a:pPr lvl="1"/>
            <a:r>
              <a:rPr lang="en-US" dirty="0" smtClean="0"/>
              <a:t>Skewed – positive or negative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r>
              <a:rPr lang="en-US" dirty="0"/>
              <a:t>Frequency Histogram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businessesgrow.com/wp-content/uploads/2012/04/Edison-research-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799"/>
            <a:ext cx="8001000" cy="588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Nolan_fig02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685800"/>
            <a:ext cx="508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320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  <a:ea typeface="Geneva" pitchFamily="1" charset="-128"/>
              </a:rPr>
              <a:t>Histogram for the Grouped Frequency Table of Stroop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Locus of Control and Health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686800" cy="4495800"/>
          </a:xfrm>
        </p:spPr>
        <p:txBody>
          <a:bodyPr/>
          <a:lstStyle/>
          <a:p>
            <a:r>
              <a:rPr lang="en-US" altLang="en-US" sz="3600" dirty="0"/>
              <a:t>Raps et al., 1982: nursing home study</a:t>
            </a:r>
          </a:p>
          <a:p>
            <a:pPr lvl="1"/>
            <a:r>
              <a:rPr lang="en-US" altLang="en-US" sz="3200" dirty="0"/>
              <a:t>Some residents </a:t>
            </a:r>
            <a:r>
              <a:rPr lang="en-US" altLang="en-US" sz="3200" dirty="0" smtClean="0"/>
              <a:t>were given </a:t>
            </a:r>
            <a:r>
              <a:rPr lang="en-US" altLang="en-US" sz="3200" dirty="0"/>
              <a:t>a plant to take care of and were given decisions to make about activities, furniture, etc. vs. comparison condition</a:t>
            </a:r>
          </a:p>
          <a:p>
            <a:pPr lvl="1">
              <a:buFontTx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33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Raps et al., 1982 results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1275178650"/>
              </p:ext>
            </p:extLst>
          </p:nvPr>
        </p:nvGraphicFramePr>
        <p:xfrm>
          <a:off x="1346200" y="1825625"/>
          <a:ext cx="713740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-679706" y="3793411"/>
            <a:ext cx="36086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Percentage of residents who died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Locus of Control and Health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598" y="2160590"/>
            <a:ext cx="6934201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 similar study, Schulz and </a:t>
            </a:r>
            <a:r>
              <a:rPr lang="en-US" sz="2800" dirty="0" err="1" smtClean="0"/>
              <a:t>Hanusa</a:t>
            </a:r>
            <a:r>
              <a:rPr lang="en-US" sz="2800" dirty="0" smtClean="0"/>
              <a:t> (1978) induced control for 2 months and then withdrew the control</a:t>
            </a:r>
          </a:p>
          <a:p>
            <a:r>
              <a:rPr lang="en-US" sz="2800" dirty="0" smtClean="0"/>
              <a:t>Compared to a condition in which Ps had no control, those who had temporary control and lost it were more likely to die afterwards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2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ig15-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1"/>
          <a:stretch/>
        </p:blipFill>
        <p:spPr>
          <a:xfrm>
            <a:off x="3390900" y="489117"/>
            <a:ext cx="3849910" cy="52112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 descr="Fig15-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85"/>
          <a:stretch/>
        </p:blipFill>
        <p:spPr>
          <a:xfrm>
            <a:off x="2324100" y="501149"/>
            <a:ext cx="1066800" cy="52112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1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14400"/>
            <a:ext cx="7772400" cy="685800"/>
          </a:xfrm>
        </p:spPr>
        <p:txBody>
          <a:bodyPr anchor="ctr"/>
          <a:lstStyle/>
          <a:p>
            <a:r>
              <a:rPr lang="en-US" dirty="0"/>
              <a:t>Organizing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81200"/>
            <a:ext cx="7772400" cy="3886200"/>
          </a:xfrm>
        </p:spPr>
        <p:txBody>
          <a:bodyPr/>
          <a:lstStyle/>
          <a:p>
            <a:r>
              <a:rPr lang="en-US" sz="3500" b="1"/>
              <a:t>Distributions: </a:t>
            </a:r>
            <a:r>
              <a:rPr lang="en-US" sz="3500"/>
              <a:t>ways to visually describe and organize data</a:t>
            </a:r>
          </a:p>
          <a:p>
            <a:pPr marL="1085850" lvl="2"/>
            <a:r>
              <a:rPr lang="en-US" sz="2800"/>
              <a:t>Ranked distribution</a:t>
            </a:r>
          </a:p>
          <a:p>
            <a:pPr marL="1085850" lvl="2"/>
            <a:r>
              <a:rPr lang="en-US" sz="2800"/>
              <a:t>Frequency distribution</a:t>
            </a:r>
          </a:p>
          <a:p>
            <a:pPr marL="1085850" lvl="2"/>
            <a:r>
              <a:rPr lang="en-US" sz="2800"/>
              <a:t>Grouped frequency distribution</a:t>
            </a:r>
          </a:p>
          <a:p>
            <a:pPr marL="1085850" lvl="2"/>
            <a:r>
              <a:rPr lang="en-US" sz="2800"/>
              <a:t>Frequency histograms</a:t>
            </a:r>
          </a:p>
          <a:p>
            <a:pPr marL="1085850" lvl="2"/>
            <a:r>
              <a:rPr lang="en-US" sz="2800"/>
              <a:t>Frequency polygon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above each score – position of dot = frequency for the category</a:t>
            </a:r>
          </a:p>
          <a:p>
            <a:endParaRPr lang="en-US" dirty="0" smtClean="0"/>
          </a:p>
          <a:p>
            <a:r>
              <a:rPr lang="en-US" dirty="0" smtClean="0"/>
              <a:t>Draw a continuous line between dots</a:t>
            </a:r>
          </a:p>
          <a:p>
            <a:endParaRPr lang="en-US" dirty="0" smtClean="0"/>
          </a:p>
          <a:p>
            <a:r>
              <a:rPr lang="en-US" dirty="0" smtClean="0"/>
              <a:t>Draw final line to x-axis (f = 0) at each end of the range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Polygons</a:t>
            </a:r>
          </a:p>
        </p:txBody>
      </p:sp>
      <p:pic>
        <p:nvPicPr>
          <p:cNvPr id="45060" name="Picture 4" descr="Nolan_fig02_0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03375"/>
            <a:ext cx="8305800" cy="4559300"/>
          </a:xfrm>
          <a:noFill/>
          <a:ln/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066800" y="62484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  <a:ea typeface="Geneva" pitchFamily="1" charset="-128"/>
              </a:rPr>
              <a:t>Another Graphing Option for the Stroop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or Ordinal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bar graphs – with spaces between </a:t>
            </a:r>
            <a:r>
              <a:rPr lang="en-US" dirty="0" smtClean="0"/>
              <a:t>bars</a:t>
            </a:r>
          </a:p>
          <a:p>
            <a:pPr lvl="1"/>
            <a:r>
              <a:rPr lang="en-US" dirty="0" smtClean="0"/>
              <a:t>Nominal </a:t>
            </a:r>
            <a:r>
              <a:rPr lang="en-US" dirty="0"/>
              <a:t>– spaces between bars emphasizes that the scale consists of separate, distinct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Ordinal </a:t>
            </a:r>
            <a:r>
              <a:rPr lang="en-US" dirty="0"/>
              <a:t>– separate bars are used because you cannot assume that the categories are all the same size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153400" cy="1143000"/>
          </a:xfrm>
        </p:spPr>
        <p:txBody>
          <a:bodyPr/>
          <a:lstStyle/>
          <a:p>
            <a:r>
              <a:rPr lang="en-US" altLang="en-US" sz="3600" dirty="0" err="1"/>
              <a:t>Bartholow</a:t>
            </a:r>
            <a:r>
              <a:rPr lang="en-US" altLang="en-US" sz="3600" dirty="0"/>
              <a:t> &amp; Anderson (2002</a:t>
            </a:r>
            <a:r>
              <a:rPr lang="en-US" altLang="en-US" sz="3600" dirty="0" smtClean="0"/>
              <a:t>):</a:t>
            </a:r>
            <a:br>
              <a:rPr lang="en-US" altLang="en-US" sz="3600" dirty="0" smtClean="0"/>
            </a:br>
            <a:r>
              <a:rPr lang="en-US" altLang="en-US" sz="3600" dirty="0" smtClean="0"/>
              <a:t>Does playing violent video games increase aggression?</a:t>
            </a:r>
            <a:endParaRPr lang="en-US" altLang="en-US" sz="36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981200"/>
            <a:ext cx="7772400" cy="4638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700" dirty="0" smtClean="0"/>
              <a:t>Male and female p</a:t>
            </a:r>
            <a:r>
              <a:rPr lang="en-US" altLang="en-US" sz="3700" dirty="0" smtClean="0"/>
              <a:t>articipants play a violent or control video game</a:t>
            </a:r>
          </a:p>
          <a:p>
            <a:pPr>
              <a:lnSpc>
                <a:spcPct val="90000"/>
              </a:lnSpc>
            </a:pPr>
            <a:r>
              <a:rPr lang="en-US" altLang="en-US" sz="3700" dirty="0" smtClean="0"/>
              <a:t>Then they </a:t>
            </a:r>
            <a:r>
              <a:rPr lang="en-US" altLang="en-US" sz="3700" dirty="0" smtClean="0"/>
              <a:t>compete </a:t>
            </a:r>
            <a:r>
              <a:rPr lang="en-US" altLang="en-US" sz="3700" dirty="0"/>
              <a:t>with “opponent” on reaction-time trials.</a:t>
            </a:r>
          </a:p>
          <a:p>
            <a:pPr>
              <a:lnSpc>
                <a:spcPct val="90000"/>
              </a:lnSpc>
            </a:pPr>
            <a:r>
              <a:rPr lang="en-US" altLang="en-US" sz="3700" dirty="0"/>
              <a:t>After losing (winning) a trial, they receive (give) </a:t>
            </a:r>
            <a:r>
              <a:rPr lang="en-US" altLang="en-US" sz="3700" dirty="0" smtClean="0"/>
              <a:t>low or high intensity noise blasts.</a:t>
            </a:r>
            <a:endParaRPr lang="en-US" altLang="en-US" sz="3700" dirty="0"/>
          </a:p>
        </p:txBody>
      </p:sp>
    </p:spTree>
    <p:extLst>
      <p:ext uri="{BB962C8B-B14F-4D97-AF65-F5344CB8AC3E}">
        <p14:creationId xmlns:p14="http://schemas.microsoft.com/office/powerpoint/2010/main" val="30912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Bartholow</a:t>
            </a:r>
            <a:r>
              <a:rPr lang="en-US" altLang="en-US" dirty="0"/>
              <a:t> &amp; Anderson (2002)</a:t>
            </a:r>
          </a:p>
        </p:txBody>
      </p:sp>
      <p:graphicFrame>
        <p:nvGraphicFramePr>
          <p:cNvPr id="56323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720725" y="1600200"/>
          <a:ext cx="8321675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hart" r:id="rId3" imgW="7772408" imgH="4114867" progId="MSGraph.Chart.8">
                  <p:embed followColorScheme="full"/>
                </p:oleObj>
              </mc:Choice>
              <mc:Fallback>
                <p:oleObj name="Chart" r:id="rId3" imgW="7772408" imgH="411486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600200"/>
                        <a:ext cx="8321675" cy="440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 rot="16200000">
            <a:off x="-917574" y="3341687"/>
            <a:ext cx="348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>
                <a:latin typeface="Capitals" charset="0"/>
              </a:rPr>
              <a:t># High Intensity Noise Blasts </a:t>
            </a:r>
          </a:p>
          <a:p>
            <a:pPr algn="ctr" eaLnBrk="0" hangingPunct="0"/>
            <a:r>
              <a:rPr lang="en-US" altLang="en-US" sz="2000">
                <a:latin typeface="Capitals" charset="0"/>
              </a:rPr>
              <a:t>(out of 25)</a:t>
            </a:r>
          </a:p>
        </p:txBody>
      </p:sp>
    </p:spTree>
    <p:extLst>
      <p:ext uri="{BB962C8B-B14F-4D97-AF65-F5344CB8AC3E}">
        <p14:creationId xmlns:p14="http://schemas.microsoft.com/office/powerpoint/2010/main" val="399952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Stem-and-Leaf Diagrams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/>
              <a:t>Student Pulse Rates:</a:t>
            </a:r>
          </a:p>
          <a:p>
            <a:pPr marL="571500" indent="-571500">
              <a:buFont typeface="Wingdings" pitchFamily="2" charset="2"/>
              <a:buNone/>
            </a:pPr>
            <a:endParaRPr lang="en-US"/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75		68	77	69	90	70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72		102	78	97	83	77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83		75	81	68	90	72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95		73	80	110	98	105	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65		74	75	95	85	87</a:t>
            </a:r>
          </a:p>
          <a:p>
            <a:pPr marL="571500" indent="-571500"/>
            <a:endParaRPr lang="en-US"/>
          </a:p>
          <a:p>
            <a:pPr marL="571500" indent="-571500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338" y="1722437"/>
            <a:ext cx="6348412" cy="4525963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dirty="0"/>
              <a:t>75		68	77	69	90	70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/>
              <a:t>72		102	78	97	83	77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/>
              <a:t>83		75	81	68	90	72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/>
              <a:t>95		73	80	</a:t>
            </a:r>
            <a:r>
              <a:rPr lang="en-US" dirty="0">
                <a:solidFill>
                  <a:srgbClr val="FF0000"/>
                </a:solidFill>
              </a:rPr>
              <a:t>110</a:t>
            </a:r>
            <a:r>
              <a:rPr lang="en-US" dirty="0"/>
              <a:t>	98	105	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/>
              <a:t>		74	75	95	85	87</a:t>
            </a:r>
          </a:p>
          <a:p>
            <a:pPr marL="571500" indent="-571500">
              <a:buFont typeface="Wingdings" pitchFamily="2" charset="2"/>
              <a:buNone/>
            </a:pPr>
            <a:endParaRPr lang="en-US" dirty="0"/>
          </a:p>
          <a:p>
            <a:pPr marL="571500" indent="-57150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143000" y="4724400"/>
            <a:ext cx="7696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Range = 65 – 110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So, stem &amp; leaf range =  6 to 11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338" y="1646237"/>
            <a:ext cx="6348412" cy="4525963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/>
              <a:t>Stems	 	Leaves 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  6			5 8 9 8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  7 			5 2 5 3 4 7 8 5 0 7 2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  8			3 1 3 0 7 5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  9			5 5 0 7 0 8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 10			2 5 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 11			0</a:t>
            </a:r>
          </a:p>
          <a:p>
            <a:pPr marL="571500" indent="-571500">
              <a:buFont typeface="Wingdings" pitchFamily="2" charset="2"/>
              <a:buNone/>
            </a:pPr>
            <a:endParaRPr 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1143000" y="22098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2667000" y="18288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Stem-and-Leaf Diagrams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4267200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dirty="0"/>
              <a:t>Females	 	     Stems		Males 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/>
              <a:t>  	   	           </a:t>
            </a:r>
            <a:r>
              <a:rPr lang="en-US" dirty="0" smtClean="0"/>
              <a:t> 5 </a:t>
            </a:r>
            <a:r>
              <a:rPr lang="en-US" dirty="0"/>
              <a:t>8	</a:t>
            </a:r>
            <a:r>
              <a:rPr lang="en-US" dirty="0" smtClean="0"/>
              <a:t>6        </a:t>
            </a:r>
            <a:r>
              <a:rPr lang="en-US" dirty="0"/>
              <a:t>	9 8		 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dirty="0" smtClean="0"/>
              <a:t>5 </a:t>
            </a:r>
            <a:r>
              <a:rPr lang="en-US" dirty="0"/>
              <a:t>4 3 5 8 2 7 5	7        	0 7 2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/>
              <a:t>			  </a:t>
            </a:r>
            <a:r>
              <a:rPr lang="en-US" dirty="0" smtClean="0"/>
              <a:t>0 </a:t>
            </a:r>
            <a:r>
              <a:rPr lang="en-US" dirty="0"/>
              <a:t>1 3	</a:t>
            </a:r>
            <a:r>
              <a:rPr lang="en-US" dirty="0" smtClean="0"/>
              <a:t>8</a:t>
            </a:r>
            <a:r>
              <a:rPr lang="en-US" dirty="0"/>
              <a:t>	  	3 5 7					5	9        	0 7 0 8 5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/>
              <a:t>				2    	10       	5 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/>
              <a:t>                          	</a:t>
            </a:r>
            <a:r>
              <a:rPr lang="en-US" dirty="0" smtClean="0"/>
              <a:t>11</a:t>
            </a:r>
            <a:r>
              <a:rPr lang="en-US" dirty="0"/>
              <a:t>	   	0					                 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04800" y="2286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3657600" y="18288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5334000" y="17526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Towler</a:t>
            </a:r>
            <a:r>
              <a:rPr lang="en-US" dirty="0" smtClean="0"/>
              <a:t> &amp; </a:t>
            </a:r>
            <a:r>
              <a:rPr lang="en-US" dirty="0" err="1" smtClean="0"/>
              <a:t>Dipboye</a:t>
            </a:r>
            <a:r>
              <a:rPr lang="en-US" dirty="0" smtClean="0"/>
              <a:t> </a:t>
            </a:r>
            <a:r>
              <a:rPr lang="en-US" dirty="0"/>
              <a:t>(1998)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267200"/>
          </a:xfrm>
        </p:spPr>
        <p:txBody>
          <a:bodyPr/>
          <a:lstStyle/>
          <a:p>
            <a:r>
              <a:rPr lang="en-US" sz="3200" dirty="0" smtClean="0"/>
              <a:t>Students </a:t>
            </a:r>
            <a:r>
              <a:rPr lang="en-US" sz="3200" dirty="0"/>
              <a:t>ask friends and/or look at instructor evaluations to decide if a class is worth </a:t>
            </a:r>
            <a:r>
              <a:rPr lang="en-US" sz="3200" dirty="0" smtClean="0"/>
              <a:t>taking</a:t>
            </a:r>
          </a:p>
          <a:p>
            <a:r>
              <a:rPr lang="en-US" sz="3200" dirty="0" smtClean="0"/>
              <a:t>Kelley </a:t>
            </a:r>
            <a:r>
              <a:rPr lang="en-US" sz="3200" dirty="0"/>
              <a:t>(1950) found that instructor reputation </a:t>
            </a:r>
            <a:r>
              <a:rPr lang="en-US" sz="3200" dirty="0" smtClean="0"/>
              <a:t>affects actual </a:t>
            </a:r>
            <a:r>
              <a:rPr lang="en-US" sz="3200" dirty="0"/>
              <a:t>teaching </a:t>
            </a:r>
            <a:r>
              <a:rPr lang="en-US" sz="3200" dirty="0" smtClean="0"/>
              <a:t>ratings</a:t>
            </a:r>
          </a:p>
          <a:p>
            <a:r>
              <a:rPr lang="en-US" sz="3200" dirty="0" err="1" smtClean="0"/>
              <a:t>Towler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/>
              <a:t>Dipboye</a:t>
            </a:r>
            <a:r>
              <a:rPr lang="en-US" sz="3200" dirty="0"/>
              <a:t> (1998) </a:t>
            </a:r>
            <a:r>
              <a:rPr lang="en-US" sz="3200" dirty="0" smtClean="0"/>
              <a:t>asked:</a:t>
            </a:r>
          </a:p>
          <a:p>
            <a:pPr lvl="1"/>
            <a:r>
              <a:rPr lang="en-US" sz="2800" dirty="0" smtClean="0"/>
              <a:t>Does </a:t>
            </a:r>
            <a:r>
              <a:rPr lang="en-US" sz="2800" dirty="0"/>
              <a:t>an instructor's prior reputation affect student </a:t>
            </a:r>
            <a:r>
              <a:rPr lang="en-US" sz="2800" dirty="0" smtClean="0"/>
              <a:t>ratings?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66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Ranked Distribution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Ordering the scores from highest to lowest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Example: </a:t>
            </a:r>
            <a:br>
              <a:rPr lang="en-US" dirty="0"/>
            </a:br>
            <a:r>
              <a:rPr lang="en-US" dirty="0" err="1"/>
              <a:t>Towler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Dipboye</a:t>
            </a:r>
            <a:r>
              <a:rPr lang="en-US" dirty="0" smtClean="0"/>
              <a:t> </a:t>
            </a:r>
            <a:r>
              <a:rPr lang="en-US" dirty="0"/>
              <a:t>(1998)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4038600"/>
          </a:xfrm>
        </p:spPr>
        <p:txBody>
          <a:bodyPr/>
          <a:lstStyle/>
          <a:p>
            <a:r>
              <a:rPr lang="en-US" sz="2400" dirty="0" smtClean="0"/>
              <a:t>Participants randomly </a:t>
            </a:r>
            <a:r>
              <a:rPr lang="en-US" sz="2400" dirty="0"/>
              <a:t>assigned </a:t>
            </a:r>
            <a:r>
              <a:rPr lang="en-US" sz="2400" dirty="0" smtClean="0"/>
              <a:t>to either:</a:t>
            </a:r>
          </a:p>
          <a:p>
            <a:pPr lvl="1"/>
            <a:r>
              <a:rPr lang="en-US" sz="2000" b="1" dirty="0" smtClean="0"/>
              <a:t>"</a:t>
            </a:r>
            <a:r>
              <a:rPr lang="en-US" sz="2000" b="1" dirty="0"/>
              <a:t>Charismatic instructor</a:t>
            </a:r>
            <a:r>
              <a:rPr lang="en-US" sz="2000" b="1" dirty="0" smtClean="0"/>
              <a:t>":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Professor was </a:t>
            </a:r>
            <a:r>
              <a:rPr lang="en-US" sz="2000" dirty="0"/>
              <a:t>always </a:t>
            </a:r>
            <a:r>
              <a:rPr lang="en-US" sz="2000" dirty="0">
                <a:solidFill>
                  <a:srgbClr val="FFFF00"/>
                </a:solidFill>
              </a:rPr>
              <a:t>lively and stimulating </a:t>
            </a:r>
            <a:r>
              <a:rPr lang="en-US" sz="2000" dirty="0"/>
              <a:t>in class, and commanded respect from everyone</a:t>
            </a:r>
            <a:r>
              <a:rPr lang="en-US" sz="2000" dirty="0" smtClean="0"/>
              <a:t>. </a:t>
            </a:r>
            <a:r>
              <a:rPr lang="en-US" sz="2000" dirty="0"/>
              <a:t>She used differing teaching methods and frequently </a:t>
            </a:r>
            <a:r>
              <a:rPr lang="en-US" sz="2000" dirty="0">
                <a:solidFill>
                  <a:srgbClr val="FFFF00"/>
                </a:solidFill>
              </a:rPr>
              <a:t>allowed students to experiment and be creative</a:t>
            </a:r>
            <a:r>
              <a:rPr lang="en-US" sz="2000" dirty="0"/>
              <a:t>. Outside the classroom, Professor </a:t>
            </a:r>
            <a:r>
              <a:rPr lang="en-US" sz="2000" dirty="0" smtClean="0"/>
              <a:t>was </a:t>
            </a:r>
            <a:r>
              <a:rPr lang="en-US" sz="2000" dirty="0"/>
              <a:t>always </a:t>
            </a:r>
            <a:r>
              <a:rPr lang="en-US" sz="2000" dirty="0">
                <a:solidFill>
                  <a:srgbClr val="FFFF00"/>
                </a:solidFill>
              </a:rPr>
              <a:t>approachable</a:t>
            </a:r>
            <a:r>
              <a:rPr lang="en-US" sz="2000" dirty="0"/>
              <a:t> and treated students as </a:t>
            </a:r>
            <a:r>
              <a:rPr lang="en-US" sz="2000" dirty="0" smtClean="0"/>
              <a:t>individuals</a:t>
            </a:r>
          </a:p>
          <a:p>
            <a:pPr lvl="1"/>
            <a:r>
              <a:rPr lang="en-US" sz="2000" b="1" dirty="0" smtClean="0"/>
              <a:t>"Punitive </a:t>
            </a:r>
            <a:r>
              <a:rPr lang="en-US" sz="2000" b="1" dirty="0"/>
              <a:t>instructor" </a:t>
            </a:r>
            <a:r>
              <a:rPr lang="en-US" sz="2000" b="1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Professor </a:t>
            </a:r>
            <a:r>
              <a:rPr lang="en-US" sz="2000" dirty="0" smtClean="0">
                <a:solidFill>
                  <a:srgbClr val="FFFF00"/>
                </a:solidFill>
              </a:rPr>
              <a:t>did </a:t>
            </a:r>
            <a:r>
              <a:rPr lang="en-US" sz="2000" dirty="0">
                <a:solidFill>
                  <a:srgbClr val="FFFF00"/>
                </a:solidFill>
              </a:rPr>
              <a:t>not show an interest in students</a:t>
            </a:r>
            <a:r>
              <a:rPr lang="en-US" sz="2000" dirty="0"/>
              <a:t>' progress or make any attempt to sustain student interest in the subject. When students asked questions in class, </a:t>
            </a:r>
            <a:r>
              <a:rPr lang="en-US" sz="2000" dirty="0">
                <a:solidFill>
                  <a:srgbClr val="FFFF00"/>
                </a:solidFill>
              </a:rPr>
              <a:t>they were frequently told to find the answers for themselves.</a:t>
            </a:r>
            <a:r>
              <a:rPr lang="en-US" sz="2000" dirty="0"/>
              <a:t> </a:t>
            </a:r>
            <a:r>
              <a:rPr lang="en-US" sz="2000" dirty="0" smtClean="0"/>
              <a:t>Professor consistently </a:t>
            </a:r>
            <a:r>
              <a:rPr lang="en-US" sz="2000" dirty="0"/>
              <a:t>seemed to grade students harder than other lecturers in the department.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82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Example: </a:t>
            </a:r>
            <a:br>
              <a:rPr lang="en-US" dirty="0"/>
            </a:br>
            <a:r>
              <a:rPr lang="en-US" dirty="0" err="1"/>
              <a:t>Towler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Dipboye</a:t>
            </a:r>
            <a:r>
              <a:rPr lang="en-US" dirty="0" smtClean="0"/>
              <a:t> </a:t>
            </a:r>
            <a:r>
              <a:rPr lang="en-US" dirty="0"/>
              <a:t>(1998)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5638800" cy="4038600"/>
          </a:xfrm>
        </p:spPr>
        <p:txBody>
          <a:bodyPr/>
          <a:lstStyle/>
          <a:p>
            <a:r>
              <a:rPr lang="en-US" sz="3200" dirty="0" smtClean="0"/>
              <a:t>Participants watched </a:t>
            </a:r>
            <a:r>
              <a:rPr lang="en-US" sz="3200" dirty="0"/>
              <a:t>the same </a:t>
            </a:r>
            <a:r>
              <a:rPr lang="en-US" sz="3200" dirty="0" smtClean="0"/>
              <a:t>20 min lecture </a:t>
            </a:r>
            <a:r>
              <a:rPr lang="en-US" sz="3200" dirty="0"/>
              <a:t>given by the </a:t>
            </a:r>
            <a:r>
              <a:rPr lang="en-US" sz="3200" b="1" dirty="0"/>
              <a:t>exact same</a:t>
            </a:r>
            <a:r>
              <a:rPr lang="en-US" sz="3200" dirty="0"/>
              <a:t> lecturer.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745" t="13542" r="61128" b="5207"/>
          <a:stretch/>
        </p:blipFill>
        <p:spPr>
          <a:xfrm>
            <a:off x="7010400" y="4011"/>
            <a:ext cx="1676400" cy="68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31" t="16667" r="48243" b="37499"/>
          <a:stretch/>
        </p:blipFill>
        <p:spPr>
          <a:xfrm>
            <a:off x="2730404" y="153564"/>
            <a:ext cx="5956396" cy="6552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745" t="13542" r="61128" b="5207"/>
          <a:stretch/>
        </p:blipFill>
        <p:spPr>
          <a:xfrm>
            <a:off x="381000" y="-108284"/>
            <a:ext cx="1696915" cy="6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917" t="43750" r="37115" b="20833"/>
          <a:stretch/>
        </p:blipFill>
        <p:spPr>
          <a:xfrm>
            <a:off x="1" y="914400"/>
            <a:ext cx="8978152" cy="52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Graphs </a:t>
            </a:r>
            <a:br>
              <a:rPr lang="en-US" dirty="0" smtClean="0"/>
            </a:br>
            <a:r>
              <a:rPr lang="en-US" dirty="0" smtClean="0"/>
              <a:t>can Lie</a:t>
            </a:r>
            <a:endParaRPr lang="en-US" dirty="0"/>
          </a:p>
        </p:txBody>
      </p:sp>
      <p:pic>
        <p:nvPicPr>
          <p:cNvPr id="1026" name="Picture 2" descr="The time an upside down y-axis made &quot;Stand Your Ground&quot; seem much more reason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0"/>
            <a:ext cx="5486400" cy="68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191000" y="1371600"/>
            <a:ext cx="2667000" cy="44958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Data, Different Y-axis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w to Lie With Data Visualiz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3"/>
          <a:stretch/>
        </p:blipFill>
        <p:spPr bwMode="auto">
          <a:xfrm>
            <a:off x="38100" y="1524000"/>
            <a:ext cx="9144000" cy="50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his bar graph that shows the devastating drop in this pitcher&amp;#39;s speed after one yea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8953500" cy="67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Distribution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Listing </a:t>
            </a:r>
            <a:r>
              <a:rPr lang="en-US" dirty="0"/>
              <a:t>all possible score values and indicating how often each score </a:t>
            </a:r>
            <a:r>
              <a:rPr lang="en-US" dirty="0" smtClean="0"/>
              <a:t>occurs</a:t>
            </a:r>
          </a:p>
          <a:p>
            <a:endParaRPr lang="en-US" dirty="0"/>
          </a:p>
          <a:p>
            <a:r>
              <a:rPr lang="en-US" dirty="0" smtClean="0"/>
              <a:t>Can be a table or graph</a:t>
            </a:r>
          </a:p>
          <a:p>
            <a:endParaRPr lang="en-US" dirty="0"/>
          </a:p>
          <a:p>
            <a:r>
              <a:rPr lang="en-US" dirty="0" smtClean="0"/>
              <a:t>e.g., how many nights do college students go out each week?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Nolan_table02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8305800" cy="46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66800" y="5015079"/>
            <a:ext cx="25330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Nights = X</a:t>
            </a:r>
          </a:p>
          <a:p>
            <a:r>
              <a:rPr lang="en-US" sz="2800" b="1" dirty="0" smtClean="0"/>
              <a:t>Frequency = f</a:t>
            </a:r>
          </a:p>
          <a:p>
            <a:endParaRPr lang="en-US" sz="2800" b="1" dirty="0"/>
          </a:p>
          <a:p>
            <a:r>
              <a:rPr lang="en-US" sz="2800" b="1" dirty="0" smtClean="0"/>
              <a:t>What is </a:t>
            </a:r>
            <a:r>
              <a:rPr lang="el-GR" sz="2800" b="1" dirty="0" smtClean="0"/>
              <a:t>Σ</a:t>
            </a:r>
            <a:r>
              <a:rPr lang="en-US" sz="2800" b="1" dirty="0" smtClean="0"/>
              <a:t>X?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Frequency </a:t>
            </a:r>
            <a:r>
              <a:rPr lang="en-US" dirty="0" smtClean="0"/>
              <a:t>Distribution:</a:t>
            </a:r>
            <a:br>
              <a:rPr lang="en-US" dirty="0" smtClean="0"/>
            </a:br>
            <a:r>
              <a:rPr lang="en-US" dirty="0" err="1" smtClean="0"/>
              <a:t>Stroop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Raw data are combined into equal-sized groups (class intervals)</a:t>
            </a:r>
          </a:p>
        </p:txBody>
      </p:sp>
      <p:pic>
        <p:nvPicPr>
          <p:cNvPr id="4" name="Picture 4" descr="Nolan_table02_05"/>
          <p:cNvPicPr>
            <a:picLocks noChangeAspect="1" noChangeArrowheads="1"/>
          </p:cNvPicPr>
          <p:nvPr/>
        </p:nvPicPr>
        <p:blipFill>
          <a:blip r:embed="rId3"/>
          <a:srcRect t="40000"/>
          <a:stretch>
            <a:fillRect/>
          </a:stretch>
        </p:blipFill>
        <p:spPr bwMode="auto">
          <a:xfrm>
            <a:off x="533400" y="3352800"/>
            <a:ext cx="79867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Frequency Distribution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500" dirty="0"/>
              <a:t>How do you construct class intervals?</a:t>
            </a:r>
          </a:p>
          <a:p>
            <a:pPr lvl="1"/>
            <a:r>
              <a:rPr lang="en-US" sz="3000" dirty="0"/>
              <a:t>Compute range (highest score – lowest score)</a:t>
            </a:r>
          </a:p>
          <a:p>
            <a:pPr lvl="1"/>
            <a:r>
              <a:rPr lang="en-US" sz="3000" dirty="0"/>
              <a:t>Select an interval </a:t>
            </a:r>
            <a:r>
              <a:rPr lang="en-US" sz="3000" dirty="0" smtClean="0"/>
              <a:t>size – a simple number is best</a:t>
            </a:r>
            <a:endParaRPr lang="en-US" sz="3000" dirty="0"/>
          </a:p>
          <a:p>
            <a:pPr lvl="1"/>
            <a:r>
              <a:rPr lang="en-US" sz="3000" dirty="0" smtClean="0"/>
              <a:t>5-20 </a:t>
            </a:r>
            <a:r>
              <a:rPr lang="en-US" sz="3000" dirty="0"/>
              <a:t>data points cover entire range of data</a:t>
            </a:r>
          </a:p>
          <a:p>
            <a:pPr lvl="1"/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Frequency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i="1" u="sng" dirty="0" smtClean="0"/>
              <a:t>X			f</a:t>
            </a:r>
          </a:p>
          <a:p>
            <a:pPr lvl="1">
              <a:buNone/>
            </a:pPr>
            <a:r>
              <a:rPr lang="en-US" dirty="0" smtClean="0"/>
              <a:t>50-54	2</a:t>
            </a:r>
          </a:p>
          <a:p>
            <a:pPr lvl="1">
              <a:buNone/>
            </a:pPr>
            <a:r>
              <a:rPr lang="en-US" dirty="0" smtClean="0"/>
              <a:t>45-49	4</a:t>
            </a:r>
          </a:p>
          <a:p>
            <a:pPr lvl="1">
              <a:buNone/>
            </a:pPr>
            <a:r>
              <a:rPr lang="en-US" dirty="0" smtClean="0"/>
              <a:t>40-44	5</a:t>
            </a:r>
          </a:p>
          <a:p>
            <a:pPr lvl="1">
              <a:buNone/>
            </a:pPr>
            <a:r>
              <a:rPr lang="en-US" dirty="0" smtClean="0"/>
              <a:t>35-39	4</a:t>
            </a:r>
          </a:p>
          <a:p>
            <a:pPr lvl="1">
              <a:buNone/>
            </a:pPr>
            <a:r>
              <a:rPr lang="en-US" dirty="0" smtClean="0"/>
              <a:t>30-34	6</a:t>
            </a:r>
          </a:p>
          <a:p>
            <a:pPr lvl="1">
              <a:buNone/>
            </a:pPr>
            <a:r>
              <a:rPr lang="en-US" dirty="0" smtClean="0"/>
              <a:t>25-29	1</a:t>
            </a:r>
          </a:p>
          <a:p>
            <a:pPr lvl="1">
              <a:buNone/>
            </a:pPr>
            <a:r>
              <a:rPr lang="en-US" dirty="0" smtClean="0"/>
              <a:t>20-24	3</a:t>
            </a:r>
          </a:p>
          <a:p>
            <a:pPr lvl="1">
              <a:buNone/>
            </a:pPr>
            <a:r>
              <a:rPr lang="en-US" dirty="0" smtClean="0"/>
              <a:t>15-19	1</a:t>
            </a:r>
          </a:p>
          <a:p>
            <a:pPr lvl="1">
              <a:buNone/>
            </a:pPr>
            <a:r>
              <a:rPr lang="en-US" dirty="0" smtClean="0"/>
              <a:t>10-14	2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Frequency and Cumulative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Percentile rank: percentage of individuals in the distribution with scores at or below the value</a:t>
            </a:r>
          </a:p>
          <a:p>
            <a:endParaRPr lang="en-US" dirty="0" smtClean="0"/>
          </a:p>
          <a:p>
            <a:r>
              <a:rPr lang="en-US" dirty="0" smtClean="0"/>
              <a:t>Cumulative frequencies – represent the number of people in or below each category on the scale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Refined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3383</TotalTime>
  <Words>632</Words>
  <Application>Microsoft Office PowerPoint</Application>
  <PresentationFormat>On-screen Show (4:3)</PresentationFormat>
  <Paragraphs>143</Paragraphs>
  <Slides>36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Capitals</vt:lpstr>
      <vt:lpstr>Geneva</vt:lpstr>
      <vt:lpstr>Lucida Grande</vt:lpstr>
      <vt:lpstr>Times New Roman</vt:lpstr>
      <vt:lpstr>Wingdings</vt:lpstr>
      <vt:lpstr>Refined</vt:lpstr>
      <vt:lpstr>Chart</vt:lpstr>
      <vt:lpstr>PowerPoint Presentation</vt:lpstr>
      <vt:lpstr>Organizing Data</vt:lpstr>
      <vt:lpstr>Ranked Distribution</vt:lpstr>
      <vt:lpstr>Frequency Distribution</vt:lpstr>
      <vt:lpstr>PowerPoint Presentation</vt:lpstr>
      <vt:lpstr>Grouped Frequency Distribution: Stroop Data</vt:lpstr>
      <vt:lpstr>Grouped Frequency Distribution</vt:lpstr>
      <vt:lpstr>Grouped Frequency Distribution</vt:lpstr>
      <vt:lpstr>Cumulative Frequency and Cumulative Percentage</vt:lpstr>
      <vt:lpstr>Cumulative Frequency Table</vt:lpstr>
      <vt:lpstr>Group Exercise</vt:lpstr>
      <vt:lpstr>Constructing a Graph</vt:lpstr>
      <vt:lpstr>Frequency Histogram</vt:lpstr>
      <vt:lpstr>Frequency Histogram</vt:lpstr>
      <vt:lpstr>PowerPoint Presentation</vt:lpstr>
      <vt:lpstr>Locus of Control and Health</vt:lpstr>
      <vt:lpstr>Raps et al., 1982 results</vt:lpstr>
      <vt:lpstr>Locus of Control and Health</vt:lpstr>
      <vt:lpstr>PowerPoint Presentation</vt:lpstr>
      <vt:lpstr>Frequency Polygons</vt:lpstr>
      <vt:lpstr>Frequency Polygons</vt:lpstr>
      <vt:lpstr>Nominal or Ordinal Data</vt:lpstr>
      <vt:lpstr>Bartholow &amp; Anderson (2002): Does playing violent video games increase aggression?</vt:lpstr>
      <vt:lpstr>Bartholow &amp; Anderson (2002)</vt:lpstr>
      <vt:lpstr>Stem-and-Leaf Diagrams</vt:lpstr>
      <vt:lpstr>PowerPoint Presentation</vt:lpstr>
      <vt:lpstr>PowerPoint Presentation</vt:lpstr>
      <vt:lpstr>Stem-and-Leaf Diagrams</vt:lpstr>
      <vt:lpstr>Research Example:  Towler &amp; Dipboye (1998)</vt:lpstr>
      <vt:lpstr>Research Example:  Towler &amp; Dipboye (1998)</vt:lpstr>
      <vt:lpstr>Research Example:  Towler &amp; Dipboye (1998)</vt:lpstr>
      <vt:lpstr>PowerPoint Presentation</vt:lpstr>
      <vt:lpstr>PowerPoint Presentation</vt:lpstr>
      <vt:lpstr>How Graphs  can Lie</vt:lpstr>
      <vt:lpstr>Same Data, Different Y-axis</vt:lpstr>
      <vt:lpstr>PowerPoint Presentation</vt:lpstr>
    </vt:vector>
  </TitlesOfParts>
  <Company>Union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Dickter, Cheryl L</dc:creator>
  <cp:lastModifiedBy>Dickter, Cheryl L</cp:lastModifiedBy>
  <cp:revision>61</cp:revision>
  <dcterms:created xsi:type="dcterms:W3CDTF">2008-02-27T19:10:02Z</dcterms:created>
  <dcterms:modified xsi:type="dcterms:W3CDTF">2016-01-22T23:15:35Z</dcterms:modified>
</cp:coreProperties>
</file>