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sldIdLst>
    <p:sldId id="256" r:id="rId2"/>
    <p:sldId id="282" r:id="rId3"/>
    <p:sldId id="283" r:id="rId4"/>
    <p:sldId id="284" r:id="rId5"/>
    <p:sldId id="285" r:id="rId6"/>
    <p:sldId id="286" r:id="rId7"/>
    <p:sldId id="259" r:id="rId8"/>
    <p:sldId id="301" r:id="rId9"/>
    <p:sldId id="288" r:id="rId10"/>
    <p:sldId id="289" r:id="rId11"/>
    <p:sldId id="287" r:id="rId12"/>
    <p:sldId id="264" r:id="rId13"/>
    <p:sldId id="302" r:id="rId14"/>
    <p:sldId id="310" r:id="rId15"/>
    <p:sldId id="311" r:id="rId16"/>
    <p:sldId id="293" r:id="rId17"/>
    <p:sldId id="292" r:id="rId18"/>
    <p:sldId id="294" r:id="rId19"/>
    <p:sldId id="297" r:id="rId20"/>
    <p:sldId id="298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45" r:id="rId30"/>
    <p:sldId id="320" r:id="rId31"/>
    <p:sldId id="324" r:id="rId32"/>
    <p:sldId id="321" r:id="rId33"/>
    <p:sldId id="325" r:id="rId34"/>
    <p:sldId id="32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69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05EF78F-67A3-4394-BEF1-E9464B85C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4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1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81344-B721-445B-B923-8233575B6274}" type="slidenum">
              <a:rPr lang="en-US"/>
              <a:pPr/>
              <a:t>28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1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94D8B-06D2-4F27-8A9D-5EF94D9A3800}" type="slidenum">
              <a:rPr lang="en-US"/>
              <a:pPr/>
              <a:t>30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89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81344-B721-445B-B923-8233575B6274}" type="slidenum">
              <a:rPr lang="en-US"/>
              <a:pPr/>
              <a:t>31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8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5E6E2-17F1-4C3D-8DCD-9E082A79067D}" type="slidenum">
              <a:rPr lang="en-US"/>
              <a:pPr/>
              <a:t>32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2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3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41A6B-ECDB-4A57-BACE-041396B91F4F}" type="slidenum">
              <a:rPr lang="en-US"/>
              <a:pPr/>
              <a:t>17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78F-67A3-4394-BEF1-E9464B85CA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3277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07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3280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81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81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812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81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81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E3A06B9-F8BB-4BA8-B16F-03B8A8747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9A07B-D563-4B0D-ADA1-388EF32354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669C1-DB68-40BB-9A7F-49252D79D8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342CF2-2C25-4E02-A33E-D345BE217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F500D6-02E5-4D59-9D4D-145E808B36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B8C42-9764-4D93-96E6-0471BBEAE2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03C7A-4B80-4DAF-B528-8625CC85C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6FE6B-17A4-498C-A5E5-21A9AD285C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4967C-A5DB-4C95-A9FB-7F8DD6E57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E1884-2AB5-4150-9684-D7D0AF1B2E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2E4F9-7C64-4435-9916-4B9DB52C7B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7250F-6172-4FDF-8647-3928F79D7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10B52-D3D6-48F8-8252-C9C7284511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3174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0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83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3178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8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8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8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178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179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C516228-A68A-40F3-966A-2ACE3D467AB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4000" dirty="0" smtClean="0"/>
              <a:t>Central Tendency and Variability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73175" y="2154238"/>
            <a:ext cx="3706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u="sng" dirty="0"/>
              <a:t>Case 1:  Odd number of scores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099050" y="2193925"/>
            <a:ext cx="260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/>
              <a:t>E.g.,   8, 5, 200, 3, 10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273175" y="2651125"/>
            <a:ext cx="400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/>
              <a:t>List scores from lowest to highest: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099050" y="2651125"/>
            <a:ext cx="257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/>
              <a:t>          3, 5, 8, 10, 200</a:t>
            </a:r>
          </a:p>
        </p:txBody>
      </p: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1273175" y="3095625"/>
            <a:ext cx="6384925" cy="409575"/>
            <a:chOff x="470" y="1992"/>
            <a:chExt cx="4022" cy="258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2872" y="1992"/>
              <a:ext cx="16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/>
                <a:t>          3, 5, 8, 10, 200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70" y="2000"/>
              <a:ext cx="2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/>
                <a:t>Select the middle score in the list:</a:t>
              </a:r>
            </a:p>
          </p:txBody>
        </p:sp>
      </p:grp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201738" y="4343400"/>
            <a:ext cx="380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u="sng" dirty="0"/>
              <a:t>Case 2:  Even number of scores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5040313" y="4383088"/>
            <a:ext cx="288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/>
              <a:t>E.g.,   3, 4, 6, 200, 3, 10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201738" y="4840288"/>
            <a:ext cx="400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/>
              <a:t>List scores from lowest to highest: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5065713" y="4840288"/>
            <a:ext cx="285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/>
              <a:t>          3, 3, 4, 6, 10, 200</a:t>
            </a:r>
          </a:p>
        </p:txBody>
      </p:sp>
      <p:grpSp>
        <p:nvGrpSpPr>
          <p:cNvPr id="42006" name="Group 22"/>
          <p:cNvGrpSpPr>
            <a:grpSpLocks/>
          </p:cNvGrpSpPr>
          <p:nvPr/>
        </p:nvGrpSpPr>
        <p:grpSpPr bwMode="auto">
          <a:xfrm>
            <a:off x="1154113" y="5272088"/>
            <a:ext cx="6704012" cy="409575"/>
            <a:chOff x="462" y="3496"/>
            <a:chExt cx="4223" cy="258"/>
          </a:xfrm>
        </p:grpSpPr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2888" y="3496"/>
              <a:ext cx="1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/>
                <a:t>          3, 3, 4, 6, 10, 200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462" y="3504"/>
              <a:ext cx="2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dirty="0"/>
                <a:t>Average the two middle scores</a:t>
              </a:r>
            </a:p>
          </p:txBody>
        </p:sp>
      </p:grpSp>
      <p:sp>
        <p:nvSpPr>
          <p:cNvPr id="42009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324600" y="312420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noFill/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248400" y="5257800"/>
            <a:ext cx="685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noFill/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/>
      <p:bldP spid="41990" grpId="0"/>
      <p:bldP spid="41991" grpId="0"/>
      <p:bldP spid="42002" grpId="0"/>
      <p:bldP spid="42003" grpId="0"/>
      <p:bldP spid="42004" grpId="0"/>
      <p:bldP spid="42005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Unimodal</a:t>
            </a:r>
            <a:r>
              <a:rPr lang="en-US" dirty="0"/>
              <a:t>: distribution that has one mode</a:t>
            </a:r>
          </a:p>
          <a:p>
            <a:endParaRPr lang="en-US" dirty="0" smtClean="0"/>
          </a:p>
          <a:p>
            <a:r>
              <a:rPr lang="en-US" dirty="0" smtClean="0"/>
              <a:t>Bimodal</a:t>
            </a:r>
            <a:r>
              <a:rPr lang="en-US" dirty="0"/>
              <a:t>: distribution that has two modes</a:t>
            </a:r>
          </a:p>
          <a:p>
            <a:endParaRPr lang="en-US" dirty="0" smtClean="0"/>
          </a:p>
          <a:p>
            <a:r>
              <a:rPr lang="en-US" dirty="0" err="1" smtClean="0"/>
              <a:t>Mulitmodal</a:t>
            </a:r>
            <a:r>
              <a:rPr lang="en-US" dirty="0"/>
              <a:t>: more than two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Nolan_fig02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12863"/>
            <a:ext cx="69342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 dirty="0" smtClean="0"/>
              <a:t>Use each Measure…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Mode </a:t>
            </a:r>
          </a:p>
          <a:p>
            <a:pPr lvl="1"/>
            <a:r>
              <a:rPr lang="en-US" dirty="0"/>
              <a:t>when the data are </a:t>
            </a:r>
            <a:r>
              <a:rPr lang="en-US" dirty="0" smtClean="0"/>
              <a:t>nominal (e.g., gender) or discrete (e.g., 2.5 children)</a:t>
            </a:r>
            <a:endParaRPr lang="en-US" dirty="0"/>
          </a:p>
          <a:p>
            <a:pPr lvl="1"/>
            <a:endParaRPr lang="en-US" sz="1000" dirty="0"/>
          </a:p>
          <a:p>
            <a:r>
              <a:rPr lang="en-US" dirty="0"/>
              <a:t>Use the </a:t>
            </a:r>
            <a:r>
              <a:rPr lang="en-US" b="1" dirty="0"/>
              <a:t>Median </a:t>
            </a:r>
          </a:p>
          <a:p>
            <a:pPr lvl="1"/>
            <a:r>
              <a:rPr lang="en-US" dirty="0"/>
              <a:t>when you have extreme </a:t>
            </a:r>
            <a:r>
              <a:rPr lang="en-US" dirty="0" smtClean="0"/>
              <a:t>scores or skewed distributions</a:t>
            </a:r>
          </a:p>
          <a:p>
            <a:pPr lvl="1"/>
            <a:r>
              <a:rPr lang="en-US" dirty="0" smtClean="0"/>
              <a:t>for ordinal data</a:t>
            </a:r>
            <a:endParaRPr lang="en-US" dirty="0"/>
          </a:p>
          <a:p>
            <a:pPr lvl="1"/>
            <a:endParaRPr lang="en-US" sz="1000" dirty="0"/>
          </a:p>
          <a:p>
            <a:r>
              <a:rPr lang="en-US" dirty="0"/>
              <a:t>Use the </a:t>
            </a:r>
            <a:r>
              <a:rPr lang="en-US" b="1" dirty="0"/>
              <a:t>Mean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in most other cases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Measures of </a:t>
            </a:r>
            <a:br>
              <a:rPr lang="en-US" dirty="0" smtClean="0"/>
            </a:br>
            <a:r>
              <a:rPr lang="en-US" dirty="0" smtClean="0"/>
              <a:t>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APA Style:</a:t>
            </a:r>
          </a:p>
          <a:p>
            <a:pPr>
              <a:buNone/>
            </a:pPr>
            <a:r>
              <a:rPr lang="en-US" sz="2800" dirty="0" smtClean="0"/>
              <a:t>Rats in the treatment group completed the maze faster (</a:t>
            </a:r>
            <a:r>
              <a:rPr lang="en-US" sz="2800" i="1" dirty="0" smtClean="0"/>
              <a:t>M </a:t>
            </a:r>
            <a:r>
              <a:rPr lang="en-US" sz="2800" dirty="0" smtClean="0"/>
              <a:t>= 4.67 sec) than those in the control group (</a:t>
            </a:r>
            <a:r>
              <a:rPr lang="en-US" sz="2800" i="1" dirty="0" smtClean="0"/>
              <a:t>M </a:t>
            </a:r>
            <a:r>
              <a:rPr lang="en-US" sz="2800" dirty="0" smtClean="0"/>
              <a:t>= 7.04 sec).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 median number of errors made by the rats was 3.00 in the treatment group and 6.50 in the control group.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The modal major was Psychology, with 35 out of 40 students declaring this major.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Measures of </a:t>
            </a:r>
            <a:br>
              <a:rPr lang="en-US" dirty="0" smtClean="0"/>
            </a:br>
            <a:r>
              <a:rPr lang="en-US" dirty="0" smtClean="0"/>
              <a:t>Central Tendency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214513"/>
              </p:ext>
            </p:extLst>
          </p:nvPr>
        </p:nvGraphicFramePr>
        <p:xfrm>
          <a:off x="457200" y="2164080"/>
          <a:ext cx="8229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232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Treatment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Control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Morning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4.94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7.81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Evening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4.61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8.02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43434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 1. Average RT as a function of time of day and treatment condition.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Skew: general shape of a distribution</a:t>
            </a:r>
          </a:p>
          <a:p>
            <a:pPr lvl="1"/>
            <a:r>
              <a:rPr lang="en-US" sz="3200" dirty="0"/>
              <a:t>No skew: shape is symmetrical – use mean</a:t>
            </a:r>
          </a:p>
          <a:p>
            <a:pPr lvl="1"/>
            <a:r>
              <a:rPr lang="en-US" sz="3200" dirty="0"/>
              <a:t>Skewed: most of the scores at one end – use median or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skew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2" name="Picture 4" descr="Nolan_fig02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712913"/>
            <a:ext cx="6324600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</a:t>
            </a:r>
          </a:p>
        </p:txBody>
      </p:sp>
      <p:pic>
        <p:nvPicPr>
          <p:cNvPr id="57348" name="Picture 4" descr="Nolan_fig02_1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600200"/>
            <a:ext cx="7364329" cy="5105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Kurtosis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shape of curve: how skinny or fat it is</a:t>
            </a:r>
          </a:p>
          <a:p>
            <a:r>
              <a:rPr lang="en-US" dirty="0" err="1"/>
              <a:t>Mesokurtic</a:t>
            </a:r>
            <a:r>
              <a:rPr lang="en-US" dirty="0"/>
              <a:t>: normal distribution with most scores in middle</a:t>
            </a:r>
          </a:p>
          <a:p>
            <a:r>
              <a:rPr lang="en-US" dirty="0"/>
              <a:t>Leptokurtic: tall and thin with thicker tails</a:t>
            </a:r>
          </a:p>
          <a:p>
            <a:r>
              <a:rPr lang="en-US" dirty="0" err="1"/>
              <a:t>Platykurtic</a:t>
            </a:r>
            <a:r>
              <a:rPr lang="en-US" dirty="0"/>
              <a:t>: short and fat and have thinner 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tendency: the descriptive statistic that best represents the center of a 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Identifies the average, or typical score, to serve as a representative value for each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4" name="Picture 4" descr="Fig4-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160338"/>
            <a:ext cx="6781800" cy="6594475"/>
          </a:xfrm>
          <a:noFill/>
          <a:ln/>
        </p:spPr>
      </p:pic>
      <p:sp>
        <p:nvSpPr>
          <p:cNvPr id="2" name="TextBox 1"/>
          <p:cNvSpPr txBox="1"/>
          <p:nvPr/>
        </p:nvSpPr>
        <p:spPr>
          <a:xfrm>
            <a:off x="6880325" y="21336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Leptokurtic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80540" y="487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Platykurtic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5739" y="37946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Mesokurtic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Measures of central tendency can summarize an important aspect of a distribution, but distributions have more properties than just their center</a:t>
            </a:r>
          </a:p>
          <a:p>
            <a:r>
              <a:rPr lang="en-US" dirty="0"/>
              <a:t>Measures of variability help us describe our data</a:t>
            </a:r>
          </a:p>
          <a:p>
            <a:r>
              <a:rPr lang="en-US" dirty="0"/>
              <a:t>They give us an idea of how much scores in the distribution vary from the average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6" name="Picture 4" descr="Fig4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"/>
            <a:ext cx="6629400" cy="6491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72000"/>
          </a:xfrm>
        </p:spPr>
        <p:txBody>
          <a:bodyPr/>
          <a:lstStyle/>
          <a:p>
            <a:r>
              <a:rPr lang="en-US" dirty="0"/>
              <a:t>Range: Full extent of scores in a distribution, from lowest to highest</a:t>
            </a:r>
          </a:p>
          <a:p>
            <a:endParaRPr lang="en-US" dirty="0" smtClean="0"/>
          </a:p>
          <a:p>
            <a:r>
              <a:rPr lang="en-US" dirty="0" smtClean="0"/>
              <a:t>Range =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 –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min</a:t>
            </a:r>
            <a:endParaRPr lang="en-US" baseline="-25000" dirty="0" smtClean="0"/>
          </a:p>
          <a:p>
            <a:endParaRPr lang="en-US" dirty="0"/>
          </a:p>
          <a:p>
            <a:r>
              <a:rPr lang="en-US" dirty="0"/>
              <a:t>Why is it important to take the range into consideration and not just the mean?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Measures of Variability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057400"/>
            <a:ext cx="8248650" cy="1662113"/>
            <a:chOff x="282" y="1680"/>
            <a:chExt cx="5196" cy="104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/>
            <a:srcRect l="8527" t="6390" r="4704"/>
            <a:stretch>
              <a:fillRect/>
            </a:stretch>
          </p:blipFill>
          <p:spPr bwMode="auto">
            <a:xfrm>
              <a:off x="2404" y="1680"/>
              <a:ext cx="951" cy="88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282" y="2496"/>
              <a:ext cx="5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0     10     20     30     40     50     60     70     80     90     100     110     120     130</a:t>
              </a: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360" y="2512"/>
              <a:ext cx="4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3168" y="1680"/>
            <a:ext cx="114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0" name="Equation" r:id="rId4" imgW="672840" imgH="203040" progId="Equation.3">
                    <p:embed/>
                  </p:oleObj>
                </mc:Choice>
                <mc:Fallback>
                  <p:oleObj name="Equation" r:id="rId4" imgW="67284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680"/>
                          <a:ext cx="1149" cy="34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" y="4267200"/>
            <a:ext cx="8248650" cy="1890713"/>
            <a:chOff x="282" y="2688"/>
            <a:chExt cx="5196" cy="1191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3"/>
            <a:srcRect l="8527" t="6390" r="4704"/>
            <a:stretch>
              <a:fillRect/>
            </a:stretch>
          </p:blipFill>
          <p:spPr bwMode="auto">
            <a:xfrm>
              <a:off x="864" y="2688"/>
              <a:ext cx="4272" cy="97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282" y="3648"/>
              <a:ext cx="5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0     10     20     30     40     50     60     70     80     90     100     110     120     130</a:t>
              </a:r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384" y="3608"/>
              <a:ext cx="4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85" name="Object 13"/>
            <p:cNvGraphicFramePr>
              <a:graphicFrameLocks noChangeAspect="1"/>
            </p:cNvGraphicFramePr>
            <p:nvPr/>
          </p:nvGraphicFramePr>
          <p:xfrm>
            <a:off x="4176" y="2880"/>
            <a:ext cx="114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1" name="Equation" r:id="rId6" imgW="672808" imgH="203112" progId="Equation.3">
                    <p:embed/>
                  </p:oleObj>
                </mc:Choice>
                <mc:Fallback>
                  <p:oleObj name="Equation" r:id="rId6" imgW="672808" imgH="203112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80"/>
                          <a:ext cx="1149" cy="34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Measures of Variability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8527" t="6390" r="4704"/>
          <a:stretch>
            <a:fillRect/>
          </a:stretch>
        </p:blipFill>
        <p:spPr bwMode="auto">
          <a:xfrm>
            <a:off x="1371600" y="4267200"/>
            <a:ext cx="6781800" cy="1549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47675" y="5791200"/>
            <a:ext cx="824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0     10     20     30     40     50     60     70     80     90     100     110     120     130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" y="5727700"/>
            <a:ext cx="789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/>
          <a:srcRect l="8527" t="6390" r="4704"/>
          <a:stretch>
            <a:fillRect/>
          </a:stretch>
        </p:blipFill>
        <p:spPr bwMode="auto">
          <a:xfrm>
            <a:off x="3816350" y="2286000"/>
            <a:ext cx="1509713" cy="1397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47675" y="3581400"/>
            <a:ext cx="824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0     10     20     30     40     50     60     70     80     90     100     110     120     130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571500" y="3606800"/>
            <a:ext cx="789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Measures of Variability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867400" y="2833688"/>
            <a:ext cx="2043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Range = 20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019800" y="6186488"/>
            <a:ext cx="2236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Range = 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41605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latin typeface="Arial" charset="0"/>
              </a:rPr>
              <a:t>However, the range reflects only the values of the most extreme scores and may not be representative of all of the scores.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l="9525" t="6902" r="5223"/>
          <a:stretch>
            <a:fillRect/>
          </a:stretch>
        </p:blipFill>
        <p:spPr bwMode="auto">
          <a:xfrm>
            <a:off x="2235200" y="4140200"/>
            <a:ext cx="4506913" cy="16414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 l="8467" t="6326" r="4657"/>
          <a:stretch>
            <a:fillRect/>
          </a:stretch>
        </p:blipFill>
        <p:spPr bwMode="auto">
          <a:xfrm>
            <a:off x="2235200" y="2159000"/>
            <a:ext cx="4570413" cy="167481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47675" y="3733800"/>
            <a:ext cx="824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0     10     20     30     40     50     60     70     80     90     100     110     120     130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71500" y="3759200"/>
            <a:ext cx="789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47675" y="5689600"/>
            <a:ext cx="824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0     10     20     30     40     50     60     70     80     90     100     110     120     130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596900" y="5702300"/>
            <a:ext cx="789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6200" y="6338888"/>
            <a:ext cx="899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latin typeface="Arial" charset="0"/>
              </a:rPr>
              <a:t>These two distributions have the same range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Measures of Variability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915400" cy="4530725"/>
          </a:xfrm>
        </p:spPr>
        <p:txBody>
          <a:bodyPr/>
          <a:lstStyle/>
          <a:p>
            <a:r>
              <a:rPr lang="en-US" sz="3600" dirty="0" smtClean="0"/>
              <a:t>Standard deviation:</a:t>
            </a:r>
          </a:p>
          <a:p>
            <a:pPr lvl="1"/>
            <a:r>
              <a:rPr lang="en-US" sz="3200" dirty="0" smtClean="0"/>
              <a:t>Uses the mean of distribution as a reference point – represents average distance from the mean</a:t>
            </a:r>
          </a:p>
          <a:p>
            <a:pPr lvl="1"/>
            <a:r>
              <a:rPr lang="en-US" sz="3200" dirty="0" smtClean="0"/>
              <a:t>Measures variability by considering distance between each score and the mean</a:t>
            </a:r>
          </a:p>
          <a:p>
            <a:pPr>
              <a:buFont typeface="Wingdings" pitchFamily="2" charset="2"/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/>
              <a:t>Variance: </a:t>
            </a:r>
            <a:r>
              <a:rPr lang="en-US">
                <a:latin typeface="Arial" charset="0"/>
                <a:cs typeface="Arial" charset="0"/>
              </a:rPr>
              <a:t>average of the squared deviations from the mean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population variance = </a:t>
            </a:r>
            <a:r>
              <a:rPr lang="el-GR">
                <a:cs typeface="Tahoma" charset="0"/>
              </a:rPr>
              <a:t>σ</a:t>
            </a:r>
            <a:r>
              <a:rPr lang="en-US" baseline="30000">
                <a:cs typeface="Tahoma" charset="0"/>
              </a:rPr>
              <a:t>2 </a:t>
            </a:r>
            <a:r>
              <a:rPr lang="en-US">
                <a:cs typeface="Tahoma" charset="0"/>
              </a:rPr>
              <a:t>= </a:t>
            </a:r>
            <a:endParaRPr lang="el-GR">
              <a:cs typeface="Tahoma" charset="0"/>
            </a:endParaRP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sample variance = </a:t>
            </a:r>
            <a:r>
              <a:rPr lang="en-US" i="1"/>
              <a:t>S</a:t>
            </a:r>
            <a:r>
              <a:rPr lang="en-US" i="1" baseline="30000"/>
              <a:t>2 </a:t>
            </a:r>
            <a:r>
              <a:rPr lang="en-US" i="1"/>
              <a:t>= 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86400" y="3005750"/>
          <a:ext cx="3200400" cy="110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4" name="Equation" r:id="rId4" imgW="1282680" imgH="444240" progId="Equation.3">
                  <p:embed/>
                </p:oleObj>
              </mc:Choice>
              <mc:Fallback>
                <p:oleObj name="Equation" r:id="rId4" imgW="12826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05750"/>
                        <a:ext cx="3200400" cy="1109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53000" y="4889500"/>
          <a:ext cx="30464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name="Equation" r:id="rId6" imgW="1295280" imgH="469800" progId="Equation.3">
                  <p:embed/>
                </p:oleObj>
              </mc:Choice>
              <mc:Fallback>
                <p:oleObj name="Equation" r:id="rId6" imgW="129528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89500"/>
                        <a:ext cx="3046413" cy="1104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621921"/>
              </p:ext>
            </p:extLst>
          </p:nvPr>
        </p:nvGraphicFramePr>
        <p:xfrm>
          <a:off x="7356273" y="1550549"/>
          <a:ext cx="1330527" cy="64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Equation" r:id="rId8" imgW="419040" imgH="203040" progId="Equation.3">
                  <p:embed/>
                </p:oleObj>
              </mc:Choice>
              <mc:Fallback>
                <p:oleObj name="Equation" r:id="rId8" imgW="419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273" y="1550549"/>
                        <a:ext cx="1330527" cy="64496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to square the deviations?</a:t>
            </a:r>
          </a:p>
          <a:p>
            <a:r>
              <a:rPr lang="en-US" dirty="0" smtClean="0"/>
              <a:t>Why n-1?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deviation is an estimate of the population standard deviation and is an unbiased estimate, but only when we use </a:t>
            </a:r>
            <a:r>
              <a:rPr lang="en-US" dirty="0" smtClean="0"/>
              <a:t>n-1.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subtracting 1 from n, we force the standard deviation to be larger than it would otherwise – this is a conservative </a:t>
            </a:r>
            <a:r>
              <a:rPr lang="en-US" dirty="0" smtClean="0"/>
              <a:t>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831975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7200" y="4438650"/>
            <a:ext cx="118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09600" y="550545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600200" y="3810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Population mean: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529138" y="2662238"/>
          <a:ext cx="33607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4" imgW="1892160" imgH="431640" progId="Equation.3">
                  <p:embed/>
                </p:oleObj>
              </mc:Choice>
              <mc:Fallback>
                <p:oleObj name="Equation" r:id="rId4" imgW="18921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2662238"/>
                        <a:ext cx="3360737" cy="766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498975" y="3657600"/>
          <a:ext cx="33147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6" imgW="1866600" imgH="431640" progId="Equation.3">
                  <p:embed/>
                </p:oleObj>
              </mc:Choice>
              <mc:Fallback>
                <p:oleObj name="Equation" r:id="rId6" imgW="18666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3657600"/>
                        <a:ext cx="3314700" cy="7667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676400" y="4511675"/>
            <a:ext cx="695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The “middle” value of the distribution, below which 50% of the observations fall.  The 50</a:t>
            </a:r>
            <a:r>
              <a:rPr lang="en-US" sz="2400" baseline="30000" dirty="0"/>
              <a:t>th</a:t>
            </a:r>
            <a:r>
              <a:rPr lang="en-US" sz="2400" dirty="0"/>
              <a:t> percentile.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676400" y="5578475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/>
              <a:t>The most frequent score in the distribution.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600200" y="1676400"/>
            <a:ext cx="6950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Commonly called </a:t>
            </a:r>
            <a:r>
              <a:rPr lang="en-US" sz="2400" dirty="0" smtClean="0"/>
              <a:t>the “average</a:t>
            </a:r>
            <a:r>
              <a:rPr lang="en-US" sz="2400" dirty="0"/>
              <a:t>.”  Sum of the scores divided by the number of scores.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600200" y="2819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Sample mean: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Measures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Standard deviation: square root of </a:t>
            </a:r>
            <a:r>
              <a:rPr lang="en-US" dirty="0" smtClean="0"/>
              <a:t>variance – in </a:t>
            </a:r>
            <a:r>
              <a:rPr lang="en-US" smtClean="0"/>
              <a:t>original units</a:t>
            </a: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3600" dirty="0"/>
              <a:t>population </a:t>
            </a:r>
            <a:r>
              <a:rPr lang="en-US" sz="3600" dirty="0" err="1"/>
              <a:t>s.d</a:t>
            </a:r>
            <a:r>
              <a:rPr lang="en-US" sz="3600" dirty="0"/>
              <a:t>.=</a:t>
            </a:r>
            <a:r>
              <a:rPr lang="el-GR" sz="3600" i="1" dirty="0">
                <a:cs typeface="Tahoma" charset="0"/>
              </a:rPr>
              <a:t>σ</a:t>
            </a:r>
            <a:r>
              <a:rPr lang="en-US" sz="3600" baseline="30000" dirty="0">
                <a:cs typeface="Tahoma" charset="0"/>
              </a:rPr>
              <a:t> </a:t>
            </a:r>
            <a:r>
              <a:rPr lang="en-US" sz="3600" dirty="0">
                <a:cs typeface="Tahoma" charset="0"/>
              </a:rPr>
              <a:t>= </a:t>
            </a:r>
            <a:endParaRPr lang="el-GR" sz="3600" dirty="0">
              <a:cs typeface="Tahoma" charset="0"/>
            </a:endParaRPr>
          </a:p>
          <a:p>
            <a:pPr>
              <a:buFont typeface="Wingdings" pitchFamily="2" charset="2"/>
              <a:buNone/>
            </a:pPr>
            <a:endParaRPr lang="en-US" sz="3600" dirty="0"/>
          </a:p>
          <a:p>
            <a:pPr>
              <a:buFont typeface="Wingdings" pitchFamily="2" charset="2"/>
              <a:buNone/>
            </a:pPr>
            <a:endParaRPr lang="en-US" sz="3600" dirty="0"/>
          </a:p>
          <a:p>
            <a:pPr>
              <a:buFont typeface="Wingdings" pitchFamily="2" charset="2"/>
              <a:buNone/>
            </a:pPr>
            <a:r>
              <a:rPr lang="en-US" sz="3600" dirty="0"/>
              <a:t>sample </a:t>
            </a:r>
            <a:r>
              <a:rPr lang="en-US" sz="3600" dirty="0" err="1"/>
              <a:t>s.d</a:t>
            </a:r>
            <a:r>
              <a:rPr lang="en-US" sz="3600" dirty="0"/>
              <a:t>. = </a:t>
            </a:r>
            <a:r>
              <a:rPr lang="en-US" sz="3600" i="1" dirty="0" smtClean="0"/>
              <a:t>s</a:t>
            </a:r>
            <a:r>
              <a:rPr lang="en-US" sz="3600" i="1" baseline="30000" dirty="0" smtClean="0"/>
              <a:t> </a:t>
            </a:r>
            <a:r>
              <a:rPr lang="en-US" sz="3600" i="1" dirty="0"/>
              <a:t>= 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98975" y="5029200"/>
          <a:ext cx="41084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4" imgW="1955520" imgH="520560" progId="Equation.3">
                  <p:embed/>
                </p:oleObj>
              </mc:Choice>
              <mc:Fallback>
                <p:oleObj name="Equation" r:id="rId4" imgW="195552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029200"/>
                        <a:ext cx="4108450" cy="1093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614863" y="3065463"/>
          <a:ext cx="4529137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Equation" r:id="rId6" imgW="1955520" imgH="495000" progId="Equation.3">
                  <p:embed/>
                </p:oleObj>
              </mc:Choice>
              <mc:Fallback>
                <p:oleObj name="Equation" r:id="rId6" imgW="195552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065463"/>
                        <a:ext cx="4529137" cy="1147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86400" y="3005750"/>
          <a:ext cx="3200400" cy="110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4" imgW="1282680" imgH="444240" progId="Equation.3">
                  <p:embed/>
                </p:oleObj>
              </mc:Choice>
              <mc:Fallback>
                <p:oleObj name="Equation" r:id="rId4" imgW="12826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05750"/>
                        <a:ext cx="3200400" cy="1109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53000" y="4889500"/>
          <a:ext cx="30464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Equation" r:id="rId6" imgW="1295280" imgH="469800" progId="Equation.3">
                  <p:embed/>
                </p:oleObj>
              </mc:Choice>
              <mc:Fallback>
                <p:oleObj name="Equation" r:id="rId6" imgW="129528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89500"/>
                        <a:ext cx="3046413" cy="1104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5257800" y="2819400"/>
            <a:ext cx="2286000" cy="9906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24400" y="4724400"/>
            <a:ext cx="2286000" cy="9906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692604"/>
            <a:ext cx="259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SS = 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Formulas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292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Variance = </a:t>
            </a:r>
            <a:r>
              <a:rPr lang="en-US" sz="2800" i="1" dirty="0"/>
              <a:t>S</a:t>
            </a:r>
            <a:r>
              <a:rPr lang="en-US" sz="2800" i="1" baseline="30000" dirty="0"/>
              <a:t>2 </a:t>
            </a:r>
            <a:r>
              <a:rPr lang="en-US" sz="2800" i="1" dirty="0"/>
              <a:t>= </a:t>
            </a:r>
          </a:p>
          <a:p>
            <a:pPr>
              <a:buFont typeface="Wingdings" pitchFamily="2" charset="2"/>
              <a:buNone/>
            </a:pPr>
            <a:endParaRPr lang="en-US" sz="2800" i="1" dirty="0"/>
          </a:p>
          <a:p>
            <a:pPr>
              <a:buFont typeface="Wingdings" pitchFamily="2" charset="2"/>
              <a:buNone/>
            </a:pPr>
            <a:endParaRPr lang="en-US" sz="2800" i="1" dirty="0"/>
          </a:p>
          <a:p>
            <a:pPr>
              <a:buFont typeface="Wingdings" pitchFamily="2" charset="2"/>
              <a:buNone/>
            </a:pPr>
            <a:endParaRPr lang="en-US" sz="2800" i="1" dirty="0"/>
          </a:p>
          <a:p>
            <a:pPr>
              <a:buFont typeface="Wingdings" pitchFamily="2" charset="2"/>
              <a:buNone/>
            </a:pPr>
            <a:endParaRPr lang="en-US" sz="2800" i="1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Standard deviation</a:t>
            </a:r>
            <a:r>
              <a:rPr lang="en-US" sz="2800" i="1" dirty="0"/>
              <a:t> = S = 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52800" y="1752600"/>
          <a:ext cx="28956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4" imgW="1066680" imgH="634680" progId="Equation.3">
                  <p:embed/>
                </p:oleObj>
              </mc:Choice>
              <mc:Fallback>
                <p:oleObj name="Equation" r:id="rId4" imgW="106668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52600"/>
                        <a:ext cx="2895600" cy="1724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4167188"/>
          <a:ext cx="33528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6" imgW="1193760" imgH="672840" progId="Equation.3">
                  <p:embed/>
                </p:oleObj>
              </mc:Choice>
              <mc:Fallback>
                <p:oleObj name="Equation" r:id="rId6" imgW="119376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67188"/>
                        <a:ext cx="3352800" cy="18907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Formulas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Sum of Squares</a:t>
            </a:r>
            <a:endParaRPr lang="en-US" dirty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810000" y="2438400"/>
          <a:ext cx="37211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3" imgW="1371600" imgH="457200" progId="Equation.3">
                  <p:embed/>
                </p:oleObj>
              </mc:Choice>
              <mc:Fallback>
                <p:oleObj name="Equation" r:id="rId3" imgW="13716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3721100" cy="1276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Reporting the Mean and Standard Deviation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 style: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</a:p>
          <a:p>
            <a:pPr>
              <a:buFont typeface="Wingdings" pitchFamily="2" charset="2"/>
              <a:buNone/>
            </a:pPr>
            <a:r>
              <a:rPr lang="en-US"/>
              <a:t>	Children who viewed the violent cartoon displayed more aggressive responses (</a:t>
            </a:r>
            <a:r>
              <a:rPr lang="en-US" i="1"/>
              <a:t>M</a:t>
            </a:r>
            <a:r>
              <a:rPr lang="en-US"/>
              <a:t> = 12.45, </a:t>
            </a:r>
            <a:r>
              <a:rPr lang="en-US" i="1"/>
              <a:t>SD </a:t>
            </a:r>
            <a:r>
              <a:rPr lang="en-US"/>
              <a:t>= 3.70) than those who viewed the control cartoon (</a:t>
            </a:r>
            <a:r>
              <a:rPr lang="en-US" i="1"/>
              <a:t>M </a:t>
            </a:r>
            <a:r>
              <a:rPr lang="en-US"/>
              <a:t>= 4.22, </a:t>
            </a:r>
            <a:r>
              <a:rPr lang="en-US" i="1"/>
              <a:t>SD </a:t>
            </a:r>
            <a:r>
              <a:rPr lang="en-US"/>
              <a:t>= 1.04).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847725" y="990600"/>
            <a:ext cx="7343775" cy="2424113"/>
            <a:chOff x="534" y="624"/>
            <a:chExt cx="4626" cy="1527"/>
          </a:xfrm>
        </p:grpSpPr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600" y="624"/>
            <a:ext cx="4560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9" name="Picture" r:id="rId3" imgW="4320000" imgH="3179520" progId="">
                    <p:embed/>
                  </p:oleObj>
                </mc:Choice>
                <mc:Fallback>
                  <p:oleObj name="Picture" r:id="rId3" imgW="4320000" imgH="317952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624"/>
                          <a:ext cx="4560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2592" y="1920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Height (in)</a:t>
              </a: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534" y="1632"/>
              <a:ext cx="4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        51      54      57      60      63      66      69      72      75      78      81</a:t>
              </a:r>
            </a:p>
          </p:txBody>
        </p:sp>
      </p:grp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990600" y="4038600"/>
            <a:ext cx="7315200" cy="152400"/>
            <a:chOff x="612" y="2496"/>
            <a:chExt cx="4608" cy="96"/>
          </a:xfrm>
        </p:grpSpPr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612" y="254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90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123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162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157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77" name="Oval 13"/>
            <p:cNvSpPr>
              <a:spLocks noChangeArrowheads="1"/>
            </p:cNvSpPr>
            <p:nvPr/>
          </p:nvSpPr>
          <p:spPr bwMode="auto">
            <a:xfrm>
              <a:off x="368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78" name="Oval 14"/>
            <p:cNvSpPr>
              <a:spLocks noChangeArrowheads="1"/>
            </p:cNvSpPr>
            <p:nvPr/>
          </p:nvSpPr>
          <p:spPr bwMode="auto">
            <a:xfrm>
              <a:off x="186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224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248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267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286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306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4" name="Oval 20"/>
            <p:cNvSpPr>
              <a:spLocks noChangeArrowheads="1"/>
            </p:cNvSpPr>
            <p:nvPr/>
          </p:nvSpPr>
          <p:spPr bwMode="auto">
            <a:xfrm>
              <a:off x="334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5" name="Oval 21"/>
            <p:cNvSpPr>
              <a:spLocks noChangeArrowheads="1"/>
            </p:cNvSpPr>
            <p:nvPr/>
          </p:nvSpPr>
          <p:spPr bwMode="auto">
            <a:xfrm>
              <a:off x="354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373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402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152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397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320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1" name="Oval 27"/>
            <p:cNvSpPr>
              <a:spLocks noChangeArrowheads="1"/>
            </p:cNvSpPr>
            <p:nvPr/>
          </p:nvSpPr>
          <p:spPr bwMode="auto">
            <a:xfrm>
              <a:off x="478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2" name="Oval 28"/>
            <p:cNvSpPr>
              <a:spLocks noChangeArrowheads="1"/>
            </p:cNvSpPr>
            <p:nvPr/>
          </p:nvSpPr>
          <p:spPr bwMode="auto">
            <a:xfrm>
              <a:off x="344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3" name="Oval 29"/>
            <p:cNvSpPr>
              <a:spLocks noChangeArrowheads="1"/>
            </p:cNvSpPr>
            <p:nvPr/>
          </p:nvSpPr>
          <p:spPr bwMode="auto">
            <a:xfrm>
              <a:off x="291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4" name="Oval 30"/>
            <p:cNvSpPr>
              <a:spLocks noChangeArrowheads="1"/>
            </p:cNvSpPr>
            <p:nvPr/>
          </p:nvSpPr>
          <p:spPr bwMode="auto">
            <a:xfrm>
              <a:off x="238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296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6" name="Oval 32"/>
            <p:cNvSpPr>
              <a:spLocks noChangeArrowheads="1"/>
            </p:cNvSpPr>
            <p:nvPr/>
          </p:nvSpPr>
          <p:spPr bwMode="auto">
            <a:xfrm>
              <a:off x="210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7" name="Oval 33"/>
            <p:cNvSpPr>
              <a:spLocks noChangeArrowheads="1"/>
            </p:cNvSpPr>
            <p:nvPr/>
          </p:nvSpPr>
          <p:spPr bwMode="auto">
            <a:xfrm>
              <a:off x="349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8" name="Oval 34"/>
            <p:cNvSpPr>
              <a:spLocks noChangeArrowheads="1"/>
            </p:cNvSpPr>
            <p:nvPr/>
          </p:nvSpPr>
          <p:spPr bwMode="auto">
            <a:xfrm>
              <a:off x="277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auto">
            <a:xfrm>
              <a:off x="315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auto">
            <a:xfrm>
              <a:off x="296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auto">
            <a:xfrm>
              <a:off x="258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auto">
            <a:xfrm>
              <a:off x="330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auto">
            <a:xfrm>
              <a:off x="358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4" name="Oval 40"/>
            <p:cNvSpPr>
              <a:spLocks noChangeArrowheads="1"/>
            </p:cNvSpPr>
            <p:nvPr/>
          </p:nvSpPr>
          <p:spPr bwMode="auto">
            <a:xfrm>
              <a:off x="320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5" name="Oval 41"/>
            <p:cNvSpPr>
              <a:spLocks noChangeArrowheads="1"/>
            </p:cNvSpPr>
            <p:nvPr/>
          </p:nvSpPr>
          <p:spPr bwMode="auto">
            <a:xfrm>
              <a:off x="306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6" name="Oval 42"/>
            <p:cNvSpPr>
              <a:spLocks noChangeArrowheads="1"/>
            </p:cNvSpPr>
            <p:nvPr/>
          </p:nvSpPr>
          <p:spPr bwMode="auto">
            <a:xfrm>
              <a:off x="157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7" name="Oval 43"/>
            <p:cNvSpPr>
              <a:spLocks noChangeArrowheads="1"/>
            </p:cNvSpPr>
            <p:nvPr/>
          </p:nvSpPr>
          <p:spPr bwMode="auto">
            <a:xfrm>
              <a:off x="186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8" name="Oval 44"/>
            <p:cNvSpPr>
              <a:spLocks noChangeArrowheads="1"/>
            </p:cNvSpPr>
            <p:nvPr/>
          </p:nvSpPr>
          <p:spPr bwMode="auto">
            <a:xfrm>
              <a:off x="392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09" name="Oval 45"/>
            <p:cNvSpPr>
              <a:spLocks noChangeArrowheads="1"/>
            </p:cNvSpPr>
            <p:nvPr/>
          </p:nvSpPr>
          <p:spPr bwMode="auto">
            <a:xfrm>
              <a:off x="382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0" name="Oval 46"/>
            <p:cNvSpPr>
              <a:spLocks noChangeArrowheads="1"/>
            </p:cNvSpPr>
            <p:nvPr/>
          </p:nvSpPr>
          <p:spPr bwMode="auto">
            <a:xfrm>
              <a:off x="234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1" name="Oval 47"/>
            <p:cNvSpPr>
              <a:spLocks noChangeArrowheads="1"/>
            </p:cNvSpPr>
            <p:nvPr/>
          </p:nvSpPr>
          <p:spPr bwMode="auto">
            <a:xfrm>
              <a:off x="200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2" name="Oval 48"/>
            <p:cNvSpPr>
              <a:spLocks noChangeArrowheads="1"/>
            </p:cNvSpPr>
            <p:nvPr/>
          </p:nvSpPr>
          <p:spPr bwMode="auto">
            <a:xfrm>
              <a:off x="176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3" name="Oval 49"/>
            <p:cNvSpPr>
              <a:spLocks noChangeArrowheads="1"/>
            </p:cNvSpPr>
            <p:nvPr/>
          </p:nvSpPr>
          <p:spPr bwMode="auto">
            <a:xfrm>
              <a:off x="210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4" name="Oval 50"/>
            <p:cNvSpPr>
              <a:spLocks noChangeArrowheads="1"/>
            </p:cNvSpPr>
            <p:nvPr/>
          </p:nvSpPr>
          <p:spPr bwMode="auto">
            <a:xfrm>
              <a:off x="339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5" name="Oval 51"/>
            <p:cNvSpPr>
              <a:spLocks noChangeArrowheads="1"/>
            </p:cNvSpPr>
            <p:nvPr/>
          </p:nvSpPr>
          <p:spPr bwMode="auto">
            <a:xfrm>
              <a:off x="363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6" name="Oval 52"/>
            <p:cNvSpPr>
              <a:spLocks noChangeArrowheads="1"/>
            </p:cNvSpPr>
            <p:nvPr/>
          </p:nvSpPr>
          <p:spPr bwMode="auto">
            <a:xfrm>
              <a:off x="2964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7" name="Oval 53"/>
            <p:cNvSpPr>
              <a:spLocks noChangeArrowheads="1"/>
            </p:cNvSpPr>
            <p:nvPr/>
          </p:nvSpPr>
          <p:spPr bwMode="auto">
            <a:xfrm>
              <a:off x="286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205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99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62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21" name="Oval 57"/>
            <p:cNvSpPr>
              <a:spLocks noChangeArrowheads="1"/>
            </p:cNvSpPr>
            <p:nvPr/>
          </p:nvSpPr>
          <p:spPr bwMode="auto">
            <a:xfrm>
              <a:off x="262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22" name="Oval 58"/>
            <p:cNvSpPr>
              <a:spLocks noChangeArrowheads="1"/>
            </p:cNvSpPr>
            <p:nvPr/>
          </p:nvSpPr>
          <p:spPr bwMode="auto">
            <a:xfrm>
              <a:off x="4500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23" name="Oval 59"/>
            <p:cNvSpPr>
              <a:spLocks noChangeArrowheads="1"/>
            </p:cNvSpPr>
            <p:nvPr/>
          </p:nvSpPr>
          <p:spPr bwMode="auto">
            <a:xfrm>
              <a:off x="190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24" name="Oval 60"/>
            <p:cNvSpPr>
              <a:spLocks noChangeArrowheads="1"/>
            </p:cNvSpPr>
            <p:nvPr/>
          </p:nvSpPr>
          <p:spPr bwMode="auto">
            <a:xfrm>
              <a:off x="1812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925" name="Oval 61"/>
            <p:cNvSpPr>
              <a:spLocks noChangeArrowheads="1"/>
            </p:cNvSpPr>
            <p:nvPr/>
          </p:nvSpPr>
          <p:spPr bwMode="auto">
            <a:xfrm>
              <a:off x="2148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926" name="AutoShape 62"/>
          <p:cNvSpPr>
            <a:spLocks noChangeArrowheads="1"/>
          </p:cNvSpPr>
          <p:nvPr/>
        </p:nvSpPr>
        <p:spPr bwMode="auto">
          <a:xfrm>
            <a:off x="4419600" y="4305300"/>
            <a:ext cx="228600" cy="4572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1233488" y="5257800"/>
            <a:ext cx="667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The mean is the balance point of the distribution</a:t>
            </a:r>
          </a:p>
        </p:txBody>
      </p: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 of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2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17" dur="2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20" dur="2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23" dur="2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2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6" grpId="0" animBg="1"/>
      <p:bldP spid="369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337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It is sensitive to extreme scores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 l="8527" t="6390" r="4704"/>
          <a:stretch>
            <a:fillRect/>
          </a:stretch>
        </p:blipFill>
        <p:spPr bwMode="auto">
          <a:xfrm>
            <a:off x="3733800" y="1752600"/>
            <a:ext cx="2222500" cy="345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962400" y="5715000"/>
            <a:ext cx="1695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Annual income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5410200" y="2514600"/>
            <a:ext cx="2398713" cy="1079500"/>
            <a:chOff x="3950" y="240"/>
            <a:chExt cx="1511" cy="680"/>
          </a:xfrm>
        </p:grpSpPr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3950" y="423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i="1" dirty="0">
                  <a:solidFill>
                    <a:srgbClr val="FF0000"/>
                  </a:solidFill>
                </a:rPr>
                <a:t>Outlier</a:t>
              </a:r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auto">
            <a:xfrm>
              <a:off x="4560" y="240"/>
              <a:ext cx="901" cy="680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768" y="72"/>
                </a:cxn>
                <a:cxn ang="0">
                  <a:pos x="800" y="680"/>
                </a:cxn>
              </a:cxnLst>
              <a:rect l="0" t="0" r="r" b="b"/>
              <a:pathLst>
                <a:path w="901" h="680">
                  <a:moveTo>
                    <a:pt x="0" y="248"/>
                  </a:moveTo>
                  <a:cubicBezTo>
                    <a:pt x="317" y="124"/>
                    <a:pt x="635" y="0"/>
                    <a:pt x="768" y="72"/>
                  </a:cubicBezTo>
                  <a:cubicBezTo>
                    <a:pt x="901" y="144"/>
                    <a:pt x="795" y="579"/>
                    <a:pt x="800" y="6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762000" y="1752600"/>
            <a:ext cx="8229600" cy="3454400"/>
            <a:chOff x="576" y="1104"/>
            <a:chExt cx="5184" cy="2176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4788" y="3102"/>
              <a:ext cx="159" cy="7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7899" name="Picture 11" descr="02-28-bill-gates-inside2"/>
            <p:cNvPicPr>
              <a:picLocks noChangeAspect="1" noChangeArrowheads="1"/>
            </p:cNvPicPr>
            <p:nvPr/>
          </p:nvPicPr>
          <p:blipFill>
            <a:blip r:embed="rId3"/>
            <a:srcRect l="22223" r="16667" b="38889"/>
            <a:stretch>
              <a:fillRect/>
            </a:stretch>
          </p:blipFill>
          <p:spPr bwMode="auto">
            <a:xfrm>
              <a:off x="4560" y="2310"/>
              <a:ext cx="636" cy="700"/>
            </a:xfrm>
            <a:prstGeom prst="rect">
              <a:avLst/>
            </a:prstGeom>
            <a:noFill/>
          </p:spPr>
        </p:pic>
        <p:pic>
          <p:nvPicPr>
            <p:cNvPr id="37900" name="Picture 12"/>
            <p:cNvPicPr>
              <a:picLocks noChangeAspect="1" noChangeArrowheads="1"/>
            </p:cNvPicPr>
            <p:nvPr/>
          </p:nvPicPr>
          <p:blipFill>
            <a:blip r:embed="rId2"/>
            <a:srcRect l="8527" t="6390" r="4704"/>
            <a:stretch>
              <a:fillRect/>
            </a:stretch>
          </p:blipFill>
          <p:spPr bwMode="auto">
            <a:xfrm>
              <a:off x="576" y="1104"/>
              <a:ext cx="1400" cy="217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672" y="3168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4572000" y="5105400"/>
            <a:ext cx="301625" cy="66675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495800" y="1143000"/>
            <a:ext cx="460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This causes mean to go toward the </a:t>
            </a:r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 of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12" dur="2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5" dur="2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32153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-0.33316 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3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34" dur="2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16 4.44444E-6 L -0.20607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902" grpId="0" animBg="1"/>
      <p:bldP spid="37902" grpId="1" animBg="1"/>
      <p:bldP spid="37902" grpId="2" animBg="1"/>
      <p:bldP spid="379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38200" y="1069975"/>
            <a:ext cx="754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The sum of the deviations about the mean equals zero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990600" y="2057400"/>
            <a:ext cx="4965700" cy="728663"/>
            <a:chOff x="624" y="1296"/>
            <a:chExt cx="3128" cy="459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2008" y="1296"/>
            <a:ext cx="174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name="Equation" r:id="rId3" imgW="965160" imgH="253800" progId="Equation.3">
                    <p:embed/>
                  </p:oleObj>
                </mc:Choice>
                <mc:Fallback>
                  <p:oleObj name="Equation" r:id="rId3" imgW="96516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296"/>
                          <a:ext cx="1744" cy="45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624" y="1346"/>
              <a:ext cx="1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/>
                <a:t>Symbolically: 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050925" y="3544888"/>
            <a:ext cx="596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/>
              <a:t>For example, consider the scores 5, 8, 6, 5</a:t>
            </a:r>
          </a:p>
        </p:txBody>
      </p:sp>
      <p:graphicFrame>
        <p:nvGraphicFramePr>
          <p:cNvPr id="3894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36206"/>
              </p:ext>
            </p:extLst>
          </p:nvPr>
        </p:nvGraphicFramePr>
        <p:xfrm>
          <a:off x="2514600" y="4191000"/>
          <a:ext cx="3924300" cy="2286000"/>
        </p:xfrm>
        <a:graphic>
          <a:graphicData uri="http://schemas.openxmlformats.org/drawingml/2006/table">
            <a:tbl>
              <a:tblPr/>
              <a:tblGrid>
                <a:gridCol w="1962150"/>
                <a:gridCol w="19621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- X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-1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 of the Mean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638800" y="4267200"/>
            <a:ext cx="22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Nolan_fig02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90625"/>
            <a:ext cx="4519613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 of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Mean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mean is the measure of central tendency that best represents the population mean</a:t>
            </a:r>
          </a:p>
          <a:p>
            <a:endParaRPr lang="en-US" dirty="0"/>
          </a:p>
          <a:p>
            <a:r>
              <a:rPr lang="en-US" dirty="0"/>
              <a:t>Mean is VERY sensitive to extreme scores that can “skew” or distort findings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Divides distribution in half so that 50% of the individuals in a distribution have scores at or below the median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odd number of scores, pick middle score</a:t>
            </a:r>
          </a:p>
          <a:p>
            <a:r>
              <a:rPr lang="en-US" dirty="0"/>
              <a:t>For even number, the </a:t>
            </a:r>
            <a:r>
              <a:rPr lang="en-US" dirty="0" smtClean="0"/>
              <a:t>median </a:t>
            </a:r>
            <a:r>
              <a:rPr lang="en-US" dirty="0"/>
              <a:t>is the average of the middle two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1">
      <a:dk1>
        <a:srgbClr val="1A006C"/>
      </a:dk1>
      <a:lt1>
        <a:srgbClr val="FFFFFF"/>
      </a:lt1>
      <a:dk2>
        <a:srgbClr val="000066"/>
      </a:dk2>
      <a:lt2>
        <a:srgbClr val="CCCCFF"/>
      </a:lt2>
      <a:accent1>
        <a:srgbClr val="0099CC"/>
      </a:accent1>
      <a:accent2>
        <a:srgbClr val="6600CC"/>
      </a:accent2>
      <a:accent3>
        <a:srgbClr val="AAAAB8"/>
      </a:accent3>
      <a:accent4>
        <a:srgbClr val="DADADA"/>
      </a:accent4>
      <a:accent5>
        <a:srgbClr val="AACAE2"/>
      </a:accent5>
      <a:accent6>
        <a:srgbClr val="5C00B9"/>
      </a:accent6>
      <a:hlink>
        <a:srgbClr val="9999FF"/>
      </a:hlink>
      <a:folHlink>
        <a:srgbClr val="33CCCC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15610</TotalTime>
  <Words>1034</Words>
  <Application>Microsoft Office PowerPoint</Application>
  <PresentationFormat>On-screen Show (4:3)</PresentationFormat>
  <Paragraphs>187</Paragraphs>
  <Slides>34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Tahoma</vt:lpstr>
      <vt:lpstr>Wingdings</vt:lpstr>
      <vt:lpstr>Beam</vt:lpstr>
      <vt:lpstr>Equation</vt:lpstr>
      <vt:lpstr>Picture</vt:lpstr>
      <vt:lpstr>PowerPoint Presentation</vt:lpstr>
      <vt:lpstr>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the Mean</vt:lpstr>
      <vt:lpstr>Median</vt:lpstr>
      <vt:lpstr>Median</vt:lpstr>
      <vt:lpstr>Mode</vt:lpstr>
      <vt:lpstr>PowerPoint Presentation</vt:lpstr>
      <vt:lpstr>When to Use each Measure…</vt:lpstr>
      <vt:lpstr>Reporting Measures of  Central Tendency</vt:lpstr>
      <vt:lpstr>Reporting Measures of  Central Tendency</vt:lpstr>
      <vt:lpstr>Skew</vt:lpstr>
      <vt:lpstr>No skew</vt:lpstr>
      <vt:lpstr>Skew</vt:lpstr>
      <vt:lpstr>Kurtosis</vt:lpstr>
      <vt:lpstr>PowerPoint Presentation</vt:lpstr>
      <vt:lpstr>Measures of Variability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Measures of Variability</vt:lpstr>
      <vt:lpstr>Measures of Variability</vt:lpstr>
      <vt:lpstr>Measures of Variability</vt:lpstr>
      <vt:lpstr>Measures of Variability</vt:lpstr>
      <vt:lpstr>Measures of Variability</vt:lpstr>
      <vt:lpstr>Computational Formulas</vt:lpstr>
      <vt:lpstr>Computational Formulas</vt:lpstr>
      <vt:lpstr>Reporting the Mean and Standard Deviation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Dickter, Cheryl L</dc:creator>
  <cp:lastModifiedBy>Dickter, Cheryl L</cp:lastModifiedBy>
  <cp:revision>89</cp:revision>
  <dcterms:created xsi:type="dcterms:W3CDTF">2008-02-28T17:58:45Z</dcterms:created>
  <dcterms:modified xsi:type="dcterms:W3CDTF">2016-01-27T20:19:52Z</dcterms:modified>
</cp:coreProperties>
</file>