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2" r:id="rId5"/>
    <p:sldId id="260" r:id="rId6"/>
    <p:sldId id="261" r:id="rId7"/>
    <p:sldId id="264" r:id="rId8"/>
    <p:sldId id="263" r:id="rId9"/>
    <p:sldId id="258"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21"/>
  </p:normalViewPr>
  <p:slideViewPr>
    <p:cSldViewPr snapToGrid="0" snapToObjects="1">
      <p:cViewPr varScale="1">
        <p:scale>
          <a:sx n="82" d="100"/>
          <a:sy n="82" d="100"/>
        </p:scale>
        <p:origin x="168"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47A332-7D50-434E-B436-DA17573B62C2}"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31586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47A332-7D50-434E-B436-DA17573B62C2}"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94685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47A332-7D50-434E-B436-DA17573B62C2}"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86920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47A332-7D50-434E-B436-DA17573B62C2}"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92457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47A332-7D50-434E-B436-DA17573B62C2}"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4564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47A332-7D50-434E-B436-DA17573B62C2}" type="datetimeFigureOut">
              <a:rPr lang="en-US" smtClean="0"/>
              <a:t>12/15/15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94749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47A332-7D50-434E-B436-DA17573B62C2}" type="datetimeFigureOut">
              <a:rPr lang="en-US" smtClean="0"/>
              <a:t>12/15/15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683947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47A332-7D50-434E-B436-DA17573B62C2}" type="datetimeFigureOut">
              <a:rPr lang="en-US" smtClean="0"/>
              <a:t>12/15/15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42501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7A332-7D50-434E-B436-DA17573B62C2}" type="datetimeFigureOut">
              <a:rPr lang="en-US" smtClean="0"/>
              <a:t>12/15/15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75599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47A332-7D50-434E-B436-DA17573B62C2}" type="datetimeFigureOut">
              <a:rPr lang="en-US" smtClean="0"/>
              <a:t>12/15/15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44190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47A332-7D50-434E-B436-DA17573B62C2}" type="datetimeFigureOut">
              <a:rPr lang="en-US" smtClean="0"/>
              <a:t>12/15/15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837306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7A332-7D50-434E-B436-DA17573B62C2}" type="datetimeFigureOut">
              <a:rPr lang="en-US" smtClean="0"/>
              <a:t>12/15/15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70C0C-CD4A-7040-99CE-0076EDDDF916}" type="slidenum">
              <a:rPr lang="en-US" smtClean="0"/>
              <a:t>‹#›</a:t>
            </a:fld>
            <a:endParaRPr lang="en-US"/>
          </a:p>
        </p:txBody>
      </p:sp>
    </p:spTree>
    <p:extLst>
      <p:ext uri="{BB962C8B-B14F-4D97-AF65-F5344CB8AC3E}">
        <p14:creationId xmlns:p14="http://schemas.microsoft.com/office/powerpoint/2010/main" val="818209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 </a:t>
            </a:r>
            <a:r>
              <a:rPr lang="en-US" dirty="0" smtClean="0"/>
              <a:t>am my identities</a:t>
            </a:r>
            <a:endParaRPr lang="en-US" dirty="0"/>
          </a:p>
        </p:txBody>
      </p:sp>
      <p:sp>
        <p:nvSpPr>
          <p:cNvPr id="3" name="Subtitle 2"/>
          <p:cNvSpPr>
            <a:spLocks noGrp="1"/>
          </p:cNvSpPr>
          <p:nvPr>
            <p:ph type="subTitle" idx="1"/>
          </p:nvPr>
        </p:nvSpPr>
        <p:spPr/>
        <p:txBody>
          <a:bodyPr/>
          <a:lstStyle/>
          <a:p>
            <a:r>
              <a:rPr lang="en-US" dirty="0" smtClean="0"/>
              <a:t>Edward Hern</a:t>
            </a:r>
            <a:r>
              <a:rPr lang="en-US" dirty="0" smtClean="0"/>
              <a:t>ández</a:t>
            </a:r>
            <a:endParaRPr lang="en-US" dirty="0"/>
          </a:p>
        </p:txBody>
      </p:sp>
    </p:spTree>
    <p:extLst>
      <p:ext uri="{BB962C8B-B14F-4D97-AF65-F5344CB8AC3E}">
        <p14:creationId xmlns:p14="http://schemas.microsoft.com/office/powerpoint/2010/main" val="38099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go from here?</a:t>
            </a:r>
            <a:endParaRPr lang="en-US" dirty="0"/>
          </a:p>
        </p:txBody>
      </p:sp>
      <p:pic>
        <p:nvPicPr>
          <p:cNvPr id="8" name="Content Placeholder 7"/>
          <p:cNvPicPr>
            <a:picLocks noGrp="1" noChangeAspect="1"/>
          </p:cNvPicPr>
          <p:nvPr>
            <p:ph idx="1"/>
          </p:nvPr>
        </p:nvPicPr>
        <p:blipFill>
          <a:blip r:embed="rId2"/>
          <a:stretch>
            <a:fillRect/>
          </a:stretch>
        </p:blipFill>
        <p:spPr>
          <a:xfrm>
            <a:off x="5997575" y="1690689"/>
            <a:ext cx="2517775" cy="3147218"/>
          </a:xfrm>
        </p:spPr>
      </p:pic>
      <p:sp>
        <p:nvSpPr>
          <p:cNvPr id="9" name="Content Placeholder 2"/>
          <p:cNvSpPr>
            <a:spLocks noGrp="1"/>
          </p:cNvSpPr>
          <p:nvPr/>
        </p:nvSpPr>
        <p:spPr>
          <a:xfrm>
            <a:off x="628650" y="1253331"/>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extBox 10"/>
          <p:cNvSpPr txBox="1"/>
          <p:nvPr/>
        </p:nvSpPr>
        <p:spPr>
          <a:xfrm>
            <a:off x="628650" y="1893353"/>
            <a:ext cx="4912963" cy="1754326"/>
          </a:xfrm>
          <a:prstGeom prst="rect">
            <a:avLst/>
          </a:prstGeom>
          <a:noFill/>
        </p:spPr>
        <p:txBody>
          <a:bodyPr wrap="square" rtlCol="0">
            <a:spAutoFit/>
          </a:bodyPr>
          <a:lstStyle/>
          <a:p>
            <a:pPr marL="285750" indent="-285750">
              <a:buFont typeface="Arial" charset="0"/>
              <a:buChar char="•"/>
            </a:pPr>
            <a:r>
              <a:rPr lang="en-US" sz="3600" dirty="0" smtClean="0"/>
              <a:t>Dr. </a:t>
            </a:r>
            <a:r>
              <a:rPr lang="en-US" sz="3600" dirty="0" err="1" smtClean="0"/>
              <a:t>Sayantani</a:t>
            </a:r>
            <a:r>
              <a:rPr lang="en-US" sz="3600" dirty="0" smtClean="0"/>
              <a:t> </a:t>
            </a:r>
            <a:r>
              <a:rPr lang="en-US" sz="3600" dirty="0" err="1" smtClean="0"/>
              <a:t>DasGupta</a:t>
            </a:r>
            <a:endParaRPr lang="en-US" sz="3600" dirty="0" smtClean="0"/>
          </a:p>
          <a:p>
            <a:pPr marL="285750" indent="-285750">
              <a:buFont typeface="Arial" charset="0"/>
              <a:buChar char="•"/>
            </a:pPr>
            <a:endParaRPr lang="en-US" sz="3600" dirty="0" smtClean="0"/>
          </a:p>
          <a:p>
            <a:pPr marL="285750" indent="-285750">
              <a:buFont typeface="Arial" charset="0"/>
              <a:buChar char="•"/>
            </a:pPr>
            <a:r>
              <a:rPr lang="en-US" sz="3600" dirty="0" smtClean="0"/>
              <a:t>Narrative humility</a:t>
            </a:r>
            <a:endParaRPr lang="en-US" sz="3600" dirty="0"/>
          </a:p>
        </p:txBody>
      </p:sp>
    </p:spTree>
    <p:extLst>
      <p:ext uri="{BB962C8B-B14F-4D97-AF65-F5344CB8AC3E}">
        <p14:creationId xmlns:p14="http://schemas.microsoft.com/office/powerpoint/2010/main" val="1278959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Narrative medicine</a:t>
            </a:r>
            <a:endParaRPr lang="en-US" dirty="0"/>
          </a:p>
        </p:txBody>
      </p:sp>
      <p:sp>
        <p:nvSpPr>
          <p:cNvPr id="3" name="Content Placeholder 2"/>
          <p:cNvSpPr>
            <a:spLocks noGrp="1"/>
          </p:cNvSpPr>
          <p:nvPr>
            <p:ph idx="1"/>
          </p:nvPr>
        </p:nvSpPr>
        <p:spPr>
          <a:xfrm>
            <a:off x="628649" y="1836518"/>
            <a:ext cx="5181307" cy="4351338"/>
          </a:xfrm>
        </p:spPr>
        <p:txBody>
          <a:bodyPr/>
          <a:lstStyle/>
          <a:p>
            <a:r>
              <a:rPr lang="en-US" i="1" dirty="0" smtClean="0"/>
              <a:t>Narrative Medicine: Honoring the Stories of Illness</a:t>
            </a:r>
          </a:p>
          <a:p>
            <a:r>
              <a:rPr lang="en-US" dirty="0" smtClean="0"/>
              <a:t>Dr. Rita Charon</a:t>
            </a:r>
          </a:p>
          <a:p>
            <a:endParaRPr lang="en-US" dirty="0" smtClean="0"/>
          </a:p>
          <a:p>
            <a:r>
              <a:rPr lang="en-US" dirty="0" smtClean="0"/>
              <a:t>Narrative competence</a:t>
            </a:r>
            <a:endParaRPr lang="en-US" dirty="0"/>
          </a:p>
        </p:txBody>
      </p:sp>
      <p:pic>
        <p:nvPicPr>
          <p:cNvPr id="7" name="Picture 6"/>
          <p:cNvPicPr>
            <a:picLocks noChangeAspect="1"/>
          </p:cNvPicPr>
          <p:nvPr/>
        </p:nvPicPr>
        <p:blipFill>
          <a:blip r:embed="rId2"/>
          <a:stretch>
            <a:fillRect/>
          </a:stretch>
        </p:blipFill>
        <p:spPr>
          <a:xfrm>
            <a:off x="6022658" y="1825625"/>
            <a:ext cx="2506759" cy="3154338"/>
          </a:xfrm>
          <a:prstGeom prst="rect">
            <a:avLst/>
          </a:prstGeom>
        </p:spPr>
      </p:pic>
      <p:sp>
        <p:nvSpPr>
          <p:cNvPr id="8" name="TextBox 7"/>
          <p:cNvSpPr txBox="1"/>
          <p:nvPr/>
        </p:nvSpPr>
        <p:spPr>
          <a:xfrm>
            <a:off x="4171292" y="6581001"/>
            <a:ext cx="4972708" cy="276999"/>
          </a:xfrm>
          <a:prstGeom prst="rect">
            <a:avLst/>
          </a:prstGeom>
          <a:noFill/>
        </p:spPr>
        <p:txBody>
          <a:bodyPr wrap="none" rtlCol="0">
            <a:spAutoFit/>
          </a:bodyPr>
          <a:lstStyle/>
          <a:p>
            <a:r>
              <a:rPr lang="en-US" sz="1200" dirty="0" smtClean="0"/>
              <a:t>http://</a:t>
            </a:r>
            <a:r>
              <a:rPr lang="en-US" sz="1200" dirty="0" err="1" smtClean="0"/>
              <a:t>www.narrativemedicine.org</a:t>
            </a:r>
            <a:r>
              <a:rPr lang="en-US" sz="1200" dirty="0" smtClean="0"/>
              <a:t>/images/sub/RitaCharon-2lowressmall.jpg</a:t>
            </a:r>
            <a:endParaRPr lang="en-US" sz="1200" dirty="0"/>
          </a:p>
        </p:txBody>
      </p:sp>
    </p:spTree>
    <p:extLst>
      <p:ext uri="{BB962C8B-B14F-4D97-AF65-F5344CB8AC3E}">
        <p14:creationId xmlns:p14="http://schemas.microsoft.com/office/powerpoint/2010/main" val="472608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Reading</a:t>
            </a:r>
            <a:endParaRPr lang="en-US" dirty="0"/>
          </a:p>
        </p:txBody>
      </p:sp>
      <p:sp>
        <p:nvSpPr>
          <p:cNvPr id="3" name="Content Placeholder 2"/>
          <p:cNvSpPr>
            <a:spLocks noGrp="1"/>
          </p:cNvSpPr>
          <p:nvPr>
            <p:ph idx="1"/>
          </p:nvPr>
        </p:nvSpPr>
        <p:spPr/>
        <p:txBody>
          <a:bodyPr/>
          <a:lstStyle/>
          <a:p>
            <a:r>
              <a:rPr lang="en-US" dirty="0"/>
              <a:t>I realized slowly that my task as an internist was to develop the skills required to absorb my patients’ multiple, often contradictory, stories of illness</a:t>
            </a:r>
            <a:r>
              <a:rPr lang="en-US" dirty="0" smtClean="0"/>
              <a:t>.</a:t>
            </a:r>
          </a:p>
          <a:p>
            <a:endParaRPr lang="en-US" dirty="0"/>
          </a:p>
          <a:p>
            <a:r>
              <a:rPr lang="en-US" dirty="0" smtClean="0"/>
              <a:t>Charon</a:t>
            </a:r>
            <a:r>
              <a:rPr lang="en-US" dirty="0"/>
              <a:t>, Rita (</a:t>
            </a:r>
            <a:r>
              <a:rPr lang="en-US" dirty="0" smtClean="0"/>
              <a:t>2006). </a:t>
            </a:r>
            <a:r>
              <a:rPr lang="en-US" dirty="0"/>
              <a:t>Narrative Medicine: Honoring the Stories of Illness (p. 4). Oxford University Press. Kindle Edition.</a:t>
            </a:r>
          </a:p>
        </p:txBody>
      </p:sp>
    </p:spTree>
    <p:extLst>
      <p:ext uri="{BB962C8B-B14F-4D97-AF65-F5344CB8AC3E}">
        <p14:creationId xmlns:p14="http://schemas.microsoft.com/office/powerpoint/2010/main" val="1881960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Reading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settings as diverse as ward medicine attending rounds, staff meetings on the adult oncology in-patient service, the AIDS clinic, and home visit programs, we meet with health care professionals to read and to write, to attend to and to represent all that occurs in these lives led among the sick. As a result, we deepen our students’ capacity to hear what their patients tell </a:t>
            </a:r>
            <a:r>
              <a:rPr lang="en-US" dirty="0" smtClean="0"/>
              <a:t>them.</a:t>
            </a:r>
          </a:p>
          <a:p>
            <a:endParaRPr lang="en-US" dirty="0"/>
          </a:p>
          <a:p>
            <a:r>
              <a:rPr lang="en-US" dirty="0" smtClean="0"/>
              <a:t>Charon</a:t>
            </a:r>
            <a:r>
              <a:rPr lang="en-US" dirty="0"/>
              <a:t>, Rita (</a:t>
            </a:r>
            <a:r>
              <a:rPr lang="en-US" dirty="0" smtClean="0"/>
              <a:t>2006). </a:t>
            </a:r>
            <a:r>
              <a:rPr lang="en-US" dirty="0"/>
              <a:t>Narrative Medicine: Honoring the Stories of Illness . Oxford University Press. Kindle Edition</a:t>
            </a:r>
            <a:r>
              <a:rPr lang="en-US" dirty="0" smtClean="0"/>
              <a:t>.</a:t>
            </a:r>
            <a:endParaRPr lang="en-US" dirty="0"/>
          </a:p>
        </p:txBody>
      </p:sp>
    </p:spTree>
    <p:extLst>
      <p:ext uri="{BB962C8B-B14F-4D97-AF65-F5344CB8AC3E}">
        <p14:creationId xmlns:p14="http://schemas.microsoft.com/office/powerpoint/2010/main" val="120654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Reading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t>
            </a:r>
            <a:r>
              <a:rPr lang="en-US" dirty="0"/>
              <a:t>patients talk about themselves to their doctors or nurses, they are revealing aspects of the self closest to the skin, having pared away the optional layers, if you will—occupation, habits, even history and culture—to get down to the core of who they are</a:t>
            </a:r>
            <a:r>
              <a:rPr lang="en-US" dirty="0" smtClean="0"/>
              <a:t>.”</a:t>
            </a:r>
          </a:p>
          <a:p>
            <a:r>
              <a:rPr lang="en-US" dirty="0" smtClean="0"/>
              <a:t>“The </a:t>
            </a:r>
            <a:r>
              <a:rPr lang="en-US" dirty="0"/>
              <a:t>self-who-tells in the medical context begins in the relation with the body or, if anything, is eclipsed by bodily concerns</a:t>
            </a:r>
            <a:r>
              <a:rPr lang="en-US" dirty="0" smtClean="0"/>
              <a:t>.”</a:t>
            </a:r>
          </a:p>
          <a:p>
            <a:endParaRPr lang="en-US" dirty="0"/>
          </a:p>
          <a:p>
            <a:r>
              <a:rPr lang="en-US" dirty="0" smtClean="0"/>
              <a:t>Charon</a:t>
            </a:r>
            <a:r>
              <a:rPr lang="en-US" dirty="0"/>
              <a:t>, Rita (</a:t>
            </a:r>
            <a:r>
              <a:rPr lang="en-US" dirty="0" smtClean="0"/>
              <a:t>2006). </a:t>
            </a:r>
            <a:r>
              <a:rPr lang="en-US" dirty="0"/>
              <a:t>Narrative Medicine: Honoring the Stories of Illness (p. 78). Oxford University Press. Kindle Edition.</a:t>
            </a:r>
          </a:p>
        </p:txBody>
      </p:sp>
    </p:spTree>
    <p:extLst>
      <p:ext uri="{BB962C8B-B14F-4D97-AF65-F5344CB8AC3E}">
        <p14:creationId xmlns:p14="http://schemas.microsoft.com/office/powerpoint/2010/main" val="585062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217488" y="365126"/>
            <a:ext cx="4537306" cy="6049742"/>
          </a:xfrm>
        </p:spPr>
      </p:pic>
      <p:sp>
        <p:nvSpPr>
          <p:cNvPr id="5" name="TextBox 4"/>
          <p:cNvSpPr txBox="1"/>
          <p:nvPr/>
        </p:nvSpPr>
        <p:spPr>
          <a:xfrm>
            <a:off x="403567" y="3097609"/>
            <a:ext cx="3573194" cy="584775"/>
          </a:xfrm>
          <a:prstGeom prst="rect">
            <a:avLst/>
          </a:prstGeom>
          <a:noFill/>
        </p:spPr>
        <p:txBody>
          <a:bodyPr wrap="square" rtlCol="0">
            <a:spAutoFit/>
          </a:bodyPr>
          <a:lstStyle/>
          <a:p>
            <a:r>
              <a:rPr lang="en-US" sz="3200" dirty="0" smtClean="0"/>
              <a:t>Dr. Ibrahim </a:t>
            </a:r>
            <a:r>
              <a:rPr lang="en-US" sz="3200" dirty="0" err="1" smtClean="0"/>
              <a:t>Farajaje</a:t>
            </a:r>
            <a:endParaRPr lang="en-US" sz="3200" dirty="0"/>
          </a:p>
        </p:txBody>
      </p:sp>
    </p:spTree>
    <p:extLst>
      <p:ext uri="{BB962C8B-B14F-4D97-AF65-F5344CB8AC3E}">
        <p14:creationId xmlns:p14="http://schemas.microsoft.com/office/powerpoint/2010/main" val="117979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7184" y="1404999"/>
            <a:ext cx="7914098" cy="4109536"/>
          </a:xfrm>
        </p:spPr>
      </p:pic>
      <p:sp>
        <p:nvSpPr>
          <p:cNvPr id="5" name="TextBox 4"/>
          <p:cNvSpPr txBox="1"/>
          <p:nvPr/>
        </p:nvSpPr>
        <p:spPr>
          <a:xfrm>
            <a:off x="2303779" y="6581001"/>
            <a:ext cx="4480907" cy="276999"/>
          </a:xfrm>
          <a:prstGeom prst="rect">
            <a:avLst/>
          </a:prstGeom>
          <a:noFill/>
        </p:spPr>
        <p:txBody>
          <a:bodyPr wrap="none" rtlCol="0">
            <a:spAutoFit/>
          </a:bodyPr>
          <a:lstStyle/>
          <a:p>
            <a:r>
              <a:rPr lang="en-US" sz="1200" dirty="0" smtClean="0"/>
              <a:t>http://</a:t>
            </a:r>
            <a:r>
              <a:rPr lang="en-US" sz="1200" dirty="0" err="1" smtClean="0"/>
              <a:t>www.history.com</a:t>
            </a:r>
            <a:r>
              <a:rPr lang="en-US" sz="1200" dirty="0" smtClean="0"/>
              <a:t>/topics/world-war-ii/the-holocaust/pictures/</a:t>
            </a:r>
            <a:endParaRPr lang="en-US" sz="1200" dirty="0"/>
          </a:p>
        </p:txBody>
      </p:sp>
    </p:spTree>
    <p:extLst>
      <p:ext uri="{BB962C8B-B14F-4D97-AF65-F5344CB8AC3E}">
        <p14:creationId xmlns:p14="http://schemas.microsoft.com/office/powerpoint/2010/main" val="1548669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“Ethnic identity is twin skin to linguistic identity—I am my language.” </a:t>
            </a:r>
            <a:endParaRPr lang="en-US" dirty="0"/>
          </a:p>
          <a:p>
            <a:endParaRPr lang="en-US" dirty="0" smtClean="0"/>
          </a:p>
          <a:p>
            <a:r>
              <a:rPr lang="en-US" dirty="0" err="1" smtClean="0"/>
              <a:t>Anzald</a:t>
            </a:r>
            <a:r>
              <a:rPr lang="en-US" dirty="0" err="1" smtClean="0"/>
              <a:t>úa</a:t>
            </a:r>
            <a:r>
              <a:rPr lang="en-US" dirty="0" smtClean="0"/>
              <a:t>, Gloria (1987). Borderlands/La </a:t>
            </a:r>
            <a:r>
              <a:rPr lang="en-US" dirty="0" err="1" smtClean="0"/>
              <a:t>Frontera</a:t>
            </a:r>
            <a:r>
              <a:rPr lang="en-US" dirty="0" smtClean="0"/>
              <a:t>: The New Mestiza (p. 59). Aunt Lute Books.</a:t>
            </a:r>
            <a:endParaRPr lang="en-US" dirty="0"/>
          </a:p>
        </p:txBody>
      </p:sp>
    </p:spTree>
    <p:extLst>
      <p:ext uri="{BB962C8B-B14F-4D97-AF65-F5344CB8AC3E}">
        <p14:creationId xmlns:p14="http://schemas.microsoft.com/office/powerpoint/2010/main" val="1381107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Reading</a:t>
            </a:r>
            <a:endParaRPr lang="en-US" dirty="0"/>
          </a:p>
        </p:txBody>
      </p:sp>
      <p:sp>
        <p:nvSpPr>
          <p:cNvPr id="3" name="Content Placeholder 2"/>
          <p:cNvSpPr>
            <a:spLocks noGrp="1"/>
          </p:cNvSpPr>
          <p:nvPr>
            <p:ph idx="1"/>
          </p:nvPr>
        </p:nvSpPr>
        <p:spPr/>
        <p:txBody>
          <a:bodyPr/>
          <a:lstStyle/>
          <a:p>
            <a:r>
              <a:rPr lang="en-US" dirty="0" smtClean="0"/>
              <a:t>“Transsexual </a:t>
            </a:r>
            <a:r>
              <a:rPr lang="en-US" dirty="0"/>
              <a:t>surgery perhaps gives the most extraordinary evidence of the carnal roots </a:t>
            </a:r>
            <a:r>
              <a:rPr lang="en-US" dirty="0" smtClean="0"/>
              <a:t>of identity </a:t>
            </a:r>
            <a:r>
              <a:rPr lang="en-US" dirty="0"/>
              <a:t>and the biological means to fix a </a:t>
            </a:r>
            <a:r>
              <a:rPr lang="en-US" dirty="0" smtClean="0"/>
              <a:t>failed one.”</a:t>
            </a:r>
          </a:p>
          <a:p>
            <a:endParaRPr lang="en-US" dirty="0"/>
          </a:p>
          <a:p>
            <a:r>
              <a:rPr lang="en-US" dirty="0" smtClean="0"/>
              <a:t>Charon</a:t>
            </a:r>
            <a:r>
              <a:rPr lang="en-US" dirty="0"/>
              <a:t>, Rita (</a:t>
            </a:r>
            <a:r>
              <a:rPr lang="en-US" dirty="0" smtClean="0"/>
              <a:t>2006). </a:t>
            </a:r>
            <a:r>
              <a:rPr lang="en-US" dirty="0"/>
              <a:t>Narrative Medicine: Honoring the Stories of Illness (p. 87). Oxford University Press. Kindle Edition.</a:t>
            </a:r>
          </a:p>
        </p:txBody>
      </p:sp>
    </p:spTree>
    <p:extLst>
      <p:ext uri="{BB962C8B-B14F-4D97-AF65-F5344CB8AC3E}">
        <p14:creationId xmlns:p14="http://schemas.microsoft.com/office/powerpoint/2010/main" val="964485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393</Words>
  <Application>Microsoft Macintosh PowerPoint</Application>
  <PresentationFormat>On-screen Show (4:3)</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I am my identities</vt:lpstr>
      <vt:lpstr>Narrative medicine</vt:lpstr>
      <vt:lpstr>First Reading</vt:lpstr>
      <vt:lpstr>First Reading</vt:lpstr>
      <vt:lpstr>Second Reading</vt:lpstr>
      <vt:lpstr>PowerPoint Presentation</vt:lpstr>
      <vt:lpstr>PowerPoint Presentation</vt:lpstr>
      <vt:lpstr>PowerPoint Presentation</vt:lpstr>
      <vt:lpstr>Second Reading</vt:lpstr>
      <vt:lpstr>Where do we go from here?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my identities</dc:title>
  <dc:creator>Hernandez, Edward</dc:creator>
  <cp:lastModifiedBy>Hernandez, Edward</cp:lastModifiedBy>
  <cp:revision>8</cp:revision>
  <dcterms:created xsi:type="dcterms:W3CDTF">2015-12-15T11:11:20Z</dcterms:created>
  <dcterms:modified xsi:type="dcterms:W3CDTF">2015-12-15T13:51:48Z</dcterms:modified>
</cp:coreProperties>
</file>