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85" r:id="rId6"/>
    <p:sldId id="286" r:id="rId7"/>
    <p:sldId id="261" r:id="rId8"/>
    <p:sldId id="262" r:id="rId9"/>
    <p:sldId id="263" r:id="rId10"/>
    <p:sldId id="264" r:id="rId11"/>
    <p:sldId id="265" r:id="rId12"/>
    <p:sldId id="274" r:id="rId13"/>
    <p:sldId id="275" r:id="rId14"/>
    <p:sldId id="278" r:id="rId15"/>
    <p:sldId id="279" r:id="rId16"/>
  </p:sldIdLst>
  <p:sldSz cx="9144000" cy="5143500" type="screen16x9"/>
  <p:notesSz cx="6858000" cy="9144000"/>
  <p:embeddedFontLst>
    <p:embeddedFont>
      <p:font typeface="Work Sans" panose="020B0604020202020204" charset="0"/>
      <p:regular r:id="rId18"/>
      <p:bold r:id="rId19"/>
    </p:embeddedFont>
    <p:embeddedFont>
      <p:font typeface="Barlow Light" panose="020B060402020202020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Miriam Libre" panose="020B0604020202020204" charset="-79"/>
      <p:regular r:id="rId28"/>
      <p:bold r:id="rId29"/>
    </p:embeddedFont>
    <p:embeddedFont>
      <p:font typeface="Barlow" panose="020B0604020202020204" charset="0"/>
      <p:regular r:id="rId30"/>
      <p:bold r:id="rId31"/>
      <p:italic r:id="rId32"/>
      <p:boldItalic r:id="rId33"/>
    </p:embeddedFont>
    <p:embeddedFont>
      <p:font typeface="Yu Mincho" panose="02020400000000000000" pitchFamily="18" charset="-128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11F3B7-7858-4A7F-A818-A8EA009F078F}">
  <a:tblStyle styleId="{6F11F3B7-7858-4A7F-A818-A8EA009F07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91" d="100"/>
          <a:sy n="91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259726" y="409903"/>
            <a:ext cx="4151586" cy="9879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CHƯƠNG TRÌNH DỊCH</a:t>
            </a:r>
            <a:endParaRPr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186152" y="2753711"/>
            <a:ext cx="4719145" cy="134532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GIẢNG VIÊN HƯỚNG DẪN:</a:t>
            </a:r>
          </a:p>
          <a:p>
            <a:pPr algn="ctr"/>
            <a:r>
              <a:rPr lang="en-US" dirty="0" smtClean="0"/>
              <a:t>NGUYỄN THỊ MINH HỶ</a:t>
            </a:r>
          </a:p>
          <a:p>
            <a:pPr algn="ctr"/>
            <a:r>
              <a:rPr lang="en-US" b="1" dirty="0" smtClean="0"/>
              <a:t>SINH VIÊN:</a:t>
            </a:r>
          </a:p>
          <a:p>
            <a:pPr algn="ctr"/>
            <a:r>
              <a:rPr lang="en-US" dirty="0" smtClean="0"/>
              <a:t>NGUYỄN THỊ THƯ</a:t>
            </a:r>
          </a:p>
          <a:p>
            <a:pPr algn="ctr"/>
            <a:r>
              <a:rPr lang="en-US" dirty="0" smtClean="0"/>
              <a:t>NGUYỄN THỊ ANH THƯ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86152" y="1734207"/>
            <a:ext cx="5591504" cy="5885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u="sng" dirty="0">
                <a:solidFill>
                  <a:schemeClr val="accent6">
                    <a:lumMod val="75000"/>
                  </a:schemeClr>
                </a:solidFill>
              </a:rPr>
              <a:t>ĐỀ TÀI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: PHÂN TÍCH CÚ PHÁP BẰNG PHƯƠNG PHÁP ĐỆ QUY KHÔNG QUAY LUI CHO NGÔN NGỮ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199" y="1240221"/>
            <a:ext cx="5008179" cy="34765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 err="1" smtClean="0"/>
              <a:t>Từ</a:t>
            </a:r>
            <a:r>
              <a:rPr lang="en-US" sz="1800" dirty="0" smtClean="0"/>
              <a:t> </a:t>
            </a:r>
            <a:r>
              <a:rPr lang="en-US" sz="1800" dirty="0" err="1" smtClean="0"/>
              <a:t>văn</a:t>
            </a:r>
            <a:r>
              <a:rPr lang="en-US" sz="1800" dirty="0" smtClean="0"/>
              <a:t> </a:t>
            </a:r>
            <a:r>
              <a:rPr lang="en-US" sz="1800" dirty="0" err="1" smtClean="0"/>
              <a:t>phạm</a:t>
            </a:r>
            <a:r>
              <a:rPr lang="en-US" sz="1800" dirty="0" smtClean="0"/>
              <a:t> </a:t>
            </a:r>
            <a:r>
              <a:rPr lang="en-US" sz="1800" dirty="0" err="1" smtClean="0"/>
              <a:t>chính</a:t>
            </a:r>
            <a:r>
              <a:rPr lang="en-US" sz="1800" dirty="0" smtClean="0"/>
              <a:t> </a:t>
            </a:r>
            <a:r>
              <a:rPr lang="en-US" sz="1800" dirty="0" err="1" smtClean="0"/>
              <a:t>quy</a:t>
            </a:r>
            <a:r>
              <a:rPr lang="en-US" sz="1800" dirty="0" smtClean="0"/>
              <a:t> </a:t>
            </a:r>
            <a:r>
              <a:rPr lang="en-US" sz="1800" dirty="0" err="1" smtClean="0"/>
              <a:t>biến</a:t>
            </a:r>
            <a:r>
              <a:rPr lang="en-US" sz="1800" dirty="0" smtClean="0"/>
              <a:t> </a:t>
            </a:r>
            <a:r>
              <a:rPr lang="en-US" sz="1800" dirty="0" err="1" smtClean="0"/>
              <a:t>đổi</a:t>
            </a:r>
            <a:r>
              <a:rPr lang="en-US" sz="1800" dirty="0" smtClean="0"/>
              <a:t> </a:t>
            </a:r>
            <a:r>
              <a:rPr lang="en-US" sz="1800" dirty="0" err="1" smtClean="0"/>
              <a:t>về</a:t>
            </a:r>
            <a:r>
              <a:rPr lang="en-US" sz="1800" dirty="0" smtClean="0"/>
              <a:t> </a:t>
            </a:r>
            <a:r>
              <a:rPr lang="en-US" sz="1800" dirty="0" err="1" smtClean="0"/>
              <a:t>văn</a:t>
            </a:r>
            <a:r>
              <a:rPr lang="en-US" sz="1800" dirty="0" smtClean="0"/>
              <a:t> </a:t>
            </a:r>
            <a:r>
              <a:rPr lang="en-US" sz="1800" dirty="0" err="1" smtClean="0"/>
              <a:t>phạm</a:t>
            </a:r>
            <a:r>
              <a:rPr lang="en-US" sz="1800" dirty="0" smtClean="0"/>
              <a:t> LL(1)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b="1" dirty="0" err="1" smtClean="0"/>
              <a:t>Xây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dựng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biểu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đồ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cú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pháp</a:t>
            </a:r>
            <a:endParaRPr lang="en-US" sz="1800" b="1" dirty="0" smtClean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b="1" dirty="0" err="1" smtClean="0"/>
              <a:t>Viết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chương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trình</a:t>
            </a:r>
            <a:r>
              <a:rPr lang="en-US" sz="1800" b="1" dirty="0" smtClean="0"/>
              <a:t> con </a:t>
            </a:r>
            <a:r>
              <a:rPr lang="en-US" sz="1800" b="1" dirty="0" err="1" smtClean="0"/>
              <a:t>hỗ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trợ</a:t>
            </a:r>
            <a:endParaRPr lang="en-US" sz="1800" b="1" dirty="0" smtClean="0"/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 smtClean="0"/>
              <a:t>Chương</a:t>
            </a:r>
            <a:r>
              <a:rPr lang="en-US" sz="1800" dirty="0" smtClean="0"/>
              <a:t> </a:t>
            </a:r>
            <a:r>
              <a:rPr lang="en-US" sz="1800" dirty="0" err="1" smtClean="0"/>
              <a:t>trình</a:t>
            </a:r>
            <a:r>
              <a:rPr lang="en-US" sz="1800" dirty="0" smtClean="0"/>
              <a:t> </a:t>
            </a:r>
            <a:r>
              <a:rPr lang="en-US" sz="1800" dirty="0" err="1" smtClean="0"/>
              <a:t>đúng</a:t>
            </a:r>
            <a:r>
              <a:rPr lang="en-US" sz="1800" dirty="0" smtClean="0"/>
              <a:t> </a:t>
            </a:r>
            <a:r>
              <a:rPr lang="en-US" sz="1800" dirty="0" err="1" smtClean="0"/>
              <a:t>cú</a:t>
            </a:r>
            <a:r>
              <a:rPr lang="en-US" sz="1800" dirty="0" smtClean="0"/>
              <a:t> </a:t>
            </a:r>
            <a:r>
              <a:rPr lang="en-US" sz="1800" dirty="0" err="1" smtClean="0"/>
              <a:t>pháp</a:t>
            </a:r>
            <a:r>
              <a:rPr lang="en-US" sz="1800" dirty="0" smtClean="0"/>
              <a:t> </a:t>
            </a:r>
            <a:r>
              <a:rPr lang="en-US" sz="1800" dirty="0" err="1" smtClean="0"/>
              <a:t>báo</a:t>
            </a:r>
            <a:r>
              <a:rPr lang="en-US" sz="1800" dirty="0" smtClean="0"/>
              <a:t> : Accept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Sai </a:t>
            </a:r>
            <a:r>
              <a:rPr lang="en-US" sz="1800" dirty="0" err="1" smtClean="0"/>
              <a:t>lỗi</a:t>
            </a:r>
            <a:r>
              <a:rPr lang="en-US" sz="1800" dirty="0" smtClean="0"/>
              <a:t> </a:t>
            </a:r>
            <a:r>
              <a:rPr lang="en-US" sz="1800" dirty="0" err="1" smtClean="0"/>
              <a:t>cú</a:t>
            </a:r>
            <a:r>
              <a:rPr lang="en-US" sz="1800" dirty="0" smtClean="0"/>
              <a:t> </a:t>
            </a:r>
            <a:r>
              <a:rPr lang="en-US" sz="1800" dirty="0" err="1" smtClean="0"/>
              <a:t>pháp</a:t>
            </a:r>
            <a:r>
              <a:rPr lang="en-US" sz="1800" dirty="0" smtClean="0"/>
              <a:t>: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 err="1" smtClean="0"/>
              <a:t>Thiếu</a:t>
            </a:r>
            <a:r>
              <a:rPr lang="en-US" sz="1800" dirty="0" smtClean="0"/>
              <a:t> </a:t>
            </a:r>
            <a:r>
              <a:rPr lang="en-US" sz="1800" dirty="0" err="1" smtClean="0"/>
              <a:t>kí</a:t>
            </a:r>
            <a:r>
              <a:rPr lang="en-US" sz="1800" dirty="0" smtClean="0"/>
              <a:t> </a:t>
            </a:r>
            <a:r>
              <a:rPr lang="en-US" sz="1800" dirty="0" err="1" smtClean="0"/>
              <a:t>tự</a:t>
            </a:r>
            <a:r>
              <a:rPr lang="en-US" sz="1800" dirty="0" smtClean="0"/>
              <a:t> : Expect ‘ </a:t>
            </a:r>
            <a:r>
              <a:rPr lang="en-US" sz="1800" dirty="0" err="1" smtClean="0"/>
              <a:t>kt</a:t>
            </a:r>
            <a:r>
              <a:rPr lang="en-US" sz="1800" dirty="0" smtClean="0"/>
              <a:t>‘ on line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 err="1" smtClean="0"/>
              <a:t>Lỗi</a:t>
            </a:r>
            <a:r>
              <a:rPr lang="en-US" sz="1800" dirty="0" smtClean="0"/>
              <a:t> </a:t>
            </a:r>
            <a:r>
              <a:rPr lang="en-US" sz="1800" dirty="0" err="1" smtClean="0"/>
              <a:t>từ</a:t>
            </a:r>
            <a:r>
              <a:rPr lang="en-US" sz="1800" dirty="0" smtClean="0"/>
              <a:t> </a:t>
            </a:r>
            <a:r>
              <a:rPr lang="en-US" sz="1800" dirty="0" err="1" smtClean="0"/>
              <a:t>khóa</a:t>
            </a:r>
            <a:r>
              <a:rPr lang="en-US" sz="1800" dirty="0" smtClean="0"/>
              <a:t> </a:t>
            </a:r>
            <a:r>
              <a:rPr lang="en-US" sz="1800" dirty="0" err="1" smtClean="0"/>
              <a:t>sai</a:t>
            </a:r>
            <a:r>
              <a:rPr lang="en-US" sz="1800" dirty="0" smtClean="0"/>
              <a:t> : Error ‘</a:t>
            </a:r>
            <a:r>
              <a:rPr lang="en-US" sz="1800" dirty="0" err="1" smtClean="0"/>
              <a:t>kt</a:t>
            </a:r>
            <a:r>
              <a:rPr lang="en-US" sz="1800" dirty="0" smtClean="0"/>
              <a:t>’ on line </a:t>
            </a:r>
            <a:endParaRPr sz="1800" dirty="0"/>
          </a:p>
        </p:txBody>
      </p:sp>
      <p:sp>
        <p:nvSpPr>
          <p:cNvPr id="3" name="Rectangle 2"/>
          <p:cNvSpPr/>
          <p:nvPr/>
        </p:nvSpPr>
        <p:spPr>
          <a:xfrm>
            <a:off x="378372" y="388883"/>
            <a:ext cx="4524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800" b="1" dirty="0" smtClean="0">
                <a:solidFill>
                  <a:srgbClr val="C00000"/>
                </a:solidFill>
              </a:rPr>
              <a:t>2.ÁP </a:t>
            </a:r>
            <a:r>
              <a:rPr lang="en-US" sz="1800" b="1" dirty="0">
                <a:solidFill>
                  <a:srgbClr val="C00000"/>
                </a:solidFill>
              </a:rPr>
              <a:t>DỤNG PHÂN TÍCH CÚ PHÁP CHO NGÔN NGỮ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>
            <a:spLocks noGrp="1"/>
          </p:cNvSpPr>
          <p:nvPr>
            <p:ph type="title" idx="4294967295"/>
          </p:nvPr>
        </p:nvSpPr>
        <p:spPr>
          <a:xfrm>
            <a:off x="457200" y="472966"/>
            <a:ext cx="3259376" cy="13997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3. DEMO</a:t>
            </a:r>
            <a:r>
              <a:rPr lang="en-US" dirty="0" smtClean="0"/>
              <a:t> CHƯƠNG TRÌNH</a:t>
            </a:r>
            <a:endParaRPr dirty="0"/>
          </a:p>
        </p:txBody>
      </p:sp>
      <p:sp>
        <p:nvSpPr>
          <p:cNvPr id="317" name="Google Shape;317;p22"/>
          <p:cNvSpPr txBox="1">
            <a:spLocks noGrp="1"/>
          </p:cNvSpPr>
          <p:nvPr>
            <p:ph type="body" idx="4294967295"/>
          </p:nvPr>
        </p:nvSpPr>
        <p:spPr>
          <a:xfrm>
            <a:off x="457200" y="2800350"/>
            <a:ext cx="3537900" cy="18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 smtClean="0"/>
              <a:t>ĐỌC CHƯƠNG TRÌNH C ( XÂU) TỪ </a:t>
            </a:r>
            <a:r>
              <a:rPr lang="en-US" sz="1800" dirty="0" smtClean="0"/>
              <a:t>FILE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 smtClean="0"/>
              <a:t>TẠO CHƯƠNG TRÌNH C(XÂU) BẰNG TAY</a:t>
            </a:r>
            <a:endParaRPr lang="en-US" sz="1800" dirty="0" smtClean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 smtClean="0"/>
              <a:t>TEST BẰNG CHƯƠNG TRÌNH ĐÃ XÂY DỰNG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 txBox="1">
            <a:spLocks noGrp="1"/>
          </p:cNvSpPr>
          <p:nvPr>
            <p:ph type="title"/>
          </p:nvPr>
        </p:nvSpPr>
        <p:spPr>
          <a:xfrm>
            <a:off x="457200" y="325821"/>
            <a:ext cx="5138700" cy="11185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3. DEMO CHƯƠNG TRÌNH</a:t>
            </a:r>
            <a:endParaRPr dirty="0"/>
          </a:p>
        </p:txBody>
      </p:sp>
      <p:sp>
        <p:nvSpPr>
          <p:cNvPr id="418" name="Google Shape;418;p31"/>
          <p:cNvSpPr txBox="1">
            <a:spLocks noGrp="1"/>
          </p:cNvSpPr>
          <p:nvPr>
            <p:ph type="body" idx="1"/>
          </p:nvPr>
        </p:nvSpPr>
        <p:spPr>
          <a:xfrm>
            <a:off x="45720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r>
              <a:rPr lang="en-US" sz="1200" dirty="0" smtClean="0"/>
              <a:t> 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"/>
          <p:cNvSpPr/>
          <p:nvPr/>
        </p:nvSpPr>
        <p:spPr>
          <a:xfrm>
            <a:off x="581914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2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2562150" cy="647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KẾT QUẢ:</a:t>
            </a:r>
            <a:endParaRPr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431" name="Google Shape;431;p32"/>
          <p:cNvSpPr/>
          <p:nvPr/>
        </p:nvSpPr>
        <p:spPr>
          <a:xfrm>
            <a:off x="591245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433" name="Google Shape;433;p32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434" name="Google Shape;434;p3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78" name="Google Shape;478;p35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DESKTOP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6" name="Google Shape;1064;p41"/>
          <p:cNvSpPr txBox="1"/>
          <p:nvPr/>
        </p:nvSpPr>
        <p:spPr>
          <a:xfrm>
            <a:off x="462416" y="2935375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 dirty="0">
                <a:solidFill>
                  <a:srgbClr val="674EA7"/>
                </a:solidFill>
                <a:latin typeface="Barlow Light"/>
                <a:ea typeface="Barlow Light"/>
                <a:cs typeface="Barlow Light"/>
                <a:sym typeface="Barlow Light"/>
              </a:rPr>
              <a:t>😉</a:t>
            </a:r>
            <a:endParaRPr sz="9600" dirty="0">
              <a:solidFill>
                <a:srgbClr val="674EA7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 BÁO CÁO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457200" y="1519900"/>
            <a:ext cx="5628290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 LÝ THUYẾT PHÂN TÍCH CÚ PHÁP BẰNG PHƯƠNG PHÁP ĐỆ QUY KHÔNG QUAY LUI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 smtClean="0"/>
              <a:t>ÁP DỤNG PHÂN TÍCH CÚ PHÁP CHO NGÔN NGỮ C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 smtClean="0"/>
              <a:t>DEMO CHƯƠNG TRÌNH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endParaRPr lang="en-US" dirty="0" smtClean="0"/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194440" y="481872"/>
            <a:ext cx="6647793" cy="5901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1. LÝ THUYẾT PHƯƠNG PHÁP ĐỆ QUY KHÔNG QUAY LUI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36179" y="1345029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lphaLcParenR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 smtClean="0"/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lphaLcParenR"/>
            </a:pP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546538" y="504497"/>
            <a:ext cx="3801176" cy="7894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a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,TÌM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 HIỂU CHUNG</a:t>
            </a:r>
            <a:endParaRPr sz="18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1"/>
          </p:nvPr>
        </p:nvSpPr>
        <p:spPr>
          <a:xfrm>
            <a:off x="1293962" y="1414732"/>
            <a:ext cx="5223688" cy="2514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phương</a:t>
            </a:r>
            <a:r>
              <a:rPr lang="en-US" sz="1800" dirty="0" smtClean="0"/>
              <a:t> </a:t>
            </a:r>
            <a:r>
              <a:rPr lang="en-US" sz="1800" dirty="0" err="1" smtClean="0"/>
              <a:t>pháp</a:t>
            </a:r>
            <a:r>
              <a:rPr lang="en-US" sz="1800" dirty="0" smtClean="0"/>
              <a:t>  </a:t>
            </a:r>
            <a:r>
              <a:rPr lang="en-US" sz="1800" dirty="0" err="1" smtClean="0"/>
              <a:t>phân</a:t>
            </a:r>
            <a:r>
              <a:rPr lang="en-US" sz="1800" dirty="0" smtClean="0"/>
              <a:t> </a:t>
            </a:r>
            <a:r>
              <a:rPr lang="en-US" sz="1800" dirty="0" err="1" smtClean="0"/>
              <a:t>tích</a:t>
            </a:r>
            <a:r>
              <a:rPr lang="en-US" sz="1800" dirty="0" smtClean="0"/>
              <a:t> </a:t>
            </a:r>
            <a:r>
              <a:rPr lang="en-US" sz="1800" dirty="0" err="1" smtClean="0"/>
              <a:t>cú</a:t>
            </a:r>
            <a:r>
              <a:rPr lang="en-US" sz="1800" dirty="0" smtClean="0"/>
              <a:t> </a:t>
            </a:r>
            <a:r>
              <a:rPr lang="en-US" sz="1800" dirty="0" err="1" smtClean="0"/>
              <a:t>pháp</a:t>
            </a:r>
            <a:r>
              <a:rPr lang="en-US" sz="1800" dirty="0" smtClean="0"/>
              <a:t> </a:t>
            </a:r>
            <a:r>
              <a:rPr lang="en-US" sz="1800" dirty="0" err="1" smtClean="0"/>
              <a:t>từ</a:t>
            </a:r>
            <a:r>
              <a:rPr lang="en-US" sz="1800" dirty="0" smtClean="0"/>
              <a:t> </a:t>
            </a:r>
            <a:r>
              <a:rPr lang="en-US" sz="1800" dirty="0" err="1" smtClean="0"/>
              <a:t>trên</a:t>
            </a:r>
            <a:r>
              <a:rPr lang="en-US" sz="1800" dirty="0" smtClean="0"/>
              <a:t> </a:t>
            </a:r>
            <a:r>
              <a:rPr lang="en-US" sz="1800" dirty="0" err="1" smtClean="0"/>
              <a:t>xuống</a:t>
            </a:r>
            <a:endParaRPr lang="en-US" sz="1800" dirty="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 err="1" smtClean="0"/>
              <a:t>Thay</a:t>
            </a:r>
            <a:r>
              <a:rPr lang="en-US" sz="1800" dirty="0" smtClean="0"/>
              <a:t> stack </a:t>
            </a:r>
            <a:r>
              <a:rPr lang="en-US" sz="1800" dirty="0" err="1" smtClean="0"/>
              <a:t>bằng</a:t>
            </a:r>
            <a:r>
              <a:rPr lang="en-US" sz="1800" dirty="0" smtClean="0"/>
              <a:t> </a:t>
            </a:r>
            <a:r>
              <a:rPr lang="en-US" sz="1800" dirty="0" err="1" smtClean="0"/>
              <a:t>sự</a:t>
            </a:r>
            <a:r>
              <a:rPr lang="en-US" sz="1800" dirty="0" smtClean="0"/>
              <a:t> </a:t>
            </a:r>
            <a:r>
              <a:rPr lang="en-US" sz="1800" dirty="0" err="1" smtClean="0"/>
              <a:t>đệ</a:t>
            </a:r>
            <a:r>
              <a:rPr lang="en-US" sz="1800" dirty="0" smtClean="0"/>
              <a:t> </a:t>
            </a:r>
            <a:r>
              <a:rPr lang="en-US" sz="1800" dirty="0" err="1" smtClean="0"/>
              <a:t>quy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chương</a:t>
            </a:r>
            <a:r>
              <a:rPr lang="en-US" sz="1800" dirty="0" smtClean="0"/>
              <a:t> </a:t>
            </a:r>
            <a:r>
              <a:rPr lang="en-US" sz="1800" dirty="0" err="1" smtClean="0"/>
              <a:t>trình</a:t>
            </a:r>
            <a:endParaRPr lang="en-US" sz="1800" dirty="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biểu</a:t>
            </a:r>
            <a:r>
              <a:rPr lang="en-US" sz="1800" dirty="0" smtClean="0"/>
              <a:t> </a:t>
            </a:r>
            <a:r>
              <a:rPr lang="en-US" sz="1800" dirty="0" err="1" smtClean="0"/>
              <a:t>đồ</a:t>
            </a:r>
            <a:r>
              <a:rPr lang="en-US" sz="1800" dirty="0" smtClean="0"/>
              <a:t> </a:t>
            </a:r>
            <a:r>
              <a:rPr lang="en-US" sz="1800" dirty="0" err="1" smtClean="0"/>
              <a:t>cú</a:t>
            </a:r>
            <a:r>
              <a:rPr lang="en-US" sz="1800" dirty="0" smtClean="0"/>
              <a:t> </a:t>
            </a:r>
            <a:r>
              <a:rPr lang="en-US" sz="1800" dirty="0" err="1" smtClean="0"/>
              <a:t>pháp</a:t>
            </a:r>
            <a:r>
              <a:rPr lang="en-US" sz="1800" dirty="0" smtClean="0"/>
              <a:t> </a:t>
            </a:r>
            <a:r>
              <a:rPr lang="en-US" sz="1800" dirty="0" err="1" smtClean="0"/>
              <a:t>mô</a:t>
            </a:r>
            <a:r>
              <a:rPr lang="en-US" sz="1800" dirty="0" smtClean="0"/>
              <a:t> </a:t>
            </a:r>
            <a:r>
              <a:rPr lang="en-US" sz="1800" dirty="0" err="1" smtClean="0"/>
              <a:t>tả</a:t>
            </a:r>
            <a:r>
              <a:rPr lang="en-US" sz="1800" dirty="0" smtClean="0"/>
              <a:t> </a:t>
            </a:r>
            <a:r>
              <a:rPr lang="en-US" sz="1800" dirty="0" err="1" smtClean="0"/>
              <a:t>dễ</a:t>
            </a:r>
            <a:r>
              <a:rPr lang="en-US" sz="1800" dirty="0" smtClean="0"/>
              <a:t> </a:t>
            </a:r>
            <a:r>
              <a:rPr lang="en-US" sz="1800" dirty="0" err="1" smtClean="0"/>
              <a:t>hiểu</a:t>
            </a:r>
            <a:r>
              <a:rPr lang="en-US" sz="1800" dirty="0" smtClean="0"/>
              <a:t>, </a:t>
            </a:r>
            <a:r>
              <a:rPr lang="en-US" sz="1800" dirty="0" err="1" smtClean="0"/>
              <a:t>đơn</a:t>
            </a:r>
            <a:r>
              <a:rPr lang="en-US" sz="1800" dirty="0" smtClean="0"/>
              <a:t> </a:t>
            </a:r>
            <a:r>
              <a:rPr lang="en-US" sz="1800" dirty="0" err="1" smtClean="0"/>
              <a:t>giản</a:t>
            </a:r>
            <a:r>
              <a:rPr lang="en-US" sz="1800" dirty="0" smtClean="0"/>
              <a:t> </a:t>
            </a:r>
            <a:r>
              <a:rPr lang="en-US" sz="1800" dirty="0" err="1" smtClean="0"/>
              <a:t>về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sản</a:t>
            </a:r>
            <a:r>
              <a:rPr lang="en-US" sz="1800" dirty="0" smtClean="0"/>
              <a:t> </a:t>
            </a:r>
            <a:r>
              <a:rPr lang="en-US" sz="1800" dirty="0" err="1" smtClean="0"/>
              <a:t>xuất</a:t>
            </a:r>
            <a:r>
              <a:rPr lang="en-US" sz="1800" dirty="0" smtClean="0"/>
              <a:t>. </a:t>
            </a:r>
            <a:r>
              <a:rPr lang="en-US" sz="1800" dirty="0" err="1" smtClean="0"/>
              <a:t>Từ</a:t>
            </a:r>
            <a:r>
              <a:rPr lang="en-US" sz="1800" dirty="0" smtClean="0"/>
              <a:t> </a:t>
            </a:r>
            <a:r>
              <a:rPr lang="en-US" sz="1800" dirty="0" err="1" smtClean="0"/>
              <a:t>đó</a:t>
            </a:r>
            <a:r>
              <a:rPr lang="en-US" sz="1800" dirty="0" smtClean="0"/>
              <a:t> </a:t>
            </a:r>
            <a:r>
              <a:rPr lang="en-US" sz="1800" dirty="0" err="1" smtClean="0"/>
              <a:t>biểu</a:t>
            </a:r>
            <a:r>
              <a:rPr lang="en-US" sz="1800" dirty="0" smtClean="0"/>
              <a:t> </a:t>
            </a:r>
            <a:r>
              <a:rPr lang="en-US" sz="1800" dirty="0" err="1" smtClean="0"/>
              <a:t>diễn</a:t>
            </a:r>
            <a:r>
              <a:rPr lang="en-US" sz="1800" dirty="0" smtClean="0"/>
              <a:t> </a:t>
            </a:r>
            <a:r>
              <a:rPr lang="en-US" sz="1800" dirty="0" err="1" smtClean="0"/>
              <a:t>nên</a:t>
            </a:r>
            <a:r>
              <a:rPr lang="en-US" sz="1800" dirty="0" smtClean="0"/>
              <a:t> </a:t>
            </a:r>
            <a:r>
              <a:rPr lang="en-US" sz="1800" dirty="0" err="1" smtClean="0"/>
              <a:t>chương</a:t>
            </a:r>
            <a:r>
              <a:rPr lang="en-US" sz="1800" dirty="0" smtClean="0"/>
              <a:t> </a:t>
            </a:r>
            <a:r>
              <a:rPr lang="en-US" sz="1800" dirty="0" err="1" smtClean="0"/>
              <a:t>trình</a:t>
            </a:r>
            <a:r>
              <a:rPr lang="en-US" sz="1800" dirty="0" smtClean="0"/>
              <a:t> con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757" y="387154"/>
            <a:ext cx="4602586" cy="527246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b, TRÌNH TỰ THỰC HIỆN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376" y="788276"/>
            <a:ext cx="5235388" cy="3182555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1800" b="1" dirty="0" err="1" smtClean="0"/>
              <a:t>Bước</a:t>
            </a:r>
            <a:r>
              <a:rPr lang="en-US" sz="1800" b="1" dirty="0" smtClean="0"/>
              <a:t> 1</a:t>
            </a:r>
            <a:r>
              <a:rPr lang="en-US" sz="1800" dirty="0" smtClean="0"/>
              <a:t>: </a:t>
            </a:r>
            <a:r>
              <a:rPr lang="en-US" sz="1800" dirty="0" err="1" smtClean="0"/>
              <a:t>xây</a:t>
            </a:r>
            <a:r>
              <a:rPr lang="en-US" sz="1800" dirty="0" smtClean="0"/>
              <a:t> </a:t>
            </a:r>
            <a:r>
              <a:rPr lang="en-US" sz="1800" dirty="0" err="1" smtClean="0"/>
              <a:t>dựng</a:t>
            </a:r>
            <a:r>
              <a:rPr lang="en-US" sz="1800" dirty="0" smtClean="0"/>
              <a:t> </a:t>
            </a:r>
            <a:r>
              <a:rPr lang="en-US" sz="1800" dirty="0" err="1" smtClean="0"/>
              <a:t>văn</a:t>
            </a:r>
            <a:r>
              <a:rPr lang="en-US" sz="1800" dirty="0" smtClean="0"/>
              <a:t> </a:t>
            </a:r>
            <a:r>
              <a:rPr lang="en-US" sz="1800" dirty="0" err="1" smtClean="0"/>
              <a:t>phạm</a:t>
            </a:r>
            <a:endParaRPr lang="en-US" sz="1800" dirty="0" smtClean="0"/>
          </a:p>
          <a:p>
            <a:pPr marL="361950" indent="-285750" algn="l">
              <a:buFont typeface="Arial" panose="020B0604020202020204" pitchFamily="34" charset="0"/>
              <a:buChar char="•"/>
            </a:pPr>
            <a:r>
              <a:rPr lang="en-US" sz="1800" dirty="0" err="1" smtClean="0"/>
              <a:t>Xây</a:t>
            </a:r>
            <a:r>
              <a:rPr lang="en-US" sz="1800" dirty="0" smtClean="0"/>
              <a:t> </a:t>
            </a:r>
            <a:r>
              <a:rPr lang="en-US" sz="1800" dirty="0" err="1" smtClean="0"/>
              <a:t>dựng</a:t>
            </a:r>
            <a:r>
              <a:rPr lang="en-US" sz="1800" dirty="0" smtClean="0"/>
              <a:t> </a:t>
            </a:r>
            <a:r>
              <a:rPr lang="en-US" sz="1800" dirty="0" err="1" smtClean="0"/>
              <a:t>văn</a:t>
            </a:r>
            <a:r>
              <a:rPr lang="en-US" sz="1800" dirty="0" smtClean="0"/>
              <a:t> </a:t>
            </a:r>
            <a:r>
              <a:rPr lang="en-US" sz="1800" dirty="0" err="1" smtClean="0"/>
              <a:t>phạm</a:t>
            </a:r>
            <a:r>
              <a:rPr lang="en-US" sz="1800" dirty="0" smtClean="0"/>
              <a:t> </a:t>
            </a:r>
            <a:r>
              <a:rPr lang="en-US" sz="1800" dirty="0" err="1" smtClean="0"/>
              <a:t>chính</a:t>
            </a:r>
            <a:r>
              <a:rPr lang="en-US" sz="1800" dirty="0" smtClean="0"/>
              <a:t> </a:t>
            </a:r>
            <a:r>
              <a:rPr lang="en-US" sz="1800" dirty="0" err="1" smtClean="0"/>
              <a:t>quy</a:t>
            </a:r>
            <a:endParaRPr lang="en-US" sz="1800" dirty="0" smtClean="0"/>
          </a:p>
          <a:p>
            <a:pPr marL="361950" indent="-285750" algn="l">
              <a:buFont typeface="Arial" panose="020B0604020202020204" pitchFamily="34" charset="0"/>
              <a:buChar char="•"/>
            </a:pPr>
            <a:r>
              <a:rPr lang="en-US" sz="1800" dirty="0" err="1" smtClean="0"/>
              <a:t>Biến</a:t>
            </a:r>
            <a:r>
              <a:rPr lang="en-US" sz="1800" dirty="0" smtClean="0"/>
              <a:t> </a:t>
            </a:r>
            <a:r>
              <a:rPr lang="en-US" sz="1800" dirty="0" err="1" smtClean="0"/>
              <a:t>đổi</a:t>
            </a:r>
            <a:r>
              <a:rPr lang="en-US" sz="1800" dirty="0" smtClean="0"/>
              <a:t> </a:t>
            </a:r>
            <a:r>
              <a:rPr lang="en-US" sz="1800" dirty="0" err="1" smtClean="0"/>
              <a:t>văn</a:t>
            </a:r>
            <a:r>
              <a:rPr lang="en-US" sz="1800" dirty="0" smtClean="0"/>
              <a:t> </a:t>
            </a:r>
            <a:r>
              <a:rPr lang="en-US" sz="1800" dirty="0" err="1" smtClean="0"/>
              <a:t>phạm</a:t>
            </a:r>
            <a:r>
              <a:rPr lang="en-US" sz="1800" dirty="0" smtClean="0"/>
              <a:t> </a:t>
            </a:r>
            <a:r>
              <a:rPr lang="en-US" sz="1800" dirty="0" err="1" smtClean="0"/>
              <a:t>chính</a:t>
            </a:r>
            <a:r>
              <a:rPr lang="en-US" sz="1800" dirty="0" smtClean="0"/>
              <a:t> </a:t>
            </a:r>
            <a:r>
              <a:rPr lang="en-US" sz="1800" dirty="0" err="1" smtClean="0"/>
              <a:t>quy</a:t>
            </a:r>
            <a:r>
              <a:rPr lang="en-US" sz="1800" dirty="0" smtClean="0"/>
              <a:t> sang </a:t>
            </a:r>
            <a:r>
              <a:rPr lang="en-US" sz="1800" dirty="0" err="1" smtClean="0"/>
              <a:t>văn</a:t>
            </a:r>
            <a:r>
              <a:rPr lang="en-US" sz="1800" dirty="0" smtClean="0"/>
              <a:t> </a:t>
            </a:r>
            <a:r>
              <a:rPr lang="en-US" sz="1800" dirty="0" err="1" smtClean="0"/>
              <a:t>phạm</a:t>
            </a:r>
            <a:r>
              <a:rPr lang="en-US" sz="1800" dirty="0" smtClean="0"/>
              <a:t> LL(1))</a:t>
            </a:r>
          </a:p>
          <a:p>
            <a:pPr marL="361950" indent="-285750" algn="l">
              <a:buFont typeface="Wingdings" panose="05000000000000000000" pitchFamily="2" charset="2"/>
              <a:buChar char="Ø"/>
            </a:pPr>
            <a:r>
              <a:rPr lang="en-US" sz="1800" b="1" dirty="0" err="1" smtClean="0"/>
              <a:t>Bước</a:t>
            </a:r>
            <a:r>
              <a:rPr lang="en-US" sz="1800" b="1" dirty="0" smtClean="0"/>
              <a:t> 2</a:t>
            </a:r>
            <a:r>
              <a:rPr lang="en-US" sz="1800" dirty="0" smtClean="0"/>
              <a:t>: </a:t>
            </a:r>
            <a:r>
              <a:rPr lang="en-US" sz="1800" dirty="0" err="1" smtClean="0"/>
              <a:t>xây</a:t>
            </a:r>
            <a:r>
              <a:rPr lang="en-US" sz="1800" dirty="0" smtClean="0"/>
              <a:t> </a:t>
            </a:r>
            <a:r>
              <a:rPr lang="en-US" sz="1800" dirty="0" err="1" smtClean="0"/>
              <a:t>dựng</a:t>
            </a:r>
            <a:r>
              <a:rPr lang="en-US" sz="1800" dirty="0" smtClean="0"/>
              <a:t> </a:t>
            </a:r>
            <a:r>
              <a:rPr lang="en-US" sz="1800" dirty="0" err="1" smtClean="0"/>
              <a:t>biểu</a:t>
            </a:r>
            <a:r>
              <a:rPr lang="en-US" sz="1800" dirty="0" smtClean="0"/>
              <a:t> </a:t>
            </a:r>
            <a:r>
              <a:rPr lang="en-US" sz="1800" dirty="0" err="1" smtClean="0"/>
              <a:t>đồ</a:t>
            </a:r>
            <a:r>
              <a:rPr lang="en-US" sz="1800" dirty="0" smtClean="0"/>
              <a:t> </a:t>
            </a:r>
            <a:r>
              <a:rPr lang="en-US" sz="1800" dirty="0" err="1" smtClean="0"/>
              <a:t>cú</a:t>
            </a:r>
            <a:r>
              <a:rPr lang="en-US" sz="1800" dirty="0" smtClean="0"/>
              <a:t> </a:t>
            </a:r>
            <a:r>
              <a:rPr lang="en-US" sz="1800" dirty="0" err="1" smtClean="0"/>
              <a:t>pháp</a:t>
            </a:r>
            <a:endParaRPr lang="en-US" sz="1800" dirty="0" smtClean="0"/>
          </a:p>
          <a:p>
            <a:pPr marL="361950" indent="-285750" algn="l">
              <a:buFont typeface="Arial" panose="020B0604020202020204" pitchFamily="34" charset="0"/>
              <a:buChar char="•"/>
            </a:pPr>
            <a:r>
              <a:rPr lang="en-US" sz="1800" dirty="0" err="1" smtClean="0"/>
              <a:t>Kí</a:t>
            </a:r>
            <a:r>
              <a:rPr lang="en-US" sz="1800" dirty="0" smtClean="0"/>
              <a:t> </a:t>
            </a:r>
            <a:r>
              <a:rPr lang="en-US" sz="1800" dirty="0" err="1" smtClean="0"/>
              <a:t>hiệu</a:t>
            </a:r>
            <a:r>
              <a:rPr lang="en-US" sz="1800" dirty="0" smtClean="0"/>
              <a:t> </a:t>
            </a:r>
            <a:r>
              <a:rPr lang="en-US" sz="1800" dirty="0" err="1" smtClean="0"/>
              <a:t>chưa</a:t>
            </a:r>
            <a:r>
              <a:rPr lang="en-US" sz="1800" dirty="0" smtClean="0"/>
              <a:t> </a:t>
            </a:r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 smtClean="0"/>
              <a:t>thúc</a:t>
            </a:r>
            <a:r>
              <a:rPr lang="en-US" sz="1800" dirty="0" smtClean="0"/>
              <a:t> </a:t>
            </a:r>
            <a:r>
              <a:rPr lang="en-US" sz="1800" dirty="0" err="1" smtClean="0"/>
              <a:t>đặt</a:t>
            </a:r>
            <a:r>
              <a:rPr lang="en-US" sz="1800" dirty="0" smtClean="0"/>
              <a:t> : </a:t>
            </a:r>
          </a:p>
          <a:p>
            <a:pPr marL="361950" indent="-285750" algn="l">
              <a:buFont typeface="Arial" panose="020B0604020202020204" pitchFamily="34" charset="0"/>
              <a:buChar char="•"/>
            </a:pPr>
            <a:r>
              <a:rPr lang="en-US" sz="1800" dirty="0" err="1" smtClean="0"/>
              <a:t>Kí</a:t>
            </a:r>
            <a:r>
              <a:rPr lang="en-US" sz="1800" dirty="0" smtClean="0"/>
              <a:t> </a:t>
            </a:r>
            <a:r>
              <a:rPr lang="en-US" sz="1800" dirty="0" err="1" smtClean="0"/>
              <a:t>hiệu</a:t>
            </a:r>
            <a:r>
              <a:rPr lang="en-US" sz="1800" dirty="0" smtClean="0"/>
              <a:t> </a:t>
            </a:r>
            <a:r>
              <a:rPr lang="en-US" sz="1800" dirty="0" err="1" smtClean="0"/>
              <a:t>chưa</a:t>
            </a:r>
            <a:r>
              <a:rPr lang="en-US" sz="1800" dirty="0" smtClean="0"/>
              <a:t> </a:t>
            </a:r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 smtClean="0"/>
              <a:t>thúc</a:t>
            </a:r>
            <a:r>
              <a:rPr lang="en-US" sz="1800" dirty="0" smtClean="0"/>
              <a:t> </a:t>
            </a:r>
            <a:r>
              <a:rPr lang="en-US" sz="1800" dirty="0" err="1" smtClean="0"/>
              <a:t>đặt</a:t>
            </a:r>
            <a:r>
              <a:rPr lang="en-US" sz="1800" dirty="0" smtClean="0"/>
              <a:t> :</a:t>
            </a:r>
          </a:p>
          <a:p>
            <a:pPr marL="76200" indent="0" algn="l"/>
            <a:r>
              <a:rPr lang="en-US" sz="1800" dirty="0" err="1" smtClean="0"/>
              <a:t>Ví</a:t>
            </a:r>
            <a:r>
              <a:rPr lang="en-US" sz="1800" dirty="0" smtClean="0"/>
              <a:t> </a:t>
            </a:r>
            <a:r>
              <a:rPr lang="en-US" sz="1800" dirty="0" err="1" smtClean="0"/>
              <a:t>dụ</a:t>
            </a:r>
            <a:r>
              <a:rPr lang="en-US" sz="1800" dirty="0" smtClean="0"/>
              <a:t>: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4156921" y="2611823"/>
            <a:ext cx="238125" cy="2571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4395046" y="2849962"/>
            <a:ext cx="314325" cy="276225"/>
          </a:xfrm>
          <a:prstGeom prst="flowChartConnec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89364" y="7355107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018064" y="7343677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665514" y="4983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807779" y="3247698"/>
            <a:ext cx="3909849" cy="723134"/>
          </a:xfrm>
          <a:prstGeom prst="roundRect">
            <a:avLst>
              <a:gd name="adj" fmla="val 2006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76200"/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 -&gt; TE’</a:t>
            </a:r>
            <a:endParaRPr lang="en-US" altLang="en-US" sz="9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594" y="3366775"/>
            <a:ext cx="24860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7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8690" y="914400"/>
            <a:ext cx="5308960" cy="3015254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1800" b="1" dirty="0" err="1" smtClean="0"/>
              <a:t>Bước</a:t>
            </a:r>
            <a:r>
              <a:rPr lang="en-US" sz="1800" b="1" dirty="0" smtClean="0"/>
              <a:t> 3</a:t>
            </a:r>
            <a:r>
              <a:rPr lang="en-US" sz="1800" dirty="0" smtClean="0"/>
              <a:t>:xây </a:t>
            </a:r>
            <a:r>
              <a:rPr lang="en-US" sz="1800" dirty="0" err="1" smtClean="0"/>
              <a:t>dựng</a:t>
            </a:r>
            <a:r>
              <a:rPr lang="en-US" sz="1800" dirty="0" smtClean="0"/>
              <a:t> </a:t>
            </a:r>
            <a:r>
              <a:rPr lang="en-US" sz="1800" dirty="0" err="1" smtClean="0"/>
              <a:t>chương</a:t>
            </a:r>
            <a:r>
              <a:rPr lang="en-US" sz="1800" dirty="0" smtClean="0"/>
              <a:t> </a:t>
            </a:r>
            <a:r>
              <a:rPr lang="en-US" sz="1800" dirty="0" err="1" smtClean="0"/>
              <a:t>trình</a:t>
            </a:r>
            <a:r>
              <a:rPr lang="en-US" sz="1800" dirty="0" smtClean="0"/>
              <a:t> con</a:t>
            </a:r>
          </a:p>
          <a:p>
            <a:pPr lvl="0" algn="l">
              <a:buFont typeface="Arial" panose="020B0604020202020204" pitchFamily="34" charset="0"/>
              <a:buChar char="•"/>
            </a:pPr>
            <a:r>
              <a:rPr lang="en-US" sz="1800" dirty="0" err="1"/>
              <a:t>Sự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hợp</a:t>
            </a:r>
            <a:r>
              <a:rPr lang="en-US" sz="1800" dirty="0"/>
              <a:t> </a:t>
            </a:r>
            <a:r>
              <a:rPr lang="en-US" sz="1800" dirty="0" err="1"/>
              <a:t>liên</a:t>
            </a:r>
            <a:r>
              <a:rPr lang="en-US" sz="1800" dirty="0"/>
              <a:t> </a:t>
            </a:r>
            <a:r>
              <a:rPr lang="en-US" sz="1800" dirty="0" err="1"/>
              <a:t>tiếp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nút</a:t>
            </a:r>
            <a:r>
              <a:rPr lang="en-US" sz="1800" dirty="0"/>
              <a:t> : </a:t>
            </a:r>
            <a:r>
              <a:rPr lang="en-US" sz="1800" dirty="0" err="1"/>
              <a:t>sự</a:t>
            </a:r>
            <a:r>
              <a:rPr lang="en-US" sz="1800" dirty="0"/>
              <a:t> </a:t>
            </a:r>
            <a:r>
              <a:rPr lang="en-US" sz="1800" dirty="0" err="1"/>
              <a:t>kế</a:t>
            </a:r>
            <a:r>
              <a:rPr lang="en-US" sz="1800" dirty="0"/>
              <a:t> </a:t>
            </a:r>
            <a:r>
              <a:rPr lang="en-US" sz="1800" dirty="0" err="1"/>
              <a:t>tiếp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đoạn</a:t>
            </a:r>
            <a:r>
              <a:rPr lang="en-US" sz="1800" dirty="0"/>
              <a:t> </a:t>
            </a:r>
            <a:r>
              <a:rPr lang="en-US" sz="1800" dirty="0" err="1"/>
              <a:t>chương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tương</a:t>
            </a:r>
            <a:r>
              <a:rPr lang="en-US" sz="1800" dirty="0"/>
              <a:t> </a:t>
            </a:r>
            <a:r>
              <a:rPr lang="en-US" sz="1800" dirty="0" err="1" smtClean="0"/>
              <a:t>ứng</a:t>
            </a:r>
            <a:endParaRPr lang="en-US" sz="1800" dirty="0"/>
          </a:p>
          <a:p>
            <a:pPr marL="76200" lvl="0" indent="0" algn="l"/>
            <a:r>
              <a:rPr lang="en-US" sz="1800" dirty="0" err="1" smtClean="0"/>
              <a:t>Ví</a:t>
            </a:r>
            <a:r>
              <a:rPr lang="en-US" sz="1800" dirty="0" smtClean="0"/>
              <a:t> </a:t>
            </a:r>
            <a:r>
              <a:rPr lang="en-US" sz="1800" dirty="0" err="1"/>
              <a:t>dụ</a:t>
            </a:r>
            <a:r>
              <a:rPr lang="en-US" sz="1800" dirty="0"/>
              <a:t>: E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đoạn</a:t>
            </a:r>
            <a:r>
              <a:rPr lang="en-US" sz="1800" dirty="0"/>
              <a:t> </a:t>
            </a:r>
            <a:r>
              <a:rPr lang="en-US" sz="1800" dirty="0" err="1"/>
              <a:t>chương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t(E)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 err="1" smtClean="0"/>
              <a:t>Sự</a:t>
            </a:r>
            <a:r>
              <a:rPr lang="en-US" sz="1800" dirty="0" smtClean="0"/>
              <a:t> </a:t>
            </a:r>
            <a:r>
              <a:rPr lang="en-US" sz="1800" dirty="0" err="1" smtClean="0"/>
              <a:t>rẽ</a:t>
            </a:r>
            <a:r>
              <a:rPr lang="en-US" sz="1800" dirty="0" smtClean="0"/>
              <a:t> </a:t>
            </a:r>
            <a:r>
              <a:rPr lang="en-US" sz="1800" dirty="0" err="1" smtClean="0"/>
              <a:t>nhánh</a:t>
            </a:r>
            <a:endParaRPr lang="en-US" sz="1800" dirty="0" smtClean="0"/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 smtClean="0"/>
              <a:t>……………..</a:t>
            </a:r>
            <a:endParaRPr lang="en-US" sz="1800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38757" y="387154"/>
            <a:ext cx="4602586" cy="527246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b, TRÌNH TỰ THỰC HIỆN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644" y="2272697"/>
            <a:ext cx="4410075" cy="61912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270193" y="2975411"/>
            <a:ext cx="9429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1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66345" y="1135117"/>
            <a:ext cx="6379779" cy="264860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i="1" u="sng" dirty="0" smtClean="0">
                <a:solidFill>
                  <a:srgbClr val="FF0000"/>
                </a:solidFill>
              </a:rPr>
              <a:t>THUẬT TOÁN: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chuối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$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, 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$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. </a:t>
            </a:r>
            <a:endParaRPr lang="en-US" dirty="0"/>
          </a:p>
          <a:p>
            <a:pPr marL="342900" indent="-342900" algn="ctr">
              <a:buFont typeface="+mj-lt"/>
              <a:buAutoNum type="arabicPeriod"/>
            </a:pPr>
            <a:endParaRPr lang="en-US" dirty="0" smtClean="0"/>
          </a:p>
          <a:p>
            <a:pPr marL="342900" indent="-342900" algn="ctr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ctrTitle" idx="4294967295"/>
          </p:nvPr>
        </p:nvSpPr>
        <p:spPr>
          <a:xfrm>
            <a:off x="367861" y="588579"/>
            <a:ext cx="2638097" cy="21545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400" dirty="0" smtClean="0">
                <a:latin typeface="+mj-lt"/>
              </a:rPr>
              <a:t>2.</a:t>
            </a:r>
            <a:r>
              <a:rPr lang="en-US" sz="2400" dirty="0">
                <a:latin typeface="+mj-lt"/>
              </a:rPr>
              <a:t> ÁP DỤNG PHÂN TÍCH CÚ PHÁP CHO NGÔN NGỮ C</a:t>
            </a:r>
          </a:p>
        </p:txBody>
      </p:sp>
      <p:sp>
        <p:nvSpPr>
          <p:cNvPr id="281" name="Google Shape;281;p19"/>
          <p:cNvSpPr txBox="1">
            <a:spLocks noGrp="1"/>
          </p:cNvSpPr>
          <p:nvPr>
            <p:ph type="subTitle" idx="4294967295"/>
          </p:nvPr>
        </p:nvSpPr>
        <p:spPr>
          <a:xfrm>
            <a:off x="454549" y="2725749"/>
            <a:ext cx="2267629" cy="1659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 smtClean="0"/>
              <a:t>Thực</a:t>
            </a:r>
            <a:r>
              <a:rPr lang="en-US" sz="1800" dirty="0" smtClean="0"/>
              <a:t> </a:t>
            </a:r>
            <a:r>
              <a:rPr lang="en-US" sz="1800" dirty="0" err="1" smtClean="0"/>
              <a:t>hiện</a:t>
            </a:r>
            <a:r>
              <a:rPr lang="en-US" sz="1800" dirty="0" smtClean="0"/>
              <a:t> </a:t>
            </a:r>
            <a:r>
              <a:rPr lang="en-US" sz="1800" dirty="0" err="1" smtClean="0"/>
              <a:t>đầy</a:t>
            </a:r>
            <a:r>
              <a:rPr lang="en-US" sz="1800" dirty="0" smtClean="0"/>
              <a:t> </a:t>
            </a:r>
            <a:r>
              <a:rPr lang="en-US" sz="1800" dirty="0" err="1" smtClean="0"/>
              <a:t>đủ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trình</a:t>
            </a:r>
            <a:r>
              <a:rPr lang="en-US" sz="1800" dirty="0" smtClean="0"/>
              <a:t> </a:t>
            </a:r>
            <a:r>
              <a:rPr lang="en-US" sz="1800" dirty="0" err="1" smtClean="0"/>
              <a:t>tự</a:t>
            </a:r>
            <a:r>
              <a:rPr lang="en-US" sz="1800" dirty="0" smtClean="0"/>
              <a:t> </a:t>
            </a:r>
            <a:r>
              <a:rPr lang="en-US" sz="1800" dirty="0" err="1" smtClean="0"/>
              <a:t>như</a:t>
            </a:r>
            <a:r>
              <a:rPr lang="en-US" sz="1800" dirty="0" smtClean="0"/>
              <a:t> </a:t>
            </a:r>
            <a:r>
              <a:rPr lang="en-US" sz="1800" dirty="0" err="1" smtClean="0"/>
              <a:t>lý</a:t>
            </a:r>
            <a:r>
              <a:rPr lang="en-US" sz="1800" dirty="0" smtClean="0"/>
              <a:t> </a:t>
            </a:r>
            <a:r>
              <a:rPr lang="en-US" sz="1800" dirty="0" err="1" smtClean="0"/>
              <a:t>thuyết</a:t>
            </a:r>
            <a:r>
              <a:rPr lang="en-US" sz="1800" dirty="0" smtClean="0"/>
              <a:t> </a:t>
            </a:r>
            <a:r>
              <a:rPr lang="en-US" sz="1800" dirty="0" err="1" smtClean="0"/>
              <a:t>đã</a:t>
            </a:r>
            <a:r>
              <a:rPr lang="en-US" sz="1800" dirty="0" smtClean="0"/>
              <a:t> </a:t>
            </a:r>
            <a:r>
              <a:rPr lang="en-US" sz="1800" dirty="0" err="1" smtClean="0"/>
              <a:t>nêu</a:t>
            </a:r>
            <a:r>
              <a:rPr lang="en-US" sz="1800" dirty="0" smtClean="0"/>
              <a:t> </a:t>
            </a:r>
            <a:r>
              <a:rPr lang="en-US" sz="1800" dirty="0" err="1" smtClean="0"/>
              <a:t>trên</a:t>
            </a:r>
            <a:endParaRPr lang="en-US" sz="18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grpSp>
        <p:nvGrpSpPr>
          <p:cNvPr id="282" name="Google Shape;282;p19"/>
          <p:cNvGrpSpPr/>
          <p:nvPr/>
        </p:nvGrpSpPr>
        <p:grpSpPr>
          <a:xfrm>
            <a:off x="4989430" y="480048"/>
            <a:ext cx="2688023" cy="2687984"/>
            <a:chOff x="6643075" y="3664250"/>
            <a:chExt cx="407950" cy="407975"/>
          </a:xfrm>
        </p:grpSpPr>
        <p:sp>
          <p:nvSpPr>
            <p:cNvPr id="283" name="Google Shape;283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19"/>
          <p:cNvGrpSpPr/>
          <p:nvPr/>
        </p:nvGrpSpPr>
        <p:grpSpPr>
          <a:xfrm rot="-587295">
            <a:off x="4831103" y="3518436"/>
            <a:ext cx="1105140" cy="1105077"/>
            <a:chOff x="576250" y="4319400"/>
            <a:chExt cx="442075" cy="442050"/>
          </a:xfrm>
        </p:grpSpPr>
        <p:sp>
          <p:nvSpPr>
            <p:cNvPr id="286" name="Google Shape;286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9"/>
          <p:cNvSpPr/>
          <p:nvPr/>
        </p:nvSpPr>
        <p:spPr>
          <a:xfrm>
            <a:off x="4346385" y="1101027"/>
            <a:ext cx="420148" cy="4011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"/>
          <p:cNvSpPr/>
          <p:nvPr/>
        </p:nvSpPr>
        <p:spPr>
          <a:xfrm rot="2697410">
            <a:off x="7115127" y="3154920"/>
            <a:ext cx="637798" cy="6089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7619694" y="2807253"/>
            <a:ext cx="255471" cy="24404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 rot="1279871">
            <a:off x="4055299" y="2311116"/>
            <a:ext cx="255414" cy="2439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body" idx="1"/>
          </p:nvPr>
        </p:nvSpPr>
        <p:spPr>
          <a:xfrm>
            <a:off x="194440" y="1020916"/>
            <a:ext cx="5617779" cy="3828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1" dirty="0" err="1" smtClean="0"/>
              <a:t>Xây</a:t>
            </a:r>
            <a:r>
              <a:rPr lang="en-US" b="1" dirty="0" smtClean="0"/>
              <a:t> </a:t>
            </a:r>
            <a:r>
              <a:rPr lang="en-US" b="1" dirty="0" err="1" smtClean="0"/>
              <a:t>dựng</a:t>
            </a:r>
            <a:r>
              <a:rPr lang="en-US" b="1" dirty="0" smtClean="0"/>
              <a:t> </a:t>
            </a:r>
            <a:r>
              <a:rPr lang="en-US" b="1" dirty="0" err="1" smtClean="0"/>
              <a:t>văn</a:t>
            </a:r>
            <a:r>
              <a:rPr lang="en-US" b="1" dirty="0" smtClean="0"/>
              <a:t> </a:t>
            </a:r>
            <a:r>
              <a:rPr lang="en-US" b="1" dirty="0" err="1" smtClean="0"/>
              <a:t>phạm</a:t>
            </a:r>
            <a:r>
              <a:rPr lang="en-US" b="1" dirty="0" smtClean="0"/>
              <a:t> </a:t>
            </a:r>
            <a:r>
              <a:rPr lang="en-US" b="1" dirty="0" err="1" smtClean="0"/>
              <a:t>chính</a:t>
            </a:r>
            <a:r>
              <a:rPr lang="en-US" b="1" dirty="0" smtClean="0"/>
              <a:t> </a:t>
            </a:r>
            <a:r>
              <a:rPr lang="en-US" b="1" dirty="0" err="1" smtClean="0"/>
              <a:t>quy</a:t>
            </a:r>
            <a:r>
              <a:rPr lang="en-US" b="1" dirty="0" smtClean="0"/>
              <a:t>: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-&gt; KB_MAIN	 | 	KB_MAIN    HAM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KB_MAIN -&gt; KB   MAIN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KB -&gt; TV _KH 	KB’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TV_KH -&gt; TV  KH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KH -&gt; BIEN | HAM_NMH | HANG |KH’	 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BIEN -&gt; BIEN_ ;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BIEN_   -&gt; KIEU  BIEN_’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MAIN</a:t>
            </a:r>
            <a:r>
              <a:rPr lang="en-US" dirty="0" smtClean="0"/>
              <a:t>  -&gt; main ( )  { CT}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CT</a:t>
            </a:r>
            <a:r>
              <a:rPr lang="en-US" dirty="0" smtClean="0"/>
              <a:t> -&gt; BIEN | IN |  OUT| LOOP |IF| OP |CT’</a:t>
            </a:r>
            <a:endParaRPr dirty="0"/>
          </a:p>
        </p:txBody>
      </p: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357351" y="178676"/>
            <a:ext cx="5528441" cy="12927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2.ÁP 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DỤNG PHÂN TÍCH CÚ PHÁP CHO NGÔN NGỮ C</a:t>
            </a: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endParaRPr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475</Words>
  <Application>Microsoft Office PowerPoint</Application>
  <PresentationFormat>On-screen Show (16:9)</PresentationFormat>
  <Paragraphs>74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Work Sans</vt:lpstr>
      <vt:lpstr>Arial</vt:lpstr>
      <vt:lpstr>Barlow Light</vt:lpstr>
      <vt:lpstr>Calibri</vt:lpstr>
      <vt:lpstr>Miriam Libre</vt:lpstr>
      <vt:lpstr>Barlow</vt:lpstr>
      <vt:lpstr>Wingdings</vt:lpstr>
      <vt:lpstr>Times New Roman</vt:lpstr>
      <vt:lpstr>Yu Mincho</vt:lpstr>
      <vt:lpstr>Courier New</vt:lpstr>
      <vt:lpstr>Roderigo template</vt:lpstr>
      <vt:lpstr>BÁO CÁO ĐỒ ÁN CHƯƠNG TRÌNH DỊCH</vt:lpstr>
      <vt:lpstr>NỘI DUNG BÁO CÁO</vt:lpstr>
      <vt:lpstr>1. LÝ THUYẾT PHƯƠNG PHÁP ĐỆ QUY KHÔNG QUAY LUI</vt:lpstr>
      <vt:lpstr>a,TÌM HIỂU CHUNG</vt:lpstr>
      <vt:lpstr>b, TRÌNH TỰ THỰC HIỆN</vt:lpstr>
      <vt:lpstr>b, TRÌNH TỰ THỰC HIỆN</vt:lpstr>
      <vt:lpstr>PowerPoint Presentation</vt:lpstr>
      <vt:lpstr>2. ÁP DỤNG PHÂN TÍCH CÚ PHÁP CHO NGÔN NGỮ C</vt:lpstr>
      <vt:lpstr>2.ÁP DỤNG PHÂN TÍCH CÚ PHÁP CHO NGÔN NGỮ C </vt:lpstr>
      <vt:lpstr>PowerPoint Presentation</vt:lpstr>
      <vt:lpstr>3. DEMO CHƯƠNG TRÌNH</vt:lpstr>
      <vt:lpstr>3. DEMO CHƯƠNG TRÌNH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 Nguyen</dc:creator>
  <cp:lastModifiedBy>Admin</cp:lastModifiedBy>
  <cp:revision>22</cp:revision>
  <dcterms:modified xsi:type="dcterms:W3CDTF">2019-06-05T07:45:25Z</dcterms:modified>
</cp:coreProperties>
</file>