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32"/>
  </p:notesMasterIdLst>
  <p:sldIdLst>
    <p:sldId id="256" r:id="rId5"/>
    <p:sldId id="257" r:id="rId6"/>
    <p:sldId id="258" r:id="rId7"/>
    <p:sldId id="259" r:id="rId8"/>
    <p:sldId id="260" r:id="rId9"/>
    <p:sldId id="261" r:id="rId10"/>
    <p:sldId id="262" r:id="rId11"/>
    <p:sldId id="263" r:id="rId12"/>
    <p:sldId id="270" r:id="rId13"/>
    <p:sldId id="271" r:id="rId14"/>
    <p:sldId id="272" r:id="rId15"/>
    <p:sldId id="273" r:id="rId16"/>
    <p:sldId id="274" r:id="rId17"/>
    <p:sldId id="275" r:id="rId18"/>
    <p:sldId id="276" r:id="rId19"/>
    <p:sldId id="277" r:id="rId20"/>
    <p:sldId id="278" r:id="rId21"/>
    <p:sldId id="264" r:id="rId22"/>
    <p:sldId id="279" r:id="rId23"/>
    <p:sldId id="280" r:id="rId24"/>
    <p:sldId id="265" r:id="rId25"/>
    <p:sldId id="281" r:id="rId26"/>
    <p:sldId id="266" r:id="rId27"/>
    <p:sldId id="282" r:id="rId28"/>
    <p:sldId id="267" r:id="rId29"/>
    <p:sldId id="268" r:id="rId30"/>
    <p:sldId id="269" r:id="rId31"/>
  </p:sldIdLst>
  <p:sldSz cx="12192000" cy="6858000"/>
  <p:notesSz cx="6858000" cy="9144000"/>
  <p:embeddedFontLst>
    <p:embeddedFont>
      <p:font typeface="Century Gothic" panose="020B0502020202020204" pitchFamily="34" charset="0"/>
      <p:regular r:id="rId33"/>
      <p:bold r:id="rId34"/>
      <p:italic r:id="rId35"/>
      <p:boldItalic r:id="rId36"/>
    </p:embeddedFont>
    <p:embeddedFont>
      <p:font typeface="Consolas" panose="020B0609020204030204" pitchFamily="49" charset="0"/>
      <p:regular r:id="rId37"/>
      <p:bold r:id="rId38"/>
      <p:italic r:id="rId39"/>
      <p:boldItalic r:id="rId40"/>
    </p:embeddedFont>
  </p:embeddedFontLst>
  <p:custDataLst>
    <p:tags r:id="rId41"/>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E3F263-F66D-3F06-70AD-5981AC4147C7}" v="220" dt="2025-08-17T23:22:11.183"/>
    <p1510:client id="{D05EEDE8-02D9-5CB8-6A22-12854C9EBA27}" v="384" dt="2025-08-17T23:06:26.013"/>
    <p1510:client id="{EBBFF034-FBDD-2250-8675-7F4F9333F21E}" v="132" dt="2025-08-17T23:35:04.340"/>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3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7.fntdata"/><Relationship Id="rId21" Type="http://schemas.openxmlformats.org/officeDocument/2006/relationships/slide" Target="slides/slide17.xml"/><Relationship Id="rId34" Type="http://schemas.openxmlformats.org/officeDocument/2006/relationships/font" Target="fonts/font2.fntdata"/><Relationship Id="rId42" Type="http://customschemas.google.com/relationships/presentationmetadata" Target="metadata"/><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3.fntdata"/><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37DD5236-DE93-380F-FAC0-75F85C5BC862}"/>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7431F8AA-70E1-DD2C-53A1-AC6B09E459E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1C8AD545-2508-240E-579E-B455B7F2B5A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91312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84123E74-F0EF-0885-DD11-1304ED22B4D9}"/>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79D50CF1-77FD-97E5-7B9E-73C2DA8470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79D7E39D-CCEB-1628-B740-E7620679446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52077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230CC14D-0E01-4C07-2D0A-2924D552BF5C}"/>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6C65F0CF-FB17-BE44-E122-7F1D7854BC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4959CBE4-55D6-41FD-A2C5-C3D6DFCBCE6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33610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63C90460-FF39-5919-CF71-B1A2B5899F29}"/>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BF490E8B-B349-3744-38C3-9A07484489D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311437F3-67A5-0F97-431B-72E707D322C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84914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E7588125-E389-2F5D-80DF-F45DCB13B39E}"/>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BF943D2A-DEF2-B160-EBBF-12AF403D8F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B81BCD78-DCC7-B1C2-F08C-6BAAAB30602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78232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68D04900-2224-0399-70E6-D8A3C2132430}"/>
            </a:ext>
          </a:extLst>
        </p:cNvPr>
        <p:cNvGrpSpPr/>
        <p:nvPr/>
      </p:nvGrpSpPr>
      <p:grpSpPr>
        <a:xfrm>
          <a:off x="0" y="0"/>
          <a:ext cx="0" cy="0"/>
          <a:chOff x="0" y="0"/>
          <a:chExt cx="0" cy="0"/>
        </a:xfrm>
      </p:grpSpPr>
      <p:sp>
        <p:nvSpPr>
          <p:cNvPr id="199" name="Google Shape;199;p9:notes">
            <a:extLst>
              <a:ext uri="{FF2B5EF4-FFF2-40B4-BE49-F238E27FC236}">
                <a16:creationId xmlns:a16="http://schemas.microsoft.com/office/drawing/2014/main" id="{4C365429-8454-62D6-B0FB-BCCD80B148C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a:extLst>
              <a:ext uri="{FF2B5EF4-FFF2-40B4-BE49-F238E27FC236}">
                <a16:creationId xmlns:a16="http://schemas.microsoft.com/office/drawing/2014/main" id="{AF6A5AC4-7E13-6ED5-9892-AD5ADD53291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5675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a:extLst>
            <a:ext uri="{FF2B5EF4-FFF2-40B4-BE49-F238E27FC236}">
              <a16:creationId xmlns:a16="http://schemas.microsoft.com/office/drawing/2014/main" id="{341123CD-73E5-4BD6-5E06-02AC08944C0F}"/>
            </a:ext>
          </a:extLst>
        </p:cNvPr>
        <p:cNvGrpSpPr/>
        <p:nvPr/>
      </p:nvGrpSpPr>
      <p:grpSpPr>
        <a:xfrm>
          <a:off x="0" y="0"/>
          <a:ext cx="0" cy="0"/>
          <a:chOff x="0" y="0"/>
          <a:chExt cx="0" cy="0"/>
        </a:xfrm>
      </p:grpSpPr>
      <p:sp>
        <p:nvSpPr>
          <p:cNvPr id="206" name="Google Shape;206;p10:notes">
            <a:extLst>
              <a:ext uri="{FF2B5EF4-FFF2-40B4-BE49-F238E27FC236}">
                <a16:creationId xmlns:a16="http://schemas.microsoft.com/office/drawing/2014/main" id="{4DD92B93-8C2C-99ED-6AD8-9B5D25800A2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a:extLst>
              <a:ext uri="{FF2B5EF4-FFF2-40B4-BE49-F238E27FC236}">
                <a16:creationId xmlns:a16="http://schemas.microsoft.com/office/drawing/2014/main" id="{BB64BB21-A55A-6FC0-7DEE-796E10991C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246730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a:extLst>
            <a:ext uri="{FF2B5EF4-FFF2-40B4-BE49-F238E27FC236}">
              <a16:creationId xmlns:a16="http://schemas.microsoft.com/office/drawing/2014/main" id="{69DDD171-8D5A-81EE-8364-F5C8524CADFF}"/>
            </a:ext>
          </a:extLst>
        </p:cNvPr>
        <p:cNvGrpSpPr/>
        <p:nvPr/>
      </p:nvGrpSpPr>
      <p:grpSpPr>
        <a:xfrm>
          <a:off x="0" y="0"/>
          <a:ext cx="0" cy="0"/>
          <a:chOff x="0" y="0"/>
          <a:chExt cx="0" cy="0"/>
        </a:xfrm>
      </p:grpSpPr>
      <p:sp>
        <p:nvSpPr>
          <p:cNvPr id="213" name="Google Shape;213;p11:notes">
            <a:extLst>
              <a:ext uri="{FF2B5EF4-FFF2-40B4-BE49-F238E27FC236}">
                <a16:creationId xmlns:a16="http://schemas.microsoft.com/office/drawing/2014/main" id="{A6D0A22B-994C-6B38-4C1D-F4233A5BDDC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a:extLst>
              <a:ext uri="{FF2B5EF4-FFF2-40B4-BE49-F238E27FC236}">
                <a16:creationId xmlns:a16="http://schemas.microsoft.com/office/drawing/2014/main" id="{939B1180-4AC3-4B03-5855-7BC29BDF2B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442911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DEC62416-5C2C-02DE-08A3-A94F13E93CFB}"/>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9C22D99D-C511-0BE4-774B-67F6245277B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878ABEBE-F94F-7005-0BAE-8F99179A76A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286682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7.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8.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9.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hyperlink" Target="mailto:victim@example.com"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3.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13" Type="http://schemas.openxmlformats.org/officeDocument/2006/relationships/hyperlink" Target="https://isocpp.github.io/CppCoreGuidelines/" TargetMode="External"/><Relationship Id="rId18" Type="http://schemas.openxmlformats.org/officeDocument/2006/relationships/hyperlink" Target="https://openid.net/specs/openid-connect-core-1_0.html" TargetMode="External"/><Relationship Id="rId26" Type="http://schemas.openxmlformats.org/officeDocument/2006/relationships/hyperlink" Target="https://media.defense.gov/&#8230;/CTR_KUBERNETES_HARDENING_GUIDE_1.3.PDF" TargetMode="External"/><Relationship Id="rId39" Type="http://schemas.openxmlformats.org/officeDocument/2006/relationships/hyperlink" Target="https://semgrep.dev/learn" TargetMode="External"/><Relationship Id="rId21" Type="http://schemas.openxmlformats.org/officeDocument/2006/relationships/hyperlink" Target="https://www.rfc-editor.org/rfc/rfc9325" TargetMode="External"/><Relationship Id="rId34" Type="http://schemas.openxmlformats.org/officeDocument/2006/relationships/hyperlink" Target="https://spdx.dev/specifications/" TargetMode="External"/><Relationship Id="rId42" Type="http://schemas.openxmlformats.org/officeDocument/2006/relationships/hyperlink" Target="https://opentelemetry.io/docs/specs/" TargetMode="External"/><Relationship Id="rId7" Type="http://schemas.openxmlformats.org/officeDocument/2006/relationships/hyperlink" Target="https://www.iso.org/standard/82875.html" TargetMode="External"/><Relationship Id="rId2" Type="http://schemas.openxmlformats.org/officeDocument/2006/relationships/slideLayout" Target="../slideLayouts/slideLayout2.xml"/><Relationship Id="rId16" Type="http://schemas.openxmlformats.org/officeDocument/2006/relationships/hyperlink" Target="https://doi.org/10.6028/NIST.SP.800-63b" TargetMode="External"/><Relationship Id="rId29" Type="http://schemas.openxmlformats.org/officeDocument/2006/relationships/hyperlink" Target="https://www.conftest.dev/" TargetMode="External"/><Relationship Id="rId1" Type="http://schemas.openxmlformats.org/officeDocument/2006/relationships/tags" Target="../tags/tag24.xml"/><Relationship Id="rId6" Type="http://schemas.openxmlformats.org/officeDocument/2006/relationships/hyperlink" Target="https://owaspsamm.org" TargetMode="External"/><Relationship Id="rId11" Type="http://schemas.openxmlformats.org/officeDocument/2006/relationships/hyperlink" Target="https://cwe.mitre.org/top25/" TargetMode="External"/><Relationship Id="rId24" Type="http://schemas.openxmlformats.org/officeDocument/2006/relationships/hyperlink" Target="https://doi.org/10.6028/NIST.FIPS.140-3" TargetMode="External"/><Relationship Id="rId32" Type="http://schemas.openxmlformats.org/officeDocument/2006/relationships/hyperlink" Target="https://doi.org/10.6028/NIST.SP.800-161r1" TargetMode="External"/><Relationship Id="rId37" Type="http://schemas.openxmlformats.org/officeDocument/2006/relationships/hyperlink" Target="https://www.cisa.gov/resources-tools/resources/vex" TargetMode="External"/><Relationship Id="rId40" Type="http://schemas.openxmlformats.org/officeDocument/2006/relationships/hyperlink" Target="https://www.zaproxy.org/docs/" TargetMode="External"/><Relationship Id="rId45" Type="http://schemas.openxmlformats.org/officeDocument/2006/relationships/hyperlink" Target="https://csrc.nist.gov/pubs/sp/800/61/r2/final" TargetMode="External"/><Relationship Id="rId5" Type="http://schemas.openxmlformats.org/officeDocument/2006/relationships/hyperlink" Target="https://doi.org/10.6028/NIST.SP.800-218" TargetMode="External"/><Relationship Id="rId15" Type="http://schemas.openxmlformats.org/officeDocument/2006/relationships/hyperlink" Target="https://clang.llvm.org/docs/" TargetMode="External"/><Relationship Id="rId23" Type="http://schemas.openxmlformats.org/officeDocument/2006/relationships/hyperlink" Target="https://csrc.nist.gov/pubs/sp/800/57/pt1/r5/final" TargetMode="External"/><Relationship Id="rId28" Type="http://schemas.openxmlformats.org/officeDocument/2006/relationships/hyperlink" Target="https://open-policy-agent.github.io/gatekeeper/" TargetMode="External"/><Relationship Id="rId36" Type="http://schemas.openxmlformats.org/officeDocument/2006/relationships/hyperlink" Target="https://docs.oasis-open.org/csaf/&#8230;" TargetMode="External"/><Relationship Id="rId10" Type="http://schemas.openxmlformats.org/officeDocument/2006/relationships/hyperlink" Target="https://owasp.org/API-Security/" TargetMode="External"/><Relationship Id="rId19" Type="http://schemas.openxmlformats.org/officeDocument/2006/relationships/hyperlink" Target="https://www.w3.org/TR/webauthn-3/" TargetMode="External"/><Relationship Id="rId31" Type="http://schemas.openxmlformats.org/officeDocument/2006/relationships/hyperlink" Target="https://slsa.dev/spec/v1.0/" TargetMode="External"/><Relationship Id="rId44" Type="http://schemas.openxmlformats.org/officeDocument/2006/relationships/hyperlink" Target="https://attack.mitre.org/" TargetMode="External"/><Relationship Id="rId4" Type="http://schemas.openxmlformats.org/officeDocument/2006/relationships/image" Target="../media/image3.png"/><Relationship Id="rId9" Type="http://schemas.openxmlformats.org/officeDocument/2006/relationships/hyperlink" Target="https://owasp.org/www-project-application-security-verification-standard" TargetMode="External"/><Relationship Id="rId14" Type="http://schemas.openxmlformats.org/officeDocument/2006/relationships/hyperlink" Target="https://gcc.gnu.org/onlinedocs/gcc/" TargetMode="External"/><Relationship Id="rId22" Type="http://schemas.openxmlformats.org/officeDocument/2006/relationships/hyperlink" Target="https://www.rfc-editor.org/rfc/rfc6797" TargetMode="External"/><Relationship Id="rId27" Type="http://schemas.openxmlformats.org/officeDocument/2006/relationships/hyperlink" Target="https://kubernetes.io/docs/concepts/security/pod-security-standards/" TargetMode="External"/><Relationship Id="rId30" Type="http://schemas.openxmlformats.org/officeDocument/2006/relationships/hyperlink" Target="https://developer.hashicorp.com/terraform/language/modules/develop" TargetMode="External"/><Relationship Id="rId35" Type="http://schemas.openxmlformats.org/officeDocument/2006/relationships/hyperlink" Target="https://cyclonedx.org/specification/" TargetMode="External"/><Relationship Id="rId43" Type="http://schemas.openxmlformats.org/officeDocument/2006/relationships/hyperlink" Target="https://csrc.nist.gov/pubs/sp/800/92/final" TargetMode="External"/><Relationship Id="rId8" Type="http://schemas.openxmlformats.org/officeDocument/2006/relationships/hyperlink" Target="https://www.iso.org/standard/75652.html" TargetMode="External"/><Relationship Id="rId3" Type="http://schemas.openxmlformats.org/officeDocument/2006/relationships/notesSlide" Target="../notesSlides/notesSlide23.xml"/><Relationship Id="rId12" Type="http://schemas.openxmlformats.org/officeDocument/2006/relationships/hyperlink" Target="https://wiki.sei.cmu.edu/confluence/display/cplusplus" TargetMode="External"/><Relationship Id="rId17" Type="http://schemas.openxmlformats.org/officeDocument/2006/relationships/hyperlink" Target="https://datatracker.ietf.org/doc/draft-ietf-oauth-v2-1/" TargetMode="External"/><Relationship Id="rId25" Type="http://schemas.openxmlformats.org/officeDocument/2006/relationships/hyperlink" Target="https://www.cisecurity.org/cis-benchmarks/" TargetMode="External"/><Relationship Id="rId33" Type="http://schemas.openxmlformats.org/officeDocument/2006/relationships/hyperlink" Target="https://github.com/ossf/scorecard" TargetMode="External"/><Relationship Id="rId38" Type="http://schemas.openxmlformats.org/officeDocument/2006/relationships/hyperlink" Target="https://codeql.github.com/docs/" TargetMode="External"/><Relationship Id="rId46" Type="http://schemas.openxmlformats.org/officeDocument/2006/relationships/hyperlink" Target="https://csrc.nist.gov/pubs/sp/800/34/r1/upd1/final" TargetMode="External"/><Relationship Id="rId20" Type="http://schemas.openxmlformats.org/officeDocument/2006/relationships/hyperlink" Target="https://www.rfc-editor.org/rfc/rfc8446" TargetMode="External"/><Relationship Id="rId41" Type="http://schemas.openxmlformats.org/officeDocument/2006/relationships/hyperlink" Target="https://github.com/gitleaks/gitleaks"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indent="0">
              <a:lnSpc>
                <a:spcPct val="70000"/>
              </a:lnSpc>
              <a:buSzPts val="1850"/>
            </a:pPr>
            <a:r>
              <a:rPr lang="en-US" sz="1850"/>
              <a:t>Developer: Christian Busca</a:t>
            </a:r>
            <a:endParaRPr lang="en-US" sz="1850" i="1"/>
          </a:p>
          <a:p>
            <a:pPr marL="0" lvl="0" indent="0" algn="l" rtl="0">
              <a:lnSpc>
                <a:spcPct val="70000"/>
              </a:lnSpc>
              <a:spcBef>
                <a:spcPts val="1000"/>
              </a:spcBef>
              <a:spcAft>
                <a:spcPts val="0"/>
              </a:spcAft>
              <a:buSzPts val="1850"/>
              <a:buNone/>
            </a:pPr>
            <a:endParaRPr sz="1850" i="1"/>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03B9E14C-6728-55EA-0A25-DC9BDBF362BB}"/>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DEA9DF25-72E5-874F-BCDE-94E0D8B50416}"/>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dirty="0"/>
              <a:t>Test 2 — Are valid inputs still returned correctly?</a:t>
            </a:r>
          </a:p>
        </p:txBody>
      </p:sp>
      <p:sp>
        <p:nvSpPr>
          <p:cNvPr id="196" name="Google Shape;196;g9504e29505_0_0">
            <a:extLst>
              <a:ext uri="{FF2B5EF4-FFF2-40B4-BE49-F238E27FC236}">
                <a16:creationId xmlns:a16="http://schemas.microsoft.com/office/drawing/2014/main" id="{F81439CB-8DA3-078A-5155-95121208330A}"/>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285750" indent="-285750"/>
            <a:r>
              <a:rPr lang="en-US" b="1" dirty="0"/>
              <a:t>Vulnerability:</a:t>
            </a:r>
            <a:r>
              <a:rPr lang="en-US" dirty="0"/>
              <a:t> False positives avoidance (STD-003, STD-001)</a:t>
            </a:r>
          </a:p>
          <a:p>
            <a:pPr marL="285750" indent="-285750"/>
            <a:r>
              <a:rPr lang="en-US" b="1" dirty="0"/>
              <a:t>Input:</a:t>
            </a:r>
            <a:r>
              <a:rPr lang="en-US" dirty="0"/>
              <a:t> </a:t>
            </a:r>
            <a:r>
              <a:rPr lang="en-US" dirty="0">
                <a:latin typeface="Consolas"/>
              </a:rPr>
              <a:t>username = "</a:t>
            </a:r>
            <a:r>
              <a:rPr lang="en-US" dirty="0" err="1">
                <a:latin typeface="Consolas"/>
              </a:rPr>
              <a:t>alice</a:t>
            </a:r>
            <a:r>
              <a:rPr lang="en-US" dirty="0">
                <a:latin typeface="Consolas"/>
              </a:rPr>
              <a:t>"</a:t>
            </a:r>
            <a:endParaRPr lang="en-US" dirty="0"/>
          </a:p>
          <a:p>
            <a:pPr marL="285750" indent="-285750"/>
            <a:r>
              <a:rPr lang="en-US" b="1" dirty="0"/>
              <a:t>Expected:</a:t>
            </a:r>
            <a:r>
              <a:rPr lang="en-US" dirty="0"/>
              <a:t> Exactly 1 row; correct username.</a:t>
            </a:r>
          </a:p>
          <a:p>
            <a:pPr marL="285750" indent="-285750"/>
            <a:r>
              <a:rPr lang="en-US" b="1" dirty="0"/>
              <a:t>Observed:</a:t>
            </a:r>
            <a:endParaRPr lang="en-US" dirty="0"/>
          </a:p>
          <a:p>
            <a:pPr marL="285750" indent="-285750"/>
            <a:r>
              <a:rPr lang="en-US" dirty="0" err="1">
                <a:latin typeface="Consolas"/>
              </a:rPr>
              <a:t>rows.size</a:t>
            </a:r>
            <a:r>
              <a:rPr lang="en-US" dirty="0">
                <a:latin typeface="Consolas"/>
              </a:rPr>
              <a:t>() == 1 → 1 == 1 (passed)</a:t>
            </a:r>
            <a:endParaRPr lang="en-US" dirty="0"/>
          </a:p>
          <a:p>
            <a:pPr marL="285750" indent="-285750"/>
            <a:r>
              <a:rPr lang="en-US" dirty="0">
                <a:latin typeface="Consolas"/>
              </a:rPr>
              <a:t>rows[0].username == "</a:t>
            </a:r>
            <a:r>
              <a:rPr lang="en-US" dirty="0" err="1">
                <a:latin typeface="Consolas"/>
              </a:rPr>
              <a:t>alice</a:t>
            </a:r>
            <a:r>
              <a:rPr lang="en-US" dirty="0">
                <a:latin typeface="Consolas"/>
              </a:rPr>
              <a:t>" → "</a:t>
            </a:r>
            <a:r>
              <a:rPr lang="en-US" dirty="0" err="1">
                <a:latin typeface="Consolas"/>
              </a:rPr>
              <a:t>alice</a:t>
            </a:r>
            <a:r>
              <a:rPr lang="en-US" dirty="0">
                <a:latin typeface="Consolas"/>
              </a:rPr>
              <a:t>" == "</a:t>
            </a:r>
            <a:r>
              <a:rPr lang="en-US" dirty="0" err="1">
                <a:latin typeface="Consolas"/>
              </a:rPr>
              <a:t>alice</a:t>
            </a:r>
            <a:r>
              <a:rPr lang="en-US" dirty="0">
                <a:latin typeface="Consolas"/>
              </a:rPr>
              <a:t>" (passed)</a:t>
            </a:r>
            <a:endParaRPr lang="en-US" dirty="0"/>
          </a:p>
          <a:p>
            <a:pPr marL="0" lvl="0" indent="0" algn="l">
              <a:lnSpc>
                <a:spcPct val="90000"/>
              </a:lnSpc>
              <a:spcBef>
                <a:spcPts val="1000"/>
              </a:spcBef>
              <a:spcAft>
                <a:spcPts val="0"/>
              </a:spcAft>
              <a:buSzPts val="1800"/>
              <a:buNone/>
            </a:pPr>
            <a:endParaRPr lang="en-US" dirty="0"/>
          </a:p>
        </p:txBody>
      </p:sp>
      <p:pic>
        <p:nvPicPr>
          <p:cNvPr id="197" name="Google Shape;197;g9504e29505_0_0" descr="Green Pace logo">
            <a:extLst>
              <a:ext uri="{FF2B5EF4-FFF2-40B4-BE49-F238E27FC236}">
                <a16:creationId xmlns:a16="http://schemas.microsoft.com/office/drawing/2014/main" id="{FE16D45E-B062-6672-AF79-505414619CCC}"/>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descr="A cartoon of a child with green hair and glasses&#10;&#10;AI-generated content may be incorrect.">
            <a:extLst>
              <a:ext uri="{FF2B5EF4-FFF2-40B4-BE49-F238E27FC236}">
                <a16:creationId xmlns:a16="http://schemas.microsoft.com/office/drawing/2014/main" id="{5B60BF7F-3892-05A1-241C-DEFAE83BDDF4}"/>
              </a:ext>
            </a:extLst>
          </p:cNvPr>
          <p:cNvPicPr>
            <a:picLocks noChangeAspect="1"/>
          </p:cNvPicPr>
          <p:nvPr/>
        </p:nvPicPr>
        <p:blipFill>
          <a:blip r:embed="rId5"/>
          <a:stretch>
            <a:fillRect/>
          </a:stretch>
        </p:blipFill>
        <p:spPr>
          <a:xfrm>
            <a:off x="929406" y="4792692"/>
            <a:ext cx="4467225" cy="1787106"/>
          </a:xfrm>
          <a:prstGeom prst="rect">
            <a:avLst/>
          </a:prstGeom>
        </p:spPr>
      </p:pic>
    </p:spTree>
    <p:custDataLst>
      <p:tags r:id="rId1"/>
    </p:custDataLst>
    <p:extLst>
      <p:ext uri="{BB962C8B-B14F-4D97-AF65-F5344CB8AC3E}">
        <p14:creationId xmlns:p14="http://schemas.microsoft.com/office/powerpoint/2010/main" val="1101703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14549374-4725-A0A9-148F-1DB24CED11C1}"/>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4D9F85F7-59DF-03B2-B99B-27F7206C8792}"/>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dirty="0"/>
              <a:t>Test 3 — Do URL-encoded/Unicode variants bypass defenses? </a:t>
            </a:r>
          </a:p>
        </p:txBody>
      </p:sp>
      <p:sp>
        <p:nvSpPr>
          <p:cNvPr id="196" name="Google Shape;196;g9504e29505_0_0">
            <a:extLst>
              <a:ext uri="{FF2B5EF4-FFF2-40B4-BE49-F238E27FC236}">
                <a16:creationId xmlns:a16="http://schemas.microsoft.com/office/drawing/2014/main" id="{AF1B4066-9DB2-6913-5FA3-7C07250AC51E}"/>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285750" indent="-285750"/>
            <a:r>
              <a:rPr lang="en-US" b="1" dirty="0"/>
              <a:t>Vulnerability:</a:t>
            </a:r>
            <a:r>
              <a:rPr lang="en-US" dirty="0"/>
              <a:t> Canonicalization bypass (STD-003, STD-001)</a:t>
            </a:r>
          </a:p>
          <a:p>
            <a:pPr marL="285750" indent="-285750"/>
            <a:r>
              <a:rPr lang="en-US" b="1" dirty="0"/>
              <a:t>Payloads:</a:t>
            </a:r>
            <a:r>
              <a:rPr lang="en-US" dirty="0"/>
              <a:t> </a:t>
            </a:r>
            <a:r>
              <a:rPr lang="en-US" dirty="0">
                <a:latin typeface="Consolas"/>
              </a:rPr>
              <a:t>%27%20OR%201%3D1%20--</a:t>
            </a:r>
            <a:r>
              <a:rPr lang="en-US" dirty="0"/>
              <a:t> and </a:t>
            </a:r>
            <a:r>
              <a:rPr lang="en-US" dirty="0">
                <a:latin typeface="Consolas"/>
              </a:rPr>
              <a:t>＇ OR １＝１ --</a:t>
            </a:r>
            <a:endParaRPr lang="en-US" dirty="0"/>
          </a:p>
          <a:p>
            <a:pPr marL="285750" indent="-285750"/>
            <a:r>
              <a:rPr lang="en-US" b="1" dirty="0"/>
              <a:t>Expected:</a:t>
            </a:r>
            <a:r>
              <a:rPr lang="en-US" dirty="0"/>
              <a:t> Treated as literals; </a:t>
            </a:r>
            <a:r>
              <a:rPr lang="en-US" b="1" dirty="0"/>
              <a:t>0</a:t>
            </a:r>
            <a:r>
              <a:rPr lang="en-US" dirty="0"/>
              <a:t> rows.</a:t>
            </a:r>
          </a:p>
          <a:p>
            <a:pPr marL="285750" indent="-285750"/>
            <a:r>
              <a:rPr lang="en-US" b="1" dirty="0"/>
              <a:t>Observed:</a:t>
            </a:r>
            <a:endParaRPr lang="en-US" dirty="0"/>
          </a:p>
          <a:p>
            <a:pPr marL="285750" indent="-285750"/>
            <a:r>
              <a:rPr lang="en-US" dirty="0" err="1">
                <a:latin typeface="Consolas"/>
              </a:rPr>
              <a:t>safe.size</a:t>
            </a:r>
            <a:r>
              <a:rPr lang="en-US" dirty="0">
                <a:latin typeface="Consolas"/>
              </a:rPr>
              <a:t>() == 0 → 0 == 0 (passed)</a:t>
            </a:r>
            <a:r>
              <a:rPr lang="en-US" dirty="0"/>
              <a:t> (twice)</a:t>
            </a:r>
          </a:p>
          <a:p>
            <a:pPr marL="0" lvl="0" indent="0" algn="l">
              <a:lnSpc>
                <a:spcPct val="90000"/>
              </a:lnSpc>
              <a:spcBef>
                <a:spcPts val="1000"/>
              </a:spcBef>
              <a:spcAft>
                <a:spcPts val="0"/>
              </a:spcAft>
              <a:buSzPts val="1800"/>
              <a:buNone/>
            </a:pPr>
            <a:endParaRPr lang="en-US" dirty="0"/>
          </a:p>
        </p:txBody>
      </p:sp>
      <p:pic>
        <p:nvPicPr>
          <p:cNvPr id="197" name="Google Shape;197;g9504e29505_0_0" descr="Green Pace logo">
            <a:extLst>
              <a:ext uri="{FF2B5EF4-FFF2-40B4-BE49-F238E27FC236}">
                <a16:creationId xmlns:a16="http://schemas.microsoft.com/office/drawing/2014/main" id="{C86585F3-E04A-9EFE-44DB-9C89DFB3EBFF}"/>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descr="A cartoon of a person wearing glasses&#10;&#10;AI-generated content may be incorrect.">
            <a:extLst>
              <a:ext uri="{FF2B5EF4-FFF2-40B4-BE49-F238E27FC236}">
                <a16:creationId xmlns:a16="http://schemas.microsoft.com/office/drawing/2014/main" id="{EC329CDF-9A52-57E2-3FA8-3BB30A06B4A2}"/>
              </a:ext>
            </a:extLst>
          </p:cNvPr>
          <p:cNvPicPr>
            <a:picLocks noChangeAspect="1"/>
          </p:cNvPicPr>
          <p:nvPr/>
        </p:nvPicPr>
        <p:blipFill>
          <a:blip r:embed="rId5"/>
          <a:stretch>
            <a:fillRect/>
          </a:stretch>
        </p:blipFill>
        <p:spPr>
          <a:xfrm>
            <a:off x="1035979" y="4404952"/>
            <a:ext cx="5059213" cy="2059377"/>
          </a:xfrm>
          <a:prstGeom prst="rect">
            <a:avLst/>
          </a:prstGeom>
        </p:spPr>
      </p:pic>
    </p:spTree>
    <p:custDataLst>
      <p:tags r:id="rId1"/>
    </p:custDataLst>
    <p:extLst>
      <p:ext uri="{BB962C8B-B14F-4D97-AF65-F5344CB8AC3E}">
        <p14:creationId xmlns:p14="http://schemas.microsoft.com/office/powerpoint/2010/main" val="111381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EF353A33-829F-4F04-E5FF-601AEC493C04}"/>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A50507B5-25A9-09DE-4849-9D412C7CDD51}"/>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dirty="0"/>
              <a:t>Test 4 — Are stacked statements / terminators blocked? </a:t>
            </a:r>
          </a:p>
        </p:txBody>
      </p:sp>
      <p:sp>
        <p:nvSpPr>
          <p:cNvPr id="196" name="Google Shape;196;g9504e29505_0_0">
            <a:extLst>
              <a:ext uri="{FF2B5EF4-FFF2-40B4-BE49-F238E27FC236}">
                <a16:creationId xmlns:a16="http://schemas.microsoft.com/office/drawing/2014/main" id="{DFC12BEC-399F-E24D-CA07-FAC79A3C16DC}"/>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285750" indent="-285750"/>
            <a:r>
              <a:rPr lang="en-US" b="1" dirty="0"/>
              <a:t>Vulnerability:</a:t>
            </a:r>
            <a:r>
              <a:rPr lang="en-US" dirty="0"/>
              <a:t> Stacked query attempt (STD-003, STD-005)</a:t>
            </a:r>
          </a:p>
          <a:p>
            <a:pPr marL="285750" indent="-285750"/>
            <a:r>
              <a:rPr lang="en-US" b="1" dirty="0"/>
              <a:t>Payload:</a:t>
            </a:r>
            <a:r>
              <a:rPr lang="en-US" dirty="0"/>
              <a:t> </a:t>
            </a:r>
            <a:r>
              <a:rPr lang="en-US" dirty="0">
                <a:latin typeface="Consolas"/>
              </a:rPr>
              <a:t>'; DROP TABLE users; --</a:t>
            </a:r>
            <a:endParaRPr lang="en-US" dirty="0"/>
          </a:p>
          <a:p>
            <a:pPr marL="285750" indent="-285750"/>
            <a:r>
              <a:rPr lang="en-US" b="1" dirty="0"/>
              <a:t>Expected:</a:t>
            </a:r>
            <a:r>
              <a:rPr lang="en-US" dirty="0"/>
              <a:t> No schema changes; table still exists.</a:t>
            </a:r>
          </a:p>
          <a:p>
            <a:pPr marL="285750" indent="-285750"/>
            <a:r>
              <a:rPr lang="en-US" b="1" dirty="0"/>
              <a:t>Observed:</a:t>
            </a:r>
            <a:endParaRPr lang="en-US" dirty="0"/>
          </a:p>
          <a:p>
            <a:pPr marL="285750" indent="-285750"/>
            <a:r>
              <a:rPr lang="en-US" dirty="0" err="1">
                <a:latin typeface="Consolas"/>
              </a:rPr>
              <a:t>db.table_exists</a:t>
            </a:r>
            <a:r>
              <a:rPr lang="en-US" dirty="0">
                <a:latin typeface="Consolas"/>
              </a:rPr>
              <a:t>("users") == true → true == true (passed)</a:t>
            </a:r>
            <a:endParaRPr lang="en-US" dirty="0"/>
          </a:p>
          <a:p>
            <a:pPr marL="0" lvl="0" indent="0" algn="l">
              <a:lnSpc>
                <a:spcPct val="90000"/>
              </a:lnSpc>
              <a:spcBef>
                <a:spcPts val="1000"/>
              </a:spcBef>
              <a:spcAft>
                <a:spcPts val="0"/>
              </a:spcAft>
              <a:buSzPts val="1800"/>
              <a:buNone/>
            </a:pPr>
            <a:endParaRPr lang="en-US" dirty="0"/>
          </a:p>
        </p:txBody>
      </p:sp>
      <p:pic>
        <p:nvPicPr>
          <p:cNvPr id="197" name="Google Shape;197;g9504e29505_0_0" descr="Green Pace logo">
            <a:extLst>
              <a:ext uri="{FF2B5EF4-FFF2-40B4-BE49-F238E27FC236}">
                <a16:creationId xmlns:a16="http://schemas.microsoft.com/office/drawing/2014/main" id="{DE47F947-829A-13E3-BBF3-882B5A2BC457}"/>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descr="A screenshot of a video game&#10;&#10;AI-generated content may be incorrect.">
            <a:extLst>
              <a:ext uri="{FF2B5EF4-FFF2-40B4-BE49-F238E27FC236}">
                <a16:creationId xmlns:a16="http://schemas.microsoft.com/office/drawing/2014/main" id="{254BD426-352D-DC90-119E-45ED210BA6BD}"/>
              </a:ext>
            </a:extLst>
          </p:cNvPr>
          <p:cNvPicPr>
            <a:picLocks noChangeAspect="1"/>
          </p:cNvPicPr>
          <p:nvPr/>
        </p:nvPicPr>
        <p:blipFill>
          <a:blip r:embed="rId5"/>
          <a:stretch>
            <a:fillRect/>
          </a:stretch>
        </p:blipFill>
        <p:spPr>
          <a:xfrm>
            <a:off x="992397" y="4484568"/>
            <a:ext cx="6210300" cy="1914525"/>
          </a:xfrm>
          <a:prstGeom prst="rect">
            <a:avLst/>
          </a:prstGeom>
        </p:spPr>
      </p:pic>
    </p:spTree>
    <p:custDataLst>
      <p:tags r:id="rId1"/>
    </p:custDataLst>
    <p:extLst>
      <p:ext uri="{BB962C8B-B14F-4D97-AF65-F5344CB8AC3E}">
        <p14:creationId xmlns:p14="http://schemas.microsoft.com/office/powerpoint/2010/main" val="1346837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A52B1BFD-460B-9F61-D694-2324C382D707}"/>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5008F65E-F797-9F6D-BFA7-78DCE0894C37}"/>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dirty="0"/>
              <a:t>Test 5 — Are error messages generic (no SQL/system details)? </a:t>
            </a:r>
          </a:p>
        </p:txBody>
      </p:sp>
      <p:sp>
        <p:nvSpPr>
          <p:cNvPr id="196" name="Google Shape;196;g9504e29505_0_0">
            <a:extLst>
              <a:ext uri="{FF2B5EF4-FFF2-40B4-BE49-F238E27FC236}">
                <a16:creationId xmlns:a16="http://schemas.microsoft.com/office/drawing/2014/main" id="{34836D92-219D-34EF-EFC6-1B95D4975477}"/>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r>
              <a:rPr lang="en-US" b="1"/>
              <a:t>Vulnerability:</a:t>
            </a:r>
            <a:r>
              <a:rPr lang="en-US"/>
              <a:t> Information disclosure (STD-005)</a:t>
            </a:r>
          </a:p>
          <a:p>
            <a:r>
              <a:rPr lang="en-US" b="1"/>
              <a:t>Setup:</a:t>
            </a:r>
            <a:r>
              <a:rPr lang="en-US"/>
              <a:t> Oversized/bad input; check no sensitive detail returns to user.</a:t>
            </a:r>
          </a:p>
          <a:p>
            <a:r>
              <a:rPr lang="en-US" b="1"/>
              <a:t>Expected:</a:t>
            </a:r>
            <a:r>
              <a:rPr lang="en-US"/>
              <a:t> Generic user message; sanitized internals; result set </a:t>
            </a:r>
            <a:r>
              <a:rPr lang="en-US" b="1"/>
              <a:t>0</a:t>
            </a:r>
            <a:r>
              <a:rPr lang="en-US"/>
              <a:t>.</a:t>
            </a:r>
          </a:p>
          <a:p>
            <a:r>
              <a:rPr lang="en-US" b="1" dirty="0"/>
              <a:t>Observed:</a:t>
            </a:r>
            <a:endParaRPr lang="en-US" dirty="0"/>
          </a:p>
          <a:p>
            <a:r>
              <a:rPr lang="en-US" dirty="0" err="1">
                <a:latin typeface="Consolas"/>
              </a:rPr>
              <a:t>safe.size</a:t>
            </a:r>
            <a:r>
              <a:rPr lang="en-US" dirty="0">
                <a:latin typeface="Consolas"/>
              </a:rPr>
              <a:t>() == 0 → 0 == 0 (passed)</a:t>
            </a:r>
            <a:endParaRPr lang="en-US" dirty="0"/>
          </a:p>
          <a:p>
            <a:pPr marL="0" lvl="0" indent="0" algn="l">
              <a:lnSpc>
                <a:spcPct val="90000"/>
              </a:lnSpc>
              <a:spcBef>
                <a:spcPts val="1000"/>
              </a:spcBef>
              <a:spcAft>
                <a:spcPts val="0"/>
              </a:spcAft>
              <a:buSzPts val="1800"/>
              <a:buNone/>
            </a:pPr>
            <a:endParaRPr lang="en-US" dirty="0"/>
          </a:p>
        </p:txBody>
      </p:sp>
      <p:pic>
        <p:nvPicPr>
          <p:cNvPr id="197" name="Google Shape;197;g9504e29505_0_0" descr="Green Pace logo">
            <a:extLst>
              <a:ext uri="{FF2B5EF4-FFF2-40B4-BE49-F238E27FC236}">
                <a16:creationId xmlns:a16="http://schemas.microsoft.com/office/drawing/2014/main" id="{F245414A-C794-E3F3-C715-9705F4A0ED12}"/>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F6F18D6B-B72C-6C77-4CE2-267830069CB1}"/>
              </a:ext>
            </a:extLst>
          </p:cNvPr>
          <p:cNvPicPr>
            <a:picLocks noChangeAspect="1"/>
          </p:cNvPicPr>
          <p:nvPr/>
        </p:nvPicPr>
        <p:blipFill>
          <a:blip r:embed="rId5"/>
          <a:stretch>
            <a:fillRect/>
          </a:stretch>
        </p:blipFill>
        <p:spPr>
          <a:xfrm>
            <a:off x="1088905" y="4512693"/>
            <a:ext cx="6419850" cy="1714500"/>
          </a:xfrm>
          <a:prstGeom prst="rect">
            <a:avLst/>
          </a:prstGeom>
        </p:spPr>
      </p:pic>
    </p:spTree>
    <p:custDataLst>
      <p:tags r:id="rId1"/>
    </p:custDataLst>
    <p:extLst>
      <p:ext uri="{BB962C8B-B14F-4D97-AF65-F5344CB8AC3E}">
        <p14:creationId xmlns:p14="http://schemas.microsoft.com/office/powerpoint/2010/main" val="2104384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ECB495E9-1C7F-18AB-3394-FB00AC8EE5CC}"/>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715BD335-56A8-9B9B-241E-2D2B226FCC06}"/>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dirty="0"/>
              <a:t>Test 6 — Do parameterized queries treat operators literally? </a:t>
            </a:r>
          </a:p>
        </p:txBody>
      </p:sp>
      <p:sp>
        <p:nvSpPr>
          <p:cNvPr id="196" name="Google Shape;196;g9504e29505_0_0">
            <a:extLst>
              <a:ext uri="{FF2B5EF4-FFF2-40B4-BE49-F238E27FC236}">
                <a16:creationId xmlns:a16="http://schemas.microsoft.com/office/drawing/2014/main" id="{F314B0FA-6F06-BA32-2DAF-649E2275F806}"/>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114300" indent="0">
              <a:buNone/>
            </a:pPr>
            <a:endParaRPr lang="en-US" dirty="0"/>
          </a:p>
          <a:p>
            <a:r>
              <a:rPr lang="en-US" b="1" dirty="0"/>
              <a:t>Vulnerability:</a:t>
            </a:r>
            <a:r>
              <a:rPr lang="en-US" dirty="0"/>
              <a:t> Operator injection in a field (STD-003)</a:t>
            </a:r>
          </a:p>
          <a:p>
            <a:r>
              <a:rPr lang="en-US" b="1"/>
              <a:t>Payload:</a:t>
            </a:r>
            <a:r>
              <a:rPr lang="en-US" dirty="0"/>
              <a:t> </a:t>
            </a:r>
            <a:r>
              <a:rPr lang="en-US" dirty="0">
                <a:latin typeface="Consolas"/>
                <a:hlinkClick r:id="rId4"/>
              </a:rPr>
              <a:t>victim@example.com</a:t>
            </a:r>
            <a:r>
              <a:rPr lang="en-US">
                <a:latin typeface="Consolas"/>
              </a:rPr>
              <a:t>' OR 'x'='x</a:t>
            </a:r>
            <a:endParaRPr lang="en-US"/>
          </a:p>
          <a:p>
            <a:r>
              <a:rPr lang="en-US" b="1"/>
              <a:t>Expected:</a:t>
            </a:r>
            <a:r>
              <a:rPr lang="en-US"/>
              <a:t> Treated literally; </a:t>
            </a:r>
            <a:r>
              <a:rPr lang="en-US" b="1"/>
              <a:t>0</a:t>
            </a:r>
            <a:r>
              <a:rPr lang="en-US"/>
              <a:t> rows; exact email still returns </a:t>
            </a:r>
            <a:r>
              <a:rPr lang="en-US" b="1"/>
              <a:t>1</a:t>
            </a:r>
            <a:r>
              <a:rPr lang="en-US"/>
              <a:t>.</a:t>
            </a:r>
          </a:p>
          <a:p>
            <a:r>
              <a:rPr lang="en-US" b="1"/>
              <a:t>Observed:</a:t>
            </a:r>
            <a:endParaRPr lang="en-US"/>
          </a:p>
          <a:p>
            <a:pPr lvl="1"/>
            <a:r>
              <a:rPr lang="en-US" err="1">
                <a:latin typeface="Consolas"/>
              </a:rPr>
              <a:t>rows.size</a:t>
            </a:r>
            <a:r>
              <a:rPr lang="en-US">
                <a:latin typeface="Consolas"/>
              </a:rPr>
              <a:t>() == 0 → 0 == 0 (passed)</a:t>
            </a:r>
            <a:endParaRPr lang="en-US"/>
          </a:p>
          <a:p>
            <a:pPr lvl="1"/>
            <a:r>
              <a:rPr lang="en-US" err="1">
                <a:latin typeface="Consolas"/>
              </a:rPr>
              <a:t>exact.size</a:t>
            </a:r>
            <a:r>
              <a:rPr lang="en-US">
                <a:latin typeface="Consolas"/>
              </a:rPr>
              <a:t>() == 1 → 1 == 1 (passed)</a:t>
            </a:r>
            <a:endParaRPr lang="en-US"/>
          </a:p>
          <a:p>
            <a:pPr lvl="0" algn="l">
              <a:lnSpc>
                <a:spcPct val="90000"/>
              </a:lnSpc>
              <a:spcBef>
                <a:spcPts val="1000"/>
              </a:spcBef>
              <a:spcAft>
                <a:spcPts val="0"/>
              </a:spcAft>
              <a:buSzPts val="1800"/>
            </a:pPr>
            <a:endParaRPr lang="en-US" dirty="0"/>
          </a:p>
        </p:txBody>
      </p:sp>
      <p:pic>
        <p:nvPicPr>
          <p:cNvPr id="197" name="Google Shape;197;g9504e29505_0_0" descr="Green Pace logo">
            <a:extLst>
              <a:ext uri="{FF2B5EF4-FFF2-40B4-BE49-F238E27FC236}">
                <a16:creationId xmlns:a16="http://schemas.microsoft.com/office/drawing/2014/main" id="{D29431E2-36FA-FFF5-F307-10A0367102A7}"/>
              </a:ext>
            </a:extLst>
          </p:cNvPr>
          <p:cNvPicPr preferRelativeResize="0"/>
          <p:nvPr/>
        </p:nvPicPr>
        <p:blipFill>
          <a:blip r:embed="rId5">
            <a:alphaModFix/>
          </a:blip>
          <a:stretch>
            <a:fillRect/>
          </a:stretch>
        </p:blipFill>
        <p:spPr>
          <a:xfrm>
            <a:off x="11084074" y="5440526"/>
            <a:ext cx="886601" cy="1149225"/>
          </a:xfrm>
          <a:prstGeom prst="rect">
            <a:avLst/>
          </a:prstGeom>
          <a:noFill/>
          <a:ln>
            <a:noFill/>
          </a:ln>
        </p:spPr>
      </p:pic>
      <p:pic>
        <p:nvPicPr>
          <p:cNvPr id="7" name="Picture 6" descr="A screenshot of a video game&#10;&#10;AI-generated content may be incorrect.">
            <a:extLst>
              <a:ext uri="{FF2B5EF4-FFF2-40B4-BE49-F238E27FC236}">
                <a16:creationId xmlns:a16="http://schemas.microsoft.com/office/drawing/2014/main" id="{A22B1982-E6CA-AC7B-3401-AD6404738383}"/>
              </a:ext>
            </a:extLst>
          </p:cNvPr>
          <p:cNvPicPr>
            <a:picLocks noChangeAspect="1"/>
          </p:cNvPicPr>
          <p:nvPr/>
        </p:nvPicPr>
        <p:blipFill>
          <a:blip r:embed="rId6"/>
          <a:stretch>
            <a:fillRect/>
          </a:stretch>
        </p:blipFill>
        <p:spPr>
          <a:xfrm>
            <a:off x="6594714" y="4879315"/>
            <a:ext cx="4379703" cy="1800765"/>
          </a:xfrm>
          <a:prstGeom prst="rect">
            <a:avLst/>
          </a:prstGeom>
        </p:spPr>
      </p:pic>
    </p:spTree>
    <p:custDataLst>
      <p:tags r:id="rId1"/>
    </p:custDataLst>
    <p:extLst>
      <p:ext uri="{BB962C8B-B14F-4D97-AF65-F5344CB8AC3E}">
        <p14:creationId xmlns:p14="http://schemas.microsoft.com/office/powerpoint/2010/main" val="2189082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2DA15-BB52-D619-7A41-F86FA230741F}"/>
              </a:ext>
            </a:extLst>
          </p:cNvPr>
          <p:cNvSpPr>
            <a:spLocks noGrp="1"/>
          </p:cNvSpPr>
          <p:nvPr>
            <p:ph type="title"/>
          </p:nvPr>
        </p:nvSpPr>
        <p:spPr/>
        <p:txBody>
          <a:bodyPr/>
          <a:lstStyle/>
          <a:p>
            <a:r>
              <a:rPr lang="en-US" dirty="0"/>
              <a:t>Demo A — Compiler flags a stack buffer overflow </a:t>
            </a:r>
          </a:p>
        </p:txBody>
      </p:sp>
      <p:sp>
        <p:nvSpPr>
          <p:cNvPr id="3" name="Text Placeholder 2">
            <a:extLst>
              <a:ext uri="{FF2B5EF4-FFF2-40B4-BE49-F238E27FC236}">
                <a16:creationId xmlns:a16="http://schemas.microsoft.com/office/drawing/2014/main" id="{17110560-1C1B-2E1C-BA7F-91DBC4396CB0}"/>
              </a:ext>
            </a:extLst>
          </p:cNvPr>
          <p:cNvSpPr>
            <a:spLocks noGrp="1"/>
          </p:cNvSpPr>
          <p:nvPr>
            <p:ph type="body" idx="1"/>
          </p:nvPr>
        </p:nvSpPr>
        <p:spPr/>
        <p:txBody>
          <a:bodyPr/>
          <a:lstStyle/>
          <a:p>
            <a:r>
              <a:rPr lang="en-US" b="1" dirty="0"/>
              <a:t>Vulnerability:</a:t>
            </a:r>
            <a:r>
              <a:rPr lang="en-US" dirty="0"/>
              <a:t> Buffer overflow (STD-002)</a:t>
            </a:r>
          </a:p>
          <a:p>
            <a:r>
              <a:rPr lang="en-US" b="1" dirty="0"/>
              <a:t>Code:</a:t>
            </a:r>
            <a:r>
              <a:rPr lang="en-US" dirty="0"/>
              <a:t> </a:t>
            </a:r>
            <a:r>
              <a:rPr lang="en-US" dirty="0">
                <a:latin typeface="Consolas"/>
              </a:rPr>
              <a:t>tests/overflow_demo.cpp</a:t>
            </a:r>
            <a:r>
              <a:rPr lang="en-US" dirty="0"/>
              <a:t> uses </a:t>
            </a:r>
            <a:r>
              <a:rPr lang="en-US" dirty="0" err="1">
                <a:latin typeface="Consolas"/>
              </a:rPr>
              <a:t>strcpy</a:t>
            </a:r>
            <a:r>
              <a:rPr lang="en-US" dirty="0"/>
              <a:t> into </a:t>
            </a:r>
            <a:r>
              <a:rPr lang="en-US" dirty="0">
                <a:latin typeface="Consolas"/>
              </a:rPr>
              <a:t>char </a:t>
            </a:r>
            <a:r>
              <a:rPr lang="en-US" dirty="0" err="1">
                <a:latin typeface="Consolas"/>
              </a:rPr>
              <a:t>buf</a:t>
            </a:r>
            <a:r>
              <a:rPr lang="en-US" dirty="0">
                <a:latin typeface="Consolas"/>
              </a:rPr>
              <a:t>[16]</a:t>
            </a:r>
            <a:r>
              <a:rPr lang="en-US" dirty="0"/>
              <a:t>.</a:t>
            </a:r>
          </a:p>
          <a:p>
            <a:r>
              <a:rPr lang="en-US" b="1" dirty="0"/>
              <a:t>Observed at build:</a:t>
            </a:r>
            <a:endParaRPr lang="en-US" dirty="0"/>
          </a:p>
          <a:p>
            <a:r>
              <a:rPr lang="en-US" dirty="0">
                <a:latin typeface="Consolas"/>
              </a:rPr>
              <a:t>warning: '</a:t>
            </a:r>
            <a:r>
              <a:rPr lang="en-US" dirty="0" err="1">
                <a:latin typeface="Consolas"/>
              </a:rPr>
              <a:t>strcpy</a:t>
            </a:r>
            <a:r>
              <a:rPr lang="en-US" dirty="0">
                <a:latin typeface="Consolas"/>
              </a:rPr>
              <a:t>' writing 33 bytes into a region of size 16 [-</a:t>
            </a:r>
            <a:r>
              <a:rPr lang="en-US" dirty="0" err="1">
                <a:latin typeface="Consolas"/>
              </a:rPr>
              <a:t>Wstringop</a:t>
            </a:r>
            <a:r>
              <a:rPr lang="en-US" dirty="0">
                <a:latin typeface="Consolas"/>
              </a:rPr>
              <a:t>-overflow=]</a:t>
            </a:r>
            <a:endParaRPr lang="en-US" dirty="0"/>
          </a:p>
          <a:p>
            <a:endParaRPr lang="en-US" dirty="0"/>
          </a:p>
        </p:txBody>
      </p:sp>
      <p:pic>
        <p:nvPicPr>
          <p:cNvPr id="4" name="Picture 3" descr="A screen shot of a computer screen&#10;&#10;AI-generated content may be incorrect.">
            <a:extLst>
              <a:ext uri="{FF2B5EF4-FFF2-40B4-BE49-F238E27FC236}">
                <a16:creationId xmlns:a16="http://schemas.microsoft.com/office/drawing/2014/main" id="{C1734887-FE48-58D3-C0D3-C42A4D851760}"/>
              </a:ext>
            </a:extLst>
          </p:cNvPr>
          <p:cNvPicPr>
            <a:picLocks noChangeAspect="1"/>
          </p:cNvPicPr>
          <p:nvPr/>
        </p:nvPicPr>
        <p:blipFill>
          <a:blip r:embed="rId2"/>
          <a:stretch>
            <a:fillRect/>
          </a:stretch>
        </p:blipFill>
        <p:spPr>
          <a:xfrm>
            <a:off x="4950664" y="4050372"/>
            <a:ext cx="6115050" cy="2524125"/>
          </a:xfrm>
          <a:prstGeom prst="rect">
            <a:avLst/>
          </a:prstGeom>
        </p:spPr>
      </p:pic>
    </p:spTree>
    <p:extLst>
      <p:ext uri="{BB962C8B-B14F-4D97-AF65-F5344CB8AC3E}">
        <p14:creationId xmlns:p14="http://schemas.microsoft.com/office/powerpoint/2010/main" val="2667221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D1512-0BAD-0963-6BE6-F1ADD49D84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CC7E47-E274-45DB-95EF-5D9CB5E93046}"/>
              </a:ext>
            </a:extLst>
          </p:cNvPr>
          <p:cNvSpPr>
            <a:spLocks noGrp="1"/>
          </p:cNvSpPr>
          <p:nvPr>
            <p:ph type="title"/>
          </p:nvPr>
        </p:nvSpPr>
        <p:spPr/>
        <p:txBody>
          <a:bodyPr>
            <a:normAutofit/>
          </a:bodyPr>
          <a:lstStyle/>
          <a:p>
            <a:r>
              <a:rPr lang="en-US" dirty="0"/>
              <a:t>Demo B — Runtime protection detects stack smashing</a:t>
            </a:r>
          </a:p>
        </p:txBody>
      </p:sp>
      <p:sp>
        <p:nvSpPr>
          <p:cNvPr id="3" name="Text Placeholder 2">
            <a:extLst>
              <a:ext uri="{FF2B5EF4-FFF2-40B4-BE49-F238E27FC236}">
                <a16:creationId xmlns:a16="http://schemas.microsoft.com/office/drawing/2014/main" id="{2EE978DA-B29D-D4E1-07AC-B0ACBBE7E6B5}"/>
              </a:ext>
            </a:extLst>
          </p:cNvPr>
          <p:cNvSpPr>
            <a:spLocks noGrp="1"/>
          </p:cNvSpPr>
          <p:nvPr>
            <p:ph type="body" idx="1"/>
          </p:nvPr>
        </p:nvSpPr>
        <p:spPr/>
        <p:txBody>
          <a:bodyPr/>
          <a:lstStyle/>
          <a:p>
            <a:r>
              <a:rPr lang="en-US" b="1" dirty="0"/>
              <a:t>Run:</a:t>
            </a:r>
            <a:r>
              <a:rPr lang="en-US" dirty="0"/>
              <a:t> </a:t>
            </a:r>
            <a:r>
              <a:rPr lang="en-US" dirty="0">
                <a:latin typeface="Consolas"/>
              </a:rPr>
              <a:t>./</a:t>
            </a:r>
            <a:r>
              <a:rPr lang="en-US" dirty="0" err="1">
                <a:latin typeface="Consolas"/>
              </a:rPr>
              <a:t>overflow_demo</a:t>
            </a:r>
            <a:endParaRPr lang="en-US" dirty="0" err="1"/>
          </a:p>
          <a:p>
            <a:r>
              <a:rPr lang="en-US" b="1" dirty="0"/>
              <a:t>Observed at runtime:</a:t>
            </a:r>
            <a:r>
              <a:rPr lang="en-US" dirty="0"/>
              <a:t> </a:t>
            </a:r>
            <a:r>
              <a:rPr lang="en-US" dirty="0">
                <a:latin typeface="Consolas"/>
              </a:rPr>
              <a:t>*** stack smashing detected ***: terminated</a:t>
            </a:r>
            <a:endParaRPr lang="en-US" dirty="0"/>
          </a:p>
          <a:p>
            <a:pPr marL="114300" indent="0">
              <a:buNone/>
            </a:pPr>
            <a:endParaRPr lang="en-US" dirty="0"/>
          </a:p>
        </p:txBody>
      </p:sp>
      <p:pic>
        <p:nvPicPr>
          <p:cNvPr id="4" name="Picture 3" descr="A screenshot of a computer&#10;&#10;AI-generated content may be incorrect.">
            <a:extLst>
              <a:ext uri="{FF2B5EF4-FFF2-40B4-BE49-F238E27FC236}">
                <a16:creationId xmlns:a16="http://schemas.microsoft.com/office/drawing/2014/main" id="{47A626A5-87EA-7D6A-FFF6-6328E88FF66D}"/>
              </a:ext>
            </a:extLst>
          </p:cNvPr>
          <p:cNvPicPr>
            <a:picLocks noChangeAspect="1"/>
          </p:cNvPicPr>
          <p:nvPr/>
        </p:nvPicPr>
        <p:blipFill>
          <a:blip r:embed="rId2"/>
          <a:stretch>
            <a:fillRect/>
          </a:stretch>
        </p:blipFill>
        <p:spPr>
          <a:xfrm>
            <a:off x="493629" y="3434366"/>
            <a:ext cx="2554432" cy="3305578"/>
          </a:xfrm>
          <a:prstGeom prst="rect">
            <a:avLst/>
          </a:prstGeom>
        </p:spPr>
      </p:pic>
    </p:spTree>
    <p:extLst>
      <p:ext uri="{BB962C8B-B14F-4D97-AF65-F5344CB8AC3E}">
        <p14:creationId xmlns:p14="http://schemas.microsoft.com/office/powerpoint/2010/main" val="2535714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5EC28-35E2-6FB3-BACD-4EC193B35905}"/>
              </a:ext>
            </a:extLst>
          </p:cNvPr>
          <p:cNvSpPr>
            <a:spLocks noGrp="1"/>
          </p:cNvSpPr>
          <p:nvPr>
            <p:ph type="title"/>
          </p:nvPr>
        </p:nvSpPr>
        <p:spPr/>
        <p:txBody>
          <a:bodyPr/>
          <a:lstStyle/>
          <a:p>
            <a:r>
              <a:rPr lang="en-US" dirty="0"/>
              <a:t>Results Summary</a:t>
            </a:r>
          </a:p>
        </p:txBody>
      </p:sp>
      <p:sp>
        <p:nvSpPr>
          <p:cNvPr id="3" name="Text Placeholder 2">
            <a:extLst>
              <a:ext uri="{FF2B5EF4-FFF2-40B4-BE49-F238E27FC236}">
                <a16:creationId xmlns:a16="http://schemas.microsoft.com/office/drawing/2014/main" id="{703541B7-C66E-A182-0461-352AC512AE50}"/>
              </a:ext>
            </a:extLst>
          </p:cNvPr>
          <p:cNvSpPr>
            <a:spLocks noGrp="1"/>
          </p:cNvSpPr>
          <p:nvPr>
            <p:ph type="body" idx="1"/>
          </p:nvPr>
        </p:nvSpPr>
        <p:spPr/>
        <p:txBody>
          <a:bodyPr>
            <a:normAutofit fontScale="70000" lnSpcReduction="20000"/>
          </a:bodyPr>
          <a:lstStyle/>
          <a:p>
            <a:r>
              <a:rPr lang="en-US" dirty="0"/>
              <a:t>Error Handling &amp; No Info-Leak</a:t>
            </a:r>
          </a:p>
          <a:p>
            <a:pPr lvl="1"/>
            <a:r>
              <a:rPr lang="en-US" b="1" dirty="0"/>
              <a:t>Test:</a:t>
            </a:r>
            <a:r>
              <a:rPr lang="en-US" dirty="0"/>
              <a:t> Safe copy truncates oversized input</a:t>
            </a:r>
          </a:p>
          <a:p>
            <a:pPr lvl="2">
              <a:buFont typeface="Wingdings"/>
              <a:buChar char="§"/>
            </a:pPr>
            <a:r>
              <a:rPr lang="en-US" b="1" dirty="0"/>
              <a:t>Observed:</a:t>
            </a:r>
            <a:r>
              <a:rPr lang="en-US" dirty="0"/>
              <a:t> </a:t>
            </a:r>
            <a:r>
              <a:rPr lang="en-US" dirty="0" err="1">
                <a:latin typeface="Consolas"/>
              </a:rPr>
              <a:t>out.size</a:t>
            </a:r>
            <a:r>
              <a:rPr lang="en-US" dirty="0">
                <a:latin typeface="Consolas"/>
              </a:rPr>
              <a:t>() == 15 → 15 == 15 (passed)</a:t>
            </a:r>
            <a:endParaRPr lang="en-US" dirty="0"/>
          </a:p>
          <a:p>
            <a:pPr lvl="1"/>
            <a:r>
              <a:rPr lang="en-US" b="1" dirty="0"/>
              <a:t>Test:</a:t>
            </a:r>
            <a:r>
              <a:rPr lang="en-US" dirty="0"/>
              <a:t> Exceptions don’t leak sensitive details</a:t>
            </a:r>
          </a:p>
          <a:p>
            <a:pPr lvl="2">
              <a:buFont typeface="Wingdings"/>
              <a:buChar char="§"/>
            </a:pPr>
            <a:r>
              <a:rPr lang="en-US" b="1" dirty="0"/>
              <a:t>Observed:</a:t>
            </a:r>
            <a:r>
              <a:rPr lang="en-US" dirty="0"/>
              <a:t> public text contains </a:t>
            </a:r>
            <a:r>
              <a:rPr lang="en-US" i="1" dirty="0"/>
              <a:t>“Something went wrong”</a:t>
            </a:r>
            <a:r>
              <a:rPr lang="en-US" dirty="0"/>
              <a:t>; internal text </a:t>
            </a:r>
            <a:r>
              <a:rPr lang="en-US" dirty="0">
                <a:latin typeface="Consolas"/>
              </a:rPr>
              <a:t>[sanitized]</a:t>
            </a:r>
            <a:r>
              <a:rPr lang="en-US" dirty="0"/>
              <a:t> (both asserts passed)</a:t>
            </a:r>
            <a:br>
              <a:rPr lang="en-US" dirty="0"/>
            </a:br>
            <a:endParaRPr lang="en-US" dirty="0"/>
          </a:p>
          <a:p>
            <a:r>
              <a:rPr lang="en-US" dirty="0"/>
              <a:t>How we applied the unit test framework</a:t>
            </a:r>
          </a:p>
          <a:p>
            <a:pPr lvl="1"/>
            <a:r>
              <a:rPr lang="en-US" b="1" dirty="0"/>
              <a:t>Framework:</a:t>
            </a:r>
            <a:r>
              <a:rPr lang="en-US" dirty="0"/>
              <a:t> Catch2 v3 (header + </a:t>
            </a:r>
            <a:r>
              <a:rPr lang="en-US" dirty="0">
                <a:latin typeface="Consolas"/>
              </a:rPr>
              <a:t>catch_amalgamated.cpp</a:t>
            </a:r>
            <a:r>
              <a:rPr lang="en-US" dirty="0"/>
              <a:t>)</a:t>
            </a:r>
          </a:p>
          <a:p>
            <a:pPr lvl="1"/>
            <a:r>
              <a:rPr lang="en-US" b="1" dirty="0"/>
              <a:t>Pattern:</a:t>
            </a:r>
            <a:r>
              <a:rPr lang="en-US" dirty="0"/>
              <a:t> One test per attack question; assertions verify both positive and negative paths.</a:t>
            </a:r>
          </a:p>
          <a:p>
            <a:pPr lvl="1"/>
            <a:r>
              <a:rPr lang="en-US" b="1" dirty="0"/>
              <a:t>Run options:</a:t>
            </a:r>
            <a:r>
              <a:rPr lang="en-US" dirty="0"/>
              <a:t> </a:t>
            </a:r>
            <a:r>
              <a:rPr lang="en-US" dirty="0">
                <a:latin typeface="Consolas"/>
              </a:rPr>
              <a:t>-r console -s</a:t>
            </a:r>
            <a:r>
              <a:rPr lang="en-US" dirty="0"/>
              <a:t> for readable output; </a:t>
            </a:r>
            <a:r>
              <a:rPr lang="en-US" dirty="0">
                <a:latin typeface="Consolas"/>
              </a:rPr>
              <a:t>-r </a:t>
            </a:r>
            <a:r>
              <a:rPr lang="en-US" dirty="0" err="1">
                <a:latin typeface="Consolas"/>
              </a:rPr>
              <a:t>junit</a:t>
            </a:r>
            <a:r>
              <a:rPr lang="en-US" dirty="0"/>
              <a:t> to export CI artifacts.</a:t>
            </a:r>
          </a:p>
          <a:p>
            <a:pPr lvl="1"/>
            <a:r>
              <a:rPr lang="en-US" b="1" dirty="0"/>
              <a:t>Automation hook:</a:t>
            </a:r>
            <a:r>
              <a:rPr lang="en-US" dirty="0"/>
              <a:t> Add </a:t>
            </a:r>
            <a:r>
              <a:rPr lang="en-US" dirty="0">
                <a:latin typeface="Consolas"/>
              </a:rPr>
              <a:t>make all &amp;&amp; ./</a:t>
            </a:r>
            <a:r>
              <a:rPr lang="en-US" dirty="0" err="1">
                <a:latin typeface="Consolas"/>
              </a:rPr>
              <a:t>sqli_tests</a:t>
            </a:r>
            <a:r>
              <a:rPr lang="en-US" dirty="0">
                <a:latin typeface="Consolas"/>
              </a:rPr>
              <a:t> &amp;&amp; ./</a:t>
            </a:r>
            <a:r>
              <a:rPr lang="en-US" dirty="0" err="1">
                <a:latin typeface="Consolas"/>
              </a:rPr>
              <a:t>error_tests</a:t>
            </a:r>
            <a:r>
              <a:rPr lang="en-US" dirty="0"/>
              <a:t> to CI (pre-merge gate).</a:t>
            </a:r>
          </a:p>
          <a:p>
            <a:r>
              <a:rPr lang="en-US" b="1" dirty="0" err="1"/>
              <a:t>Extendability</a:t>
            </a:r>
            <a:r>
              <a:rPr lang="en-US" b="1" dirty="0"/>
              <a:t>:</a:t>
            </a:r>
            <a:r>
              <a:rPr lang="en-US" dirty="0"/>
              <a:t> Add fuzz inputs, property-based cases, and DB-driver matrix (SQLite/MySQL/Postgres).</a:t>
            </a:r>
            <a:br>
              <a:rPr lang="en-US" dirty="0"/>
            </a:br>
            <a:r>
              <a:rPr lang="en-US" b="1" dirty="0"/>
              <a:t>SQL Injection:</a:t>
            </a:r>
            <a:r>
              <a:rPr lang="en-US" dirty="0"/>
              <a:t> </a:t>
            </a:r>
            <a:r>
              <a:rPr lang="en-US" b="1" dirty="0"/>
              <a:t>6/6 tests passed</a:t>
            </a:r>
            <a:r>
              <a:rPr lang="en-US" dirty="0"/>
              <a:t>; unsafe path demonstrated; safe path blocked all variants.</a:t>
            </a:r>
          </a:p>
          <a:p>
            <a:pPr lvl="1"/>
            <a:r>
              <a:rPr lang="en-US" b="1" dirty="0"/>
              <a:t>Memory Safety:</a:t>
            </a:r>
            <a:r>
              <a:rPr lang="en-US" dirty="0"/>
              <a:t> Compiler warning + runtime abort prove external defenses active.</a:t>
            </a:r>
          </a:p>
          <a:p>
            <a:pPr lvl="1"/>
            <a:r>
              <a:rPr lang="en-US" b="1" dirty="0"/>
              <a:t>Error Handling:</a:t>
            </a:r>
            <a:r>
              <a:rPr lang="en-US" dirty="0"/>
              <a:t> </a:t>
            </a:r>
            <a:r>
              <a:rPr lang="en-US" b="1" dirty="0"/>
              <a:t>2/2 tests passed</a:t>
            </a:r>
            <a:r>
              <a:rPr lang="en-US" dirty="0"/>
              <a:t>; no sensitive detail exposed.</a:t>
            </a:r>
          </a:p>
          <a:p>
            <a:pPr lvl="1"/>
            <a:r>
              <a:rPr lang="en-US" b="1" dirty="0"/>
              <a:t>Artifacts:</a:t>
            </a:r>
            <a:r>
              <a:rPr lang="en-US" dirty="0"/>
              <a:t> Stored at </a:t>
            </a:r>
            <a:r>
              <a:rPr lang="en-US" dirty="0">
                <a:latin typeface="Consolas"/>
              </a:rPr>
              <a:t>~/</a:t>
            </a:r>
            <a:r>
              <a:rPr lang="en-US" dirty="0" err="1">
                <a:latin typeface="Consolas"/>
              </a:rPr>
              <a:t>greenpace</a:t>
            </a:r>
            <a:r>
              <a:rPr lang="en-US" dirty="0">
                <a:latin typeface="Consolas"/>
              </a:rPr>
              <a:t>-tests/artifacts/</a:t>
            </a:r>
            <a:r>
              <a:rPr lang="en-US" dirty="0"/>
              <a:t> for auditing.</a:t>
            </a:r>
          </a:p>
          <a:p>
            <a:pPr lvl="1"/>
            <a:endParaRPr lang="en-US" dirty="0"/>
          </a:p>
          <a:p>
            <a:endParaRPr lang="en-US" dirty="0"/>
          </a:p>
        </p:txBody>
      </p:sp>
    </p:spTree>
    <p:extLst>
      <p:ext uri="{BB962C8B-B14F-4D97-AF65-F5344CB8AC3E}">
        <p14:creationId xmlns:p14="http://schemas.microsoft.com/office/powerpoint/2010/main" val="2129800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8BFFC6C4-F739-9BE8-5461-BE60C4F79D6C}"/>
            </a:ext>
          </a:extLst>
        </p:cNvPr>
        <p:cNvGrpSpPr/>
        <p:nvPr/>
      </p:nvGrpSpPr>
      <p:grpSpPr>
        <a:xfrm>
          <a:off x="0" y="0"/>
          <a:ext cx="0" cy="0"/>
          <a:chOff x="0" y="0"/>
          <a:chExt cx="0" cy="0"/>
        </a:xfrm>
      </p:grpSpPr>
      <p:pic>
        <p:nvPicPr>
          <p:cNvPr id="204" name="Google Shape;204;p9" descr="Green Pace logo">
            <a:extLst>
              <a:ext uri="{FF2B5EF4-FFF2-40B4-BE49-F238E27FC236}">
                <a16:creationId xmlns:a16="http://schemas.microsoft.com/office/drawing/2014/main" id="{EB595B2E-3945-6D36-A455-675381EE36AD}"/>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3" name="Text Placeholder 2">
            <a:extLst>
              <a:ext uri="{FF2B5EF4-FFF2-40B4-BE49-F238E27FC236}">
                <a16:creationId xmlns:a16="http://schemas.microsoft.com/office/drawing/2014/main" id="{E103C6FA-57C8-6FEB-91D6-E9C47762DBA2}"/>
              </a:ext>
            </a:extLst>
          </p:cNvPr>
          <p:cNvSpPr>
            <a:spLocks noGrp="1"/>
          </p:cNvSpPr>
          <p:nvPr>
            <p:ph type="body" idx="1"/>
          </p:nvPr>
        </p:nvSpPr>
        <p:spPr/>
        <p:txBody>
          <a:bodyPr>
            <a:normAutofit fontScale="77500" lnSpcReduction="20000"/>
          </a:bodyPr>
          <a:lstStyle/>
          <a:p>
            <a:r>
              <a:rPr lang="en-US" b="1" dirty="0"/>
              <a:t>Flow:</a:t>
            </a:r>
            <a:r>
              <a:rPr lang="en-US" dirty="0"/>
              <a:t> Dev (pre-commit) → </a:t>
            </a:r>
            <a:r>
              <a:rPr lang="en-US" b="1" dirty="0"/>
              <a:t>CI Build/Test</a:t>
            </a:r>
            <a:r>
              <a:rPr lang="en-US" dirty="0"/>
              <a:t> → SAST/SCA → Package (</a:t>
            </a:r>
            <a:r>
              <a:rPr lang="en-US" dirty="0" err="1"/>
              <a:t>SBOM+Sign</a:t>
            </a:r>
            <a:r>
              <a:rPr lang="en-US" dirty="0"/>
              <a:t>) → </a:t>
            </a:r>
            <a:r>
              <a:rPr lang="en-US" dirty="0" err="1"/>
              <a:t>IaC</a:t>
            </a:r>
            <a:r>
              <a:rPr lang="en-US" dirty="0"/>
              <a:t> Policy → DAST (Preview) → Deploy (Gates) → Runtime (Monitor)</a:t>
            </a:r>
          </a:p>
          <a:p>
            <a:r>
              <a:rPr lang="en-US" b="1"/>
              <a:t>Pre-commit (Dev):</a:t>
            </a:r>
            <a:r>
              <a:rPr lang="en-US"/>
              <a:t> secret scan, lint/format, quick unit tests → block commit on secret/leak.</a:t>
            </a:r>
            <a:endParaRPr lang="en-US" dirty="0"/>
          </a:p>
          <a:p>
            <a:r>
              <a:rPr lang="en-US" b="1" dirty="0"/>
              <a:t>CI Build &amp; Unit Tests (PR):</a:t>
            </a:r>
            <a:r>
              <a:rPr lang="en-US" dirty="0"/>
              <a:t> </a:t>
            </a:r>
            <a:r>
              <a:rPr lang="en-US" b="1" dirty="0"/>
              <a:t>compiler runs here</a:t>
            </a:r>
            <a:r>
              <a:rPr lang="en-US" dirty="0"/>
              <a:t> (</a:t>
            </a:r>
            <a:r>
              <a:rPr lang="en-US" dirty="0">
                <a:latin typeface="Consolas"/>
              </a:rPr>
              <a:t>-Wall -</a:t>
            </a:r>
            <a:r>
              <a:rPr lang="en-US" dirty="0" err="1">
                <a:latin typeface="Consolas"/>
              </a:rPr>
              <a:t>Wextra</a:t>
            </a:r>
            <a:r>
              <a:rPr lang="en-US" dirty="0">
                <a:latin typeface="Consolas"/>
              </a:rPr>
              <a:t> -</a:t>
            </a:r>
            <a:r>
              <a:rPr lang="en-US" dirty="0" err="1">
                <a:latin typeface="Consolas"/>
              </a:rPr>
              <a:t>Werror</a:t>
            </a:r>
            <a:r>
              <a:rPr lang="en-US" dirty="0"/>
              <a:t>, stack protector, PIE/RELRO) + Catch2 tests → fail PR on any warning/test failure.</a:t>
            </a:r>
          </a:p>
          <a:p>
            <a:r>
              <a:rPr lang="en-US" b="1" dirty="0"/>
              <a:t>SAST &amp; SCA (PR):</a:t>
            </a:r>
            <a:r>
              <a:rPr lang="en-US" dirty="0"/>
              <a:t> </a:t>
            </a:r>
            <a:r>
              <a:rPr lang="en-US" dirty="0" err="1"/>
              <a:t>CodeQL</a:t>
            </a:r>
            <a:r>
              <a:rPr lang="en-US" dirty="0"/>
              <a:t>/</a:t>
            </a:r>
            <a:r>
              <a:rPr lang="en-US" dirty="0" err="1"/>
              <a:t>Semgrep</a:t>
            </a:r>
            <a:r>
              <a:rPr lang="en-US" dirty="0"/>
              <a:t> + dep scan (</a:t>
            </a:r>
            <a:r>
              <a:rPr lang="en-US" dirty="0" err="1"/>
              <a:t>Trivy</a:t>
            </a:r>
            <a:r>
              <a:rPr lang="en-US" dirty="0"/>
              <a:t>/OWASP-DC) → block on High/Critical.</a:t>
            </a:r>
          </a:p>
          <a:p>
            <a:r>
              <a:rPr lang="en-US" b="1" dirty="0"/>
              <a:t>Package (post-merge):</a:t>
            </a:r>
            <a:r>
              <a:rPr lang="en-US" dirty="0"/>
              <a:t> build image, create </a:t>
            </a:r>
            <a:r>
              <a:rPr lang="en-US" b="1" dirty="0"/>
              <a:t>SBOM</a:t>
            </a:r>
            <a:r>
              <a:rPr lang="en-US" dirty="0"/>
              <a:t> (</a:t>
            </a:r>
            <a:r>
              <a:rPr lang="en-US" dirty="0" err="1"/>
              <a:t>Syft</a:t>
            </a:r>
            <a:r>
              <a:rPr lang="en-US" dirty="0"/>
              <a:t>), image scan (</a:t>
            </a:r>
            <a:r>
              <a:rPr lang="en-US" dirty="0" err="1"/>
              <a:t>Trivy</a:t>
            </a:r>
            <a:r>
              <a:rPr lang="en-US" dirty="0"/>
              <a:t>/</a:t>
            </a:r>
            <a:r>
              <a:rPr lang="en-US" dirty="0" err="1"/>
              <a:t>Grype</a:t>
            </a:r>
            <a:r>
              <a:rPr lang="en-US" dirty="0"/>
              <a:t>), </a:t>
            </a:r>
            <a:r>
              <a:rPr lang="en-US" b="1" dirty="0"/>
              <a:t>sign</a:t>
            </a:r>
            <a:r>
              <a:rPr lang="en-US" dirty="0"/>
              <a:t> (Cosign), provenance (SLSA) → block unsigned/vulnerable images.</a:t>
            </a:r>
          </a:p>
          <a:p>
            <a:r>
              <a:rPr lang="en-US" b="1" dirty="0" err="1"/>
              <a:t>IaC</a:t>
            </a:r>
            <a:r>
              <a:rPr lang="en-US" b="1" dirty="0"/>
              <a:t> / Policy (PR):</a:t>
            </a:r>
            <a:r>
              <a:rPr lang="en-US" dirty="0"/>
              <a:t> Terraform/K8s checks (</a:t>
            </a:r>
            <a:r>
              <a:rPr lang="en-US" dirty="0" err="1"/>
              <a:t>Checkov</a:t>
            </a:r>
            <a:r>
              <a:rPr lang="en-US" dirty="0"/>
              <a:t>/</a:t>
            </a:r>
            <a:r>
              <a:rPr lang="en-US" dirty="0" err="1"/>
              <a:t>Conftest</a:t>
            </a:r>
            <a:r>
              <a:rPr lang="en-US" dirty="0"/>
              <a:t>/OPA) → deny risky configs (e.g., public S3, privileged pods).</a:t>
            </a:r>
          </a:p>
          <a:p>
            <a:r>
              <a:rPr lang="en-US" b="1" dirty="0"/>
              <a:t>DAST in Preview (pre-prod):</a:t>
            </a:r>
            <a:r>
              <a:rPr lang="en-US" dirty="0"/>
              <a:t> OWASP ZAP baseline/auth → halt promotion on new High/Critical.</a:t>
            </a:r>
          </a:p>
          <a:p>
            <a:r>
              <a:rPr lang="en-US" b="1" dirty="0"/>
              <a:t>Deploy (</a:t>
            </a:r>
            <a:r>
              <a:rPr lang="en-US" b="1" dirty="0" err="1"/>
              <a:t>staging→prod</a:t>
            </a:r>
            <a:r>
              <a:rPr lang="en-US" b="1" dirty="0"/>
              <a:t>):</a:t>
            </a:r>
            <a:r>
              <a:rPr lang="en-US" dirty="0"/>
              <a:t> admission controller enforces signatures/policies; canary/blue-green with auto-rollback on health/SLO breach.</a:t>
            </a:r>
          </a:p>
          <a:p>
            <a:r>
              <a:rPr lang="en-US" b="1" dirty="0"/>
              <a:t>Runtime:</a:t>
            </a:r>
            <a:r>
              <a:rPr lang="en-US" dirty="0"/>
              <a:t> central logs/metrics/traces → SIEM alerts; scheduled rescans + Renovate PRs keep deps current.</a:t>
            </a:r>
          </a:p>
          <a:p>
            <a:endParaRPr lang="en-US" dirty="0"/>
          </a:p>
        </p:txBody>
      </p:sp>
      <p:sp>
        <p:nvSpPr>
          <p:cNvPr id="4" name="TextBox 3">
            <a:extLst>
              <a:ext uri="{FF2B5EF4-FFF2-40B4-BE49-F238E27FC236}">
                <a16:creationId xmlns:a16="http://schemas.microsoft.com/office/drawing/2014/main" id="{670FE601-F649-3FE1-345D-C7886210FBD1}"/>
              </a:ext>
            </a:extLst>
          </p:cNvPr>
          <p:cNvSpPr txBox="1"/>
          <p:nvPr/>
        </p:nvSpPr>
        <p:spPr>
          <a:xfrm>
            <a:off x="1320486" y="311575"/>
            <a:ext cx="764101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5" name="Google Shape;202;p9">
            <a:extLst>
              <a:ext uri="{FF2B5EF4-FFF2-40B4-BE49-F238E27FC236}">
                <a16:creationId xmlns:a16="http://schemas.microsoft.com/office/drawing/2014/main" id="{2B087DF5-5E7B-7F31-DE67-E059BF47D106}"/>
              </a:ext>
            </a:extLst>
          </p:cNvPr>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spTree>
    <p:custDataLst>
      <p:tags r:id="rId1"/>
    </p:custDataLst>
    <p:extLst>
      <p:ext uri="{BB962C8B-B14F-4D97-AF65-F5344CB8AC3E}">
        <p14:creationId xmlns:p14="http://schemas.microsoft.com/office/powerpoint/2010/main" val="3157079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a:t>[Introduce your security policy. Explain why it was needed and how it will be used to support the defense-in-depth best practice.]</a:t>
            </a:r>
            <a:endParaRPr sz="1600"/>
          </a:p>
          <a:p>
            <a:pPr marL="0" lvl="0" indent="0" algn="l" rtl="0">
              <a:lnSpc>
                <a:spcPct val="90000"/>
              </a:lnSpc>
              <a:spcBef>
                <a:spcPts val="1000"/>
              </a:spcBef>
              <a:spcAft>
                <a:spcPts val="0"/>
              </a:spcAft>
              <a:buClr>
                <a:schemeClr val="lt1"/>
              </a:buClr>
              <a:buSzPts val="2200"/>
              <a:buNone/>
            </a:pPr>
            <a:endParaRP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F9E53-E3E1-6EF3-3FD3-CD204A7D109D}"/>
              </a:ext>
            </a:extLst>
          </p:cNvPr>
          <p:cNvSpPr>
            <a:spLocks noGrp="1"/>
          </p:cNvSpPr>
          <p:nvPr>
            <p:ph type="title"/>
          </p:nvPr>
        </p:nvSpPr>
        <p:spPr/>
        <p:txBody>
          <a:bodyPr/>
          <a:lstStyle/>
          <a:p>
            <a:r>
              <a:rPr lang="en-US" dirty="0"/>
              <a:t>Evidence</a:t>
            </a:r>
          </a:p>
        </p:txBody>
      </p:sp>
      <p:sp>
        <p:nvSpPr>
          <p:cNvPr id="3" name="Text Placeholder 2">
            <a:extLst>
              <a:ext uri="{FF2B5EF4-FFF2-40B4-BE49-F238E27FC236}">
                <a16:creationId xmlns:a16="http://schemas.microsoft.com/office/drawing/2014/main" id="{25011570-09A9-2EFB-FE0C-472721983312}"/>
              </a:ext>
            </a:extLst>
          </p:cNvPr>
          <p:cNvSpPr>
            <a:spLocks noGrp="1"/>
          </p:cNvSpPr>
          <p:nvPr>
            <p:ph type="body" idx="1"/>
          </p:nvPr>
        </p:nvSpPr>
        <p:spPr/>
        <p:txBody>
          <a:bodyPr/>
          <a:lstStyle/>
          <a:p>
            <a:r>
              <a:rPr lang="en-US" dirty="0">
                <a:latin typeface="Consolas"/>
              </a:rPr>
              <a:t>sqli_console.txt</a:t>
            </a:r>
            <a:r>
              <a:rPr lang="en-US" dirty="0"/>
              <a:t>, </a:t>
            </a:r>
            <a:r>
              <a:rPr lang="en-US" dirty="0">
                <a:latin typeface="Consolas"/>
              </a:rPr>
              <a:t>error_console.txt</a:t>
            </a:r>
            <a:r>
              <a:rPr lang="en-US" dirty="0"/>
              <a:t>, </a:t>
            </a:r>
            <a:r>
              <a:rPr lang="en-US" dirty="0">
                <a:latin typeface="Consolas"/>
              </a:rPr>
              <a:t>overflow_build.txt</a:t>
            </a:r>
            <a:r>
              <a:rPr lang="en-US" dirty="0"/>
              <a:t>, </a:t>
            </a:r>
            <a:r>
              <a:rPr lang="en-US">
                <a:latin typeface="Consolas"/>
              </a:rPr>
              <a:t>overflow_run.txt included in submission</a:t>
            </a:r>
            <a:br>
              <a:rPr lang="en-US" dirty="0">
                <a:latin typeface="Consolas"/>
              </a:rPr>
            </a:br>
            <a:br>
              <a:rPr lang="en-US" dirty="0">
                <a:latin typeface="Consolas"/>
              </a:rPr>
            </a:br>
            <a:r>
              <a:rPr lang="en-US" b="1"/>
              <a:t>Evidence from this project:</a:t>
            </a:r>
            <a:endParaRPr lang="en-US" dirty="0">
              <a:latin typeface="Consolas"/>
            </a:endParaRPr>
          </a:p>
          <a:p>
            <a:r>
              <a:rPr lang="en-US">
                <a:latin typeface="Consolas"/>
              </a:rPr>
              <a:t>sqli_console.txt</a:t>
            </a:r>
            <a:r>
              <a:rPr lang="en-US"/>
              <a:t> &amp; </a:t>
            </a:r>
            <a:r>
              <a:rPr lang="en-US">
                <a:latin typeface="Consolas"/>
              </a:rPr>
              <a:t>error_console.txt</a:t>
            </a:r>
            <a:r>
              <a:rPr lang="en-US"/>
              <a:t> → CI test proof (unit tests).</a:t>
            </a:r>
            <a:endParaRPr lang="en-US" dirty="0"/>
          </a:p>
          <a:p>
            <a:r>
              <a:rPr lang="en-US" dirty="0">
                <a:latin typeface="Consolas"/>
              </a:rPr>
              <a:t>overflow_build.txt</a:t>
            </a:r>
            <a:r>
              <a:rPr lang="en-US" dirty="0"/>
              <a:t> → Compiler warned on buffer overflow.</a:t>
            </a:r>
          </a:p>
          <a:p>
            <a:r>
              <a:rPr lang="en-US" dirty="0">
                <a:latin typeface="Consolas"/>
              </a:rPr>
              <a:t>overflow_run.txt</a:t>
            </a:r>
            <a:r>
              <a:rPr lang="en-US" dirty="0"/>
              <a:t> → Runtime stack protector caught corruption.</a:t>
            </a:r>
          </a:p>
          <a:p>
            <a:r>
              <a:rPr lang="en-US" i="1" dirty="0"/>
              <a:t>(These artifacts are exactly what you’d attach to the CI job for auditability.)</a:t>
            </a:r>
            <a:endParaRPr lang="en-US" dirty="0"/>
          </a:p>
          <a:p>
            <a:endParaRPr lang="en-US" dirty="0">
              <a:latin typeface="Consolas"/>
            </a:endParaRPr>
          </a:p>
        </p:txBody>
      </p:sp>
    </p:spTree>
    <p:extLst>
      <p:ext uri="{BB962C8B-B14F-4D97-AF65-F5344CB8AC3E}">
        <p14:creationId xmlns:p14="http://schemas.microsoft.com/office/powerpoint/2010/main" val="3933917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62500" lnSpcReduction="20000"/>
          </a:bodyPr>
          <a:lstStyle/>
          <a:p>
            <a:pPr marL="914400">
              <a:spcBef>
                <a:spcPts val="500"/>
              </a:spcBef>
              <a:buSzPts val="2000"/>
            </a:pPr>
            <a:r>
              <a:rPr lang="en-US" b="1" dirty="0"/>
              <a:t>Flow:</a:t>
            </a:r>
            <a:r>
              <a:rPr lang="en-US" dirty="0"/>
              <a:t> Dev (pre-commit) → </a:t>
            </a:r>
            <a:r>
              <a:rPr lang="en-US" b="1" dirty="0"/>
              <a:t>CI Build/Test</a:t>
            </a:r>
            <a:r>
              <a:rPr lang="en-US" dirty="0"/>
              <a:t> → </a:t>
            </a:r>
            <a:r>
              <a:rPr lang="en-US" b="1" dirty="0"/>
              <a:t>SAST &amp; SCA</a:t>
            </a:r>
            <a:r>
              <a:rPr lang="en-US" dirty="0"/>
              <a:t> → </a:t>
            </a:r>
            <a:r>
              <a:rPr lang="en-US" b="1" dirty="0"/>
              <a:t>Package (SBOM &amp; Sign)</a:t>
            </a:r>
            <a:r>
              <a:rPr lang="en-US" dirty="0"/>
              <a:t> → </a:t>
            </a:r>
            <a:r>
              <a:rPr lang="en-US" b="1" dirty="0" err="1"/>
              <a:t>IaC</a:t>
            </a:r>
            <a:r>
              <a:rPr lang="en-US" b="1" dirty="0"/>
              <a:t> Policy Checks</a:t>
            </a:r>
            <a:r>
              <a:rPr lang="en-US" dirty="0"/>
              <a:t> → </a:t>
            </a:r>
            <a:r>
              <a:rPr lang="en-US" b="1" dirty="0"/>
              <a:t>DAST in Preview</a:t>
            </a:r>
            <a:r>
              <a:rPr lang="en-US" dirty="0"/>
              <a:t> → </a:t>
            </a:r>
            <a:r>
              <a:rPr lang="en-US" b="1" dirty="0"/>
              <a:t>Deploy (Gates)</a:t>
            </a:r>
            <a:r>
              <a:rPr lang="en-US" dirty="0"/>
              <a:t> → </a:t>
            </a:r>
            <a:r>
              <a:rPr lang="en-US" b="1" dirty="0"/>
              <a:t>Runtime (Monitor &amp; Learn)</a:t>
            </a:r>
            <a:endParaRPr lang="en-US" sz="1600" dirty="0"/>
          </a:p>
          <a:p>
            <a:pPr>
              <a:buSzPts val="2000"/>
            </a:pPr>
            <a:r>
              <a:rPr lang="en-US" b="1" dirty="0"/>
              <a:t>Pre-commit (Developer laptop):</a:t>
            </a:r>
            <a:r>
              <a:rPr lang="en-US" dirty="0"/>
              <a:t> Fast feedback before code leaves the machine—secret scan, lint/format, and a small unit-test subset. Blocks obvious issues early.</a:t>
            </a:r>
          </a:p>
          <a:p>
            <a:pPr>
              <a:buSzPts val="2000"/>
            </a:pPr>
            <a:r>
              <a:rPr lang="en-US" b="1" dirty="0"/>
              <a:t>CI Build/Test (on every PR):</a:t>
            </a:r>
            <a:r>
              <a:rPr lang="en-US" dirty="0"/>
              <a:t> Compiler with strict flags and unit tests run on clean infrastructure. Any warning/test failure fails the PR. This produces trusted, repeatable evidence (logs, JUnit).</a:t>
            </a:r>
          </a:p>
          <a:p>
            <a:pPr>
              <a:buSzPts val="2000"/>
            </a:pPr>
            <a:r>
              <a:rPr lang="en-US" b="1" dirty="0"/>
              <a:t>SAST &amp; SCA:</a:t>
            </a:r>
            <a:r>
              <a:rPr lang="en-US" dirty="0"/>
              <a:t> Code is statically analyzed for taint/injection patterns; dependencies are checked for known CVEs. High/Critical issues block merge unless risk-accepted.</a:t>
            </a:r>
          </a:p>
          <a:p>
            <a:pPr>
              <a:buSzPts val="2000"/>
            </a:pPr>
            <a:r>
              <a:rPr lang="en-US" b="1" dirty="0"/>
              <a:t>Package, SBOM, Signing:</a:t>
            </a:r>
            <a:r>
              <a:rPr lang="en-US" dirty="0"/>
              <a:t> Build container/binary, generate SBOM, scan the artifact, and sign it. Only signed, policy-compliant artifacts proceed.</a:t>
            </a:r>
          </a:p>
          <a:p>
            <a:pPr>
              <a:buSzPts val="2000"/>
            </a:pPr>
            <a:r>
              <a:rPr lang="en-US" b="1" dirty="0" err="1"/>
              <a:t>IaC</a:t>
            </a:r>
            <a:r>
              <a:rPr lang="en-US" b="1" dirty="0"/>
              <a:t> Policy Checks:</a:t>
            </a:r>
            <a:r>
              <a:rPr lang="en-US" dirty="0"/>
              <a:t> Terraform/K8s manifests are scanned against guardrails (least privilege, no public buckets, no privileged pods). Violations block.</a:t>
            </a:r>
          </a:p>
          <a:p>
            <a:pPr>
              <a:buSzPts val="2000"/>
            </a:pPr>
            <a:r>
              <a:rPr lang="en-US" b="1" dirty="0"/>
              <a:t>DAST in Ephemeral Preview:</a:t>
            </a:r>
            <a:r>
              <a:rPr lang="en-US" dirty="0"/>
              <a:t> Spin up a short-lived env; run active/baseline web scans (including auth flows). New High/Critical findings halt promotion.</a:t>
            </a:r>
          </a:p>
          <a:p>
            <a:pPr>
              <a:buSzPts val="2000"/>
            </a:pPr>
            <a:r>
              <a:rPr lang="en-US" b="1" dirty="0"/>
              <a:t>Deploy with Admission Gates:</a:t>
            </a:r>
            <a:r>
              <a:rPr lang="en-US" dirty="0"/>
              <a:t> Admission controller verifies image signatures and policies. Canary/blue-green rollout with auto-rollback on health/SLO breaches.</a:t>
            </a:r>
          </a:p>
          <a:p>
            <a:pPr>
              <a:buSzPts val="2000"/>
            </a:pPr>
            <a:r>
              <a:rPr lang="en-US" b="1" dirty="0"/>
              <a:t>Runtime Monitoring &amp; Feedback:</a:t>
            </a:r>
            <a:r>
              <a:rPr lang="en-US" dirty="0"/>
              <a:t> Centralized logs/metrics/traces feed alerts (auth anomalies, error spikes). Scheduled rescans and automated dependency updates keep posture current. Findings loop back into backlog and policies.</a:t>
            </a:r>
          </a:p>
          <a:p>
            <a:pPr marL="685800" lvl="1" indent="-228600" algn="l">
              <a:lnSpc>
                <a:spcPct val="90000"/>
              </a:lnSpc>
              <a:spcBef>
                <a:spcPts val="0"/>
              </a:spcBef>
              <a:spcAft>
                <a:spcPts val="0"/>
              </a:spcAft>
              <a:buClr>
                <a:schemeClr val="lt1"/>
              </a:buClr>
              <a:buSzPts val="2000"/>
              <a:buChar char="•"/>
            </a:pPr>
            <a:endParaRPr lang="en-US"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8">
          <a:extLst>
            <a:ext uri="{FF2B5EF4-FFF2-40B4-BE49-F238E27FC236}">
              <a16:creationId xmlns:a16="http://schemas.microsoft.com/office/drawing/2014/main" id="{F4E7577E-D6D4-F62D-5F31-4C6BDF261400}"/>
            </a:ext>
          </a:extLst>
        </p:cNvPr>
        <p:cNvGrpSpPr/>
        <p:nvPr/>
      </p:nvGrpSpPr>
      <p:grpSpPr>
        <a:xfrm>
          <a:off x="0" y="0"/>
          <a:ext cx="0" cy="0"/>
          <a:chOff x="0" y="0"/>
          <a:chExt cx="0" cy="0"/>
        </a:xfrm>
      </p:grpSpPr>
      <p:sp>
        <p:nvSpPr>
          <p:cNvPr id="209" name="Google Shape;209;p10">
            <a:extLst>
              <a:ext uri="{FF2B5EF4-FFF2-40B4-BE49-F238E27FC236}">
                <a16:creationId xmlns:a16="http://schemas.microsoft.com/office/drawing/2014/main" id="{4363DD8A-F7BE-62A7-8195-E721C5148777}"/>
              </a:ext>
            </a:extLst>
          </p:cNvPr>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a:extLst>
              <a:ext uri="{FF2B5EF4-FFF2-40B4-BE49-F238E27FC236}">
                <a16:creationId xmlns:a16="http://schemas.microsoft.com/office/drawing/2014/main" id="{9BFE8324-583C-BEA8-1134-32A98DB2B5B4}"/>
              </a:ext>
            </a:extLst>
          </p:cNvPr>
          <p:cNvSpPr txBox="1">
            <a:spLocks noGrp="1"/>
          </p:cNvSpPr>
          <p:nvPr>
            <p:ph type="body" idx="1"/>
          </p:nvPr>
        </p:nvSpPr>
        <p:spPr>
          <a:xfrm>
            <a:off x="901460" y="1418182"/>
            <a:ext cx="10403457" cy="3520918"/>
          </a:xfrm>
          <a:prstGeom prst="rect">
            <a:avLst/>
          </a:prstGeom>
          <a:noFill/>
          <a:ln>
            <a:noFill/>
          </a:ln>
        </p:spPr>
        <p:txBody>
          <a:bodyPr spcFirstLastPara="1" wrap="square" lIns="91425" tIns="45700" rIns="91425" bIns="45700" anchor="t" anchorCtr="0">
            <a:noAutofit/>
          </a:bodyPr>
          <a:lstStyle/>
          <a:p>
            <a:pPr>
              <a:buSzPts val="2000"/>
            </a:pPr>
            <a:r>
              <a:rPr lang="en-US" sz="1100" b="1" dirty="0"/>
              <a:t>Pre-commit (Dev):</a:t>
            </a:r>
            <a:br>
              <a:rPr lang="en-US" sz="1100" b="1" dirty="0"/>
            </a:br>
            <a:r>
              <a:rPr lang="en-US" sz="1100" b="1" dirty="0"/>
              <a:t> </a:t>
            </a:r>
            <a:r>
              <a:rPr lang="en-US" sz="1100" i="1" err="1"/>
              <a:t>Gitleaks</a:t>
            </a:r>
            <a:r>
              <a:rPr lang="en-US" sz="1100" dirty="0"/>
              <a:t> (secrets), </a:t>
            </a:r>
            <a:r>
              <a:rPr lang="en-US" sz="1100" i="1" dirty="0"/>
              <a:t>clang-format</a:t>
            </a:r>
            <a:r>
              <a:rPr lang="en-US" sz="1100" dirty="0"/>
              <a:t>/</a:t>
            </a:r>
            <a:r>
              <a:rPr lang="en-US" sz="1100" i="1" err="1"/>
              <a:t>cpplint</a:t>
            </a:r>
            <a:r>
              <a:rPr lang="en-US" sz="1100" dirty="0"/>
              <a:t>, small </a:t>
            </a:r>
            <a:r>
              <a:rPr lang="en-US" sz="1100" i="1" dirty="0"/>
              <a:t>Catch2</a:t>
            </a:r>
            <a:r>
              <a:rPr lang="en-US" sz="1100" dirty="0"/>
              <a:t> test shard.</a:t>
            </a:r>
            <a:br>
              <a:rPr lang="en-US" sz="1100" dirty="0"/>
            </a:br>
            <a:r>
              <a:rPr lang="en-US" sz="1100" dirty="0"/>
              <a:t> </a:t>
            </a:r>
            <a:r>
              <a:rPr lang="en-US" sz="1100" b="1" dirty="0"/>
              <a:t>Gate:</a:t>
            </a:r>
            <a:r>
              <a:rPr lang="en-US" sz="1100" dirty="0"/>
              <a:t> commit rejected on secret/leak or failing tests.</a:t>
            </a:r>
          </a:p>
          <a:p>
            <a:pPr>
              <a:buSzPts val="2000"/>
            </a:pPr>
            <a:r>
              <a:rPr lang="en-US" sz="1100" b="1" dirty="0"/>
              <a:t>CI Build/Test (PR):</a:t>
            </a:r>
            <a:br>
              <a:rPr lang="en-US" sz="1100" b="1" dirty="0"/>
            </a:br>
            <a:r>
              <a:rPr lang="en-US" sz="1100" b="1" dirty="0"/>
              <a:t> Compiler</a:t>
            </a:r>
            <a:r>
              <a:rPr lang="en-US" sz="1100" dirty="0"/>
              <a:t>: </a:t>
            </a:r>
            <a:r>
              <a:rPr lang="en-US" sz="1100" dirty="0">
                <a:latin typeface="Consolas"/>
              </a:rPr>
              <a:t>-Wall -</a:t>
            </a:r>
            <a:r>
              <a:rPr lang="en-US" sz="1100" err="1">
                <a:latin typeface="Consolas"/>
              </a:rPr>
              <a:t>Wextra</a:t>
            </a:r>
            <a:r>
              <a:rPr lang="en-US" sz="1100" dirty="0">
                <a:latin typeface="Consolas"/>
              </a:rPr>
              <a:t> -</a:t>
            </a:r>
            <a:r>
              <a:rPr lang="en-US" sz="1100" err="1">
                <a:latin typeface="Consolas"/>
              </a:rPr>
              <a:t>Werror</a:t>
            </a:r>
            <a:r>
              <a:rPr lang="en-US" sz="1100" dirty="0"/>
              <a:t>, stack protector, PIE/RELRO.</a:t>
            </a:r>
            <a:br>
              <a:rPr lang="en-US" sz="1100" dirty="0"/>
            </a:br>
            <a:r>
              <a:rPr lang="en-US" sz="1100" dirty="0"/>
              <a:t> </a:t>
            </a:r>
            <a:r>
              <a:rPr lang="en-US" sz="1100" b="1" dirty="0"/>
              <a:t>Unit tests</a:t>
            </a:r>
            <a:r>
              <a:rPr lang="en-US" sz="1100" dirty="0"/>
              <a:t>: </a:t>
            </a:r>
            <a:r>
              <a:rPr lang="en-US" sz="1100" i="1" dirty="0"/>
              <a:t>Catch2</a:t>
            </a:r>
            <a:r>
              <a:rPr lang="en-US" sz="1100" dirty="0"/>
              <a:t> (your </a:t>
            </a:r>
            <a:r>
              <a:rPr lang="en-US" sz="1100" err="1">
                <a:latin typeface="Consolas"/>
              </a:rPr>
              <a:t>sqli_tests</a:t>
            </a:r>
            <a:r>
              <a:rPr lang="en-US" sz="1100" dirty="0"/>
              <a:t>, </a:t>
            </a:r>
            <a:r>
              <a:rPr lang="en-US" sz="1100" err="1">
                <a:latin typeface="Consolas"/>
              </a:rPr>
              <a:t>error_tests</a:t>
            </a:r>
            <a:r>
              <a:rPr lang="en-US" sz="1100" dirty="0"/>
              <a:t>), SQLite in-memory for DAL tests.</a:t>
            </a:r>
            <a:br>
              <a:rPr lang="en-US" sz="1100" dirty="0"/>
            </a:br>
            <a:r>
              <a:rPr lang="en-US" sz="1100" dirty="0"/>
              <a:t> </a:t>
            </a:r>
            <a:r>
              <a:rPr lang="en-US" sz="1100" b="1" dirty="0"/>
              <a:t>Artifacts:</a:t>
            </a:r>
            <a:r>
              <a:rPr lang="en-US" sz="1100" dirty="0"/>
              <a:t> console + JUnit logs (your </a:t>
            </a:r>
            <a:r>
              <a:rPr lang="en-US" sz="1100" dirty="0">
                <a:latin typeface="Consolas"/>
              </a:rPr>
              <a:t>artifacts/*.txt</a:t>
            </a:r>
            <a:r>
              <a:rPr lang="en-US" sz="1100" dirty="0"/>
              <a:t>, </a:t>
            </a:r>
            <a:r>
              <a:rPr lang="en-US" sz="1100" dirty="0">
                <a:latin typeface="Consolas"/>
              </a:rPr>
              <a:t>*.xml</a:t>
            </a:r>
            <a:r>
              <a:rPr lang="en-US" sz="1100" dirty="0"/>
              <a:t>).</a:t>
            </a:r>
            <a:br>
              <a:rPr lang="en-US" sz="1100" dirty="0"/>
            </a:br>
            <a:r>
              <a:rPr lang="en-US" sz="1100" dirty="0"/>
              <a:t> </a:t>
            </a:r>
            <a:r>
              <a:rPr lang="en-US" sz="1100" b="1" dirty="0"/>
              <a:t>Gate:</a:t>
            </a:r>
            <a:r>
              <a:rPr lang="en-US" sz="1100" dirty="0"/>
              <a:t> any warning or test failure fails PR.</a:t>
            </a:r>
          </a:p>
          <a:p>
            <a:pPr>
              <a:buSzPts val="2000"/>
            </a:pPr>
            <a:r>
              <a:rPr lang="en-US" sz="1100" b="1" dirty="0"/>
              <a:t>SAST &amp; SCA (PR):</a:t>
            </a:r>
            <a:br>
              <a:rPr lang="en-US" sz="1100" b="1" dirty="0"/>
            </a:br>
            <a:r>
              <a:rPr lang="en-US" sz="1100" b="1" dirty="0"/>
              <a:t> </a:t>
            </a:r>
            <a:r>
              <a:rPr lang="en-US" sz="1100" i="1" err="1"/>
              <a:t>CodeQL</a:t>
            </a:r>
            <a:r>
              <a:rPr lang="en-US" sz="1100" dirty="0"/>
              <a:t> or </a:t>
            </a:r>
            <a:r>
              <a:rPr lang="en-US" sz="1100" i="1" err="1"/>
              <a:t>Semgrep</a:t>
            </a:r>
            <a:r>
              <a:rPr lang="en-US" sz="1100" dirty="0"/>
              <a:t> (SAST), </a:t>
            </a:r>
            <a:r>
              <a:rPr lang="en-US" sz="1100" i="1" err="1"/>
              <a:t>Trivy</a:t>
            </a:r>
            <a:r>
              <a:rPr lang="en-US" sz="1100" dirty="0"/>
              <a:t> or </a:t>
            </a:r>
            <a:r>
              <a:rPr lang="en-US" sz="1100" i="1" dirty="0"/>
              <a:t>OWASP Dependency-Check</a:t>
            </a:r>
            <a:r>
              <a:rPr lang="en-US" sz="1100" dirty="0"/>
              <a:t> (SCA).</a:t>
            </a:r>
            <a:br>
              <a:rPr lang="en-US" sz="1100" dirty="0"/>
            </a:br>
            <a:r>
              <a:rPr lang="en-US" sz="1100" dirty="0"/>
              <a:t> </a:t>
            </a:r>
            <a:r>
              <a:rPr lang="en-US" sz="1100" b="1" dirty="0"/>
              <a:t>Gate:</a:t>
            </a:r>
            <a:r>
              <a:rPr lang="en-US" sz="1100" dirty="0"/>
              <a:t> High/Critical findings block merge (or require documented exception).</a:t>
            </a:r>
          </a:p>
          <a:p>
            <a:pPr>
              <a:buSzPts val="2000"/>
            </a:pPr>
            <a:r>
              <a:rPr lang="en-US" sz="1100" b="1" dirty="0"/>
              <a:t>Package / SBOM / Sign (post-merge):</a:t>
            </a:r>
            <a:br>
              <a:rPr lang="en-US" sz="1100" b="1" dirty="0"/>
            </a:br>
            <a:r>
              <a:rPr lang="en-US" sz="1100" b="1" dirty="0"/>
              <a:t> </a:t>
            </a:r>
            <a:r>
              <a:rPr lang="en-US" sz="1100" i="1" err="1"/>
              <a:t>Syft</a:t>
            </a:r>
            <a:r>
              <a:rPr lang="en-US" sz="1100" dirty="0"/>
              <a:t> (SBOM), </a:t>
            </a:r>
            <a:r>
              <a:rPr lang="en-US" sz="1100" i="1" err="1"/>
              <a:t>Grype</a:t>
            </a:r>
            <a:r>
              <a:rPr lang="en-US" sz="1100" dirty="0"/>
              <a:t>/</a:t>
            </a:r>
            <a:r>
              <a:rPr lang="en-US" sz="1100" i="1" err="1"/>
              <a:t>Trivy</a:t>
            </a:r>
            <a:r>
              <a:rPr lang="en-US" sz="1100" dirty="0"/>
              <a:t> (image scan), </a:t>
            </a:r>
            <a:r>
              <a:rPr lang="en-US" sz="1100" i="1" dirty="0"/>
              <a:t>Cosign</a:t>
            </a:r>
            <a:r>
              <a:rPr lang="en-US" sz="1100" dirty="0"/>
              <a:t> (signing), </a:t>
            </a:r>
            <a:r>
              <a:rPr lang="en-US" sz="1100" i="1" dirty="0"/>
              <a:t>SLSA provenance</a:t>
            </a:r>
            <a:r>
              <a:rPr lang="en-US" sz="1100" dirty="0"/>
              <a:t>.</a:t>
            </a:r>
            <a:br>
              <a:rPr lang="en-US" sz="1100" dirty="0"/>
            </a:br>
            <a:r>
              <a:rPr lang="en-US" sz="1100" dirty="0"/>
              <a:t> </a:t>
            </a:r>
            <a:r>
              <a:rPr lang="en-US" sz="1100" b="1" dirty="0"/>
              <a:t>Gate:</a:t>
            </a:r>
            <a:r>
              <a:rPr lang="en-US" sz="1100" dirty="0"/>
              <a:t> unsigned image or Critical vuln → publish denied.</a:t>
            </a:r>
          </a:p>
          <a:p>
            <a:pPr>
              <a:buSzPts val="2000"/>
            </a:pPr>
            <a:r>
              <a:rPr lang="en-US" sz="1100" b="1" err="1"/>
              <a:t>IaC</a:t>
            </a:r>
            <a:r>
              <a:rPr lang="en-US" sz="1100" b="1" dirty="0"/>
              <a:t> Policy (PR):</a:t>
            </a:r>
            <a:br>
              <a:rPr lang="en-US" sz="1100" b="1" dirty="0"/>
            </a:br>
            <a:r>
              <a:rPr lang="en-US" sz="1100" b="1" dirty="0"/>
              <a:t> </a:t>
            </a:r>
            <a:r>
              <a:rPr lang="en-US" sz="1100" i="1" err="1"/>
              <a:t>Checkov</a:t>
            </a:r>
            <a:r>
              <a:rPr lang="en-US" sz="1100" dirty="0"/>
              <a:t>, </a:t>
            </a:r>
            <a:r>
              <a:rPr lang="en-US" sz="1100" i="1" err="1"/>
              <a:t>Conftest</a:t>
            </a:r>
            <a:r>
              <a:rPr lang="en-US" sz="1100" i="1" dirty="0"/>
              <a:t>/OPA Gatekeeper</a:t>
            </a:r>
            <a:r>
              <a:rPr lang="en-US" sz="1100" dirty="0"/>
              <a:t> for Terraform/K8s.</a:t>
            </a:r>
            <a:br>
              <a:rPr lang="en-US" sz="1100" dirty="0"/>
            </a:br>
            <a:r>
              <a:rPr lang="en-US" sz="1100" dirty="0"/>
              <a:t> </a:t>
            </a:r>
            <a:r>
              <a:rPr lang="en-US" sz="1100" b="1" dirty="0"/>
              <a:t>Gate:</a:t>
            </a:r>
            <a:r>
              <a:rPr lang="en-US" sz="1100" dirty="0"/>
              <a:t> policy violations (public S3, wildcard roles, privileged pods) block.</a:t>
            </a:r>
          </a:p>
          <a:p>
            <a:pPr>
              <a:buSzPts val="2000"/>
            </a:pPr>
            <a:r>
              <a:rPr lang="en-US" sz="1100" b="1" dirty="0"/>
              <a:t>DAST (Preview env):</a:t>
            </a:r>
            <a:br>
              <a:rPr lang="en-US" sz="1100" b="1" dirty="0"/>
            </a:br>
            <a:r>
              <a:rPr lang="en-US" sz="1100" b="1" dirty="0"/>
              <a:t> </a:t>
            </a:r>
            <a:r>
              <a:rPr lang="en-US" sz="1100" i="1" dirty="0"/>
              <a:t>OWASP ZAP</a:t>
            </a:r>
            <a:r>
              <a:rPr lang="en-US" sz="1100" dirty="0"/>
              <a:t> (baseline/auth scan), optional </a:t>
            </a:r>
            <a:r>
              <a:rPr lang="en-US" sz="1100" i="1" err="1"/>
              <a:t>Nikto</a:t>
            </a:r>
            <a:r>
              <a:rPr lang="en-US" sz="1100" dirty="0"/>
              <a:t>/</a:t>
            </a:r>
            <a:r>
              <a:rPr lang="en-US" sz="1100" i="1" dirty="0"/>
              <a:t>Nuclei</a:t>
            </a:r>
            <a:r>
              <a:rPr lang="en-US" sz="1100" dirty="0"/>
              <a:t> for targeted checks.</a:t>
            </a:r>
            <a:br>
              <a:rPr lang="en-US" sz="1100" dirty="0"/>
            </a:br>
            <a:r>
              <a:rPr lang="en-US" sz="1100" dirty="0"/>
              <a:t> </a:t>
            </a:r>
            <a:r>
              <a:rPr lang="en-US" sz="1100" b="1" dirty="0"/>
              <a:t>Gate:</a:t>
            </a:r>
            <a:r>
              <a:rPr lang="en-US" sz="1100" dirty="0"/>
              <a:t> new High/Critical alerts stop promotion.</a:t>
            </a:r>
          </a:p>
          <a:p>
            <a:pPr>
              <a:buSzPts val="2000"/>
            </a:pPr>
            <a:r>
              <a:rPr lang="en-US" sz="1100" b="1" dirty="0"/>
              <a:t>Deploy (</a:t>
            </a:r>
            <a:r>
              <a:rPr lang="en-US" sz="1100" b="1" err="1"/>
              <a:t>staging→prod</a:t>
            </a:r>
            <a:r>
              <a:rPr lang="en-US" sz="1100" b="1" dirty="0"/>
              <a:t>):</a:t>
            </a:r>
            <a:br>
              <a:rPr lang="en-US" sz="1100" b="1" dirty="0"/>
            </a:br>
            <a:r>
              <a:rPr lang="en-US" sz="1100" b="1" dirty="0"/>
              <a:t> </a:t>
            </a:r>
            <a:r>
              <a:rPr lang="en-US" sz="1100" i="1" dirty="0"/>
              <a:t>Kubernetes Admission Controller</a:t>
            </a:r>
            <a:r>
              <a:rPr lang="en-US" sz="1100" dirty="0"/>
              <a:t> (verify Cosign signatures, OPA policies), </a:t>
            </a:r>
            <a:r>
              <a:rPr lang="en-US" sz="1100" i="1" dirty="0"/>
              <a:t>Argo Rollouts/Flagger</a:t>
            </a:r>
            <a:r>
              <a:rPr lang="en-US" sz="1100" dirty="0"/>
              <a:t> for canary/blue-green.</a:t>
            </a:r>
            <a:br>
              <a:rPr lang="en-US" sz="1100" dirty="0"/>
            </a:br>
            <a:r>
              <a:rPr lang="en-US" sz="1100" dirty="0"/>
              <a:t> </a:t>
            </a:r>
            <a:r>
              <a:rPr lang="en-US" sz="1100" b="1" dirty="0"/>
              <a:t>Gate:</a:t>
            </a:r>
            <a:r>
              <a:rPr lang="en-US" sz="1100" dirty="0"/>
              <a:t> unsigned or non-compliant images are denied.</a:t>
            </a:r>
          </a:p>
          <a:p>
            <a:pPr>
              <a:buSzPts val="2000"/>
            </a:pPr>
            <a:r>
              <a:rPr lang="en-US" sz="1100" b="1" dirty="0"/>
              <a:t>Runtime &amp; Feedback:</a:t>
            </a:r>
            <a:br>
              <a:rPr lang="en-US" sz="1100" b="1" dirty="0"/>
            </a:br>
            <a:r>
              <a:rPr lang="en-US" sz="1100" b="1" dirty="0"/>
              <a:t> </a:t>
            </a:r>
            <a:r>
              <a:rPr lang="en-US" sz="1100" i="1" dirty="0"/>
              <a:t>ELK/Splunk</a:t>
            </a:r>
            <a:r>
              <a:rPr lang="en-US" sz="1100" dirty="0"/>
              <a:t> (logs), </a:t>
            </a:r>
            <a:r>
              <a:rPr lang="en-US" sz="1100" i="1" dirty="0"/>
              <a:t>Prometheus/Grafana</a:t>
            </a:r>
            <a:r>
              <a:rPr lang="en-US" sz="1100" dirty="0"/>
              <a:t> (metrics), </a:t>
            </a:r>
            <a:r>
              <a:rPr lang="en-US" sz="1100" i="1" err="1"/>
              <a:t>OpenTelemetry</a:t>
            </a:r>
            <a:r>
              <a:rPr lang="en-US" sz="1100" dirty="0"/>
              <a:t> (traces), </a:t>
            </a:r>
            <a:r>
              <a:rPr lang="en-US" sz="1100" i="1" dirty="0"/>
              <a:t>Falco</a:t>
            </a:r>
            <a:r>
              <a:rPr lang="en-US" sz="1100" dirty="0"/>
              <a:t> (runtime security).</a:t>
            </a:r>
            <a:br>
              <a:rPr lang="en-US" sz="1100" dirty="0"/>
            </a:br>
            <a:r>
              <a:rPr lang="en-US" sz="1100" dirty="0"/>
              <a:t> Scheduled </a:t>
            </a:r>
            <a:r>
              <a:rPr lang="en-US" sz="1100" i="1" dirty="0"/>
              <a:t>registry rescans</a:t>
            </a:r>
            <a:r>
              <a:rPr lang="en-US" sz="1100" dirty="0"/>
              <a:t> + </a:t>
            </a:r>
            <a:r>
              <a:rPr lang="en-US" sz="1100" i="1" dirty="0"/>
              <a:t>Renovate</a:t>
            </a:r>
            <a:r>
              <a:rPr lang="en-US" sz="1100" dirty="0"/>
              <a:t> PRs for dependency updates.</a:t>
            </a:r>
            <a:br>
              <a:rPr lang="en-US" sz="1100" dirty="0"/>
            </a:br>
            <a:r>
              <a:rPr lang="en-US" sz="1100" dirty="0"/>
              <a:t> </a:t>
            </a:r>
            <a:r>
              <a:rPr lang="en-US" sz="1100" b="1" dirty="0"/>
              <a:t>Action:</a:t>
            </a:r>
            <a:r>
              <a:rPr lang="en-US" sz="1100" dirty="0"/>
              <a:t> alerts create tickets; patterns feed back into tests/policies.</a:t>
            </a:r>
          </a:p>
          <a:p>
            <a:pPr marL="914400" algn="l">
              <a:lnSpc>
                <a:spcPct val="90000"/>
              </a:lnSpc>
              <a:spcBef>
                <a:spcPts val="500"/>
              </a:spcBef>
              <a:spcAft>
                <a:spcPts val="0"/>
              </a:spcAft>
              <a:buClr>
                <a:schemeClr val="lt1"/>
              </a:buClr>
              <a:buSzPts val="2000"/>
              <a:buChar char="•"/>
            </a:pPr>
            <a:endParaRPr lang="en-US" sz="1100" b="1" dirty="0"/>
          </a:p>
        </p:txBody>
      </p:sp>
      <p:pic>
        <p:nvPicPr>
          <p:cNvPr id="211" name="Google Shape;211;p10" descr="Green Pace logo">
            <a:extLst>
              <a:ext uri="{FF2B5EF4-FFF2-40B4-BE49-F238E27FC236}">
                <a16:creationId xmlns:a16="http://schemas.microsoft.com/office/drawing/2014/main" id="{9541598D-234F-2929-6996-51E74121F9F1}"/>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2819003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RISKS</a:t>
            </a:r>
            <a:endParaRPr dirty="0"/>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70000" lnSpcReduction="20000"/>
          </a:bodyPr>
          <a:lstStyle/>
          <a:p>
            <a:pPr>
              <a:buSzPts val="2000"/>
            </a:pPr>
            <a:r>
              <a:rPr lang="en-US" sz="2000" b="1"/>
              <a:t>If we wait</a:t>
            </a:r>
            <a:endParaRPr lang="en-US" sz="2000" b="1" dirty="0"/>
          </a:p>
          <a:p>
            <a:pPr lvl="1" indent="-228600">
              <a:buSzPts val="2000"/>
              <a:buFont typeface="Courier New"/>
              <a:buChar char="o"/>
            </a:pPr>
            <a:r>
              <a:rPr lang="en-US" sz="1800"/>
              <a:t>Active exploit window for SQLi/overflow/info-leak; higher breach probability.</a:t>
            </a:r>
            <a:endParaRPr lang="en-US"/>
          </a:p>
          <a:p>
            <a:pPr lvl="1" indent="-228600">
              <a:buSzPts val="2000"/>
              <a:buFont typeface="Courier New"/>
              <a:buChar char="o"/>
            </a:pPr>
            <a:r>
              <a:rPr lang="en-US" sz="1800" dirty="0"/>
              <a:t>Compounding technical debt; retrofit cost/time rises.</a:t>
            </a:r>
          </a:p>
          <a:p>
            <a:pPr lvl="1" indent="-228600">
              <a:buSzPts val="2000"/>
              <a:buFont typeface="Courier New"/>
              <a:buChar char="o"/>
            </a:pPr>
            <a:r>
              <a:rPr lang="en-US" sz="1800" dirty="0"/>
              <a:t>Regulatory &amp; contractual exposure (fines, audit findings, lost deals).</a:t>
            </a:r>
            <a:endParaRPr lang="en-US"/>
          </a:p>
          <a:p>
            <a:pPr lvl="1" indent="-228600">
              <a:buSzPts val="2000"/>
              <a:buFont typeface="Courier New"/>
              <a:buChar char="o"/>
            </a:pPr>
            <a:r>
              <a:rPr lang="en-US" sz="1800" dirty="0"/>
              <a:t>Longer incident MTTR due to missing CI evidence and weak telemetry.</a:t>
            </a:r>
            <a:endParaRPr lang="en-US"/>
          </a:p>
          <a:p>
            <a:pPr>
              <a:buSzPts val="2000"/>
            </a:pPr>
            <a:r>
              <a:rPr lang="en-US" sz="2000" b="1" dirty="0"/>
              <a:t>Risks of this strategy (when implemented)</a:t>
            </a:r>
            <a:endParaRPr lang="en-US" dirty="0"/>
          </a:p>
          <a:p>
            <a:pPr lvl="1" indent="-228600">
              <a:buSzPts val="2000"/>
              <a:buFont typeface="Courier New"/>
              <a:buChar char="o"/>
            </a:pPr>
            <a:r>
              <a:rPr lang="en-US" sz="1800" dirty="0"/>
              <a:t>Pipeline friction: slower merges if gates are too strict; false positives create alert fatigue.</a:t>
            </a:r>
          </a:p>
          <a:p>
            <a:pPr lvl="1" indent="-228600">
              <a:buSzPts val="2000"/>
              <a:buFont typeface="Courier New"/>
              <a:buChar char="o"/>
            </a:pPr>
            <a:r>
              <a:rPr lang="en-US" sz="1800" dirty="0"/>
              <a:t>Tool sprawl &amp; cost; ownership gaps across teams.</a:t>
            </a:r>
            <a:endParaRPr lang="en-US"/>
          </a:p>
          <a:p>
            <a:pPr lvl="1" indent="-228600">
              <a:buSzPts val="2000"/>
              <a:buFont typeface="Courier New"/>
              <a:buChar char="o"/>
            </a:pPr>
            <a:r>
              <a:rPr lang="en-US" sz="1800" dirty="0"/>
              <a:t>Single points of failure in signing/provenance infra (Cosign/SLSA) if not HA.</a:t>
            </a:r>
          </a:p>
          <a:p>
            <a:pPr lvl="1" indent="-228600">
              <a:buSzPts val="2000"/>
              <a:buFont typeface="Courier New"/>
              <a:buChar char="o"/>
            </a:pPr>
            <a:r>
              <a:rPr lang="en-US" sz="1800" dirty="0"/>
              <a:t>Preview/ephemeral </a:t>
            </a:r>
            <a:r>
              <a:rPr lang="en-US" sz="1800" err="1"/>
              <a:t>envs</a:t>
            </a:r>
            <a:r>
              <a:rPr lang="en-US" sz="1800" dirty="0"/>
              <a:t> expand attack surface if not isolated and auto-torn down.</a:t>
            </a:r>
            <a:endParaRPr lang="en-US"/>
          </a:p>
          <a:p>
            <a:pPr lvl="1" indent="-228600">
              <a:buSzPts val="2000"/>
              <a:buFont typeface="Courier New"/>
              <a:buChar char="o"/>
            </a:pPr>
            <a:r>
              <a:rPr lang="en-US" sz="1800" dirty="0"/>
              <a:t>Centralized logs/trace data can hold sensitive info if PII filtering/retention isn’t enforced.</a:t>
            </a:r>
            <a:endParaRPr lang="en-US"/>
          </a:p>
          <a:p>
            <a:pPr lvl="1" indent="-228600">
              <a:buSzPts val="2000"/>
              <a:buFont typeface="Courier New"/>
              <a:buChar char="o"/>
            </a:pPr>
            <a:r>
              <a:rPr lang="en-US" sz="1800" dirty="0"/>
              <a:t>Over-reliance on scanners → logic/authorization bugs may still slip through.</a:t>
            </a:r>
            <a:endParaRPr lang="en-US"/>
          </a:p>
          <a:p>
            <a:pPr>
              <a:buSzPts val="2000"/>
            </a:pPr>
            <a:r>
              <a:rPr lang="en-US" sz="2000" b="1" dirty="0"/>
              <a:t>Where the strategy is still lacking (gaps)</a:t>
            </a:r>
            <a:endParaRPr lang="en-US" dirty="0"/>
          </a:p>
          <a:p>
            <a:pPr lvl="1" indent="-228600">
              <a:buSzPts val="2000"/>
              <a:buFont typeface="Courier New"/>
              <a:buChar char="o"/>
            </a:pPr>
            <a:r>
              <a:rPr lang="en-US" sz="1800" dirty="0"/>
              <a:t>Infrequent threat modeling/abuse-case reviews per service.</a:t>
            </a:r>
            <a:endParaRPr lang="en-US"/>
          </a:p>
          <a:p>
            <a:pPr lvl="1" indent="-228600">
              <a:buSzPts val="2000"/>
              <a:buFont typeface="Courier New"/>
              <a:buChar char="o"/>
            </a:pPr>
            <a:r>
              <a:rPr lang="en-US" sz="1800" dirty="0"/>
              <a:t>Limited </a:t>
            </a:r>
            <a:r>
              <a:rPr lang="en-US" sz="1800" err="1"/>
              <a:t>AuthZ</a:t>
            </a:r>
            <a:r>
              <a:rPr lang="en-US" sz="1800" dirty="0"/>
              <a:t> depth tests (role/tenant isolation) in CI.</a:t>
            </a:r>
          </a:p>
          <a:p>
            <a:pPr lvl="1" indent="-228600">
              <a:buSzPts val="2000"/>
              <a:buFont typeface="Courier New"/>
              <a:buChar char="o"/>
            </a:pPr>
            <a:r>
              <a:rPr lang="en-US" sz="1800" dirty="0"/>
              <a:t>Sparse fuzz/property testing on parsers and input heavy code.</a:t>
            </a:r>
            <a:endParaRPr lang="en-US"/>
          </a:p>
          <a:p>
            <a:pPr lvl="1" indent="-228600">
              <a:buSzPts val="2000"/>
              <a:buFont typeface="Courier New"/>
              <a:buChar char="o"/>
            </a:pPr>
            <a:r>
              <a:rPr lang="en-US" sz="1800" dirty="0"/>
              <a:t>Secrets lifecycle not fully automated (rotation/broker/access).</a:t>
            </a:r>
          </a:p>
          <a:p>
            <a:pPr lvl="1" indent="-228600">
              <a:buSzPts val="2000"/>
              <a:buFont typeface="Courier New"/>
              <a:buChar char="o"/>
            </a:pPr>
            <a:r>
              <a:rPr lang="en-US" sz="1800" dirty="0"/>
              <a:t>IR runbooks, backup/restore drills not yet routine.</a:t>
            </a:r>
            <a:endParaRPr lang="en-US"/>
          </a:p>
          <a:p>
            <a:pPr>
              <a:buSzPts val="2000"/>
            </a:pPr>
            <a:endParaRPr lang="en-US" sz="2000" b="1"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5">
          <a:extLst>
            <a:ext uri="{FF2B5EF4-FFF2-40B4-BE49-F238E27FC236}">
              <a16:creationId xmlns:a16="http://schemas.microsoft.com/office/drawing/2014/main" id="{C63D43E0-834E-4C67-9B56-5656D7BB892F}"/>
            </a:ext>
          </a:extLst>
        </p:cNvPr>
        <p:cNvGrpSpPr/>
        <p:nvPr/>
      </p:nvGrpSpPr>
      <p:grpSpPr>
        <a:xfrm>
          <a:off x="0" y="0"/>
          <a:ext cx="0" cy="0"/>
          <a:chOff x="0" y="0"/>
          <a:chExt cx="0" cy="0"/>
        </a:xfrm>
      </p:grpSpPr>
      <p:sp>
        <p:nvSpPr>
          <p:cNvPr id="216" name="Google Shape;216;p11">
            <a:extLst>
              <a:ext uri="{FF2B5EF4-FFF2-40B4-BE49-F238E27FC236}">
                <a16:creationId xmlns:a16="http://schemas.microsoft.com/office/drawing/2014/main" id="{21A9963D-1959-BC75-56F0-054E82C04440}"/>
              </a:ext>
            </a:extLst>
          </p:cNvPr>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Benefits</a:t>
            </a:r>
            <a:endParaRPr dirty="0"/>
          </a:p>
        </p:txBody>
      </p:sp>
      <p:sp>
        <p:nvSpPr>
          <p:cNvPr id="217" name="Google Shape;217;p11">
            <a:extLst>
              <a:ext uri="{FF2B5EF4-FFF2-40B4-BE49-F238E27FC236}">
                <a16:creationId xmlns:a16="http://schemas.microsoft.com/office/drawing/2014/main" id="{252645E6-C735-BD8F-1C3A-4BC6E6FBEAF7}"/>
              </a:ext>
            </a:extLst>
          </p:cNvPr>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85000" lnSpcReduction="20000"/>
          </a:bodyPr>
          <a:lstStyle/>
          <a:p>
            <a:pPr>
              <a:buSzPts val="2000"/>
            </a:pPr>
            <a:r>
              <a:rPr lang="en-US" sz="2000" b="1"/>
              <a:t>Security &amp; engineering outcomes</a:t>
            </a:r>
            <a:endParaRPr lang="en-US" sz="2000" b="1" dirty="0"/>
          </a:p>
          <a:p>
            <a:pPr lvl="1" indent="-228600">
              <a:buSzPts val="2000"/>
              <a:buFont typeface="Courier New"/>
              <a:buChar char="o"/>
            </a:pPr>
            <a:r>
              <a:rPr lang="en-US" sz="1800"/>
              <a:t>Immediate reduction of high-impact risks (SQLi, overflow, info-leak) via tests + compiler guards.</a:t>
            </a:r>
            <a:endParaRPr lang="en-US" sz="1800" dirty="0"/>
          </a:p>
          <a:p>
            <a:pPr lvl="1" indent="-228600">
              <a:buSzPts val="2000"/>
              <a:buFont typeface="Courier New"/>
              <a:buChar char="o"/>
            </a:pPr>
            <a:r>
              <a:rPr lang="en-US" sz="1800"/>
              <a:t>Consistent defenses: param queries, sanitized errors, IaC guardrails, signed artifacts.</a:t>
            </a:r>
            <a:endParaRPr lang="en-US" sz="1800" dirty="0"/>
          </a:p>
          <a:p>
            <a:pPr lvl="1" indent="-228600">
              <a:buSzPts val="2000"/>
              <a:buFont typeface="Courier New"/>
              <a:buChar char="o"/>
            </a:pPr>
            <a:r>
              <a:rPr lang="en-US" sz="1800"/>
              <a:t>Faster, reproducible investigations (JUnit logs, SBOMs, scan reports, provenance).</a:t>
            </a:r>
            <a:endParaRPr lang="en-US" sz="1800" dirty="0"/>
          </a:p>
          <a:p>
            <a:pPr lvl="1" indent="-228600">
              <a:buSzPts val="2000"/>
              <a:buFont typeface="Courier New"/>
              <a:buChar char="o"/>
            </a:pPr>
            <a:r>
              <a:rPr lang="en-US" sz="1800" dirty="0"/>
              <a:t>Fewer hotfixes; earlier defect removal lowers rework costs.</a:t>
            </a:r>
          </a:p>
          <a:p>
            <a:pPr>
              <a:buSzPts val="2000"/>
            </a:pPr>
            <a:r>
              <a:rPr lang="en-US" sz="2000" b="1" dirty="0"/>
              <a:t>Operational &amp; business value</a:t>
            </a:r>
            <a:endParaRPr lang="en-US" dirty="0"/>
          </a:p>
          <a:p>
            <a:pPr lvl="1" indent="-228600">
              <a:buSzPts val="2000"/>
              <a:buFont typeface="Courier New"/>
              <a:buChar char="o"/>
            </a:pPr>
            <a:r>
              <a:rPr lang="en-US" sz="1800" dirty="0"/>
              <a:t>Compliance uplift (evidence on every PR/release); better audit readiness.</a:t>
            </a:r>
          </a:p>
          <a:p>
            <a:pPr lvl="1" indent="-228600">
              <a:buSzPts val="2000"/>
              <a:buFont typeface="Courier New"/>
              <a:buChar char="o"/>
            </a:pPr>
            <a:r>
              <a:rPr lang="en-US" sz="1800" dirty="0"/>
              <a:t>Safer deployments: admission policies, progressive rollouts, auto-rollback.</a:t>
            </a:r>
          </a:p>
          <a:p>
            <a:pPr lvl="1" indent="-228600">
              <a:buSzPts val="2000"/>
              <a:buFont typeface="Courier New"/>
              <a:buChar char="o"/>
            </a:pPr>
            <a:r>
              <a:rPr lang="en-US" sz="1800" dirty="0"/>
              <a:t>Higher developer confidence and clearer “definition of done.”</a:t>
            </a:r>
            <a:endParaRPr lang="en-US"/>
          </a:p>
          <a:p>
            <a:pPr lvl="1" indent="-228600">
              <a:buSzPts val="2000"/>
              <a:buFont typeface="Courier New"/>
              <a:buChar char="o"/>
            </a:pPr>
            <a:r>
              <a:rPr lang="en-US" sz="1800" dirty="0"/>
              <a:t>Improved stakeholder trust and reduced downtime/incident costs.</a:t>
            </a:r>
          </a:p>
          <a:p>
            <a:pPr>
              <a:buSzPts val="2000"/>
            </a:pPr>
            <a:r>
              <a:rPr lang="en-US" sz="2000" b="1" dirty="0"/>
              <a:t>Quick wins (next 30 days)</a:t>
            </a:r>
            <a:endParaRPr lang="en-US" dirty="0"/>
          </a:p>
          <a:p>
            <a:pPr lvl="1" indent="-228600">
              <a:buSzPts val="2000"/>
              <a:buFont typeface="Courier New"/>
              <a:buChar char="o"/>
            </a:pPr>
            <a:r>
              <a:rPr lang="en-US" sz="1800" dirty="0"/>
              <a:t>Make compiler warnings fatal; enforce parameterized queries org-wide.</a:t>
            </a:r>
          </a:p>
          <a:p>
            <a:pPr lvl="1" indent="-228600">
              <a:buSzPts val="2000"/>
              <a:buFont typeface="Courier New"/>
              <a:buChar char="o"/>
            </a:pPr>
            <a:r>
              <a:rPr lang="en-US" sz="1800" dirty="0"/>
              <a:t>Turn on SAST/SCA + </a:t>
            </a:r>
            <a:r>
              <a:rPr lang="en-US" sz="1800" err="1"/>
              <a:t>IaC</a:t>
            </a:r>
            <a:r>
              <a:rPr lang="en-US" sz="1800" dirty="0"/>
              <a:t> checks with </a:t>
            </a:r>
            <a:r>
              <a:rPr lang="en-US" sz="1800" b="1" dirty="0"/>
              <a:t>block on High/Critical</a:t>
            </a:r>
            <a:r>
              <a:rPr lang="en-US" sz="1800" dirty="0"/>
              <a:t> severities.</a:t>
            </a:r>
          </a:p>
          <a:p>
            <a:pPr lvl="1" indent="-228600">
              <a:buSzPts val="2000"/>
              <a:buFont typeface="Courier New"/>
              <a:buChar char="o"/>
            </a:pPr>
            <a:r>
              <a:rPr lang="en-US" sz="1800" dirty="0"/>
              <a:t>Generate SBOMs, scan images, </a:t>
            </a:r>
            <a:r>
              <a:rPr lang="en-US" sz="1800" b="1" dirty="0"/>
              <a:t>sign artifacts</a:t>
            </a:r>
            <a:r>
              <a:rPr lang="en-US" sz="1800" dirty="0"/>
              <a:t>; enable admission verification.</a:t>
            </a:r>
          </a:p>
          <a:p>
            <a:pPr lvl="1" indent="-228600">
              <a:buSzPts val="2000"/>
              <a:buFont typeface="Courier New"/>
              <a:buChar char="o"/>
            </a:pPr>
            <a:r>
              <a:rPr lang="en-US" sz="1800" dirty="0"/>
              <a:t>Standardize generic error handler and log sanitization.</a:t>
            </a:r>
          </a:p>
          <a:p>
            <a:pPr lvl="1" indent="-228600">
              <a:buSzPts val="2000"/>
              <a:buFont typeface="Courier New"/>
              <a:buChar char="o"/>
            </a:pPr>
            <a:r>
              <a:rPr lang="en-US" sz="1800" dirty="0"/>
              <a:t>Add pre-commit secret scanning; rotate any exposed secrets.</a:t>
            </a:r>
          </a:p>
          <a:p>
            <a:pPr>
              <a:buSzPts val="2000"/>
            </a:pPr>
            <a:endParaRPr lang="en-US" sz="2000" b="1" dirty="0"/>
          </a:p>
        </p:txBody>
      </p:sp>
      <p:pic>
        <p:nvPicPr>
          <p:cNvPr id="218" name="Google Shape;218;p11" descr="Green Pace logo">
            <a:extLst>
              <a:ext uri="{FF2B5EF4-FFF2-40B4-BE49-F238E27FC236}">
                <a16:creationId xmlns:a16="http://schemas.microsoft.com/office/drawing/2014/main" id="{B8625EC4-D6E5-CF3F-A827-960AD038AF0F}"/>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extLst>
      <p:ext uri="{BB962C8B-B14F-4D97-AF65-F5344CB8AC3E}">
        <p14:creationId xmlns:p14="http://schemas.microsoft.com/office/powerpoint/2010/main" val="3250488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C2307861-CAA0-B09E-FF69-51924EB99CE0}"/>
              </a:ext>
            </a:extLst>
          </p:cNvPr>
          <p:cNvSpPr txBox="1"/>
          <p:nvPr/>
        </p:nvSpPr>
        <p:spPr>
          <a:xfrm>
            <a:off x="236340" y="1415810"/>
            <a:ext cx="10363002" cy="54476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dirty="0">
                <a:solidFill>
                  <a:schemeClr val="bg1"/>
                </a:solidFill>
              </a:rPr>
              <a:t>Governance &amp; Risk</a:t>
            </a:r>
          </a:p>
          <a:p>
            <a:pPr marL="228600" indent="-228600">
              <a:buFont typeface=""/>
              <a:buChar char="•"/>
            </a:pPr>
            <a:r>
              <a:rPr lang="en-US" sz="1200" dirty="0">
                <a:solidFill>
                  <a:schemeClr val="bg1"/>
                </a:solidFill>
              </a:rPr>
              <a:t>No formal </a:t>
            </a:r>
            <a:r>
              <a:rPr lang="en-US" sz="1200" b="1" dirty="0">
                <a:solidFill>
                  <a:schemeClr val="bg1"/>
                </a:solidFill>
              </a:rPr>
              <a:t>risk-acceptance workflow</a:t>
            </a:r>
            <a:r>
              <a:rPr lang="en-US" sz="1200" dirty="0">
                <a:solidFill>
                  <a:schemeClr val="bg1"/>
                </a:solidFill>
              </a:rPr>
              <a:t>, </a:t>
            </a:r>
            <a:r>
              <a:rPr lang="en-US" sz="1200" b="1" dirty="0">
                <a:solidFill>
                  <a:schemeClr val="bg1"/>
                </a:solidFill>
              </a:rPr>
              <a:t>remediation SLAs</a:t>
            </a:r>
            <a:r>
              <a:rPr lang="en-US" sz="1200" dirty="0">
                <a:solidFill>
                  <a:schemeClr val="bg1"/>
                </a:solidFill>
              </a:rPr>
              <a:t>, or complete </a:t>
            </a:r>
            <a:r>
              <a:rPr lang="en-US" sz="1200" b="1" dirty="0">
                <a:solidFill>
                  <a:schemeClr val="bg1"/>
                </a:solidFill>
              </a:rPr>
              <a:t>asset inventory</a:t>
            </a:r>
            <a:r>
              <a:rPr lang="en-US" sz="1200" dirty="0">
                <a:solidFill>
                  <a:schemeClr val="bg1"/>
                </a:solidFill>
              </a:rPr>
              <a:t>.</a:t>
            </a:r>
          </a:p>
          <a:p>
            <a:pPr marL="228600" indent="-228600">
              <a:buFont typeface=""/>
              <a:buChar char="•"/>
            </a:pPr>
            <a:r>
              <a:rPr lang="en-US" sz="1200" b="1" dirty="0">
                <a:solidFill>
                  <a:schemeClr val="bg1"/>
                </a:solidFill>
              </a:rPr>
              <a:t>Third-party/vendor risk</a:t>
            </a:r>
            <a:r>
              <a:rPr lang="en-US" sz="1200" dirty="0">
                <a:solidFill>
                  <a:schemeClr val="bg1"/>
                </a:solidFill>
              </a:rPr>
              <a:t> and </a:t>
            </a:r>
            <a:r>
              <a:rPr lang="en-US" sz="1200" b="1" dirty="0">
                <a:solidFill>
                  <a:schemeClr val="bg1"/>
                </a:solidFill>
              </a:rPr>
              <a:t>license compliance</a:t>
            </a:r>
            <a:r>
              <a:rPr lang="en-US" sz="1200" dirty="0">
                <a:solidFill>
                  <a:schemeClr val="bg1"/>
                </a:solidFill>
              </a:rPr>
              <a:t> not defined.</a:t>
            </a:r>
          </a:p>
          <a:p>
            <a:r>
              <a:rPr lang="en-US" sz="1200" b="1" dirty="0">
                <a:solidFill>
                  <a:schemeClr val="bg1"/>
                </a:solidFill>
              </a:rPr>
              <a:t>Application Security</a:t>
            </a:r>
          </a:p>
          <a:p>
            <a:pPr marL="228600" indent="-228600">
              <a:buFont typeface=""/>
              <a:buChar char="•"/>
            </a:pPr>
            <a:r>
              <a:rPr lang="en-US" sz="1200" dirty="0">
                <a:solidFill>
                  <a:schemeClr val="bg1"/>
                </a:solidFill>
              </a:rPr>
              <a:t>Standards focus on SQLi/overflow only; missing </a:t>
            </a:r>
            <a:r>
              <a:rPr lang="en-US" sz="1200" b="1" dirty="0">
                <a:solidFill>
                  <a:schemeClr val="bg1"/>
                </a:solidFill>
              </a:rPr>
              <a:t>XSS/CSRF/SSRF/path traversal/deserialization/XXE/command injection</a:t>
            </a:r>
            <a:r>
              <a:rPr lang="en-US" sz="1200" dirty="0">
                <a:solidFill>
                  <a:schemeClr val="bg1"/>
                </a:solidFill>
              </a:rPr>
              <a:t>.</a:t>
            </a:r>
          </a:p>
          <a:p>
            <a:pPr marL="228600" indent="-228600">
              <a:buFont typeface=""/>
              <a:buChar char="•"/>
            </a:pPr>
            <a:r>
              <a:rPr lang="en-US" sz="1200" dirty="0">
                <a:solidFill>
                  <a:schemeClr val="bg1"/>
                </a:solidFill>
              </a:rPr>
              <a:t>Lacks </a:t>
            </a:r>
            <a:r>
              <a:rPr lang="en-US" sz="1200" b="1" dirty="0">
                <a:solidFill>
                  <a:schemeClr val="bg1"/>
                </a:solidFill>
              </a:rPr>
              <a:t>output encoding/CSP</a:t>
            </a:r>
            <a:r>
              <a:rPr lang="en-US" sz="1200" dirty="0">
                <a:solidFill>
                  <a:schemeClr val="bg1"/>
                </a:solidFill>
              </a:rPr>
              <a:t>, </a:t>
            </a:r>
            <a:r>
              <a:rPr lang="en-US" sz="1200" b="1" dirty="0">
                <a:solidFill>
                  <a:schemeClr val="bg1"/>
                </a:solidFill>
              </a:rPr>
              <a:t>secure file handling</a:t>
            </a:r>
            <a:r>
              <a:rPr lang="en-US" sz="1200" dirty="0">
                <a:solidFill>
                  <a:schemeClr val="bg1"/>
                </a:solidFill>
              </a:rPr>
              <a:t>, and </a:t>
            </a:r>
            <a:r>
              <a:rPr lang="en-US" sz="1200" b="1" dirty="0">
                <a:solidFill>
                  <a:schemeClr val="bg1"/>
                </a:solidFill>
              </a:rPr>
              <a:t>secrets-in-code</a:t>
            </a:r>
            <a:r>
              <a:rPr lang="en-US" sz="1200" dirty="0">
                <a:solidFill>
                  <a:schemeClr val="bg1"/>
                </a:solidFill>
              </a:rPr>
              <a:t> rules.</a:t>
            </a:r>
          </a:p>
          <a:p>
            <a:r>
              <a:rPr lang="en-US" sz="1200" b="1" dirty="0">
                <a:solidFill>
                  <a:schemeClr val="bg1"/>
                </a:solidFill>
              </a:rPr>
              <a:t>Identity &amp; Access (AAA)</a:t>
            </a:r>
          </a:p>
          <a:p>
            <a:pPr marL="228600" indent="-228600">
              <a:buFont typeface=""/>
              <a:buChar char="•"/>
            </a:pPr>
            <a:r>
              <a:rPr lang="en-US" sz="1200" b="1" dirty="0">
                <a:solidFill>
                  <a:schemeClr val="bg1"/>
                </a:solidFill>
              </a:rPr>
              <a:t>MFA</a:t>
            </a:r>
            <a:r>
              <a:rPr lang="en-US" sz="1200" dirty="0">
                <a:solidFill>
                  <a:schemeClr val="bg1"/>
                </a:solidFill>
              </a:rPr>
              <a:t> not enforced everywhere; </a:t>
            </a:r>
            <a:r>
              <a:rPr lang="en-US" sz="1200" b="1" dirty="0">
                <a:solidFill>
                  <a:schemeClr val="bg1"/>
                </a:solidFill>
              </a:rPr>
              <a:t>session/token</a:t>
            </a:r>
            <a:r>
              <a:rPr lang="en-US" sz="1200" dirty="0">
                <a:solidFill>
                  <a:schemeClr val="bg1"/>
                </a:solidFill>
              </a:rPr>
              <a:t> lifetime &amp; rotation unspecified.</a:t>
            </a:r>
          </a:p>
          <a:p>
            <a:pPr marL="228600" indent="-228600">
              <a:buFont typeface=""/>
              <a:buChar char="•"/>
            </a:pPr>
            <a:r>
              <a:rPr lang="en-US" sz="1200" b="1" dirty="0">
                <a:solidFill>
                  <a:schemeClr val="bg1"/>
                </a:solidFill>
              </a:rPr>
              <a:t>Least privilege/</a:t>
            </a:r>
            <a:r>
              <a:rPr lang="en-US" sz="1200" b="1" err="1">
                <a:solidFill>
                  <a:schemeClr val="bg1"/>
                </a:solidFill>
              </a:rPr>
              <a:t>SoD</a:t>
            </a:r>
            <a:r>
              <a:rPr lang="en-US" sz="1200" dirty="0">
                <a:solidFill>
                  <a:schemeClr val="bg1"/>
                </a:solidFill>
              </a:rPr>
              <a:t> and </a:t>
            </a:r>
            <a:r>
              <a:rPr lang="en-US" sz="1200" b="1" dirty="0">
                <a:solidFill>
                  <a:schemeClr val="bg1"/>
                </a:solidFill>
              </a:rPr>
              <a:t>periodic access reviews</a:t>
            </a:r>
            <a:r>
              <a:rPr lang="en-US" sz="1200" dirty="0">
                <a:solidFill>
                  <a:schemeClr val="bg1"/>
                </a:solidFill>
              </a:rPr>
              <a:t> absent.</a:t>
            </a:r>
          </a:p>
          <a:p>
            <a:pPr marL="228600" indent="-228600">
              <a:buFont typeface=""/>
              <a:buChar char="•"/>
            </a:pPr>
            <a:r>
              <a:rPr lang="en-US" sz="1200" b="1" dirty="0">
                <a:solidFill>
                  <a:schemeClr val="bg1"/>
                </a:solidFill>
              </a:rPr>
              <a:t>Service-to-service auth &amp; </a:t>
            </a:r>
            <a:r>
              <a:rPr lang="en-US" sz="1200" b="1" err="1">
                <a:solidFill>
                  <a:schemeClr val="bg1"/>
                </a:solidFill>
              </a:rPr>
              <a:t>mTLS</a:t>
            </a:r>
            <a:r>
              <a:rPr lang="en-US" sz="1200" b="1" dirty="0">
                <a:solidFill>
                  <a:schemeClr val="bg1"/>
                </a:solidFill>
              </a:rPr>
              <a:t>/JWT validation</a:t>
            </a:r>
            <a:r>
              <a:rPr lang="en-US" sz="1200" dirty="0">
                <a:solidFill>
                  <a:schemeClr val="bg1"/>
                </a:solidFill>
              </a:rPr>
              <a:t> (</a:t>
            </a:r>
            <a:r>
              <a:rPr lang="en-US" sz="1200" err="1">
                <a:solidFill>
                  <a:schemeClr val="bg1"/>
                </a:solidFill>
              </a:rPr>
              <a:t>aud</a:t>
            </a:r>
            <a:r>
              <a:rPr lang="en-US" sz="1200" dirty="0">
                <a:solidFill>
                  <a:schemeClr val="bg1"/>
                </a:solidFill>
              </a:rPr>
              <a:t>/</a:t>
            </a:r>
            <a:r>
              <a:rPr lang="en-US" sz="1200" err="1">
                <a:solidFill>
                  <a:schemeClr val="bg1"/>
                </a:solidFill>
              </a:rPr>
              <a:t>iss</a:t>
            </a:r>
            <a:r>
              <a:rPr lang="en-US" sz="1200" dirty="0">
                <a:solidFill>
                  <a:schemeClr val="bg1"/>
                </a:solidFill>
              </a:rPr>
              <a:t>/exp/kid/rotation) not standardized.</a:t>
            </a:r>
          </a:p>
          <a:p>
            <a:r>
              <a:rPr lang="en-US" sz="1200" b="1" dirty="0">
                <a:solidFill>
                  <a:schemeClr val="bg1"/>
                </a:solidFill>
              </a:rPr>
              <a:t>Data Protection</a:t>
            </a:r>
          </a:p>
          <a:p>
            <a:pPr marL="228600" indent="-228600">
              <a:buFont typeface=""/>
              <a:buChar char="•"/>
            </a:pPr>
            <a:r>
              <a:rPr lang="en-US" sz="1200" dirty="0">
                <a:solidFill>
                  <a:schemeClr val="bg1"/>
                </a:solidFill>
              </a:rPr>
              <a:t>No </a:t>
            </a:r>
            <a:r>
              <a:rPr lang="en-US" sz="1200" b="1" dirty="0">
                <a:solidFill>
                  <a:schemeClr val="bg1"/>
                </a:solidFill>
              </a:rPr>
              <a:t>data classification</a:t>
            </a:r>
            <a:r>
              <a:rPr lang="en-US" sz="1200" dirty="0">
                <a:solidFill>
                  <a:schemeClr val="bg1"/>
                </a:solidFill>
              </a:rPr>
              <a:t>; weak detail on </a:t>
            </a:r>
            <a:r>
              <a:rPr lang="en-US" sz="1200" b="1" dirty="0">
                <a:solidFill>
                  <a:schemeClr val="bg1"/>
                </a:solidFill>
              </a:rPr>
              <a:t>encryption in use</a:t>
            </a:r>
            <a:r>
              <a:rPr lang="en-US" sz="1200" dirty="0">
                <a:solidFill>
                  <a:schemeClr val="bg1"/>
                </a:solidFill>
              </a:rPr>
              <a:t> (field-level/TEE).</a:t>
            </a:r>
          </a:p>
          <a:p>
            <a:pPr marL="228600" indent="-228600">
              <a:buFont typeface=""/>
              <a:buChar char="•"/>
            </a:pPr>
            <a:r>
              <a:rPr lang="en-US" sz="1200" b="1" dirty="0">
                <a:solidFill>
                  <a:schemeClr val="bg1"/>
                </a:solidFill>
              </a:rPr>
              <a:t>KMS/HSM</a:t>
            </a:r>
            <a:r>
              <a:rPr lang="en-US" sz="1200" dirty="0">
                <a:solidFill>
                  <a:schemeClr val="bg1"/>
                </a:solidFill>
              </a:rPr>
              <a:t>, </a:t>
            </a:r>
            <a:r>
              <a:rPr lang="en-US" sz="1200" b="1" dirty="0">
                <a:solidFill>
                  <a:schemeClr val="bg1"/>
                </a:solidFill>
              </a:rPr>
              <a:t>key rotation</a:t>
            </a:r>
            <a:r>
              <a:rPr lang="en-US" sz="1200" dirty="0">
                <a:solidFill>
                  <a:schemeClr val="bg1"/>
                </a:solidFill>
              </a:rPr>
              <a:t>, </a:t>
            </a:r>
            <a:r>
              <a:rPr lang="en-US" sz="1200" b="1" dirty="0">
                <a:solidFill>
                  <a:schemeClr val="bg1"/>
                </a:solidFill>
              </a:rPr>
              <a:t>backup encryption/access</a:t>
            </a:r>
            <a:r>
              <a:rPr lang="en-US" sz="1200" dirty="0">
                <a:solidFill>
                  <a:schemeClr val="bg1"/>
                </a:solidFill>
              </a:rPr>
              <a:t> not mandated.</a:t>
            </a:r>
          </a:p>
          <a:p>
            <a:r>
              <a:rPr lang="en-US" sz="1200" b="1" dirty="0">
                <a:solidFill>
                  <a:schemeClr val="bg1"/>
                </a:solidFill>
              </a:rPr>
              <a:t>Infrastructure &amp; Cloud</a:t>
            </a:r>
          </a:p>
          <a:p>
            <a:pPr marL="228600" indent="-228600">
              <a:buFont typeface=""/>
              <a:buChar char="•"/>
            </a:pPr>
            <a:r>
              <a:rPr lang="en-US" sz="1200" dirty="0">
                <a:solidFill>
                  <a:schemeClr val="bg1"/>
                </a:solidFill>
              </a:rPr>
              <a:t>No baseline hardening (</a:t>
            </a:r>
            <a:r>
              <a:rPr lang="en-US" sz="1200" b="1" dirty="0">
                <a:solidFill>
                  <a:schemeClr val="bg1"/>
                </a:solidFill>
              </a:rPr>
              <a:t>CIS</a:t>
            </a:r>
            <a:r>
              <a:rPr lang="en-US" sz="1200" dirty="0">
                <a:solidFill>
                  <a:schemeClr val="bg1"/>
                </a:solidFill>
              </a:rPr>
              <a:t>), </a:t>
            </a:r>
            <a:r>
              <a:rPr lang="en-US" sz="1200" b="1" dirty="0">
                <a:solidFill>
                  <a:schemeClr val="bg1"/>
                </a:solidFill>
              </a:rPr>
              <a:t>drift detection</a:t>
            </a:r>
            <a:r>
              <a:rPr lang="en-US" sz="1200" dirty="0">
                <a:solidFill>
                  <a:schemeClr val="bg1"/>
                </a:solidFill>
              </a:rPr>
              <a:t>, or </a:t>
            </a:r>
            <a:r>
              <a:rPr lang="en-US" sz="1200" b="1" dirty="0">
                <a:solidFill>
                  <a:schemeClr val="bg1"/>
                </a:solidFill>
              </a:rPr>
              <a:t>network egress controls</a:t>
            </a:r>
            <a:r>
              <a:rPr lang="en-US" sz="1200" dirty="0">
                <a:solidFill>
                  <a:schemeClr val="bg1"/>
                </a:solidFill>
              </a:rPr>
              <a:t>.</a:t>
            </a:r>
          </a:p>
          <a:p>
            <a:pPr marL="228600" indent="-228600">
              <a:buFont typeface=""/>
              <a:buChar char="•"/>
            </a:pPr>
            <a:r>
              <a:rPr lang="en-US" sz="1200" dirty="0">
                <a:solidFill>
                  <a:schemeClr val="bg1"/>
                </a:solidFill>
              </a:rPr>
              <a:t>Container runtime policies (</a:t>
            </a:r>
            <a:r>
              <a:rPr lang="en-US" sz="1200" b="1" dirty="0">
                <a:solidFill>
                  <a:schemeClr val="bg1"/>
                </a:solidFill>
              </a:rPr>
              <a:t>seccomp/</a:t>
            </a:r>
            <a:r>
              <a:rPr lang="en-US" sz="1200" b="1" err="1">
                <a:solidFill>
                  <a:schemeClr val="bg1"/>
                </a:solidFill>
              </a:rPr>
              <a:t>AppArmor</a:t>
            </a:r>
            <a:r>
              <a:rPr lang="en-US" sz="1200" dirty="0">
                <a:solidFill>
                  <a:schemeClr val="bg1"/>
                </a:solidFill>
              </a:rPr>
              <a:t>, read-only FS, non-root) not required.</a:t>
            </a:r>
          </a:p>
          <a:p>
            <a:pPr marL="228600" indent="-228600">
              <a:buFont typeface=""/>
              <a:buChar char="•"/>
            </a:pPr>
            <a:r>
              <a:rPr lang="en-US" sz="1200" b="1" dirty="0">
                <a:solidFill>
                  <a:schemeClr val="bg1"/>
                </a:solidFill>
              </a:rPr>
              <a:t>WAF/rate limiting/bot defense</a:t>
            </a:r>
            <a:r>
              <a:rPr lang="en-US" sz="1200" dirty="0">
                <a:solidFill>
                  <a:schemeClr val="bg1"/>
                </a:solidFill>
              </a:rPr>
              <a:t> not specified.</a:t>
            </a:r>
          </a:p>
          <a:p>
            <a:r>
              <a:rPr lang="en-US" sz="1200" b="1" dirty="0">
                <a:solidFill>
                  <a:schemeClr val="bg1"/>
                </a:solidFill>
              </a:rPr>
              <a:t>Supply Chain</a:t>
            </a:r>
          </a:p>
          <a:p>
            <a:pPr marL="228600" indent="-228600">
              <a:buFont typeface=""/>
              <a:buChar char="•"/>
            </a:pPr>
            <a:r>
              <a:rPr lang="en-US" sz="1200" b="1" dirty="0">
                <a:solidFill>
                  <a:schemeClr val="bg1"/>
                </a:solidFill>
              </a:rPr>
              <a:t>SBOM</a:t>
            </a:r>
            <a:r>
              <a:rPr lang="en-US" sz="1200" dirty="0">
                <a:solidFill>
                  <a:schemeClr val="bg1"/>
                </a:solidFill>
              </a:rPr>
              <a:t> and </a:t>
            </a:r>
            <a:r>
              <a:rPr lang="en-US" sz="1200" b="1" dirty="0">
                <a:solidFill>
                  <a:schemeClr val="bg1"/>
                </a:solidFill>
              </a:rPr>
              <a:t>artifact signing/verification</a:t>
            </a:r>
            <a:r>
              <a:rPr lang="en-US" sz="1200" dirty="0">
                <a:solidFill>
                  <a:schemeClr val="bg1"/>
                </a:solidFill>
              </a:rPr>
              <a:t> not mandated across all services.</a:t>
            </a:r>
          </a:p>
          <a:p>
            <a:pPr marL="228600" indent="-228600">
              <a:buFont typeface=""/>
              <a:buChar char="•"/>
            </a:pPr>
            <a:r>
              <a:rPr lang="en-US" sz="1200" dirty="0">
                <a:solidFill>
                  <a:schemeClr val="bg1"/>
                </a:solidFill>
              </a:rPr>
              <a:t>No </a:t>
            </a:r>
            <a:r>
              <a:rPr lang="en-US" sz="1200" b="1" dirty="0">
                <a:solidFill>
                  <a:schemeClr val="bg1"/>
                </a:solidFill>
              </a:rPr>
              <a:t>dependency update cadence</a:t>
            </a:r>
            <a:r>
              <a:rPr lang="en-US" sz="1200" dirty="0">
                <a:solidFill>
                  <a:schemeClr val="bg1"/>
                </a:solidFill>
              </a:rPr>
              <a:t> (Renovate) or </a:t>
            </a:r>
            <a:r>
              <a:rPr lang="en-US" sz="1200" b="1" dirty="0">
                <a:solidFill>
                  <a:schemeClr val="bg1"/>
                </a:solidFill>
              </a:rPr>
              <a:t>SLSA/provenance</a:t>
            </a:r>
            <a:r>
              <a:rPr lang="en-US" sz="1200" dirty="0">
                <a:solidFill>
                  <a:schemeClr val="bg1"/>
                </a:solidFill>
              </a:rPr>
              <a:t> level target.</a:t>
            </a:r>
          </a:p>
          <a:p>
            <a:r>
              <a:rPr lang="en-US" sz="1200" b="1" dirty="0">
                <a:solidFill>
                  <a:schemeClr val="bg1"/>
                </a:solidFill>
              </a:rPr>
              <a:t>Testing &amp; Automation</a:t>
            </a:r>
          </a:p>
          <a:p>
            <a:pPr marL="228600" indent="-228600">
              <a:buFont typeface=""/>
              <a:buChar char="•"/>
            </a:pPr>
            <a:r>
              <a:rPr lang="en-US" sz="1200" dirty="0">
                <a:solidFill>
                  <a:schemeClr val="bg1"/>
                </a:solidFill>
              </a:rPr>
              <a:t>Missing </a:t>
            </a:r>
            <a:r>
              <a:rPr lang="en-US" sz="1200" b="1" dirty="0">
                <a:solidFill>
                  <a:schemeClr val="bg1"/>
                </a:solidFill>
              </a:rPr>
              <a:t>DAST coverage for auth flows</a:t>
            </a:r>
            <a:r>
              <a:rPr lang="en-US" sz="1200" dirty="0">
                <a:solidFill>
                  <a:schemeClr val="bg1"/>
                </a:solidFill>
              </a:rPr>
              <a:t>, </a:t>
            </a:r>
            <a:r>
              <a:rPr lang="en-US" sz="1200" b="1" dirty="0">
                <a:solidFill>
                  <a:schemeClr val="bg1"/>
                </a:solidFill>
              </a:rPr>
              <a:t>fuzz/property tests</a:t>
            </a:r>
            <a:r>
              <a:rPr lang="en-US" sz="1200" dirty="0">
                <a:solidFill>
                  <a:schemeClr val="bg1"/>
                </a:solidFill>
              </a:rPr>
              <a:t>, and </a:t>
            </a:r>
            <a:r>
              <a:rPr lang="en-US" sz="1200" b="1" dirty="0">
                <a:solidFill>
                  <a:schemeClr val="bg1"/>
                </a:solidFill>
              </a:rPr>
              <a:t>coverage targets</a:t>
            </a:r>
            <a:r>
              <a:rPr lang="en-US" sz="1200" dirty="0">
                <a:solidFill>
                  <a:schemeClr val="bg1"/>
                </a:solidFill>
              </a:rPr>
              <a:t>.</a:t>
            </a:r>
          </a:p>
          <a:p>
            <a:pPr marL="228600" indent="-228600">
              <a:buFont typeface=""/>
              <a:buChar char="•"/>
            </a:pPr>
            <a:r>
              <a:rPr lang="en-US" sz="1200" b="1" dirty="0">
                <a:solidFill>
                  <a:schemeClr val="bg1"/>
                </a:solidFill>
              </a:rPr>
              <a:t>Secrets scanning</a:t>
            </a:r>
            <a:r>
              <a:rPr lang="en-US" sz="1200" dirty="0">
                <a:solidFill>
                  <a:schemeClr val="bg1"/>
                </a:solidFill>
              </a:rPr>
              <a:t> not enforced pre-commit/PR; no </a:t>
            </a:r>
            <a:r>
              <a:rPr lang="en-US" sz="1200" b="1" dirty="0">
                <a:solidFill>
                  <a:schemeClr val="bg1"/>
                </a:solidFill>
              </a:rPr>
              <a:t>perf/security regression gates</a:t>
            </a:r>
            <a:r>
              <a:rPr lang="en-US" sz="1200" dirty="0">
                <a:solidFill>
                  <a:schemeClr val="bg1"/>
                </a:solidFill>
              </a:rPr>
              <a:t>.</a:t>
            </a:r>
          </a:p>
          <a:p>
            <a:r>
              <a:rPr lang="en-US" sz="1200" b="1" dirty="0">
                <a:solidFill>
                  <a:schemeClr val="bg1"/>
                </a:solidFill>
              </a:rPr>
              <a:t>Observability &amp; IR</a:t>
            </a:r>
          </a:p>
          <a:p>
            <a:pPr marL="228600" indent="-228600">
              <a:buFont typeface=""/>
              <a:buChar char="•"/>
            </a:pPr>
            <a:r>
              <a:rPr lang="en-US" sz="1200" b="1" dirty="0">
                <a:solidFill>
                  <a:schemeClr val="bg1"/>
                </a:solidFill>
              </a:rPr>
              <a:t>PII log scrubbing</a:t>
            </a:r>
            <a:r>
              <a:rPr lang="en-US" sz="1200" dirty="0">
                <a:solidFill>
                  <a:schemeClr val="bg1"/>
                </a:solidFill>
              </a:rPr>
              <a:t>, </a:t>
            </a:r>
            <a:r>
              <a:rPr lang="en-US" sz="1200" b="1" dirty="0">
                <a:solidFill>
                  <a:schemeClr val="bg1"/>
                </a:solidFill>
              </a:rPr>
              <a:t>log retention</a:t>
            </a:r>
            <a:r>
              <a:rPr lang="en-US" sz="1200" dirty="0">
                <a:solidFill>
                  <a:schemeClr val="bg1"/>
                </a:solidFill>
              </a:rPr>
              <a:t>, </a:t>
            </a:r>
            <a:r>
              <a:rPr lang="en-US" sz="1200" b="1" dirty="0">
                <a:solidFill>
                  <a:schemeClr val="bg1"/>
                </a:solidFill>
              </a:rPr>
              <a:t>alert thresholds</a:t>
            </a:r>
            <a:r>
              <a:rPr lang="en-US" sz="1200" dirty="0">
                <a:solidFill>
                  <a:schemeClr val="bg1"/>
                </a:solidFill>
              </a:rPr>
              <a:t>, </a:t>
            </a:r>
            <a:r>
              <a:rPr lang="en-US" sz="1200" b="1" dirty="0">
                <a:solidFill>
                  <a:schemeClr val="bg1"/>
                </a:solidFill>
              </a:rPr>
              <a:t>IR runbooks</a:t>
            </a:r>
            <a:r>
              <a:rPr lang="en-US" sz="1200" dirty="0">
                <a:solidFill>
                  <a:schemeClr val="bg1"/>
                </a:solidFill>
              </a:rPr>
              <a:t>, and </a:t>
            </a:r>
            <a:r>
              <a:rPr lang="en-US" sz="1200" b="1" dirty="0">
                <a:solidFill>
                  <a:schemeClr val="bg1"/>
                </a:solidFill>
              </a:rPr>
              <a:t>DR/backups RTO/RPO drills</a:t>
            </a:r>
            <a:r>
              <a:rPr lang="en-US" sz="1200" dirty="0">
                <a:solidFill>
                  <a:schemeClr val="bg1"/>
                </a:solidFill>
              </a:rPr>
              <a:t> not defined.</a:t>
            </a:r>
          </a:p>
          <a:p>
            <a:r>
              <a:rPr lang="en-US" sz="1200" b="1" dirty="0">
                <a:solidFill>
                  <a:schemeClr val="bg1"/>
                </a:solidFill>
              </a:rPr>
              <a:t>Privacy &amp; Compliance</a:t>
            </a:r>
          </a:p>
          <a:p>
            <a:pPr marL="228600" indent="-228600">
              <a:buFont typeface=""/>
              <a:buChar char="•"/>
            </a:pPr>
            <a:r>
              <a:rPr lang="en-US" sz="1200" b="1" dirty="0">
                <a:solidFill>
                  <a:schemeClr val="bg1"/>
                </a:solidFill>
              </a:rPr>
              <a:t>Data residency/retention</a:t>
            </a:r>
            <a:r>
              <a:rPr lang="en-US" sz="1200" dirty="0">
                <a:solidFill>
                  <a:schemeClr val="bg1"/>
                </a:solidFill>
              </a:rPr>
              <a:t> and </a:t>
            </a:r>
            <a:r>
              <a:rPr lang="en-US" sz="1200" b="1" dirty="0">
                <a:solidFill>
                  <a:schemeClr val="bg1"/>
                </a:solidFill>
              </a:rPr>
              <a:t>data subject rights</a:t>
            </a:r>
            <a:r>
              <a:rPr lang="en-US" sz="1200" dirty="0">
                <a:solidFill>
                  <a:schemeClr val="bg1"/>
                </a:solidFill>
              </a:rPr>
              <a:t> processes not captured.</a:t>
            </a:r>
          </a:p>
          <a:p>
            <a:r>
              <a:rPr lang="en-US" sz="1200" b="1" dirty="0">
                <a:solidFill>
                  <a:schemeClr val="bg1"/>
                </a:solidFill>
              </a:rPr>
              <a:t>People &amp; Process</a:t>
            </a:r>
          </a:p>
          <a:p>
            <a:pPr marL="228600" indent="-228600">
              <a:buFont typeface=""/>
              <a:buChar char="•"/>
            </a:pPr>
            <a:r>
              <a:rPr lang="en-US" sz="1200" dirty="0">
                <a:solidFill>
                  <a:schemeClr val="bg1"/>
                </a:solidFill>
              </a:rPr>
              <a:t>No cadence for </a:t>
            </a:r>
            <a:r>
              <a:rPr lang="en-US" sz="1200" b="1" dirty="0">
                <a:solidFill>
                  <a:schemeClr val="bg1"/>
                </a:solidFill>
              </a:rPr>
              <a:t>secure-coding training</a:t>
            </a:r>
            <a:r>
              <a:rPr lang="en-US" sz="1200" dirty="0">
                <a:solidFill>
                  <a:schemeClr val="bg1"/>
                </a:solidFill>
              </a:rPr>
              <a:t>, </a:t>
            </a:r>
            <a:r>
              <a:rPr lang="en-US" sz="1200" b="1" dirty="0">
                <a:solidFill>
                  <a:schemeClr val="bg1"/>
                </a:solidFill>
              </a:rPr>
              <a:t>threat modeling workshops</a:t>
            </a:r>
            <a:r>
              <a:rPr lang="en-US" sz="1200" dirty="0">
                <a:solidFill>
                  <a:schemeClr val="bg1"/>
                </a:solidFill>
              </a:rPr>
              <a:t>, or </a:t>
            </a:r>
            <a:r>
              <a:rPr lang="en-US" sz="1200" b="1" dirty="0">
                <a:solidFill>
                  <a:schemeClr val="bg1"/>
                </a:solidFill>
              </a:rPr>
              <a:t>security champions</a:t>
            </a:r>
            <a:r>
              <a:rPr lang="en-US" sz="1200" dirty="0">
                <a:solidFill>
                  <a:schemeClr val="bg1"/>
                </a:solidFill>
              </a:rPr>
              <a:t>; code-review </a:t>
            </a:r>
            <a:r>
              <a:rPr lang="en-US" sz="1200" b="1" dirty="0">
                <a:solidFill>
                  <a:schemeClr val="bg1"/>
                </a:solidFill>
              </a:rPr>
              <a:t>security checklist</a:t>
            </a:r>
            <a:r>
              <a:rPr lang="en-US" sz="1200" dirty="0">
                <a:solidFill>
                  <a:schemeClr val="bg1"/>
                </a:solidFill>
              </a:rPr>
              <a:t> missing.</a:t>
            </a: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E8F7A7A4-B7AB-A049-C618-6877E9C70D91}"/>
              </a:ext>
            </a:extLst>
          </p:cNvPr>
          <p:cNvSpPr txBox="1"/>
          <p:nvPr/>
        </p:nvSpPr>
        <p:spPr>
          <a:xfrm>
            <a:off x="1383859" y="913917"/>
            <a:ext cx="7828917" cy="59400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dirty="0">
                <a:solidFill>
                  <a:schemeClr val="bg1"/>
                </a:solidFill>
              </a:rPr>
              <a:t>Secure SDLC &amp; Governance</a:t>
            </a:r>
          </a:p>
          <a:p>
            <a:pPr marL="228600" indent="-228600">
              <a:buFont typeface=""/>
              <a:buChar char="•"/>
            </a:pPr>
            <a:r>
              <a:rPr lang="en-US" sz="1000" b="1" dirty="0">
                <a:solidFill>
                  <a:schemeClr val="bg1"/>
                </a:solidFill>
              </a:rPr>
              <a:t>NIST SSDF (SP 800-218)</a:t>
            </a:r>
            <a:r>
              <a:rPr lang="en-US" sz="1000" dirty="0">
                <a:solidFill>
                  <a:schemeClr val="bg1"/>
                </a:solidFill>
              </a:rPr>
              <a:t> – baseline secure-dev practices; make them PR acceptance criteria.</a:t>
            </a:r>
          </a:p>
          <a:p>
            <a:pPr marL="228600" indent="-228600">
              <a:buFont typeface=""/>
              <a:buChar char="•"/>
            </a:pPr>
            <a:r>
              <a:rPr lang="en-US" sz="1000" b="1" dirty="0">
                <a:solidFill>
                  <a:schemeClr val="bg1"/>
                </a:solidFill>
              </a:rPr>
              <a:t>OWASP SAMM</a:t>
            </a:r>
            <a:r>
              <a:rPr lang="en-US" sz="1000" dirty="0">
                <a:solidFill>
                  <a:schemeClr val="bg1"/>
                </a:solidFill>
              </a:rPr>
              <a:t> – program maturity model; set quarterly targets.</a:t>
            </a:r>
          </a:p>
          <a:p>
            <a:pPr marL="228600" indent="-228600">
              <a:buFont typeface=""/>
              <a:buChar char="•"/>
            </a:pPr>
            <a:r>
              <a:rPr lang="en-US" sz="1000" b="1" dirty="0">
                <a:solidFill>
                  <a:schemeClr val="bg1"/>
                </a:solidFill>
              </a:rPr>
              <a:t>ISO/IEC 27001/27002</a:t>
            </a:r>
            <a:r>
              <a:rPr lang="en-US" sz="1000" dirty="0">
                <a:solidFill>
                  <a:schemeClr val="bg1"/>
                </a:solidFill>
              </a:rPr>
              <a:t> – map policies/controls; align audits to Annex A.</a:t>
            </a:r>
          </a:p>
          <a:p>
            <a:r>
              <a:rPr lang="en-US" sz="1000" b="1" dirty="0">
                <a:solidFill>
                  <a:schemeClr val="bg1"/>
                </a:solidFill>
              </a:rPr>
              <a:t>Application &amp; Code</a:t>
            </a:r>
          </a:p>
          <a:p>
            <a:pPr marL="228600" indent="-228600">
              <a:buFont typeface=""/>
              <a:buChar char="•"/>
            </a:pPr>
            <a:r>
              <a:rPr lang="en-US" sz="1000" b="1" dirty="0">
                <a:solidFill>
                  <a:schemeClr val="bg1"/>
                </a:solidFill>
              </a:rPr>
              <a:t>OWASP ASVS 4.x</a:t>
            </a:r>
            <a:r>
              <a:rPr lang="en-US" sz="1000" dirty="0">
                <a:solidFill>
                  <a:schemeClr val="bg1"/>
                </a:solidFill>
              </a:rPr>
              <a:t> + </a:t>
            </a:r>
            <a:r>
              <a:rPr lang="en-US" sz="1000" b="1" dirty="0">
                <a:solidFill>
                  <a:schemeClr val="bg1"/>
                </a:solidFill>
              </a:rPr>
              <a:t>OWASP API Security Top 10 (2023)</a:t>
            </a:r>
            <a:r>
              <a:rPr lang="en-US" sz="1000" dirty="0">
                <a:solidFill>
                  <a:schemeClr val="bg1"/>
                </a:solidFill>
              </a:rPr>
              <a:t> – make these your functional security acceptance tests.</a:t>
            </a:r>
          </a:p>
          <a:p>
            <a:pPr marL="228600" indent="-228600">
              <a:buFont typeface=""/>
              <a:buChar char="•"/>
            </a:pPr>
            <a:r>
              <a:rPr lang="en-US" sz="1000" b="1" dirty="0">
                <a:solidFill>
                  <a:schemeClr val="bg1"/>
                </a:solidFill>
              </a:rPr>
              <a:t>CWE Top 25</a:t>
            </a:r>
            <a:r>
              <a:rPr lang="en-US" sz="1000" dirty="0">
                <a:solidFill>
                  <a:schemeClr val="bg1"/>
                </a:solidFill>
              </a:rPr>
              <a:t> tracking in backlog; fail PRs introducing listed CWEs.</a:t>
            </a:r>
          </a:p>
          <a:p>
            <a:pPr marL="228600" indent="-228600">
              <a:buFont typeface=""/>
              <a:buChar char="•"/>
            </a:pPr>
            <a:r>
              <a:rPr lang="en-US" sz="1000" b="1" dirty="0">
                <a:solidFill>
                  <a:schemeClr val="bg1"/>
                </a:solidFill>
              </a:rPr>
              <a:t>SEI CERT C++</a:t>
            </a:r>
            <a:r>
              <a:rPr lang="en-US" sz="1000" dirty="0">
                <a:solidFill>
                  <a:schemeClr val="bg1"/>
                </a:solidFill>
              </a:rPr>
              <a:t> + </a:t>
            </a:r>
            <a:r>
              <a:rPr lang="en-US" sz="1000" b="1" dirty="0">
                <a:solidFill>
                  <a:schemeClr val="bg1"/>
                </a:solidFill>
              </a:rPr>
              <a:t>C++ Core Guidelines</a:t>
            </a:r>
            <a:r>
              <a:rPr lang="en-US" sz="1000" dirty="0">
                <a:solidFill>
                  <a:schemeClr val="bg1"/>
                </a:solidFill>
              </a:rPr>
              <a:t> – ban unsafe C APIs (e.g., </a:t>
            </a:r>
            <a:r>
              <a:rPr lang="en-US" sz="1000" err="1">
                <a:solidFill>
                  <a:schemeClr val="bg1"/>
                </a:solidFill>
              </a:rPr>
              <a:t>strcpy</a:t>
            </a:r>
            <a:r>
              <a:rPr lang="en-US" sz="1000" dirty="0">
                <a:solidFill>
                  <a:schemeClr val="bg1"/>
                </a:solidFill>
              </a:rPr>
              <a:t>, </a:t>
            </a:r>
            <a:r>
              <a:rPr lang="en-US" sz="1000" err="1">
                <a:solidFill>
                  <a:schemeClr val="bg1"/>
                </a:solidFill>
              </a:rPr>
              <a:t>sprintf</a:t>
            </a:r>
            <a:r>
              <a:rPr lang="en-US" sz="1000" dirty="0">
                <a:solidFill>
                  <a:schemeClr val="bg1"/>
                </a:solidFill>
              </a:rPr>
              <a:t>) and enforce via linters/CI.</a:t>
            </a:r>
          </a:p>
          <a:p>
            <a:pPr marL="228600" indent="-228600">
              <a:buFont typeface=""/>
              <a:buChar char="•"/>
            </a:pPr>
            <a:r>
              <a:rPr lang="en-US" sz="1000" b="1" dirty="0">
                <a:solidFill>
                  <a:schemeClr val="bg1"/>
                </a:solidFill>
              </a:rPr>
              <a:t>Compiler/Sanitizers standard</a:t>
            </a:r>
            <a:r>
              <a:rPr lang="en-US" sz="1000" dirty="0">
                <a:solidFill>
                  <a:schemeClr val="bg1"/>
                </a:solidFill>
              </a:rPr>
              <a:t> – -Wall -</a:t>
            </a:r>
            <a:r>
              <a:rPr lang="en-US" sz="1000" err="1">
                <a:solidFill>
                  <a:schemeClr val="bg1"/>
                </a:solidFill>
              </a:rPr>
              <a:t>Wextra</a:t>
            </a:r>
            <a:r>
              <a:rPr lang="en-US" sz="1000" dirty="0">
                <a:solidFill>
                  <a:schemeClr val="bg1"/>
                </a:solidFill>
              </a:rPr>
              <a:t> -</a:t>
            </a:r>
            <a:r>
              <a:rPr lang="en-US" sz="1000" err="1">
                <a:solidFill>
                  <a:schemeClr val="bg1"/>
                </a:solidFill>
              </a:rPr>
              <a:t>Werror</a:t>
            </a:r>
            <a:r>
              <a:rPr lang="en-US" sz="1000" dirty="0">
                <a:solidFill>
                  <a:schemeClr val="bg1"/>
                </a:solidFill>
              </a:rPr>
              <a:t> -</a:t>
            </a:r>
            <a:r>
              <a:rPr lang="en-US" sz="1000" err="1">
                <a:solidFill>
                  <a:schemeClr val="bg1"/>
                </a:solidFill>
              </a:rPr>
              <a:t>fstack</a:t>
            </a:r>
            <a:r>
              <a:rPr lang="en-US" sz="1000" dirty="0">
                <a:solidFill>
                  <a:schemeClr val="bg1"/>
                </a:solidFill>
              </a:rPr>
              <a:t>-protector-strong -D_FORTIFY_SOURCE=3 -</a:t>
            </a:r>
            <a:r>
              <a:rPr lang="en-US" sz="1000" err="1">
                <a:solidFill>
                  <a:schemeClr val="bg1"/>
                </a:solidFill>
              </a:rPr>
              <a:t>fPIE</a:t>
            </a:r>
            <a:r>
              <a:rPr lang="en-US" sz="1000" dirty="0">
                <a:solidFill>
                  <a:schemeClr val="bg1"/>
                </a:solidFill>
              </a:rPr>
              <a:t> -pie (+ </a:t>
            </a:r>
            <a:r>
              <a:rPr lang="en-US" sz="1000" err="1">
                <a:solidFill>
                  <a:schemeClr val="bg1"/>
                </a:solidFill>
              </a:rPr>
              <a:t>ASan</a:t>
            </a:r>
            <a:r>
              <a:rPr lang="en-US" sz="1000" dirty="0">
                <a:solidFill>
                  <a:schemeClr val="bg1"/>
                </a:solidFill>
              </a:rPr>
              <a:t>/</a:t>
            </a:r>
            <a:r>
              <a:rPr lang="en-US" sz="1000" err="1">
                <a:solidFill>
                  <a:schemeClr val="bg1"/>
                </a:solidFill>
              </a:rPr>
              <a:t>UBSan</a:t>
            </a:r>
            <a:r>
              <a:rPr lang="en-US" sz="1000" dirty="0">
                <a:solidFill>
                  <a:schemeClr val="bg1"/>
                </a:solidFill>
              </a:rPr>
              <a:t> in CI where supported).</a:t>
            </a:r>
          </a:p>
          <a:p>
            <a:r>
              <a:rPr lang="en-US" sz="1000" b="1" dirty="0">
                <a:solidFill>
                  <a:schemeClr val="bg1"/>
                </a:solidFill>
              </a:rPr>
              <a:t>Identity (AAA)</a:t>
            </a:r>
          </a:p>
          <a:p>
            <a:pPr marL="228600" indent="-228600">
              <a:buFont typeface=""/>
              <a:buChar char="•"/>
            </a:pPr>
            <a:r>
              <a:rPr lang="en-US" sz="1000" b="1" dirty="0">
                <a:solidFill>
                  <a:schemeClr val="bg1"/>
                </a:solidFill>
              </a:rPr>
              <a:t>NIST SP 800-63B</a:t>
            </a:r>
            <a:r>
              <a:rPr lang="en-US" sz="1000" dirty="0">
                <a:solidFill>
                  <a:schemeClr val="bg1"/>
                </a:solidFill>
              </a:rPr>
              <a:t> – MFA, password, session/token requirements.</a:t>
            </a:r>
          </a:p>
          <a:p>
            <a:pPr marL="228600" indent="-228600">
              <a:buFont typeface=""/>
              <a:buChar char="•"/>
            </a:pPr>
            <a:r>
              <a:rPr lang="en-US" sz="1000" b="1" dirty="0">
                <a:solidFill>
                  <a:schemeClr val="bg1"/>
                </a:solidFill>
              </a:rPr>
              <a:t>OAuth 2.1 + OpenID Connect</a:t>
            </a:r>
            <a:r>
              <a:rPr lang="en-US" sz="1000" dirty="0">
                <a:solidFill>
                  <a:schemeClr val="bg1"/>
                </a:solidFill>
              </a:rPr>
              <a:t> – standardized user/service auth; </a:t>
            </a:r>
            <a:r>
              <a:rPr lang="en-US" sz="1000" b="1" err="1">
                <a:solidFill>
                  <a:schemeClr val="bg1"/>
                </a:solidFill>
              </a:rPr>
              <a:t>WebAuthn</a:t>
            </a:r>
            <a:r>
              <a:rPr lang="en-US" sz="1000" b="1" dirty="0">
                <a:solidFill>
                  <a:schemeClr val="bg1"/>
                </a:solidFill>
              </a:rPr>
              <a:t>/FIDO2</a:t>
            </a:r>
            <a:r>
              <a:rPr lang="en-US" sz="1000" dirty="0">
                <a:solidFill>
                  <a:schemeClr val="bg1"/>
                </a:solidFill>
              </a:rPr>
              <a:t> for admins.</a:t>
            </a:r>
          </a:p>
          <a:p>
            <a:r>
              <a:rPr lang="en-US" sz="1000" b="1" dirty="0">
                <a:solidFill>
                  <a:schemeClr val="bg1"/>
                </a:solidFill>
              </a:rPr>
              <a:t>Cryptography</a:t>
            </a:r>
          </a:p>
          <a:p>
            <a:pPr marL="228600" indent="-228600">
              <a:buFont typeface=""/>
              <a:buChar char="•"/>
            </a:pPr>
            <a:r>
              <a:rPr lang="en-US" sz="1000" b="1" dirty="0">
                <a:solidFill>
                  <a:schemeClr val="bg1"/>
                </a:solidFill>
              </a:rPr>
              <a:t>TLS 1.3 / IETF BCP 195</a:t>
            </a:r>
            <a:r>
              <a:rPr lang="en-US" sz="1000" dirty="0">
                <a:solidFill>
                  <a:schemeClr val="bg1"/>
                </a:solidFill>
              </a:rPr>
              <a:t> – strong cipher suites; HSTS.</a:t>
            </a:r>
          </a:p>
          <a:p>
            <a:pPr marL="228600" indent="-228600">
              <a:buFont typeface=""/>
              <a:buChar char="•"/>
            </a:pPr>
            <a:r>
              <a:rPr lang="en-US" sz="1000" b="1" dirty="0">
                <a:solidFill>
                  <a:schemeClr val="bg1"/>
                </a:solidFill>
              </a:rPr>
              <a:t>NIST SP 800-57</a:t>
            </a:r>
            <a:r>
              <a:rPr lang="en-US" sz="1000" dirty="0">
                <a:solidFill>
                  <a:schemeClr val="bg1"/>
                </a:solidFill>
              </a:rPr>
              <a:t> (key </a:t>
            </a:r>
            <a:r>
              <a:rPr lang="en-US" sz="1000" err="1">
                <a:solidFill>
                  <a:schemeClr val="bg1"/>
                </a:solidFill>
              </a:rPr>
              <a:t>mgmt</a:t>
            </a:r>
            <a:r>
              <a:rPr lang="en-US" sz="1000" dirty="0">
                <a:solidFill>
                  <a:schemeClr val="bg1"/>
                </a:solidFill>
              </a:rPr>
              <a:t>) + </a:t>
            </a:r>
            <a:r>
              <a:rPr lang="en-US" sz="1000" b="1" dirty="0">
                <a:solidFill>
                  <a:schemeClr val="bg1"/>
                </a:solidFill>
              </a:rPr>
              <a:t>FIPS 140-3</a:t>
            </a:r>
            <a:r>
              <a:rPr lang="en-US" sz="1000" dirty="0">
                <a:solidFill>
                  <a:schemeClr val="bg1"/>
                </a:solidFill>
              </a:rPr>
              <a:t> validated crypto modules.</a:t>
            </a:r>
          </a:p>
          <a:p>
            <a:pPr marL="228600" indent="-228600">
              <a:buFont typeface=""/>
              <a:buChar char="•"/>
            </a:pPr>
            <a:r>
              <a:rPr lang="en-US" sz="1000" b="1" err="1">
                <a:solidFill>
                  <a:schemeClr val="bg1"/>
                </a:solidFill>
              </a:rPr>
              <a:t>mTLS</a:t>
            </a:r>
            <a:r>
              <a:rPr lang="en-US" sz="1000" dirty="0">
                <a:solidFill>
                  <a:schemeClr val="bg1"/>
                </a:solidFill>
              </a:rPr>
              <a:t> for service-to-service; </a:t>
            </a:r>
            <a:r>
              <a:rPr lang="en-US" sz="1000" b="1" dirty="0">
                <a:solidFill>
                  <a:schemeClr val="bg1"/>
                </a:solidFill>
              </a:rPr>
              <a:t>envelope encryption</a:t>
            </a:r>
            <a:r>
              <a:rPr lang="en-US" sz="1000" dirty="0">
                <a:solidFill>
                  <a:schemeClr val="bg1"/>
                </a:solidFill>
              </a:rPr>
              <a:t> via KMS/HSM.</a:t>
            </a:r>
          </a:p>
          <a:p>
            <a:r>
              <a:rPr lang="en-US" sz="1000" b="1" dirty="0">
                <a:solidFill>
                  <a:schemeClr val="bg1"/>
                </a:solidFill>
              </a:rPr>
              <a:t>Data Protection</a:t>
            </a:r>
          </a:p>
          <a:p>
            <a:pPr marL="228600" indent="-228600">
              <a:buFont typeface=""/>
              <a:buChar char="•"/>
            </a:pPr>
            <a:r>
              <a:rPr lang="en-US" sz="1000" b="1" dirty="0">
                <a:solidFill>
                  <a:schemeClr val="bg1"/>
                </a:solidFill>
              </a:rPr>
              <a:t>Data Classification Standard</a:t>
            </a:r>
            <a:r>
              <a:rPr lang="en-US" sz="1000" dirty="0">
                <a:solidFill>
                  <a:schemeClr val="bg1"/>
                </a:solidFill>
              </a:rPr>
              <a:t> (Public / Internal / Confidential / Restricted) with required controls per class.</a:t>
            </a:r>
          </a:p>
          <a:p>
            <a:pPr marL="228600" indent="-228600">
              <a:buFont typeface=""/>
              <a:buChar char="•"/>
            </a:pPr>
            <a:r>
              <a:rPr lang="en-US" sz="1000" b="1" dirty="0">
                <a:solidFill>
                  <a:schemeClr val="bg1"/>
                </a:solidFill>
              </a:rPr>
              <a:t>Retention &amp; Disposal</a:t>
            </a:r>
            <a:r>
              <a:rPr lang="en-US" sz="1000" dirty="0">
                <a:solidFill>
                  <a:schemeClr val="bg1"/>
                </a:solidFill>
              </a:rPr>
              <a:t> policy; encrypted backups; quarterly restore drills.</a:t>
            </a:r>
          </a:p>
          <a:p>
            <a:r>
              <a:rPr lang="en-US" sz="1000" b="1" dirty="0">
                <a:solidFill>
                  <a:schemeClr val="bg1"/>
                </a:solidFill>
              </a:rPr>
              <a:t>Cloud / Infra / Kubernetes</a:t>
            </a:r>
          </a:p>
          <a:p>
            <a:pPr marL="228600" indent="-228600">
              <a:buFont typeface=""/>
              <a:buChar char="•"/>
            </a:pPr>
            <a:r>
              <a:rPr lang="en-US" sz="1000" b="1" dirty="0">
                <a:solidFill>
                  <a:schemeClr val="bg1"/>
                </a:solidFill>
              </a:rPr>
              <a:t>CIS Benchmarks</a:t>
            </a:r>
            <a:r>
              <a:rPr lang="en-US" sz="1000" dirty="0">
                <a:solidFill>
                  <a:schemeClr val="bg1"/>
                </a:solidFill>
              </a:rPr>
              <a:t> (OS, Docker, Kubernetes, cloud provider) + </a:t>
            </a:r>
            <a:r>
              <a:rPr lang="en-US" sz="1000" b="1" dirty="0">
                <a:solidFill>
                  <a:schemeClr val="bg1"/>
                </a:solidFill>
              </a:rPr>
              <a:t>NSA/CISA K8s Hardening</a:t>
            </a:r>
            <a:r>
              <a:rPr lang="en-US" sz="1000" dirty="0">
                <a:solidFill>
                  <a:schemeClr val="bg1"/>
                </a:solidFill>
              </a:rPr>
              <a:t>.</a:t>
            </a:r>
          </a:p>
          <a:p>
            <a:pPr marL="228600" indent="-228600">
              <a:buFont typeface=""/>
              <a:buChar char="•"/>
            </a:pPr>
            <a:r>
              <a:rPr lang="en-US" sz="1000" b="1" dirty="0">
                <a:solidFill>
                  <a:schemeClr val="bg1"/>
                </a:solidFill>
              </a:rPr>
              <a:t>K8s Pod Security Standards</a:t>
            </a:r>
            <a:r>
              <a:rPr lang="en-US" sz="1000" dirty="0">
                <a:solidFill>
                  <a:schemeClr val="bg1"/>
                </a:solidFill>
              </a:rPr>
              <a:t> (baseline → restricted); non-root, read-only </a:t>
            </a:r>
            <a:r>
              <a:rPr lang="en-US" sz="1000" err="1">
                <a:solidFill>
                  <a:schemeClr val="bg1"/>
                </a:solidFill>
              </a:rPr>
              <a:t>rootfs</a:t>
            </a:r>
            <a:r>
              <a:rPr lang="en-US" sz="1000" dirty="0">
                <a:solidFill>
                  <a:schemeClr val="bg1"/>
                </a:solidFill>
              </a:rPr>
              <a:t>, seccomp/</a:t>
            </a:r>
            <a:r>
              <a:rPr lang="en-US" sz="1000" err="1">
                <a:solidFill>
                  <a:schemeClr val="bg1"/>
                </a:solidFill>
              </a:rPr>
              <a:t>AppArmor</a:t>
            </a:r>
            <a:r>
              <a:rPr lang="en-US" sz="1000" dirty="0">
                <a:solidFill>
                  <a:schemeClr val="bg1"/>
                </a:solidFill>
              </a:rPr>
              <a:t>.</a:t>
            </a:r>
          </a:p>
          <a:p>
            <a:pPr marL="228600" indent="-228600">
              <a:buFont typeface=""/>
              <a:buChar char="•"/>
            </a:pPr>
            <a:r>
              <a:rPr lang="en-US" sz="1000" b="1" dirty="0">
                <a:solidFill>
                  <a:schemeClr val="bg1"/>
                </a:solidFill>
              </a:rPr>
              <a:t>OPA/Gatekeeper</a:t>
            </a:r>
            <a:r>
              <a:rPr lang="en-US" sz="1000" dirty="0">
                <a:solidFill>
                  <a:schemeClr val="bg1"/>
                </a:solidFill>
              </a:rPr>
              <a:t> (policy-as-code) for cluster/</a:t>
            </a:r>
            <a:r>
              <a:rPr lang="en-US" sz="1000" err="1">
                <a:solidFill>
                  <a:schemeClr val="bg1"/>
                </a:solidFill>
              </a:rPr>
              <a:t>IaC</a:t>
            </a:r>
            <a:r>
              <a:rPr lang="en-US" sz="1000" dirty="0">
                <a:solidFill>
                  <a:schemeClr val="bg1"/>
                </a:solidFill>
              </a:rPr>
              <a:t> enforcement.</a:t>
            </a:r>
          </a:p>
          <a:p>
            <a:r>
              <a:rPr lang="en-US" sz="1000" b="1" err="1">
                <a:solidFill>
                  <a:schemeClr val="bg1"/>
                </a:solidFill>
              </a:rPr>
              <a:t>IaC</a:t>
            </a:r>
            <a:r>
              <a:rPr lang="en-US" sz="1000" b="1" dirty="0">
                <a:solidFill>
                  <a:schemeClr val="bg1"/>
                </a:solidFill>
              </a:rPr>
              <a:t> &amp; Policy</a:t>
            </a:r>
          </a:p>
          <a:p>
            <a:pPr marL="228600" indent="-228600">
              <a:buFont typeface=""/>
              <a:buChar char="•"/>
            </a:pPr>
            <a:r>
              <a:rPr lang="en-US" sz="1000" b="1" dirty="0">
                <a:solidFill>
                  <a:schemeClr val="bg1"/>
                </a:solidFill>
              </a:rPr>
              <a:t>Terraform module standards</a:t>
            </a:r>
            <a:r>
              <a:rPr lang="en-US" sz="1000" dirty="0">
                <a:solidFill>
                  <a:schemeClr val="bg1"/>
                </a:solidFill>
              </a:rPr>
              <a:t> + </a:t>
            </a:r>
            <a:r>
              <a:rPr lang="en-US" sz="1000" b="1" err="1">
                <a:solidFill>
                  <a:schemeClr val="bg1"/>
                </a:solidFill>
              </a:rPr>
              <a:t>Conftest</a:t>
            </a:r>
            <a:r>
              <a:rPr lang="en-US" sz="1000" b="1" dirty="0">
                <a:solidFill>
                  <a:schemeClr val="bg1"/>
                </a:solidFill>
              </a:rPr>
              <a:t>/OPA</a:t>
            </a:r>
            <a:r>
              <a:rPr lang="en-US" sz="1000" dirty="0">
                <a:solidFill>
                  <a:schemeClr val="bg1"/>
                </a:solidFill>
              </a:rPr>
              <a:t> checks in PRs; drift detection required.</a:t>
            </a:r>
          </a:p>
          <a:p>
            <a:r>
              <a:rPr lang="en-US" sz="1000" b="1" dirty="0">
                <a:solidFill>
                  <a:schemeClr val="bg1"/>
                </a:solidFill>
              </a:rPr>
              <a:t>Supply Chain Security</a:t>
            </a:r>
          </a:p>
          <a:p>
            <a:pPr marL="228600" indent="-228600">
              <a:buFont typeface=""/>
              <a:buChar char="•"/>
            </a:pPr>
            <a:r>
              <a:rPr lang="en-US" sz="1000" b="1" dirty="0">
                <a:solidFill>
                  <a:schemeClr val="bg1"/>
                </a:solidFill>
              </a:rPr>
              <a:t>SLSA v1.0 (Level ≥3)</a:t>
            </a:r>
            <a:r>
              <a:rPr lang="en-US" sz="1000" dirty="0">
                <a:solidFill>
                  <a:schemeClr val="bg1"/>
                </a:solidFill>
              </a:rPr>
              <a:t> – provenance + hermetic builds.</a:t>
            </a:r>
          </a:p>
          <a:p>
            <a:pPr marL="228600" indent="-228600">
              <a:buFont typeface=""/>
              <a:buChar char="•"/>
            </a:pPr>
            <a:r>
              <a:rPr lang="en-US" sz="1000" b="1" dirty="0">
                <a:solidFill>
                  <a:schemeClr val="bg1"/>
                </a:solidFill>
              </a:rPr>
              <a:t>NIST SP 800-161</a:t>
            </a:r>
            <a:r>
              <a:rPr lang="en-US" sz="1000" dirty="0">
                <a:solidFill>
                  <a:schemeClr val="bg1"/>
                </a:solidFill>
              </a:rPr>
              <a:t> (supplier risk) + </a:t>
            </a:r>
            <a:r>
              <a:rPr lang="en-US" sz="1000" b="1" dirty="0">
                <a:solidFill>
                  <a:schemeClr val="bg1"/>
                </a:solidFill>
              </a:rPr>
              <a:t>OpenSSF Scorecard</a:t>
            </a:r>
            <a:r>
              <a:rPr lang="en-US" sz="1000" dirty="0">
                <a:solidFill>
                  <a:schemeClr val="bg1"/>
                </a:solidFill>
              </a:rPr>
              <a:t> (repo hygiene).</a:t>
            </a:r>
          </a:p>
          <a:p>
            <a:pPr marL="228600" indent="-228600">
              <a:buFont typeface=""/>
              <a:buChar char="•"/>
            </a:pPr>
            <a:r>
              <a:rPr lang="en-US" sz="1000" b="1" dirty="0">
                <a:solidFill>
                  <a:schemeClr val="bg1"/>
                </a:solidFill>
              </a:rPr>
              <a:t>SBOM</a:t>
            </a:r>
            <a:r>
              <a:rPr lang="en-US" sz="1000" dirty="0">
                <a:solidFill>
                  <a:schemeClr val="bg1"/>
                </a:solidFill>
              </a:rPr>
              <a:t> in </a:t>
            </a:r>
            <a:r>
              <a:rPr lang="en-US" sz="1000" b="1" dirty="0">
                <a:solidFill>
                  <a:schemeClr val="bg1"/>
                </a:solidFill>
              </a:rPr>
              <a:t>SPDX/</a:t>
            </a:r>
            <a:r>
              <a:rPr lang="en-US" sz="1000" b="1" err="1">
                <a:solidFill>
                  <a:schemeClr val="bg1"/>
                </a:solidFill>
              </a:rPr>
              <a:t>CycloneDX</a:t>
            </a:r>
            <a:r>
              <a:rPr lang="en-US" sz="1000" dirty="0">
                <a:solidFill>
                  <a:schemeClr val="bg1"/>
                </a:solidFill>
              </a:rPr>
              <a:t>; </a:t>
            </a:r>
            <a:r>
              <a:rPr lang="en-US" sz="1000" b="1" dirty="0">
                <a:solidFill>
                  <a:schemeClr val="bg1"/>
                </a:solidFill>
              </a:rPr>
              <a:t>VEX</a:t>
            </a:r>
            <a:r>
              <a:rPr lang="en-US" sz="1000" dirty="0">
                <a:solidFill>
                  <a:schemeClr val="bg1"/>
                </a:solidFill>
              </a:rPr>
              <a:t> for vuln exceptions.</a:t>
            </a:r>
          </a:p>
          <a:p>
            <a:pPr marL="228600" indent="-228600">
              <a:buFont typeface=""/>
              <a:buChar char="•"/>
            </a:pPr>
            <a:r>
              <a:rPr lang="en-US" sz="1000" b="1" dirty="0">
                <a:solidFill>
                  <a:schemeClr val="bg1"/>
                </a:solidFill>
              </a:rPr>
              <a:t>SCA</a:t>
            </a:r>
            <a:r>
              <a:rPr lang="en-US" sz="1000" dirty="0">
                <a:solidFill>
                  <a:schemeClr val="bg1"/>
                </a:solidFill>
              </a:rPr>
              <a:t> (</a:t>
            </a:r>
            <a:r>
              <a:rPr lang="en-US" sz="1000" err="1">
                <a:solidFill>
                  <a:schemeClr val="bg1"/>
                </a:solidFill>
              </a:rPr>
              <a:t>Trivy</a:t>
            </a:r>
            <a:r>
              <a:rPr lang="en-US" sz="1000" dirty="0">
                <a:solidFill>
                  <a:schemeClr val="bg1"/>
                </a:solidFill>
              </a:rPr>
              <a:t>/OWASP DC) with SLAs; </a:t>
            </a:r>
            <a:r>
              <a:rPr lang="en-US" sz="1000" b="1" dirty="0">
                <a:solidFill>
                  <a:schemeClr val="bg1"/>
                </a:solidFill>
              </a:rPr>
              <a:t>Renovate</a:t>
            </a:r>
            <a:r>
              <a:rPr lang="en-US" sz="1000" dirty="0">
                <a:solidFill>
                  <a:schemeClr val="bg1"/>
                </a:solidFill>
              </a:rPr>
              <a:t> for automated updates.</a:t>
            </a:r>
          </a:p>
          <a:p>
            <a:r>
              <a:rPr lang="en-US" sz="1000" b="1" dirty="0">
                <a:solidFill>
                  <a:schemeClr val="bg1"/>
                </a:solidFill>
              </a:rPr>
              <a:t>Testing &amp; Scanning</a:t>
            </a:r>
          </a:p>
          <a:p>
            <a:pPr marL="228600" indent="-228600">
              <a:buFont typeface=""/>
              <a:buChar char="•"/>
            </a:pPr>
            <a:r>
              <a:rPr lang="en-US" sz="1000" b="1" dirty="0">
                <a:solidFill>
                  <a:schemeClr val="bg1"/>
                </a:solidFill>
              </a:rPr>
              <a:t>SAST</a:t>
            </a:r>
            <a:r>
              <a:rPr lang="en-US" sz="1000" dirty="0">
                <a:solidFill>
                  <a:schemeClr val="bg1"/>
                </a:solidFill>
              </a:rPr>
              <a:t> (</a:t>
            </a:r>
            <a:r>
              <a:rPr lang="en-US" sz="1000" err="1">
                <a:solidFill>
                  <a:schemeClr val="bg1"/>
                </a:solidFill>
              </a:rPr>
              <a:t>CodeQL</a:t>
            </a:r>
            <a:r>
              <a:rPr lang="en-US" sz="1000" dirty="0">
                <a:solidFill>
                  <a:schemeClr val="bg1"/>
                </a:solidFill>
              </a:rPr>
              <a:t>/</a:t>
            </a:r>
            <a:r>
              <a:rPr lang="en-US" sz="1000" err="1">
                <a:solidFill>
                  <a:schemeClr val="bg1"/>
                </a:solidFill>
              </a:rPr>
              <a:t>Semgrep</a:t>
            </a:r>
            <a:r>
              <a:rPr lang="en-US" sz="1000" dirty="0">
                <a:solidFill>
                  <a:schemeClr val="bg1"/>
                </a:solidFill>
              </a:rPr>
              <a:t>), </a:t>
            </a:r>
            <a:r>
              <a:rPr lang="en-US" sz="1000" b="1" dirty="0">
                <a:solidFill>
                  <a:schemeClr val="bg1"/>
                </a:solidFill>
              </a:rPr>
              <a:t>DAST</a:t>
            </a:r>
            <a:r>
              <a:rPr lang="en-US" sz="1000" dirty="0">
                <a:solidFill>
                  <a:schemeClr val="bg1"/>
                </a:solidFill>
              </a:rPr>
              <a:t> (OWASP ZAP incl. auth), </a:t>
            </a:r>
            <a:r>
              <a:rPr lang="en-US" sz="1000" b="1" dirty="0">
                <a:solidFill>
                  <a:schemeClr val="bg1"/>
                </a:solidFill>
              </a:rPr>
              <a:t>fuzzing</a:t>
            </a:r>
            <a:r>
              <a:rPr lang="en-US" sz="1000" dirty="0">
                <a:solidFill>
                  <a:schemeClr val="bg1"/>
                </a:solidFill>
              </a:rPr>
              <a:t> (</a:t>
            </a:r>
            <a:r>
              <a:rPr lang="en-US" sz="1000" err="1">
                <a:solidFill>
                  <a:schemeClr val="bg1"/>
                </a:solidFill>
              </a:rPr>
              <a:t>libFuzzer</a:t>
            </a:r>
            <a:r>
              <a:rPr lang="en-US" sz="1000" dirty="0">
                <a:solidFill>
                  <a:schemeClr val="bg1"/>
                </a:solidFill>
              </a:rPr>
              <a:t>/AFL), </a:t>
            </a:r>
            <a:r>
              <a:rPr lang="en-US" sz="1000" b="1" dirty="0">
                <a:solidFill>
                  <a:schemeClr val="bg1"/>
                </a:solidFill>
              </a:rPr>
              <a:t>property-based tests</a:t>
            </a:r>
            <a:r>
              <a:rPr lang="en-US" sz="1000" dirty="0">
                <a:solidFill>
                  <a:schemeClr val="bg1"/>
                </a:solidFill>
              </a:rPr>
              <a:t>.</a:t>
            </a:r>
          </a:p>
          <a:p>
            <a:pPr marL="228600" indent="-228600">
              <a:buFont typeface=""/>
              <a:buChar char="•"/>
            </a:pPr>
            <a:r>
              <a:rPr lang="en-US" sz="1000" b="1" dirty="0">
                <a:solidFill>
                  <a:schemeClr val="bg1"/>
                </a:solidFill>
              </a:rPr>
              <a:t>Secrets scanning</a:t>
            </a:r>
            <a:r>
              <a:rPr lang="en-US" sz="1000" dirty="0">
                <a:solidFill>
                  <a:schemeClr val="bg1"/>
                </a:solidFill>
              </a:rPr>
              <a:t> (</a:t>
            </a:r>
            <a:r>
              <a:rPr lang="en-US" sz="1000" err="1">
                <a:solidFill>
                  <a:schemeClr val="bg1"/>
                </a:solidFill>
              </a:rPr>
              <a:t>Gitleaks</a:t>
            </a:r>
            <a:r>
              <a:rPr lang="en-US" sz="1000" dirty="0">
                <a:solidFill>
                  <a:schemeClr val="bg1"/>
                </a:solidFill>
              </a:rPr>
              <a:t>) pre-commit/PR.</a:t>
            </a:r>
          </a:p>
          <a:p>
            <a:r>
              <a:rPr lang="en-US" sz="1000" b="1" dirty="0">
                <a:solidFill>
                  <a:schemeClr val="bg1"/>
                </a:solidFill>
              </a:rPr>
              <a:t>Logging, Monitoring, IR</a:t>
            </a:r>
          </a:p>
          <a:p>
            <a:pPr marL="228600" indent="-228600">
              <a:buFont typeface=""/>
              <a:buChar char="•"/>
            </a:pPr>
            <a:r>
              <a:rPr lang="en-US" sz="1000" b="1" err="1">
                <a:solidFill>
                  <a:schemeClr val="bg1"/>
                </a:solidFill>
              </a:rPr>
              <a:t>OpenTelemetry</a:t>
            </a:r>
            <a:r>
              <a:rPr lang="en-US" sz="1000" dirty="0">
                <a:solidFill>
                  <a:schemeClr val="bg1"/>
                </a:solidFill>
              </a:rPr>
              <a:t> (logs/metrics/traces) with </a:t>
            </a:r>
            <a:r>
              <a:rPr lang="en-US" sz="1000" b="1" dirty="0">
                <a:solidFill>
                  <a:schemeClr val="bg1"/>
                </a:solidFill>
              </a:rPr>
              <a:t>PII redaction standard</a:t>
            </a:r>
            <a:r>
              <a:rPr lang="en-US" sz="1000" dirty="0">
                <a:solidFill>
                  <a:schemeClr val="bg1"/>
                </a:solidFill>
              </a:rPr>
              <a:t>.</a:t>
            </a:r>
          </a:p>
          <a:p>
            <a:pPr marL="228600" indent="-228600">
              <a:buFont typeface=""/>
              <a:buChar char="•"/>
            </a:pPr>
            <a:r>
              <a:rPr lang="en-US" sz="1000" b="1" dirty="0">
                <a:solidFill>
                  <a:schemeClr val="bg1"/>
                </a:solidFill>
              </a:rPr>
              <a:t>NIST SP 800-92</a:t>
            </a:r>
            <a:r>
              <a:rPr lang="en-US" sz="1000" dirty="0">
                <a:solidFill>
                  <a:schemeClr val="bg1"/>
                </a:solidFill>
              </a:rPr>
              <a:t> (log </a:t>
            </a:r>
            <a:r>
              <a:rPr lang="en-US" sz="1000" err="1">
                <a:solidFill>
                  <a:schemeClr val="bg1"/>
                </a:solidFill>
              </a:rPr>
              <a:t>mgmt</a:t>
            </a:r>
            <a:r>
              <a:rPr lang="en-US" sz="1000" dirty="0">
                <a:solidFill>
                  <a:schemeClr val="bg1"/>
                </a:solidFill>
              </a:rPr>
              <a:t>), </a:t>
            </a:r>
            <a:r>
              <a:rPr lang="en-US" sz="1000" b="1" dirty="0">
                <a:solidFill>
                  <a:schemeClr val="bg1"/>
                </a:solidFill>
              </a:rPr>
              <a:t>MITRE ATT&amp;CK</a:t>
            </a:r>
            <a:r>
              <a:rPr lang="en-US" sz="1000" dirty="0">
                <a:solidFill>
                  <a:schemeClr val="bg1"/>
                </a:solidFill>
              </a:rPr>
              <a:t> mapping for detections.</a:t>
            </a:r>
          </a:p>
          <a:p>
            <a:pPr marL="228600" indent="-228600">
              <a:buFont typeface=""/>
              <a:buChar char="•"/>
            </a:pPr>
            <a:r>
              <a:rPr lang="en-US" sz="1000" b="1" dirty="0">
                <a:solidFill>
                  <a:schemeClr val="bg1"/>
                </a:solidFill>
              </a:rPr>
              <a:t>NIST SP 800-61</a:t>
            </a:r>
            <a:r>
              <a:rPr lang="en-US" sz="1000" dirty="0">
                <a:solidFill>
                  <a:schemeClr val="bg1"/>
                </a:solidFill>
              </a:rPr>
              <a:t> (incident response) + </a:t>
            </a:r>
            <a:r>
              <a:rPr lang="en-US" sz="1000" b="1" dirty="0">
                <a:solidFill>
                  <a:schemeClr val="bg1"/>
                </a:solidFill>
              </a:rPr>
              <a:t>SP 800-34</a:t>
            </a:r>
            <a:r>
              <a:rPr lang="en-US" sz="1000" dirty="0">
                <a:solidFill>
                  <a:schemeClr val="bg1"/>
                </a:solidFill>
              </a:rPr>
              <a:t> (contingency planning).</a:t>
            </a: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4" name="TextBox 3">
            <a:extLst>
              <a:ext uri="{FF2B5EF4-FFF2-40B4-BE49-F238E27FC236}">
                <a16:creationId xmlns:a16="http://schemas.microsoft.com/office/drawing/2014/main" id="{9436F110-6B05-1B14-501A-79756EFEE1AA}"/>
              </a:ext>
            </a:extLst>
          </p:cNvPr>
          <p:cNvSpPr txBox="1"/>
          <p:nvPr/>
        </p:nvSpPr>
        <p:spPr>
          <a:xfrm>
            <a:off x="107862" y="1542574"/>
            <a:ext cx="9908672" cy="50475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00" b="1" dirty="0">
                <a:solidFill>
                  <a:schemeClr val="bg1"/>
                </a:solidFill>
              </a:rPr>
              <a:t>Secure SDLC &amp; Governance</a:t>
            </a:r>
            <a:br>
              <a:rPr lang="en-US" sz="700" b="1" dirty="0"/>
            </a:br>
            <a:r>
              <a:rPr lang="en-US" sz="700" b="1" dirty="0">
                <a:solidFill>
                  <a:schemeClr val="bg1"/>
                </a:solidFill>
              </a:rPr>
              <a:t> National Institute of Standards and Technology. (2022). </a:t>
            </a:r>
            <a:r>
              <a:rPr lang="en-US" sz="700" i="1" dirty="0">
                <a:solidFill>
                  <a:schemeClr val="bg1"/>
                </a:solidFill>
              </a:rPr>
              <a:t>Secure Software Development Framework (SSDF) v1.1</a:t>
            </a:r>
            <a:r>
              <a:rPr lang="en-US" sz="700" dirty="0">
                <a:solidFill>
                  <a:schemeClr val="bg1"/>
                </a:solidFill>
              </a:rPr>
              <a:t> (NIST SP 800-218). </a:t>
            </a:r>
            <a:r>
              <a:rPr lang="en-US" sz="700" dirty="0">
                <a:solidFill>
                  <a:schemeClr val="bg1"/>
                </a:solidFill>
                <a:hlinkClick r:id="rId5">
                  <a:extLst>
                    <a:ext uri="{A12FA001-AC4F-418D-AE19-62706E023703}">
                      <ahyp:hlinkClr xmlns:ahyp="http://schemas.microsoft.com/office/drawing/2018/hyperlinkcolor" val="tx"/>
                    </a:ext>
                  </a:extLst>
                </a:hlinkClick>
              </a:rPr>
              <a:t>https://doi.org/10.6028/NIST.SP.800-218</a:t>
            </a:r>
            <a:br>
              <a:rPr lang="en-US" sz="700" dirty="0"/>
            </a:br>
            <a:r>
              <a:rPr lang="en-US" sz="700" dirty="0">
                <a:solidFill>
                  <a:schemeClr val="bg1"/>
                </a:solidFill>
              </a:rPr>
              <a:t> OWASP Foundation. (2023). </a:t>
            </a:r>
            <a:r>
              <a:rPr lang="en-US" sz="700" i="1" dirty="0">
                <a:solidFill>
                  <a:schemeClr val="bg1"/>
                </a:solidFill>
              </a:rPr>
              <a:t>OWASP Software Assurance Maturity Model (SAMM) v2.1</a:t>
            </a:r>
            <a:r>
              <a:rPr lang="en-US" sz="700" dirty="0">
                <a:solidFill>
                  <a:schemeClr val="bg1"/>
                </a:solidFill>
              </a:rPr>
              <a:t>. </a:t>
            </a:r>
            <a:r>
              <a:rPr lang="en-US" sz="700" dirty="0">
                <a:solidFill>
                  <a:schemeClr val="bg1"/>
                </a:solidFill>
                <a:hlinkClick r:id="rId6">
                  <a:extLst>
                    <a:ext uri="{A12FA001-AC4F-418D-AE19-62706E023703}">
                      <ahyp:hlinkClr xmlns:ahyp="http://schemas.microsoft.com/office/drawing/2018/hyperlinkcolor" val="tx"/>
                    </a:ext>
                  </a:extLst>
                </a:hlinkClick>
              </a:rPr>
              <a:t>https://owaspsamm.org</a:t>
            </a:r>
            <a:br>
              <a:rPr lang="en-US" sz="700" dirty="0"/>
            </a:br>
            <a:r>
              <a:rPr lang="en-US" sz="700" dirty="0">
                <a:solidFill>
                  <a:schemeClr val="bg1"/>
                </a:solidFill>
              </a:rPr>
              <a:t> International Organization for Standardization. (2022). </a:t>
            </a:r>
            <a:r>
              <a:rPr lang="en-US" sz="700" i="1" dirty="0">
                <a:solidFill>
                  <a:schemeClr val="bg1"/>
                </a:solidFill>
              </a:rPr>
              <a:t>ISO/IEC 27001:2022</a:t>
            </a:r>
            <a:r>
              <a:rPr lang="en-US" sz="700" dirty="0">
                <a:solidFill>
                  <a:schemeClr val="bg1"/>
                </a:solidFill>
              </a:rPr>
              <a:t>. </a:t>
            </a:r>
            <a:r>
              <a:rPr lang="en-US" sz="700" dirty="0">
                <a:solidFill>
                  <a:schemeClr val="bg1"/>
                </a:solidFill>
                <a:hlinkClick r:id="rId7">
                  <a:extLst>
                    <a:ext uri="{A12FA001-AC4F-418D-AE19-62706E023703}">
                      <ahyp:hlinkClr xmlns:ahyp="http://schemas.microsoft.com/office/drawing/2018/hyperlinkcolor" val="tx"/>
                    </a:ext>
                  </a:extLst>
                </a:hlinkClick>
              </a:rPr>
              <a:t>https://www.iso.org/standard/82875.html</a:t>
            </a:r>
            <a:br>
              <a:rPr lang="en-US" sz="700" dirty="0"/>
            </a:br>
            <a:r>
              <a:rPr lang="en-US" sz="700" dirty="0">
                <a:solidFill>
                  <a:schemeClr val="bg1"/>
                </a:solidFill>
              </a:rPr>
              <a:t> International Organization for Standardization. (2022). </a:t>
            </a:r>
            <a:r>
              <a:rPr lang="en-US" sz="700" i="1" dirty="0">
                <a:solidFill>
                  <a:schemeClr val="bg1"/>
                </a:solidFill>
              </a:rPr>
              <a:t>ISO/IEC 27002:2022</a:t>
            </a:r>
            <a:r>
              <a:rPr lang="en-US" sz="700" dirty="0">
                <a:solidFill>
                  <a:schemeClr val="bg1"/>
                </a:solidFill>
              </a:rPr>
              <a:t>. </a:t>
            </a:r>
            <a:r>
              <a:rPr lang="en-US" sz="700" dirty="0">
                <a:solidFill>
                  <a:schemeClr val="bg1"/>
                </a:solidFill>
                <a:hlinkClick r:id="rId8">
                  <a:extLst>
                    <a:ext uri="{A12FA001-AC4F-418D-AE19-62706E023703}">
                      <ahyp:hlinkClr xmlns:ahyp="http://schemas.microsoft.com/office/drawing/2018/hyperlinkcolor" val="tx"/>
                    </a:ext>
                  </a:extLst>
                </a:hlinkClick>
              </a:rPr>
              <a:t>https://www.iso.org/standard/75652.html</a:t>
            </a:r>
            <a:endParaRPr lang="en-US" sz="700" dirty="0">
              <a:solidFill>
                <a:schemeClr val="bg1"/>
              </a:solidFill>
            </a:endParaRPr>
          </a:p>
          <a:p>
            <a:r>
              <a:rPr lang="en-US" sz="700" b="1" dirty="0">
                <a:solidFill>
                  <a:schemeClr val="bg1"/>
                </a:solidFill>
              </a:rPr>
              <a:t>Application &amp; Code</a:t>
            </a:r>
            <a:br>
              <a:rPr lang="en-US" sz="700" b="1" dirty="0"/>
            </a:br>
            <a:r>
              <a:rPr lang="en-US" sz="700" b="1" dirty="0">
                <a:solidFill>
                  <a:schemeClr val="bg1"/>
                </a:solidFill>
              </a:rPr>
              <a:t> OWASP Foundation. (2021). </a:t>
            </a:r>
            <a:r>
              <a:rPr lang="en-US" sz="700" i="1" dirty="0">
                <a:solidFill>
                  <a:schemeClr val="bg1"/>
                </a:solidFill>
              </a:rPr>
              <a:t>Application Security Verification Standard (ASVS) v4.0.3</a:t>
            </a:r>
            <a:r>
              <a:rPr lang="en-US" sz="700" dirty="0">
                <a:solidFill>
                  <a:schemeClr val="bg1"/>
                </a:solidFill>
              </a:rPr>
              <a:t>. </a:t>
            </a:r>
            <a:r>
              <a:rPr lang="en-US" sz="700" dirty="0">
                <a:solidFill>
                  <a:schemeClr val="bg1"/>
                </a:solidFill>
                <a:hlinkClick r:id="rId9">
                  <a:extLst>
                    <a:ext uri="{A12FA001-AC4F-418D-AE19-62706E023703}">
                      <ahyp:hlinkClr xmlns:ahyp="http://schemas.microsoft.com/office/drawing/2018/hyperlinkcolor" val="tx"/>
                    </a:ext>
                  </a:extLst>
                </a:hlinkClick>
              </a:rPr>
              <a:t>https://owasp.org/www-project-application-security-verification-standard</a:t>
            </a:r>
            <a:br>
              <a:rPr lang="en-US" sz="700" dirty="0"/>
            </a:br>
            <a:r>
              <a:rPr lang="en-US" sz="700" dirty="0">
                <a:solidFill>
                  <a:schemeClr val="bg1"/>
                </a:solidFill>
              </a:rPr>
              <a:t> OWASP Foundation. (2023). </a:t>
            </a:r>
            <a:r>
              <a:rPr lang="en-US" sz="700" i="1" dirty="0">
                <a:solidFill>
                  <a:schemeClr val="bg1"/>
                </a:solidFill>
              </a:rPr>
              <a:t>OWASP API Security Top 10 – 2023</a:t>
            </a:r>
            <a:r>
              <a:rPr lang="en-US" sz="700" dirty="0">
                <a:solidFill>
                  <a:schemeClr val="bg1"/>
                </a:solidFill>
              </a:rPr>
              <a:t>. </a:t>
            </a:r>
            <a:r>
              <a:rPr lang="en-US" sz="700" dirty="0">
                <a:solidFill>
                  <a:schemeClr val="bg1"/>
                </a:solidFill>
                <a:hlinkClick r:id="rId10">
                  <a:extLst>
                    <a:ext uri="{A12FA001-AC4F-418D-AE19-62706E023703}">
                      <ahyp:hlinkClr xmlns:ahyp="http://schemas.microsoft.com/office/drawing/2018/hyperlinkcolor" val="tx"/>
                    </a:ext>
                  </a:extLst>
                </a:hlinkClick>
              </a:rPr>
              <a:t>https://owasp.org/API-Security/</a:t>
            </a:r>
            <a:br>
              <a:rPr lang="en-US" sz="700" dirty="0"/>
            </a:br>
            <a:r>
              <a:rPr lang="en-US" sz="700" dirty="0">
                <a:solidFill>
                  <a:schemeClr val="bg1"/>
                </a:solidFill>
              </a:rPr>
              <a:t> MITRE. (2024). </a:t>
            </a:r>
            <a:r>
              <a:rPr lang="en-US" sz="700" i="1" dirty="0">
                <a:solidFill>
                  <a:schemeClr val="bg1"/>
                </a:solidFill>
              </a:rPr>
              <a:t>CWE Top 25 Most Dangerous Software Weaknesses</a:t>
            </a:r>
            <a:r>
              <a:rPr lang="en-US" sz="700" dirty="0">
                <a:solidFill>
                  <a:schemeClr val="bg1"/>
                </a:solidFill>
              </a:rPr>
              <a:t>. </a:t>
            </a:r>
            <a:r>
              <a:rPr lang="en-US" sz="700" dirty="0">
                <a:solidFill>
                  <a:schemeClr val="bg1"/>
                </a:solidFill>
                <a:hlinkClick r:id="rId11">
                  <a:extLst>
                    <a:ext uri="{A12FA001-AC4F-418D-AE19-62706E023703}">
                      <ahyp:hlinkClr xmlns:ahyp="http://schemas.microsoft.com/office/drawing/2018/hyperlinkcolor" val="tx"/>
                    </a:ext>
                  </a:extLst>
                </a:hlinkClick>
              </a:rPr>
              <a:t>https://cwe.mitre.org/top25/</a:t>
            </a:r>
            <a:br>
              <a:rPr lang="en-US" sz="700" dirty="0"/>
            </a:br>
            <a:r>
              <a:rPr lang="en-US" sz="700" dirty="0">
                <a:solidFill>
                  <a:schemeClr val="bg1"/>
                </a:solidFill>
              </a:rPr>
              <a:t> Carnegie Mellon University, Software Engineering Institute. (n.d.). </a:t>
            </a:r>
            <a:r>
              <a:rPr lang="en-US" sz="700" i="1" dirty="0">
                <a:solidFill>
                  <a:schemeClr val="bg1"/>
                </a:solidFill>
              </a:rPr>
              <a:t>SEI CERT C++ Coding Standard</a:t>
            </a:r>
            <a:r>
              <a:rPr lang="en-US" sz="700" dirty="0">
                <a:solidFill>
                  <a:schemeClr val="bg1"/>
                </a:solidFill>
              </a:rPr>
              <a:t>. </a:t>
            </a:r>
            <a:r>
              <a:rPr lang="en-US" sz="700" dirty="0">
                <a:solidFill>
                  <a:schemeClr val="bg1"/>
                </a:solidFill>
                <a:hlinkClick r:id="rId12">
                  <a:extLst>
                    <a:ext uri="{A12FA001-AC4F-418D-AE19-62706E023703}">
                      <ahyp:hlinkClr xmlns:ahyp="http://schemas.microsoft.com/office/drawing/2018/hyperlinkcolor" val="tx"/>
                    </a:ext>
                  </a:extLst>
                </a:hlinkClick>
              </a:rPr>
              <a:t>https://wiki.sei.cmu.edu/confluence/display/cplusplus</a:t>
            </a:r>
            <a:br>
              <a:rPr lang="en-US" sz="700" dirty="0"/>
            </a:br>
            <a:r>
              <a:rPr lang="en-US" sz="700" dirty="0">
                <a:solidFill>
                  <a:schemeClr val="bg1"/>
                </a:solidFill>
              </a:rPr>
              <a:t> Stroustrup, B., Sutter, H., &amp; contributors. (n.d.). </a:t>
            </a:r>
            <a:r>
              <a:rPr lang="en-US" sz="700" i="1" dirty="0">
                <a:solidFill>
                  <a:schemeClr val="bg1"/>
                </a:solidFill>
              </a:rPr>
              <a:t>C++ Core Guidelines</a:t>
            </a:r>
            <a:r>
              <a:rPr lang="en-US" sz="700" dirty="0">
                <a:solidFill>
                  <a:schemeClr val="bg1"/>
                </a:solidFill>
              </a:rPr>
              <a:t>. </a:t>
            </a:r>
            <a:r>
              <a:rPr lang="en-US" sz="700" dirty="0">
                <a:solidFill>
                  <a:schemeClr val="bg1"/>
                </a:solidFill>
                <a:hlinkClick r:id="rId13">
                  <a:extLst>
                    <a:ext uri="{A12FA001-AC4F-418D-AE19-62706E023703}">
                      <ahyp:hlinkClr xmlns:ahyp="http://schemas.microsoft.com/office/drawing/2018/hyperlinkcolor" val="tx"/>
                    </a:ext>
                  </a:extLst>
                </a:hlinkClick>
              </a:rPr>
              <a:t>https://isocpp.github.io/CppCoreGuidelines/</a:t>
            </a:r>
            <a:br>
              <a:rPr lang="en-US" sz="700" dirty="0"/>
            </a:br>
            <a:r>
              <a:rPr lang="en-US" sz="700" dirty="0">
                <a:solidFill>
                  <a:schemeClr val="bg1"/>
                </a:solidFill>
              </a:rPr>
              <a:t> Free Software Foundation. (n.d.). </a:t>
            </a:r>
            <a:r>
              <a:rPr lang="en-US" sz="700" i="1" dirty="0">
                <a:solidFill>
                  <a:schemeClr val="bg1"/>
                </a:solidFill>
              </a:rPr>
              <a:t>GCC online docs (warning options)</a:t>
            </a:r>
            <a:r>
              <a:rPr lang="en-US" sz="700" dirty="0">
                <a:solidFill>
                  <a:schemeClr val="bg1"/>
                </a:solidFill>
              </a:rPr>
              <a:t>. </a:t>
            </a:r>
            <a:r>
              <a:rPr lang="en-US" sz="700" dirty="0">
                <a:solidFill>
                  <a:schemeClr val="bg1"/>
                </a:solidFill>
                <a:hlinkClick r:id="rId14">
                  <a:extLst>
                    <a:ext uri="{A12FA001-AC4F-418D-AE19-62706E023703}">
                      <ahyp:hlinkClr xmlns:ahyp="http://schemas.microsoft.com/office/drawing/2018/hyperlinkcolor" val="tx"/>
                    </a:ext>
                  </a:extLst>
                </a:hlinkClick>
              </a:rPr>
              <a:t>https://gcc.gnu.org/onlinedocs/gcc/</a:t>
            </a:r>
            <a:br>
              <a:rPr lang="en-US" sz="700" dirty="0"/>
            </a:br>
            <a:r>
              <a:rPr lang="en-US" sz="700" dirty="0">
                <a:solidFill>
                  <a:schemeClr val="bg1"/>
                </a:solidFill>
              </a:rPr>
              <a:t> LLVM Project. (n.d.). </a:t>
            </a:r>
            <a:r>
              <a:rPr lang="en-US" sz="700" i="1" err="1">
                <a:solidFill>
                  <a:schemeClr val="bg1"/>
                </a:solidFill>
              </a:rPr>
              <a:t>AddressSanitizer</a:t>
            </a:r>
            <a:r>
              <a:rPr lang="en-US" sz="700" i="1" dirty="0">
                <a:solidFill>
                  <a:schemeClr val="bg1"/>
                </a:solidFill>
              </a:rPr>
              <a:t> &amp; </a:t>
            </a:r>
            <a:r>
              <a:rPr lang="en-US" sz="700" i="1" err="1">
                <a:solidFill>
                  <a:schemeClr val="bg1"/>
                </a:solidFill>
              </a:rPr>
              <a:t>UndefinedBehaviorSanitizer</a:t>
            </a:r>
            <a:r>
              <a:rPr lang="en-US" sz="700" dirty="0">
                <a:solidFill>
                  <a:schemeClr val="bg1"/>
                </a:solidFill>
              </a:rPr>
              <a:t>. </a:t>
            </a:r>
            <a:r>
              <a:rPr lang="en-US" sz="700" dirty="0">
                <a:solidFill>
                  <a:schemeClr val="bg1"/>
                </a:solidFill>
                <a:hlinkClick r:id="rId15">
                  <a:extLst>
                    <a:ext uri="{A12FA001-AC4F-418D-AE19-62706E023703}">
                      <ahyp:hlinkClr xmlns:ahyp="http://schemas.microsoft.com/office/drawing/2018/hyperlinkcolor" val="tx"/>
                    </a:ext>
                  </a:extLst>
                </a:hlinkClick>
              </a:rPr>
              <a:t>https://clang.llvm.org/docs/</a:t>
            </a:r>
            <a:endParaRPr lang="en-US" sz="700" dirty="0">
              <a:solidFill>
                <a:schemeClr val="bg1"/>
              </a:solidFill>
            </a:endParaRPr>
          </a:p>
          <a:p>
            <a:r>
              <a:rPr lang="en-US" sz="700" b="1" dirty="0">
                <a:solidFill>
                  <a:schemeClr val="bg1"/>
                </a:solidFill>
              </a:rPr>
              <a:t>Identity (AAA)</a:t>
            </a:r>
            <a:br>
              <a:rPr lang="en-US" sz="700" b="1" dirty="0"/>
            </a:br>
            <a:r>
              <a:rPr lang="en-US" sz="700" b="1" dirty="0">
                <a:solidFill>
                  <a:schemeClr val="bg1"/>
                </a:solidFill>
              </a:rPr>
              <a:t> National Institute of Standards and Technology. (2017). </a:t>
            </a:r>
            <a:r>
              <a:rPr lang="en-US" sz="700" i="1" dirty="0">
                <a:solidFill>
                  <a:schemeClr val="bg1"/>
                </a:solidFill>
              </a:rPr>
              <a:t>Digital Identity Guidelines</a:t>
            </a:r>
            <a:r>
              <a:rPr lang="en-US" sz="700" dirty="0">
                <a:solidFill>
                  <a:schemeClr val="bg1"/>
                </a:solidFill>
              </a:rPr>
              <a:t> (NIST SP 800-63B). </a:t>
            </a:r>
            <a:r>
              <a:rPr lang="en-US" sz="700" dirty="0">
                <a:solidFill>
                  <a:schemeClr val="bg1"/>
                </a:solidFill>
                <a:hlinkClick r:id="rId16">
                  <a:extLst>
                    <a:ext uri="{A12FA001-AC4F-418D-AE19-62706E023703}">
                      <ahyp:hlinkClr xmlns:ahyp="http://schemas.microsoft.com/office/drawing/2018/hyperlinkcolor" val="tx"/>
                    </a:ext>
                  </a:extLst>
                </a:hlinkClick>
              </a:rPr>
              <a:t>https://doi.org/10.6028/NIST.SP.800-63b</a:t>
            </a:r>
            <a:br>
              <a:rPr lang="en-US" sz="700" dirty="0"/>
            </a:br>
            <a:r>
              <a:rPr lang="en-US" sz="700" dirty="0">
                <a:solidFill>
                  <a:schemeClr val="bg1"/>
                </a:solidFill>
              </a:rPr>
              <a:t> IETF OAuth Working Group. (n.d.). </a:t>
            </a:r>
            <a:r>
              <a:rPr lang="en-US" sz="700" i="1" dirty="0">
                <a:solidFill>
                  <a:schemeClr val="bg1"/>
                </a:solidFill>
              </a:rPr>
              <a:t>OAuth 2.1</a:t>
            </a:r>
            <a:r>
              <a:rPr lang="en-US" sz="700" dirty="0">
                <a:solidFill>
                  <a:schemeClr val="bg1"/>
                </a:solidFill>
              </a:rPr>
              <a:t> (Internet-Draft). </a:t>
            </a:r>
            <a:r>
              <a:rPr lang="en-US" sz="700" dirty="0">
                <a:solidFill>
                  <a:schemeClr val="bg1"/>
                </a:solidFill>
                <a:hlinkClick r:id="rId17">
                  <a:extLst>
                    <a:ext uri="{A12FA001-AC4F-418D-AE19-62706E023703}">
                      <ahyp:hlinkClr xmlns:ahyp="http://schemas.microsoft.com/office/drawing/2018/hyperlinkcolor" val="tx"/>
                    </a:ext>
                  </a:extLst>
                </a:hlinkClick>
              </a:rPr>
              <a:t>https://datatracker.ietf.org/doc/draft-ietf-oauth-v2-1/</a:t>
            </a:r>
            <a:br>
              <a:rPr lang="en-US" sz="700" dirty="0"/>
            </a:br>
            <a:r>
              <a:rPr lang="en-US" sz="700" dirty="0">
                <a:solidFill>
                  <a:schemeClr val="bg1"/>
                </a:solidFill>
              </a:rPr>
              <a:t> OpenID Foundation. (2014/2021). </a:t>
            </a:r>
            <a:r>
              <a:rPr lang="en-US" sz="700" i="1" dirty="0">
                <a:solidFill>
                  <a:schemeClr val="bg1"/>
                </a:solidFill>
              </a:rPr>
              <a:t>OpenID Connect Core 1.0</a:t>
            </a:r>
            <a:r>
              <a:rPr lang="en-US" sz="700" dirty="0">
                <a:solidFill>
                  <a:schemeClr val="bg1"/>
                </a:solidFill>
              </a:rPr>
              <a:t>. </a:t>
            </a:r>
            <a:r>
              <a:rPr lang="en-US" sz="700" dirty="0">
                <a:solidFill>
                  <a:schemeClr val="bg1"/>
                </a:solidFill>
                <a:hlinkClick r:id="rId18">
                  <a:extLst>
                    <a:ext uri="{A12FA001-AC4F-418D-AE19-62706E023703}">
                      <ahyp:hlinkClr xmlns:ahyp="http://schemas.microsoft.com/office/drawing/2018/hyperlinkcolor" val="tx"/>
                    </a:ext>
                  </a:extLst>
                </a:hlinkClick>
              </a:rPr>
              <a:t>https://openid.net/specs/openid-connect-core-1_0.html</a:t>
            </a:r>
            <a:br>
              <a:rPr lang="en-US" sz="700" dirty="0"/>
            </a:br>
            <a:r>
              <a:rPr lang="en-US" sz="700" dirty="0">
                <a:solidFill>
                  <a:schemeClr val="bg1"/>
                </a:solidFill>
              </a:rPr>
              <a:t> World Wide Web Consortium. (2023). </a:t>
            </a:r>
            <a:r>
              <a:rPr lang="en-US" sz="700" i="1" dirty="0">
                <a:solidFill>
                  <a:schemeClr val="bg1"/>
                </a:solidFill>
              </a:rPr>
              <a:t>Web Authentication (</a:t>
            </a:r>
            <a:r>
              <a:rPr lang="en-US" sz="700" i="1" err="1">
                <a:solidFill>
                  <a:schemeClr val="bg1"/>
                </a:solidFill>
              </a:rPr>
              <a:t>WebAuthn</a:t>
            </a:r>
            <a:r>
              <a:rPr lang="en-US" sz="700" i="1" dirty="0">
                <a:solidFill>
                  <a:schemeClr val="bg1"/>
                </a:solidFill>
              </a:rPr>
              <a:t>) L3</a:t>
            </a:r>
            <a:r>
              <a:rPr lang="en-US" sz="700" dirty="0">
                <a:solidFill>
                  <a:schemeClr val="bg1"/>
                </a:solidFill>
              </a:rPr>
              <a:t> (WD). </a:t>
            </a:r>
            <a:r>
              <a:rPr lang="en-US" sz="700" dirty="0">
                <a:solidFill>
                  <a:schemeClr val="bg1"/>
                </a:solidFill>
                <a:hlinkClick r:id="rId19">
                  <a:extLst>
                    <a:ext uri="{A12FA001-AC4F-418D-AE19-62706E023703}">
                      <ahyp:hlinkClr xmlns:ahyp="http://schemas.microsoft.com/office/drawing/2018/hyperlinkcolor" val="tx"/>
                    </a:ext>
                  </a:extLst>
                </a:hlinkClick>
              </a:rPr>
              <a:t>https://www.w3.org/TR/webauthn-3/</a:t>
            </a:r>
            <a:endParaRPr lang="en-US" sz="700" dirty="0">
              <a:solidFill>
                <a:schemeClr val="bg1"/>
              </a:solidFill>
            </a:endParaRPr>
          </a:p>
          <a:p>
            <a:br>
              <a:rPr lang="en-US" sz="700" dirty="0"/>
            </a:br>
            <a:r>
              <a:rPr lang="en-US" sz="700" b="1">
                <a:solidFill>
                  <a:schemeClr val="bg1"/>
                </a:solidFill>
              </a:rPr>
              <a:t>Cryptography</a:t>
            </a:r>
            <a:br>
              <a:rPr lang="en-US" sz="700" b="1" dirty="0"/>
            </a:br>
            <a:r>
              <a:rPr lang="en-US" sz="700" b="1">
                <a:solidFill>
                  <a:schemeClr val="bg1"/>
                </a:solidFill>
              </a:rPr>
              <a:t> IETF. (2018). </a:t>
            </a:r>
            <a:r>
              <a:rPr lang="en-US" sz="700" i="1">
                <a:solidFill>
                  <a:schemeClr val="bg1"/>
                </a:solidFill>
              </a:rPr>
              <a:t>TLS 1.3</a:t>
            </a:r>
            <a:r>
              <a:rPr lang="en-US" sz="700">
                <a:solidFill>
                  <a:schemeClr val="bg1"/>
                </a:solidFill>
              </a:rPr>
              <a:t> (RFC 8446). </a:t>
            </a:r>
            <a:r>
              <a:rPr lang="en-US" sz="700" dirty="0">
                <a:solidFill>
                  <a:schemeClr val="bg1"/>
                </a:solidFill>
                <a:hlinkClick r:id="rId20">
                  <a:extLst>
                    <a:ext uri="{A12FA001-AC4F-418D-AE19-62706E023703}">
                      <ahyp:hlinkClr xmlns:ahyp="http://schemas.microsoft.com/office/drawing/2018/hyperlinkcolor" val="tx"/>
                    </a:ext>
                  </a:extLst>
                </a:hlinkClick>
              </a:rPr>
              <a:t>https://www.rfc-editor.org/rfc/rfc8446</a:t>
            </a:r>
            <a:br>
              <a:rPr lang="en-US" sz="700" dirty="0"/>
            </a:br>
            <a:r>
              <a:rPr lang="en-US" sz="700">
                <a:solidFill>
                  <a:schemeClr val="bg1"/>
                </a:solidFill>
              </a:rPr>
              <a:t> IETF. (2023). </a:t>
            </a:r>
            <a:r>
              <a:rPr lang="en-US" sz="700" i="1">
                <a:solidFill>
                  <a:schemeClr val="bg1"/>
                </a:solidFill>
              </a:rPr>
              <a:t>BCP 195: Recommendations for Secure Use of TLS/DTLS</a:t>
            </a:r>
            <a:r>
              <a:rPr lang="en-US" sz="700">
                <a:solidFill>
                  <a:schemeClr val="bg1"/>
                </a:solidFill>
              </a:rPr>
              <a:t> (RFC 9325). </a:t>
            </a:r>
            <a:r>
              <a:rPr lang="en-US" sz="700" dirty="0">
                <a:solidFill>
                  <a:schemeClr val="bg1"/>
                </a:solidFill>
                <a:hlinkClick r:id="rId21">
                  <a:extLst>
                    <a:ext uri="{A12FA001-AC4F-418D-AE19-62706E023703}">
                      <ahyp:hlinkClr xmlns:ahyp="http://schemas.microsoft.com/office/drawing/2018/hyperlinkcolor" val="tx"/>
                    </a:ext>
                  </a:extLst>
                </a:hlinkClick>
              </a:rPr>
              <a:t>https://www.rfc-editor.org/rfc/rfc9325</a:t>
            </a:r>
            <a:br>
              <a:rPr lang="en-US" sz="700" dirty="0"/>
            </a:br>
            <a:r>
              <a:rPr lang="en-US" sz="700">
                <a:solidFill>
                  <a:schemeClr val="bg1"/>
                </a:solidFill>
              </a:rPr>
              <a:t> IETF. (2012). </a:t>
            </a:r>
            <a:r>
              <a:rPr lang="en-US" sz="700" i="1">
                <a:solidFill>
                  <a:schemeClr val="bg1"/>
                </a:solidFill>
              </a:rPr>
              <a:t>HTTP Strict Transport Security</a:t>
            </a:r>
            <a:r>
              <a:rPr lang="en-US" sz="700">
                <a:solidFill>
                  <a:schemeClr val="bg1"/>
                </a:solidFill>
              </a:rPr>
              <a:t> (RFC 6797). </a:t>
            </a:r>
            <a:r>
              <a:rPr lang="en-US" sz="700" dirty="0">
                <a:solidFill>
                  <a:schemeClr val="bg1"/>
                </a:solidFill>
                <a:hlinkClick r:id="rId22">
                  <a:extLst>
                    <a:ext uri="{A12FA001-AC4F-418D-AE19-62706E023703}">
                      <ahyp:hlinkClr xmlns:ahyp="http://schemas.microsoft.com/office/drawing/2018/hyperlinkcolor" val="tx"/>
                    </a:ext>
                  </a:extLst>
                </a:hlinkClick>
              </a:rPr>
              <a:t>https://www.rfc-editor.org/rfc/rfc6797</a:t>
            </a:r>
            <a:br>
              <a:rPr lang="en-US" sz="700" dirty="0"/>
            </a:br>
            <a:r>
              <a:rPr lang="en-US" sz="700">
                <a:solidFill>
                  <a:schemeClr val="bg1"/>
                </a:solidFill>
              </a:rPr>
              <a:t> National Institute of Standards and Technology. (2020). </a:t>
            </a:r>
            <a:r>
              <a:rPr lang="en-US" sz="700" i="1">
                <a:solidFill>
                  <a:schemeClr val="bg1"/>
                </a:solidFill>
              </a:rPr>
              <a:t>Recommendation for Key Management, Pt.1 Rev.5</a:t>
            </a:r>
            <a:r>
              <a:rPr lang="en-US" sz="700">
                <a:solidFill>
                  <a:schemeClr val="bg1"/>
                </a:solidFill>
              </a:rPr>
              <a:t> (NIST SP 800-57). </a:t>
            </a:r>
            <a:r>
              <a:rPr lang="en-US" sz="700" dirty="0">
                <a:solidFill>
                  <a:schemeClr val="bg1"/>
                </a:solidFill>
                <a:hlinkClick r:id="rId23">
                  <a:extLst>
                    <a:ext uri="{A12FA001-AC4F-418D-AE19-62706E023703}">
                      <ahyp:hlinkClr xmlns:ahyp="http://schemas.microsoft.com/office/drawing/2018/hyperlinkcolor" val="tx"/>
                    </a:ext>
                  </a:extLst>
                </a:hlinkClick>
              </a:rPr>
              <a:t>https://csrc.nist.gov/pubs/sp/800/57/pt1/r5/final</a:t>
            </a:r>
            <a:br>
              <a:rPr lang="en-US" sz="700" dirty="0"/>
            </a:br>
            <a:r>
              <a:rPr lang="en-US" sz="700">
                <a:solidFill>
                  <a:schemeClr val="bg1"/>
                </a:solidFill>
              </a:rPr>
              <a:t> National Institute of Standards and Technology. (2019). </a:t>
            </a:r>
            <a:r>
              <a:rPr lang="en-US" sz="700" i="1">
                <a:solidFill>
                  <a:schemeClr val="bg1"/>
                </a:solidFill>
              </a:rPr>
              <a:t>FIPS 140-3: Security Requirements for Cryptographic Modules</a:t>
            </a:r>
            <a:r>
              <a:rPr lang="en-US" sz="700">
                <a:solidFill>
                  <a:schemeClr val="bg1"/>
                </a:solidFill>
              </a:rPr>
              <a:t>. </a:t>
            </a:r>
            <a:r>
              <a:rPr lang="en-US" sz="700" dirty="0">
                <a:solidFill>
                  <a:schemeClr val="bg1"/>
                </a:solidFill>
                <a:hlinkClick r:id="rId24">
                  <a:extLst>
                    <a:ext uri="{A12FA001-AC4F-418D-AE19-62706E023703}">
                      <ahyp:hlinkClr xmlns:ahyp="http://schemas.microsoft.com/office/drawing/2018/hyperlinkcolor" val="tx"/>
                    </a:ext>
                  </a:extLst>
                </a:hlinkClick>
              </a:rPr>
              <a:t>https://doi.org/10.6028/NIST.FIPS.140-3</a:t>
            </a:r>
            <a:endParaRPr lang="en-US" sz="700" dirty="0">
              <a:solidFill>
                <a:schemeClr val="bg1"/>
              </a:solidFill>
            </a:endParaRPr>
          </a:p>
          <a:p>
            <a:r>
              <a:rPr lang="en-US" sz="700" b="1" dirty="0">
                <a:solidFill>
                  <a:schemeClr val="bg1"/>
                </a:solidFill>
              </a:rPr>
              <a:t>Cloud / Infra / Kubernetes &amp; </a:t>
            </a:r>
            <a:r>
              <a:rPr lang="en-US" sz="700" b="1" err="1">
                <a:solidFill>
                  <a:schemeClr val="bg1"/>
                </a:solidFill>
              </a:rPr>
              <a:t>IaC</a:t>
            </a:r>
            <a:br>
              <a:rPr lang="en-US" sz="700" b="1" dirty="0"/>
            </a:br>
            <a:r>
              <a:rPr lang="en-US" sz="700" b="1" dirty="0">
                <a:solidFill>
                  <a:schemeClr val="bg1"/>
                </a:solidFill>
              </a:rPr>
              <a:t> Center for Internet Security. (n.d.). </a:t>
            </a:r>
            <a:r>
              <a:rPr lang="en-US" sz="700" i="1" dirty="0">
                <a:solidFill>
                  <a:schemeClr val="bg1"/>
                </a:solidFill>
              </a:rPr>
              <a:t>CIS Benchmarks</a:t>
            </a:r>
            <a:r>
              <a:rPr lang="en-US" sz="700" dirty="0">
                <a:solidFill>
                  <a:schemeClr val="bg1"/>
                </a:solidFill>
              </a:rPr>
              <a:t>. </a:t>
            </a:r>
            <a:r>
              <a:rPr lang="en-US" sz="700" dirty="0">
                <a:solidFill>
                  <a:schemeClr val="bg1"/>
                </a:solidFill>
                <a:hlinkClick r:id="rId25">
                  <a:extLst>
                    <a:ext uri="{A12FA001-AC4F-418D-AE19-62706E023703}">
                      <ahyp:hlinkClr xmlns:ahyp="http://schemas.microsoft.com/office/drawing/2018/hyperlinkcolor" val="tx"/>
                    </a:ext>
                  </a:extLst>
                </a:hlinkClick>
              </a:rPr>
              <a:t>https://www.cisecurity.org/cis-benchmarks/</a:t>
            </a:r>
            <a:br>
              <a:rPr lang="en-US" sz="700" dirty="0"/>
            </a:br>
            <a:r>
              <a:rPr lang="en-US" sz="700" dirty="0">
                <a:solidFill>
                  <a:schemeClr val="bg1"/>
                </a:solidFill>
              </a:rPr>
              <a:t> NSA &amp; CISA. (2023). </a:t>
            </a:r>
            <a:r>
              <a:rPr lang="en-US" sz="700" i="1" dirty="0">
                <a:solidFill>
                  <a:schemeClr val="bg1"/>
                </a:solidFill>
              </a:rPr>
              <a:t>Kubernetes Hardening Guide v1.3</a:t>
            </a:r>
            <a:r>
              <a:rPr lang="en-US" sz="700" dirty="0">
                <a:solidFill>
                  <a:schemeClr val="bg1"/>
                </a:solidFill>
              </a:rPr>
              <a:t>. </a:t>
            </a:r>
            <a:r>
              <a:rPr lang="en-US" sz="700" dirty="0">
                <a:solidFill>
                  <a:schemeClr val="bg1"/>
                </a:solidFill>
                <a:hlinkClick r:id="rId26">
                  <a:extLst>
                    <a:ext uri="{A12FA001-AC4F-418D-AE19-62706E023703}">
                      <ahyp:hlinkClr xmlns:ahyp="http://schemas.microsoft.com/office/drawing/2018/hyperlinkcolor" val="tx"/>
                    </a:ext>
                  </a:extLst>
                </a:hlinkClick>
              </a:rPr>
              <a:t>https://media.defense.gov/…/CTR_KUBERNETES_HARDENING_GUIDE_1.3.PDF</a:t>
            </a:r>
            <a:br>
              <a:rPr lang="en-US" sz="700" dirty="0"/>
            </a:br>
            <a:r>
              <a:rPr lang="en-US" sz="700" dirty="0">
                <a:solidFill>
                  <a:schemeClr val="bg1"/>
                </a:solidFill>
              </a:rPr>
              <a:t> Kubernetes Project. (n.d.). </a:t>
            </a:r>
            <a:r>
              <a:rPr lang="en-US" sz="700" i="1" dirty="0">
                <a:solidFill>
                  <a:schemeClr val="bg1"/>
                </a:solidFill>
              </a:rPr>
              <a:t>Pod Security Standards</a:t>
            </a:r>
            <a:r>
              <a:rPr lang="en-US" sz="700" dirty="0">
                <a:solidFill>
                  <a:schemeClr val="bg1"/>
                </a:solidFill>
              </a:rPr>
              <a:t>. </a:t>
            </a:r>
            <a:r>
              <a:rPr lang="en-US" sz="700" dirty="0">
                <a:solidFill>
                  <a:schemeClr val="bg1"/>
                </a:solidFill>
                <a:hlinkClick r:id="rId27">
                  <a:extLst>
                    <a:ext uri="{A12FA001-AC4F-418D-AE19-62706E023703}">
                      <ahyp:hlinkClr xmlns:ahyp="http://schemas.microsoft.com/office/drawing/2018/hyperlinkcolor" val="tx"/>
                    </a:ext>
                  </a:extLst>
                </a:hlinkClick>
              </a:rPr>
              <a:t>https://kubernetes.io/docs/concepts/security/pod-security-standards/</a:t>
            </a:r>
            <a:br>
              <a:rPr lang="en-US" sz="700" dirty="0"/>
            </a:br>
            <a:r>
              <a:rPr lang="en-US" sz="700" dirty="0">
                <a:solidFill>
                  <a:schemeClr val="bg1"/>
                </a:solidFill>
              </a:rPr>
              <a:t> Open Policy Agent. (n.d.). </a:t>
            </a:r>
            <a:r>
              <a:rPr lang="en-US" sz="700" i="1" dirty="0">
                <a:solidFill>
                  <a:schemeClr val="bg1"/>
                </a:solidFill>
              </a:rPr>
              <a:t>Gatekeeper</a:t>
            </a:r>
            <a:r>
              <a:rPr lang="en-US" sz="700" dirty="0">
                <a:solidFill>
                  <a:schemeClr val="bg1"/>
                </a:solidFill>
              </a:rPr>
              <a:t>; </a:t>
            </a:r>
            <a:r>
              <a:rPr lang="en-US" sz="700" i="1" err="1">
                <a:solidFill>
                  <a:schemeClr val="bg1"/>
                </a:solidFill>
              </a:rPr>
              <a:t>Conftest</a:t>
            </a:r>
            <a:r>
              <a:rPr lang="en-US" sz="700" dirty="0">
                <a:solidFill>
                  <a:schemeClr val="bg1"/>
                </a:solidFill>
              </a:rPr>
              <a:t>. </a:t>
            </a:r>
            <a:r>
              <a:rPr lang="en-US" sz="700" dirty="0">
                <a:solidFill>
                  <a:schemeClr val="bg1"/>
                </a:solidFill>
                <a:hlinkClick r:id="rId28">
                  <a:extLst>
                    <a:ext uri="{A12FA001-AC4F-418D-AE19-62706E023703}">
                      <ahyp:hlinkClr xmlns:ahyp="http://schemas.microsoft.com/office/drawing/2018/hyperlinkcolor" val="tx"/>
                    </a:ext>
                  </a:extLst>
                </a:hlinkClick>
              </a:rPr>
              <a:t>https://open-policy-agent.github.io/gatekeeper/</a:t>
            </a:r>
            <a:r>
              <a:rPr lang="en-US" sz="700" dirty="0">
                <a:solidFill>
                  <a:schemeClr val="bg1"/>
                </a:solidFill>
              </a:rPr>
              <a:t> ; </a:t>
            </a:r>
            <a:r>
              <a:rPr lang="en-US" sz="700" dirty="0">
                <a:solidFill>
                  <a:schemeClr val="bg1"/>
                </a:solidFill>
                <a:hlinkClick r:id="rId29">
                  <a:extLst>
                    <a:ext uri="{A12FA001-AC4F-418D-AE19-62706E023703}">
                      <ahyp:hlinkClr xmlns:ahyp="http://schemas.microsoft.com/office/drawing/2018/hyperlinkcolor" val="tx"/>
                    </a:ext>
                  </a:extLst>
                </a:hlinkClick>
              </a:rPr>
              <a:t>https://www.conftest.dev/</a:t>
            </a:r>
            <a:br>
              <a:rPr lang="en-US" sz="700" dirty="0"/>
            </a:br>
            <a:r>
              <a:rPr lang="en-US" sz="700" dirty="0">
                <a:solidFill>
                  <a:schemeClr val="bg1"/>
                </a:solidFill>
              </a:rPr>
              <a:t> </a:t>
            </a:r>
            <a:r>
              <a:rPr lang="en-US" sz="700" err="1">
                <a:solidFill>
                  <a:schemeClr val="bg1"/>
                </a:solidFill>
              </a:rPr>
              <a:t>HashiCorp</a:t>
            </a:r>
            <a:r>
              <a:rPr lang="en-US" sz="700" dirty="0">
                <a:solidFill>
                  <a:schemeClr val="bg1"/>
                </a:solidFill>
              </a:rPr>
              <a:t>. (n.d.). </a:t>
            </a:r>
            <a:r>
              <a:rPr lang="en-US" sz="700" i="1" dirty="0">
                <a:solidFill>
                  <a:schemeClr val="bg1"/>
                </a:solidFill>
              </a:rPr>
              <a:t>Terraform module best practices</a:t>
            </a:r>
            <a:r>
              <a:rPr lang="en-US" sz="700" dirty="0">
                <a:solidFill>
                  <a:schemeClr val="bg1"/>
                </a:solidFill>
              </a:rPr>
              <a:t>. </a:t>
            </a:r>
            <a:r>
              <a:rPr lang="en-US" sz="700" dirty="0">
                <a:solidFill>
                  <a:schemeClr val="bg1"/>
                </a:solidFill>
                <a:hlinkClick r:id="rId30">
                  <a:extLst>
                    <a:ext uri="{A12FA001-AC4F-418D-AE19-62706E023703}">
                      <ahyp:hlinkClr xmlns:ahyp="http://schemas.microsoft.com/office/drawing/2018/hyperlinkcolor" val="tx"/>
                    </a:ext>
                  </a:extLst>
                </a:hlinkClick>
              </a:rPr>
              <a:t>https://developer.hashicorp.com/terraform/language/modules/develop</a:t>
            </a:r>
            <a:endParaRPr lang="en-US" sz="700" dirty="0">
              <a:solidFill>
                <a:schemeClr val="bg1"/>
              </a:solidFill>
            </a:endParaRPr>
          </a:p>
          <a:p>
            <a:r>
              <a:rPr lang="en-US" sz="700" b="1" dirty="0">
                <a:solidFill>
                  <a:schemeClr val="bg1"/>
                </a:solidFill>
              </a:rPr>
              <a:t>Supply Chain Security</a:t>
            </a:r>
            <a:br>
              <a:rPr lang="en-US" sz="700" b="1" dirty="0"/>
            </a:br>
            <a:r>
              <a:rPr lang="en-US" sz="700" b="1" dirty="0">
                <a:solidFill>
                  <a:schemeClr val="bg1"/>
                </a:solidFill>
              </a:rPr>
              <a:t> SLSA Community. (2023). </a:t>
            </a:r>
            <a:r>
              <a:rPr lang="en-US" sz="700" i="1" dirty="0">
                <a:solidFill>
                  <a:schemeClr val="bg1"/>
                </a:solidFill>
              </a:rPr>
              <a:t>SLSA v1.0: Supply-chain Levels for Software Artifacts</a:t>
            </a:r>
            <a:r>
              <a:rPr lang="en-US" sz="700" dirty="0">
                <a:solidFill>
                  <a:schemeClr val="bg1"/>
                </a:solidFill>
              </a:rPr>
              <a:t>. </a:t>
            </a:r>
            <a:r>
              <a:rPr lang="en-US" sz="700" dirty="0">
                <a:solidFill>
                  <a:schemeClr val="bg1"/>
                </a:solidFill>
                <a:hlinkClick r:id="rId31">
                  <a:extLst>
                    <a:ext uri="{A12FA001-AC4F-418D-AE19-62706E023703}">
                      <ahyp:hlinkClr xmlns:ahyp="http://schemas.microsoft.com/office/drawing/2018/hyperlinkcolor" val="tx"/>
                    </a:ext>
                  </a:extLst>
                </a:hlinkClick>
              </a:rPr>
              <a:t>https://slsa.dev/spec/v1.0/</a:t>
            </a:r>
            <a:br>
              <a:rPr lang="en-US" sz="700" dirty="0"/>
            </a:br>
            <a:r>
              <a:rPr lang="en-US" sz="700" dirty="0">
                <a:solidFill>
                  <a:schemeClr val="bg1"/>
                </a:solidFill>
              </a:rPr>
              <a:t> National Institute of Standards and Technology. (2022). </a:t>
            </a:r>
            <a:r>
              <a:rPr lang="en-US" sz="700" i="1" dirty="0">
                <a:solidFill>
                  <a:schemeClr val="bg1"/>
                </a:solidFill>
              </a:rPr>
              <a:t>Cybersecurity Supply Chain Risk Management</a:t>
            </a:r>
            <a:r>
              <a:rPr lang="en-US" sz="700" dirty="0">
                <a:solidFill>
                  <a:schemeClr val="bg1"/>
                </a:solidFill>
              </a:rPr>
              <a:t> (NIST SP 800-161 Rev.1). </a:t>
            </a:r>
            <a:r>
              <a:rPr lang="en-US" sz="700" dirty="0">
                <a:solidFill>
                  <a:schemeClr val="bg1"/>
                </a:solidFill>
                <a:hlinkClick r:id="rId32">
                  <a:extLst>
                    <a:ext uri="{A12FA001-AC4F-418D-AE19-62706E023703}">
                      <ahyp:hlinkClr xmlns:ahyp="http://schemas.microsoft.com/office/drawing/2018/hyperlinkcolor" val="tx"/>
                    </a:ext>
                  </a:extLst>
                </a:hlinkClick>
              </a:rPr>
              <a:t>https://doi.org/10.6028/NIST.SP.800-161r1</a:t>
            </a:r>
            <a:br>
              <a:rPr lang="en-US" sz="700" dirty="0"/>
            </a:br>
            <a:r>
              <a:rPr lang="en-US" sz="700" dirty="0">
                <a:solidFill>
                  <a:schemeClr val="bg1"/>
                </a:solidFill>
              </a:rPr>
              <a:t> OpenSSF. (n.d.). </a:t>
            </a:r>
            <a:r>
              <a:rPr lang="en-US" sz="700" i="1" dirty="0">
                <a:solidFill>
                  <a:schemeClr val="bg1"/>
                </a:solidFill>
              </a:rPr>
              <a:t>Scorecard</a:t>
            </a:r>
            <a:r>
              <a:rPr lang="en-US" sz="700" dirty="0">
                <a:solidFill>
                  <a:schemeClr val="bg1"/>
                </a:solidFill>
              </a:rPr>
              <a:t>. </a:t>
            </a:r>
            <a:r>
              <a:rPr lang="en-US" sz="700" dirty="0">
                <a:solidFill>
                  <a:schemeClr val="bg1"/>
                </a:solidFill>
                <a:hlinkClick r:id="rId33">
                  <a:extLst>
                    <a:ext uri="{A12FA001-AC4F-418D-AE19-62706E023703}">
                      <ahyp:hlinkClr xmlns:ahyp="http://schemas.microsoft.com/office/drawing/2018/hyperlinkcolor" val="tx"/>
                    </a:ext>
                  </a:extLst>
                </a:hlinkClick>
              </a:rPr>
              <a:t>https://github.com/ossf/scorecard</a:t>
            </a:r>
            <a:br>
              <a:rPr lang="en-US" sz="700" dirty="0"/>
            </a:br>
            <a:r>
              <a:rPr lang="en-US" sz="700" dirty="0">
                <a:solidFill>
                  <a:schemeClr val="bg1"/>
                </a:solidFill>
              </a:rPr>
              <a:t> SPDX Workgroup. (2024). </a:t>
            </a:r>
            <a:r>
              <a:rPr lang="en-US" sz="700" i="1" dirty="0">
                <a:solidFill>
                  <a:schemeClr val="bg1"/>
                </a:solidFill>
              </a:rPr>
              <a:t>SPDX Specification</a:t>
            </a:r>
            <a:r>
              <a:rPr lang="en-US" sz="700" dirty="0">
                <a:solidFill>
                  <a:schemeClr val="bg1"/>
                </a:solidFill>
              </a:rPr>
              <a:t>. </a:t>
            </a:r>
            <a:r>
              <a:rPr lang="en-US" sz="700" dirty="0">
                <a:solidFill>
                  <a:schemeClr val="bg1"/>
                </a:solidFill>
                <a:hlinkClick r:id="rId34">
                  <a:extLst>
                    <a:ext uri="{A12FA001-AC4F-418D-AE19-62706E023703}">
                      <ahyp:hlinkClr xmlns:ahyp="http://schemas.microsoft.com/office/drawing/2018/hyperlinkcolor" val="tx"/>
                    </a:ext>
                  </a:extLst>
                </a:hlinkClick>
              </a:rPr>
              <a:t>https://spdx.dev/specifications/</a:t>
            </a:r>
            <a:r>
              <a:rPr lang="en-US" sz="700" dirty="0">
                <a:solidFill>
                  <a:schemeClr val="bg1"/>
                </a:solidFill>
              </a:rPr>
              <a:t> ; </a:t>
            </a:r>
            <a:r>
              <a:rPr lang="en-US" sz="700" err="1">
                <a:solidFill>
                  <a:schemeClr val="bg1"/>
                </a:solidFill>
              </a:rPr>
              <a:t>CycloneDX</a:t>
            </a:r>
            <a:r>
              <a:rPr lang="en-US" sz="700" dirty="0">
                <a:solidFill>
                  <a:schemeClr val="bg1"/>
                </a:solidFill>
              </a:rPr>
              <a:t>. (n.d.). </a:t>
            </a:r>
            <a:r>
              <a:rPr lang="en-US" sz="700" i="1" dirty="0">
                <a:solidFill>
                  <a:schemeClr val="bg1"/>
                </a:solidFill>
              </a:rPr>
              <a:t>Specification</a:t>
            </a:r>
            <a:r>
              <a:rPr lang="en-US" sz="700" dirty="0">
                <a:solidFill>
                  <a:schemeClr val="bg1"/>
                </a:solidFill>
              </a:rPr>
              <a:t>. </a:t>
            </a:r>
            <a:r>
              <a:rPr lang="en-US" sz="700" dirty="0">
                <a:solidFill>
                  <a:schemeClr val="bg1"/>
                </a:solidFill>
                <a:hlinkClick r:id="rId35">
                  <a:extLst>
                    <a:ext uri="{A12FA001-AC4F-418D-AE19-62706E023703}">
                      <ahyp:hlinkClr xmlns:ahyp="http://schemas.microsoft.com/office/drawing/2018/hyperlinkcolor" val="tx"/>
                    </a:ext>
                  </a:extLst>
                </a:hlinkClick>
              </a:rPr>
              <a:t>https://cyclonedx.org/specification/</a:t>
            </a:r>
            <a:br>
              <a:rPr lang="en-US" sz="700" dirty="0"/>
            </a:br>
            <a:r>
              <a:rPr lang="en-US" sz="700" dirty="0">
                <a:solidFill>
                  <a:schemeClr val="bg1"/>
                </a:solidFill>
              </a:rPr>
              <a:t> OASIS / CISA. (2022). </a:t>
            </a:r>
            <a:r>
              <a:rPr lang="en-US" sz="700" i="1" dirty="0">
                <a:solidFill>
                  <a:schemeClr val="bg1"/>
                </a:solidFill>
              </a:rPr>
              <a:t>CSAF 2.0 &amp; VEX Guidance</a:t>
            </a:r>
            <a:r>
              <a:rPr lang="en-US" sz="700" dirty="0">
                <a:solidFill>
                  <a:schemeClr val="bg1"/>
                </a:solidFill>
              </a:rPr>
              <a:t>. </a:t>
            </a:r>
            <a:r>
              <a:rPr lang="en-US" sz="700" dirty="0">
                <a:solidFill>
                  <a:schemeClr val="bg1"/>
                </a:solidFill>
                <a:hlinkClick r:id="rId36">
                  <a:extLst>
                    <a:ext uri="{A12FA001-AC4F-418D-AE19-62706E023703}">
                      <ahyp:hlinkClr xmlns:ahyp="http://schemas.microsoft.com/office/drawing/2018/hyperlinkcolor" val="tx"/>
                    </a:ext>
                  </a:extLst>
                </a:hlinkClick>
              </a:rPr>
              <a:t>https://docs.oasis-open.org/csaf/…</a:t>
            </a:r>
            <a:r>
              <a:rPr lang="en-US" sz="700" dirty="0">
                <a:solidFill>
                  <a:schemeClr val="bg1"/>
                </a:solidFill>
              </a:rPr>
              <a:t> ; </a:t>
            </a:r>
            <a:r>
              <a:rPr lang="en-US" sz="700" dirty="0">
                <a:solidFill>
                  <a:schemeClr val="bg1"/>
                </a:solidFill>
                <a:hlinkClick r:id="rId37">
                  <a:extLst>
                    <a:ext uri="{A12FA001-AC4F-418D-AE19-62706E023703}">
                      <ahyp:hlinkClr xmlns:ahyp="http://schemas.microsoft.com/office/drawing/2018/hyperlinkcolor" val="tx"/>
                    </a:ext>
                  </a:extLst>
                </a:hlinkClick>
              </a:rPr>
              <a:t>https://www.cisa.gov/resources-tools/resources/vex</a:t>
            </a:r>
            <a:endParaRPr lang="en-US" sz="700" dirty="0">
              <a:solidFill>
                <a:schemeClr val="bg1"/>
              </a:solidFill>
            </a:endParaRPr>
          </a:p>
          <a:p>
            <a:r>
              <a:rPr lang="en-US" sz="700" b="1" dirty="0">
                <a:solidFill>
                  <a:schemeClr val="bg1"/>
                </a:solidFill>
              </a:rPr>
              <a:t>Testing, Secrets, Logging &amp; IR</a:t>
            </a:r>
            <a:br>
              <a:rPr lang="en-US" sz="700" b="1" dirty="0"/>
            </a:br>
            <a:r>
              <a:rPr lang="en-US" sz="700" b="1" dirty="0">
                <a:solidFill>
                  <a:schemeClr val="bg1"/>
                </a:solidFill>
              </a:rPr>
              <a:t> GitHub. (n.d.). </a:t>
            </a:r>
            <a:r>
              <a:rPr lang="en-US" sz="700" i="1" err="1">
                <a:solidFill>
                  <a:schemeClr val="bg1"/>
                </a:solidFill>
              </a:rPr>
              <a:t>CodeQL</a:t>
            </a:r>
            <a:r>
              <a:rPr lang="en-US" sz="700" i="1" dirty="0">
                <a:solidFill>
                  <a:schemeClr val="bg1"/>
                </a:solidFill>
              </a:rPr>
              <a:t> documentation</a:t>
            </a:r>
            <a:r>
              <a:rPr lang="en-US" sz="700" dirty="0">
                <a:solidFill>
                  <a:schemeClr val="bg1"/>
                </a:solidFill>
              </a:rPr>
              <a:t>. </a:t>
            </a:r>
            <a:r>
              <a:rPr lang="en-US" sz="700" dirty="0">
                <a:solidFill>
                  <a:schemeClr val="bg1"/>
                </a:solidFill>
                <a:hlinkClick r:id="rId38">
                  <a:extLst>
                    <a:ext uri="{A12FA001-AC4F-418D-AE19-62706E023703}">
                      <ahyp:hlinkClr xmlns:ahyp="http://schemas.microsoft.com/office/drawing/2018/hyperlinkcolor" val="tx"/>
                    </a:ext>
                  </a:extLst>
                </a:hlinkClick>
              </a:rPr>
              <a:t>https://codeql.github.com/docs/</a:t>
            </a:r>
            <a:r>
              <a:rPr lang="en-US" sz="700" dirty="0">
                <a:solidFill>
                  <a:schemeClr val="bg1"/>
                </a:solidFill>
              </a:rPr>
              <a:t> ; </a:t>
            </a:r>
            <a:r>
              <a:rPr lang="en-US" sz="700" err="1">
                <a:solidFill>
                  <a:schemeClr val="bg1"/>
                </a:solidFill>
              </a:rPr>
              <a:t>Semgrep</a:t>
            </a:r>
            <a:r>
              <a:rPr lang="en-US" sz="700" dirty="0">
                <a:solidFill>
                  <a:schemeClr val="bg1"/>
                </a:solidFill>
              </a:rPr>
              <a:t>. (n.d.). </a:t>
            </a:r>
            <a:r>
              <a:rPr lang="en-US" sz="700" i="1" dirty="0">
                <a:solidFill>
                  <a:schemeClr val="bg1"/>
                </a:solidFill>
              </a:rPr>
              <a:t>Docs</a:t>
            </a:r>
            <a:r>
              <a:rPr lang="en-US" sz="700" dirty="0">
                <a:solidFill>
                  <a:schemeClr val="bg1"/>
                </a:solidFill>
              </a:rPr>
              <a:t>. </a:t>
            </a:r>
            <a:r>
              <a:rPr lang="en-US" sz="700" dirty="0">
                <a:solidFill>
                  <a:schemeClr val="bg1"/>
                </a:solidFill>
                <a:hlinkClick r:id="rId39">
                  <a:extLst>
                    <a:ext uri="{A12FA001-AC4F-418D-AE19-62706E023703}">
                      <ahyp:hlinkClr xmlns:ahyp="http://schemas.microsoft.com/office/drawing/2018/hyperlinkcolor" val="tx"/>
                    </a:ext>
                  </a:extLst>
                </a:hlinkClick>
              </a:rPr>
              <a:t>https://semgrep.dev/learn</a:t>
            </a:r>
            <a:r>
              <a:rPr lang="en-US" sz="700" dirty="0">
                <a:solidFill>
                  <a:schemeClr val="bg1"/>
                </a:solidFill>
              </a:rPr>
              <a:t> ; OWASP. (n.d.). </a:t>
            </a:r>
            <a:r>
              <a:rPr lang="en-US" sz="700" i="1" dirty="0">
                <a:solidFill>
                  <a:schemeClr val="bg1"/>
                </a:solidFill>
              </a:rPr>
              <a:t>ZAP docs</a:t>
            </a:r>
            <a:r>
              <a:rPr lang="en-US" sz="700" dirty="0">
                <a:solidFill>
                  <a:schemeClr val="bg1"/>
                </a:solidFill>
              </a:rPr>
              <a:t>. </a:t>
            </a:r>
            <a:r>
              <a:rPr lang="en-US" sz="700" dirty="0">
                <a:solidFill>
                  <a:schemeClr val="bg1"/>
                </a:solidFill>
                <a:hlinkClick r:id="rId40">
                  <a:extLst>
                    <a:ext uri="{A12FA001-AC4F-418D-AE19-62706E023703}">
                      <ahyp:hlinkClr xmlns:ahyp="http://schemas.microsoft.com/office/drawing/2018/hyperlinkcolor" val="tx"/>
                    </a:ext>
                  </a:extLst>
                </a:hlinkClick>
              </a:rPr>
              <a:t>https://www.zaproxy.org/docs/</a:t>
            </a:r>
            <a:br>
              <a:rPr lang="en-US" sz="700" dirty="0"/>
            </a:br>
            <a:r>
              <a:rPr lang="en-US" sz="700" dirty="0">
                <a:solidFill>
                  <a:schemeClr val="bg1"/>
                </a:solidFill>
              </a:rPr>
              <a:t> </a:t>
            </a:r>
            <a:r>
              <a:rPr lang="en-US" sz="700" err="1">
                <a:solidFill>
                  <a:schemeClr val="bg1"/>
                </a:solidFill>
              </a:rPr>
              <a:t>Gitleaks</a:t>
            </a:r>
            <a:r>
              <a:rPr lang="en-US" sz="700" dirty="0">
                <a:solidFill>
                  <a:schemeClr val="bg1"/>
                </a:solidFill>
              </a:rPr>
              <a:t>. (n.d.). </a:t>
            </a:r>
            <a:r>
              <a:rPr lang="en-US" sz="700" i="1" dirty="0">
                <a:solidFill>
                  <a:schemeClr val="bg1"/>
                </a:solidFill>
              </a:rPr>
              <a:t>Find secrets in code</a:t>
            </a:r>
            <a:r>
              <a:rPr lang="en-US" sz="700" dirty="0">
                <a:solidFill>
                  <a:schemeClr val="bg1"/>
                </a:solidFill>
              </a:rPr>
              <a:t>. </a:t>
            </a:r>
            <a:r>
              <a:rPr lang="en-US" sz="700" dirty="0">
                <a:solidFill>
                  <a:schemeClr val="bg1"/>
                </a:solidFill>
                <a:hlinkClick r:id="rId41">
                  <a:extLst>
                    <a:ext uri="{A12FA001-AC4F-418D-AE19-62706E023703}">
                      <ahyp:hlinkClr xmlns:ahyp="http://schemas.microsoft.com/office/drawing/2018/hyperlinkcolor" val="tx"/>
                    </a:ext>
                  </a:extLst>
                </a:hlinkClick>
              </a:rPr>
              <a:t>https://github.com/gitleaks/gitleaks</a:t>
            </a:r>
            <a:br>
              <a:rPr lang="en-US" sz="700" dirty="0"/>
            </a:br>
            <a:r>
              <a:rPr lang="en-US" sz="700" dirty="0">
                <a:solidFill>
                  <a:schemeClr val="bg1"/>
                </a:solidFill>
              </a:rPr>
              <a:t> </a:t>
            </a:r>
            <a:r>
              <a:rPr lang="en-US" sz="700" err="1">
                <a:solidFill>
                  <a:schemeClr val="bg1"/>
                </a:solidFill>
              </a:rPr>
              <a:t>OpenTelemetry</a:t>
            </a:r>
            <a:r>
              <a:rPr lang="en-US" sz="700" dirty="0">
                <a:solidFill>
                  <a:schemeClr val="bg1"/>
                </a:solidFill>
              </a:rPr>
              <a:t>. (n.d.). </a:t>
            </a:r>
            <a:r>
              <a:rPr lang="en-US" sz="700" i="1" dirty="0">
                <a:solidFill>
                  <a:schemeClr val="bg1"/>
                </a:solidFill>
              </a:rPr>
              <a:t>Specs for logs/metrics/traces</a:t>
            </a:r>
            <a:r>
              <a:rPr lang="en-US" sz="700" dirty="0">
                <a:solidFill>
                  <a:schemeClr val="bg1"/>
                </a:solidFill>
              </a:rPr>
              <a:t>. </a:t>
            </a:r>
            <a:r>
              <a:rPr lang="en-US" sz="700" dirty="0">
                <a:solidFill>
                  <a:schemeClr val="bg1"/>
                </a:solidFill>
                <a:hlinkClick r:id="rId42">
                  <a:extLst>
                    <a:ext uri="{A12FA001-AC4F-418D-AE19-62706E023703}">
                      <ahyp:hlinkClr xmlns:ahyp="http://schemas.microsoft.com/office/drawing/2018/hyperlinkcolor" val="tx"/>
                    </a:ext>
                  </a:extLst>
                </a:hlinkClick>
              </a:rPr>
              <a:t>https://opentelemetry.io/docs/specs/</a:t>
            </a:r>
            <a:br>
              <a:rPr lang="en-US" sz="700" dirty="0"/>
            </a:br>
            <a:r>
              <a:rPr lang="en-US" sz="700" dirty="0">
                <a:solidFill>
                  <a:schemeClr val="bg1"/>
                </a:solidFill>
              </a:rPr>
              <a:t> National Institute of Standards and Technology. (2006). </a:t>
            </a:r>
            <a:r>
              <a:rPr lang="en-US" sz="700" i="1" dirty="0">
                <a:solidFill>
                  <a:schemeClr val="bg1"/>
                </a:solidFill>
              </a:rPr>
              <a:t>Guide to Computer Security Log Management</a:t>
            </a:r>
            <a:r>
              <a:rPr lang="en-US" sz="700" dirty="0">
                <a:solidFill>
                  <a:schemeClr val="bg1"/>
                </a:solidFill>
              </a:rPr>
              <a:t> (NIST SP 800-92). </a:t>
            </a:r>
            <a:r>
              <a:rPr lang="en-US" sz="700" dirty="0">
                <a:solidFill>
                  <a:schemeClr val="bg1"/>
                </a:solidFill>
                <a:hlinkClick r:id="rId43">
                  <a:extLst>
                    <a:ext uri="{A12FA001-AC4F-418D-AE19-62706E023703}">
                      <ahyp:hlinkClr xmlns:ahyp="http://schemas.microsoft.com/office/drawing/2018/hyperlinkcolor" val="tx"/>
                    </a:ext>
                  </a:extLst>
                </a:hlinkClick>
              </a:rPr>
              <a:t>https://csrc.nist.gov/pubs/sp/800/92/final</a:t>
            </a:r>
            <a:br>
              <a:rPr lang="en-US" sz="700" dirty="0"/>
            </a:br>
            <a:r>
              <a:rPr lang="en-US" sz="700" dirty="0">
                <a:solidFill>
                  <a:schemeClr val="bg1"/>
                </a:solidFill>
              </a:rPr>
              <a:t> MITRE. (n.d.). </a:t>
            </a:r>
            <a:r>
              <a:rPr lang="en-US" sz="700" i="1" dirty="0">
                <a:solidFill>
                  <a:schemeClr val="bg1"/>
                </a:solidFill>
              </a:rPr>
              <a:t>ATT&amp;CK® framework</a:t>
            </a:r>
            <a:r>
              <a:rPr lang="en-US" sz="700" dirty="0">
                <a:solidFill>
                  <a:schemeClr val="bg1"/>
                </a:solidFill>
              </a:rPr>
              <a:t>. </a:t>
            </a:r>
            <a:r>
              <a:rPr lang="en-US" sz="700" dirty="0">
                <a:solidFill>
                  <a:schemeClr val="bg1"/>
                </a:solidFill>
                <a:hlinkClick r:id="rId44">
                  <a:extLst>
                    <a:ext uri="{A12FA001-AC4F-418D-AE19-62706E023703}">
                      <ahyp:hlinkClr xmlns:ahyp="http://schemas.microsoft.com/office/drawing/2018/hyperlinkcolor" val="tx"/>
                    </a:ext>
                  </a:extLst>
                </a:hlinkClick>
              </a:rPr>
              <a:t>https://attack.mitre.org/</a:t>
            </a:r>
            <a:br>
              <a:rPr lang="en-US" sz="700" dirty="0"/>
            </a:br>
            <a:r>
              <a:rPr lang="en-US" sz="700" dirty="0">
                <a:solidFill>
                  <a:schemeClr val="bg1"/>
                </a:solidFill>
              </a:rPr>
              <a:t> National Institute of Standards and Technology. (2012). </a:t>
            </a:r>
            <a:r>
              <a:rPr lang="en-US" sz="700" i="1" dirty="0">
                <a:solidFill>
                  <a:schemeClr val="bg1"/>
                </a:solidFill>
              </a:rPr>
              <a:t>Computer Security Incident Handling Guide</a:t>
            </a:r>
            <a:r>
              <a:rPr lang="en-US" sz="700" dirty="0">
                <a:solidFill>
                  <a:schemeClr val="bg1"/>
                </a:solidFill>
              </a:rPr>
              <a:t> (NIST SP 800-61 Rev.2). </a:t>
            </a:r>
            <a:r>
              <a:rPr lang="en-US" sz="700" dirty="0">
                <a:solidFill>
                  <a:schemeClr val="bg1"/>
                </a:solidFill>
                <a:hlinkClick r:id="rId45">
                  <a:extLst>
                    <a:ext uri="{A12FA001-AC4F-418D-AE19-62706E023703}">
                      <ahyp:hlinkClr xmlns:ahyp="http://schemas.microsoft.com/office/drawing/2018/hyperlinkcolor" val="tx"/>
                    </a:ext>
                  </a:extLst>
                </a:hlinkClick>
              </a:rPr>
              <a:t>https://csrc.nist.gov/pubs/sp/800/61/r2/final</a:t>
            </a:r>
            <a:br>
              <a:rPr lang="en-US" sz="700" dirty="0"/>
            </a:br>
            <a:r>
              <a:rPr lang="en-US" sz="700" dirty="0">
                <a:solidFill>
                  <a:schemeClr val="bg1"/>
                </a:solidFill>
              </a:rPr>
              <a:t> National Institute of Standards and Technology. (2012). </a:t>
            </a:r>
            <a:r>
              <a:rPr lang="en-US" sz="700" i="1" dirty="0">
                <a:solidFill>
                  <a:schemeClr val="bg1"/>
                </a:solidFill>
              </a:rPr>
              <a:t>Contingency Planning Guide</a:t>
            </a:r>
            <a:r>
              <a:rPr lang="en-US" sz="700" dirty="0">
                <a:solidFill>
                  <a:schemeClr val="bg1"/>
                </a:solidFill>
              </a:rPr>
              <a:t> (NIST SP 800-34 Rev.1). </a:t>
            </a:r>
            <a:r>
              <a:rPr lang="en-US" sz="700" dirty="0">
                <a:solidFill>
                  <a:schemeClr val="bg1"/>
                </a:solidFill>
                <a:hlinkClick r:id="rId46">
                  <a:extLst>
                    <a:ext uri="{A12FA001-AC4F-418D-AE19-62706E023703}">
                      <ahyp:hlinkClr xmlns:ahyp="http://schemas.microsoft.com/office/drawing/2018/hyperlinkcolor" val="tx"/>
                    </a:ext>
                  </a:extLst>
                </a:hlinkClick>
              </a:rPr>
              <a:t>https://csrc.nist.gov/pubs/sp/800/34/r1/upd1/final</a:t>
            </a:r>
            <a:endParaRPr lang="en-US" sz="700" dirty="0">
              <a:solidFill>
                <a:schemeClr val="bg1"/>
              </a:solidFill>
            </a:endParaRPr>
          </a:p>
          <a:p>
            <a:endParaRPr lang="en-US" sz="700" dirty="0">
              <a:solidFill>
                <a:schemeClr val="bg1"/>
              </a:solidFill>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fontScale="55000" lnSpcReduction="20000"/>
          </a:bodyPr>
          <a:lstStyle/>
          <a:p>
            <a:pPr marL="285750" indent="-285750"/>
            <a:r>
              <a:rPr lang="en-US" sz="2000" b="1" dirty="0">
                <a:solidFill>
                  <a:srgbClr val="FFFFFF"/>
                </a:solidFill>
              </a:rPr>
              <a:t>Priority:</a:t>
            </a:r>
            <a:r>
              <a:rPr lang="en-US" sz="2000" dirty="0">
                <a:solidFill>
                  <a:srgbClr val="FFFFFF"/>
                </a:solidFill>
              </a:rPr>
              <a:t> Hardcoded credentials and weak encryption are catastrophic if exploited, so they must be fixed first. Dependencies must be patched to remove known CVEs.</a:t>
            </a:r>
            <a:endParaRPr lang="en-US" dirty="0"/>
          </a:p>
          <a:p>
            <a:pPr marL="285750" indent="-285750"/>
            <a:r>
              <a:rPr lang="en-US" sz="2000" b="1" dirty="0">
                <a:solidFill>
                  <a:srgbClr val="FFFFFF"/>
                </a:solidFill>
              </a:rPr>
              <a:t>Likely:</a:t>
            </a:r>
            <a:r>
              <a:rPr lang="en-US" sz="2000" dirty="0">
                <a:solidFill>
                  <a:srgbClr val="FFFFFF"/>
                </a:solidFill>
              </a:rPr>
              <a:t> Common flaws like injection, buffer overflows, and poor input validation are frequently exploited by attackers and therefore high risk.</a:t>
            </a:r>
            <a:endParaRPr lang="en-US" dirty="0"/>
          </a:p>
          <a:p>
            <a:pPr marL="285750" indent="-285750"/>
            <a:r>
              <a:rPr lang="en-US" sz="2000" b="1" dirty="0">
                <a:solidFill>
                  <a:srgbClr val="FFFFFF"/>
                </a:solidFill>
              </a:rPr>
              <a:t>Low Priority:</a:t>
            </a:r>
            <a:r>
              <a:rPr lang="en-US" sz="2000" dirty="0">
                <a:solidFill>
                  <a:srgbClr val="FFFFFF"/>
                </a:solidFill>
              </a:rPr>
              <a:t> Error handling, file access, and logging don’t directly lead to breaches, but they weaken defenses and incident response if ignored.</a:t>
            </a:r>
            <a:endParaRPr lang="en-US" dirty="0"/>
          </a:p>
          <a:p>
            <a:pPr marL="285750" indent="-285750"/>
            <a:r>
              <a:rPr lang="en-US" sz="2000" b="1" dirty="0">
                <a:solidFill>
                  <a:srgbClr val="FFFFFF"/>
                </a:solidFill>
              </a:rPr>
              <a:t>Unlikely:</a:t>
            </a:r>
            <a:r>
              <a:rPr lang="en-US" sz="2000" dirty="0">
                <a:solidFill>
                  <a:srgbClr val="FFFFFF"/>
                </a:solidFill>
              </a:rPr>
              <a:t> Race conditions occur less often, but if they do, they can lead to privilege escalation or data corruption.</a:t>
            </a:r>
            <a:endParaRPr dirty="0"/>
          </a:p>
          <a:p>
            <a:pPr marL="228600" lvl="0" indent="0" algn="l">
              <a:lnSpc>
                <a:spcPct val="107915"/>
              </a:lnSpc>
              <a:spcBef>
                <a:spcPts val="0"/>
              </a:spcBef>
              <a:spcAft>
                <a:spcPts val="0"/>
              </a:spcAft>
              <a:buNone/>
            </a:pPr>
            <a:endParaRPr lang="en-US" sz="2000" dirty="0"/>
          </a:p>
        </p:txBody>
      </p:sp>
      <p:graphicFrame>
        <p:nvGraphicFramePr>
          <p:cNvPr id="161" name="Google Shape;161;p4" descr="Alt text required"/>
          <p:cNvGraphicFramePr/>
          <p:nvPr>
            <p:extLst>
              <p:ext uri="{D42A27DB-BD31-4B8C-83A1-F6EECF244321}">
                <p14:modId xmlns:p14="http://schemas.microsoft.com/office/powerpoint/2010/main" val="824712343"/>
              </p:ext>
            </p:extLst>
          </p:nvPr>
        </p:nvGraphicFramePr>
        <p:xfrm>
          <a:off x="3171900" y="2561050"/>
          <a:ext cx="7835225" cy="353865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285750" lvl="0" indent="-285750" algn="ctr">
                        <a:lnSpc>
                          <a:spcPct val="100000"/>
                        </a:lnSpc>
                        <a:spcBef>
                          <a:spcPts val="0"/>
                        </a:spcBef>
                        <a:spcAft>
                          <a:spcPts val="0"/>
                        </a:spcAft>
                        <a:buFont typeface="Arial"/>
                        <a:buChar char="•"/>
                      </a:pPr>
                      <a:r>
                        <a:rPr lang="en-US" sz="1800" b="0" i="0" u="none" strike="noStrike" cap="none" noProof="0" dirty="0">
                          <a:solidFill>
                            <a:schemeClr val="accent4"/>
                          </a:solidFill>
                          <a:latin typeface="Arial"/>
                        </a:rPr>
                        <a:t>SQL Injection</a:t>
                      </a:r>
                      <a:endParaRPr lang="en-US" sz="1800">
                        <a:solidFill>
                          <a:schemeClr val="accent4"/>
                        </a:solidFill>
                      </a:endParaRPr>
                    </a:p>
                    <a:p>
                      <a:pPr marL="285750" lvl="0" indent="-285750" algn="ctr">
                        <a:lnSpc>
                          <a:spcPct val="100000"/>
                        </a:lnSpc>
                        <a:spcBef>
                          <a:spcPts val="0"/>
                        </a:spcBef>
                        <a:spcAft>
                          <a:spcPts val="0"/>
                        </a:spcAft>
                        <a:buFont typeface="Arial"/>
                        <a:buChar char="•"/>
                      </a:pPr>
                      <a:r>
                        <a:rPr lang="en-US" sz="1800" b="0" i="0" u="none" strike="noStrike" cap="none" noProof="0" dirty="0">
                          <a:solidFill>
                            <a:schemeClr val="accent4"/>
                          </a:solidFill>
                          <a:latin typeface="Arial"/>
                        </a:rPr>
                        <a:t>Buffer Overflow</a:t>
                      </a:r>
                      <a:endParaRPr lang="en-US" sz="1800">
                        <a:solidFill>
                          <a:schemeClr val="accent4"/>
                        </a:solidFill>
                      </a:endParaRPr>
                    </a:p>
                    <a:p>
                      <a:pPr marL="285750" lvl="0" indent="-285750" algn="ctr">
                        <a:lnSpc>
                          <a:spcPct val="100000"/>
                        </a:lnSpc>
                        <a:spcBef>
                          <a:spcPts val="0"/>
                        </a:spcBef>
                        <a:spcAft>
                          <a:spcPts val="0"/>
                        </a:spcAft>
                        <a:buFont typeface="Arial"/>
                        <a:buChar char="•"/>
                      </a:pPr>
                      <a:r>
                        <a:rPr lang="en-US" sz="1800" b="0" i="0" u="none" strike="noStrike" cap="none" noProof="0" dirty="0">
                          <a:solidFill>
                            <a:schemeClr val="accent4"/>
                          </a:solidFill>
                          <a:latin typeface="Arial"/>
                        </a:rPr>
                        <a:t>Weak Input Validation</a:t>
                      </a:r>
                      <a:endParaRPr lang="en-US" sz="1800">
                        <a:solidFill>
                          <a:schemeClr val="accent4"/>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285750" lvl="0" indent="-285750" algn="ctr">
                        <a:lnSpc>
                          <a:spcPct val="100000"/>
                        </a:lnSpc>
                        <a:spcBef>
                          <a:spcPts val="0"/>
                        </a:spcBef>
                        <a:spcAft>
                          <a:spcPts val="0"/>
                        </a:spcAft>
                        <a:buFont typeface="Arial"/>
                        <a:buChar char="•"/>
                      </a:pPr>
                      <a:r>
                        <a:rPr lang="en-US" sz="1600" b="0" i="0" u="none" strike="noStrike" cap="none" noProof="0" dirty="0">
                          <a:solidFill>
                            <a:schemeClr val="accent4"/>
                          </a:solidFill>
                          <a:latin typeface="Arial"/>
                        </a:rPr>
                        <a:t>Hardcoded Credentials</a:t>
                      </a:r>
                      <a:endParaRPr lang="en-US" sz="1600">
                        <a:solidFill>
                          <a:schemeClr val="accent4"/>
                        </a:solidFill>
                      </a:endParaRPr>
                    </a:p>
                    <a:p>
                      <a:pPr marL="285750" lvl="0" indent="-285750" algn="ctr">
                        <a:lnSpc>
                          <a:spcPct val="100000"/>
                        </a:lnSpc>
                        <a:spcBef>
                          <a:spcPts val="0"/>
                        </a:spcBef>
                        <a:spcAft>
                          <a:spcPts val="0"/>
                        </a:spcAft>
                        <a:buFont typeface="Arial"/>
                        <a:buChar char="•"/>
                      </a:pPr>
                      <a:r>
                        <a:rPr lang="en-US" sz="1600" b="0" i="0" u="none" strike="noStrike" cap="none" noProof="0" dirty="0">
                          <a:solidFill>
                            <a:schemeClr val="accent4"/>
                          </a:solidFill>
                          <a:latin typeface="Arial"/>
                        </a:rPr>
                        <a:t>Weak/Improper Encryption</a:t>
                      </a:r>
                      <a:endParaRPr lang="en-US" sz="1600">
                        <a:solidFill>
                          <a:schemeClr val="accent4"/>
                        </a:solidFill>
                      </a:endParaRPr>
                    </a:p>
                    <a:p>
                      <a:pPr marL="285750" lvl="0" indent="-285750" algn="ctr">
                        <a:lnSpc>
                          <a:spcPct val="100000"/>
                        </a:lnSpc>
                        <a:spcBef>
                          <a:spcPts val="0"/>
                        </a:spcBef>
                        <a:spcAft>
                          <a:spcPts val="0"/>
                        </a:spcAft>
                        <a:buFont typeface="Arial"/>
                        <a:buChar char="•"/>
                      </a:pPr>
                      <a:r>
                        <a:rPr lang="en-US" sz="1600" b="0" i="0" u="none" strike="noStrike" cap="none" noProof="0" dirty="0">
                          <a:solidFill>
                            <a:schemeClr val="accent4"/>
                          </a:solidFill>
                          <a:latin typeface="Arial"/>
                        </a:rPr>
                        <a:t>Unpatched Dependencies</a:t>
                      </a:r>
                      <a:endParaRPr sz="1600">
                        <a:solidFill>
                          <a:schemeClr val="accent4"/>
                        </a:solidFill>
                      </a:endParaRPr>
                    </a:p>
                    <a:p>
                      <a:pPr marL="0" marR="0" lvl="0" indent="0" algn="ctr">
                        <a:lnSpc>
                          <a:spcPct val="100000"/>
                        </a:lnSpc>
                        <a:spcBef>
                          <a:spcPts val="0"/>
                        </a:spcBef>
                        <a:spcAft>
                          <a:spcPts val="0"/>
                        </a:spcAft>
                        <a:buSzPts val="3600"/>
                        <a:buFont typeface="Arial"/>
                        <a:buNone/>
                      </a:pPr>
                      <a:endParaRPr lang="en-US" sz="1600" u="none" strike="noStrike" cap="none" dirty="0">
                        <a:solidFill>
                          <a:schemeClr val="accent4"/>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285750" lvl="0" indent="-285750" algn="ctr">
                        <a:lnSpc>
                          <a:spcPct val="100000"/>
                        </a:lnSpc>
                        <a:spcBef>
                          <a:spcPts val="0"/>
                        </a:spcBef>
                        <a:spcAft>
                          <a:spcPts val="0"/>
                        </a:spcAft>
                        <a:buFont typeface="Arial"/>
                        <a:buChar char="•"/>
                      </a:pPr>
                      <a:r>
                        <a:rPr lang="en-US" sz="1600" b="0" i="0" u="none" strike="noStrike" cap="none" noProof="0" dirty="0">
                          <a:solidFill>
                            <a:schemeClr val="accent4"/>
                          </a:solidFill>
                          <a:latin typeface="Arial"/>
                        </a:rPr>
                        <a:t>Improper Error Handling</a:t>
                      </a:r>
                      <a:endParaRPr lang="en-US" sz="1600">
                        <a:solidFill>
                          <a:schemeClr val="accent4"/>
                        </a:solidFill>
                      </a:endParaRPr>
                    </a:p>
                    <a:p>
                      <a:pPr marL="285750" lvl="0" indent="-285750" algn="ctr">
                        <a:lnSpc>
                          <a:spcPct val="100000"/>
                        </a:lnSpc>
                        <a:spcBef>
                          <a:spcPts val="0"/>
                        </a:spcBef>
                        <a:spcAft>
                          <a:spcPts val="0"/>
                        </a:spcAft>
                        <a:buFont typeface="Arial"/>
                        <a:buChar char="•"/>
                      </a:pPr>
                      <a:r>
                        <a:rPr lang="en-US" sz="1600" b="0" i="0" u="none" strike="noStrike" cap="none" noProof="0" dirty="0">
                          <a:solidFill>
                            <a:schemeClr val="accent4"/>
                          </a:solidFill>
                          <a:latin typeface="Arial"/>
                        </a:rPr>
                        <a:t>Insecure File Handling</a:t>
                      </a:r>
                      <a:endParaRPr lang="en-US" sz="1600">
                        <a:solidFill>
                          <a:schemeClr val="accent4"/>
                        </a:solidFill>
                      </a:endParaRPr>
                    </a:p>
                    <a:p>
                      <a:pPr marL="285750" lvl="0" indent="-285750" algn="ctr">
                        <a:lnSpc>
                          <a:spcPct val="100000"/>
                        </a:lnSpc>
                        <a:spcBef>
                          <a:spcPts val="0"/>
                        </a:spcBef>
                        <a:spcAft>
                          <a:spcPts val="0"/>
                        </a:spcAft>
                        <a:buFont typeface="Arial"/>
                        <a:buChar char="•"/>
                      </a:pPr>
                      <a:r>
                        <a:rPr lang="en-US" sz="1600" b="0" i="0" u="none" strike="noStrike" cap="none" noProof="0" dirty="0">
                          <a:solidFill>
                            <a:schemeClr val="accent4"/>
                          </a:solidFill>
                          <a:latin typeface="Arial"/>
                        </a:rPr>
                        <a:t>Insufficient Logging</a:t>
                      </a:r>
                      <a:endParaRPr sz="1600">
                        <a:solidFill>
                          <a:schemeClr val="accent4"/>
                        </a:solidFill>
                      </a:endParaRPr>
                    </a:p>
                    <a:p>
                      <a:pPr marL="0" marR="0" lvl="0" indent="0" algn="ctr">
                        <a:lnSpc>
                          <a:spcPct val="100000"/>
                        </a:lnSpc>
                        <a:spcBef>
                          <a:spcPts val="0"/>
                        </a:spcBef>
                        <a:spcAft>
                          <a:spcPts val="0"/>
                        </a:spcAft>
                        <a:buSzPts val="3600"/>
                        <a:buFont typeface="Arial"/>
                        <a:buNone/>
                      </a:pPr>
                      <a:endParaRPr lang="en-US" sz="3600" u="none" strike="noStrike" cap="none" dirty="0">
                        <a:solidFill>
                          <a:schemeClr val="accent4"/>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a:lnSpc>
                          <a:spcPct val="100000"/>
                        </a:lnSpc>
                        <a:spcBef>
                          <a:spcPts val="0"/>
                        </a:spcBef>
                        <a:spcAft>
                          <a:spcPts val="0"/>
                        </a:spcAft>
                        <a:buNone/>
                      </a:pPr>
                      <a:r>
                        <a:rPr lang="en-US" sz="3600" u="none" strike="noStrike" cap="none" dirty="0">
                          <a:solidFill>
                            <a:schemeClr val="accent4"/>
                          </a:solidFill>
                        </a:rPr>
                        <a:t>Race Conditions</a:t>
                      </a:r>
                      <a:endParaRPr lang="en-US">
                        <a:solidFill>
                          <a:schemeClr val="accent4"/>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47500" lnSpcReduction="20000"/>
          </a:bodyPr>
          <a:lstStyle/>
          <a:p>
            <a:pPr>
              <a:buSzPts val="2200"/>
            </a:pPr>
            <a:r>
              <a:rPr lang="en-US" b="1"/>
              <a:t>Validate Input</a:t>
            </a:r>
            <a:r>
              <a:rPr lang="en-US"/>
              <a:t> — </a:t>
            </a:r>
            <a:r>
              <a:rPr lang="en-US" i="1"/>
              <a:t>assume all input is hostile; validate, sanitize, canonicalize.</a:t>
            </a:r>
            <a:br>
              <a:rPr lang="en-US" i="1" dirty="0"/>
            </a:br>
            <a:r>
              <a:rPr lang="en-US" i="1" dirty="0"/>
              <a:t> </a:t>
            </a:r>
            <a:r>
              <a:rPr lang="en-US" b="1"/>
              <a:t>Applies:</a:t>
            </a:r>
            <a:r>
              <a:rPr lang="en-US" dirty="0"/>
              <a:t> </a:t>
            </a:r>
            <a:r>
              <a:rPr lang="en-US" b="1"/>
              <a:t>STD-001</a:t>
            </a:r>
            <a:r>
              <a:rPr lang="en-US"/>
              <a:t> (input validation), </a:t>
            </a:r>
            <a:r>
              <a:rPr lang="en-US" b="1"/>
              <a:t>STD-002</a:t>
            </a:r>
            <a:r>
              <a:rPr lang="en-US"/>
              <a:t> (bounds checking), </a:t>
            </a:r>
            <a:r>
              <a:rPr lang="en-US" b="1"/>
              <a:t>STD-003</a:t>
            </a:r>
            <a:r>
              <a:rPr lang="en-US"/>
              <a:t> (injection-safe data access)</a:t>
            </a:r>
          </a:p>
          <a:p>
            <a:pPr>
              <a:buSzPts val="2200"/>
            </a:pPr>
            <a:r>
              <a:rPr lang="en-US" b="1" dirty="0"/>
              <a:t>Least Privilege</a:t>
            </a:r>
            <a:r>
              <a:rPr lang="en-US" dirty="0"/>
              <a:t> — </a:t>
            </a:r>
            <a:r>
              <a:rPr lang="en-US" i="1" dirty="0"/>
              <a:t>give code, users, and processes only what they need.</a:t>
            </a:r>
            <a:br>
              <a:rPr lang="en-US" i="1" dirty="0"/>
            </a:br>
            <a:r>
              <a:rPr lang="en-US" i="1" dirty="0"/>
              <a:t> </a:t>
            </a:r>
            <a:r>
              <a:rPr lang="en-US" b="1" dirty="0"/>
              <a:t>Applies:</a:t>
            </a:r>
            <a:r>
              <a:rPr lang="en-US" dirty="0"/>
              <a:t> </a:t>
            </a:r>
            <a:r>
              <a:rPr lang="en-US" b="1" dirty="0"/>
              <a:t>STD-004</a:t>
            </a:r>
            <a:r>
              <a:rPr lang="en-US" dirty="0"/>
              <a:t> (secrets </a:t>
            </a:r>
            <a:r>
              <a:rPr lang="en-US" dirty="0" err="1"/>
              <a:t>mgmt</a:t>
            </a:r>
            <a:r>
              <a:rPr lang="en-US" dirty="0"/>
              <a:t>; no hardcoded creds), </a:t>
            </a:r>
            <a:r>
              <a:rPr lang="en-US" b="1" dirty="0"/>
              <a:t>STD-006</a:t>
            </a:r>
            <a:r>
              <a:rPr lang="en-US" dirty="0"/>
              <a:t> (file perms/allowlists), </a:t>
            </a:r>
            <a:r>
              <a:rPr lang="en-US" b="1" dirty="0"/>
              <a:t>STD-007</a:t>
            </a:r>
            <a:r>
              <a:rPr lang="en-US" dirty="0"/>
              <a:t> (concurrency/lock down shared resources)</a:t>
            </a:r>
          </a:p>
          <a:p>
            <a:pPr>
              <a:buSzPts val="2200"/>
            </a:pPr>
            <a:r>
              <a:rPr lang="en-US" b="1" dirty="0"/>
              <a:t>Fail Securely</a:t>
            </a:r>
            <a:r>
              <a:rPr lang="en-US" dirty="0"/>
              <a:t> — </a:t>
            </a:r>
            <a:r>
              <a:rPr lang="en-US" i="1" dirty="0"/>
              <a:t>on errors, default to secure behavior and reveal nothing sensitive</a:t>
            </a:r>
            <a:r>
              <a:rPr lang="en-US" i="1" dirty="0">
                <a:solidFill>
                  <a:srgbClr val="FFFFFF"/>
                </a:solidFill>
              </a:rPr>
              <a:t>.</a:t>
            </a:r>
            <a:br>
              <a:rPr lang="en-US" i="1" dirty="0">
                <a:solidFill>
                  <a:srgbClr val="FFFFFF"/>
                </a:solidFill>
              </a:rPr>
            </a:br>
            <a:r>
              <a:rPr lang="en-US" i="1" dirty="0">
                <a:solidFill>
                  <a:srgbClr val="FFFFFF"/>
                </a:solidFill>
              </a:rPr>
              <a:t> </a:t>
            </a:r>
            <a:r>
              <a:rPr lang="en-US" b="1" dirty="0">
                <a:solidFill>
                  <a:srgbClr val="FFFFFF"/>
                </a:solidFill>
              </a:rPr>
              <a:t>Applies:</a:t>
            </a:r>
            <a:r>
              <a:rPr lang="en-US" dirty="0">
                <a:solidFill>
                  <a:srgbClr val="FFFFFF"/>
                </a:solidFill>
              </a:rPr>
              <a:t> </a:t>
            </a:r>
            <a:r>
              <a:rPr lang="en-US" b="1" dirty="0">
                <a:solidFill>
                  <a:srgbClr val="FFFFFF"/>
                </a:solidFill>
              </a:rPr>
              <a:t>STD-005</a:t>
            </a:r>
            <a:r>
              <a:rPr lang="en-US" dirty="0">
                <a:solidFill>
                  <a:srgbClr val="FFFFFF"/>
                </a:solidFill>
              </a:rPr>
              <a:t> (secure error handling)</a:t>
            </a:r>
            <a:endParaRPr lang="en-US" dirty="0"/>
          </a:p>
          <a:p>
            <a:pPr>
              <a:buSzPts val="2200"/>
            </a:pPr>
            <a:r>
              <a:rPr lang="en-US" b="1" dirty="0">
                <a:solidFill>
                  <a:srgbClr val="FFFFFF"/>
                </a:solidFill>
              </a:rPr>
              <a:t>Defense in Depth</a:t>
            </a:r>
            <a:r>
              <a:rPr lang="en-US" dirty="0">
                <a:solidFill>
                  <a:srgbClr val="FFFFFF"/>
                </a:solidFill>
              </a:rPr>
              <a:t> — </a:t>
            </a:r>
            <a:r>
              <a:rPr lang="en-US" i="1" dirty="0">
                <a:solidFill>
                  <a:srgbClr val="FFFFFF"/>
                </a:solidFill>
              </a:rPr>
              <a:t>layered controls so one failure doesn’t doom the system.</a:t>
            </a:r>
            <a:br>
              <a:rPr lang="en-US" i="1" dirty="0">
                <a:solidFill>
                  <a:srgbClr val="FFFFFF"/>
                </a:solidFill>
              </a:rPr>
            </a:br>
            <a:r>
              <a:rPr lang="en-US" i="1" dirty="0">
                <a:solidFill>
                  <a:srgbClr val="FFFFFF"/>
                </a:solidFill>
              </a:rPr>
              <a:t> </a:t>
            </a:r>
            <a:r>
              <a:rPr lang="en-US" b="1" dirty="0">
                <a:solidFill>
                  <a:srgbClr val="FFFFFF"/>
                </a:solidFill>
              </a:rPr>
              <a:t>Applies:</a:t>
            </a:r>
            <a:r>
              <a:rPr lang="en-US" dirty="0">
                <a:solidFill>
                  <a:srgbClr val="FFFFFF"/>
                </a:solidFill>
              </a:rPr>
              <a:t> </a:t>
            </a:r>
            <a:r>
              <a:rPr lang="en-US" b="1" dirty="0">
                <a:solidFill>
                  <a:srgbClr val="FFFFFF"/>
                </a:solidFill>
              </a:rPr>
              <a:t>STD-008</a:t>
            </a:r>
            <a:r>
              <a:rPr lang="en-US" dirty="0">
                <a:solidFill>
                  <a:srgbClr val="FFFFFF"/>
                </a:solidFill>
              </a:rPr>
              <a:t> (crypto policy), </a:t>
            </a:r>
            <a:r>
              <a:rPr lang="en-US" b="1" dirty="0">
                <a:solidFill>
                  <a:srgbClr val="FFFFFF"/>
                </a:solidFill>
              </a:rPr>
              <a:t>STD-009</a:t>
            </a:r>
            <a:r>
              <a:rPr lang="en-US" dirty="0">
                <a:solidFill>
                  <a:srgbClr val="FFFFFF"/>
                </a:solidFill>
              </a:rPr>
              <a:t> (dependency/patch hygiene), </a:t>
            </a:r>
            <a:r>
              <a:rPr lang="en-US" b="1" dirty="0">
                <a:solidFill>
                  <a:srgbClr val="FFFFFF"/>
                </a:solidFill>
              </a:rPr>
              <a:t>STD-010</a:t>
            </a:r>
            <a:r>
              <a:rPr lang="en-US" dirty="0">
                <a:solidFill>
                  <a:srgbClr val="FFFFFF"/>
                </a:solidFill>
              </a:rPr>
              <a:t> (logging/monitoring)</a:t>
            </a:r>
            <a:endParaRPr lang="en-US" dirty="0"/>
          </a:p>
          <a:p>
            <a:pPr>
              <a:buSzPts val="2200"/>
            </a:pPr>
            <a:r>
              <a:rPr lang="en-US" b="1" dirty="0">
                <a:solidFill>
                  <a:srgbClr val="FFFFFF"/>
                </a:solidFill>
              </a:rPr>
              <a:t>Separation of Duties</a:t>
            </a:r>
            <a:r>
              <a:rPr lang="en-US" dirty="0">
                <a:solidFill>
                  <a:srgbClr val="FFFFFF"/>
                </a:solidFill>
              </a:rPr>
              <a:t> — </a:t>
            </a:r>
            <a:r>
              <a:rPr lang="en-US" i="1" dirty="0">
                <a:solidFill>
                  <a:srgbClr val="FFFFFF"/>
                </a:solidFill>
              </a:rPr>
              <a:t>split responsibilities to reduce abuse and mistakes.</a:t>
            </a:r>
            <a:br>
              <a:rPr lang="en-US" i="1" dirty="0">
                <a:solidFill>
                  <a:srgbClr val="FFFFFF"/>
                </a:solidFill>
              </a:rPr>
            </a:br>
            <a:r>
              <a:rPr lang="en-US" i="1" dirty="0">
                <a:solidFill>
                  <a:srgbClr val="FFFFFF"/>
                </a:solidFill>
              </a:rPr>
              <a:t> </a:t>
            </a:r>
            <a:r>
              <a:rPr lang="en-US" b="1" dirty="0">
                <a:solidFill>
                  <a:srgbClr val="FFFFFF"/>
                </a:solidFill>
              </a:rPr>
              <a:t>Applies:</a:t>
            </a:r>
            <a:r>
              <a:rPr lang="en-US" dirty="0">
                <a:solidFill>
                  <a:srgbClr val="FFFFFF"/>
                </a:solidFill>
              </a:rPr>
              <a:t> </a:t>
            </a:r>
            <a:r>
              <a:rPr lang="en-US" b="1" dirty="0">
                <a:solidFill>
                  <a:srgbClr val="FFFFFF"/>
                </a:solidFill>
              </a:rPr>
              <a:t>STD-007</a:t>
            </a:r>
            <a:r>
              <a:rPr lang="en-US" dirty="0">
                <a:solidFill>
                  <a:srgbClr val="FFFFFF"/>
                </a:solidFill>
              </a:rPr>
              <a:t> (safe concurrency/role separation in code paths), </a:t>
            </a:r>
            <a:r>
              <a:rPr lang="en-US" b="1" dirty="0">
                <a:solidFill>
                  <a:srgbClr val="FFFFFF"/>
                </a:solidFill>
              </a:rPr>
              <a:t>STD-010</a:t>
            </a:r>
            <a:r>
              <a:rPr lang="en-US" dirty="0">
                <a:solidFill>
                  <a:srgbClr val="FFFFFF"/>
                </a:solidFill>
              </a:rPr>
              <a:t> (independent audit trail)</a:t>
            </a:r>
            <a:endParaRPr lang="en-US" dirty="0"/>
          </a:p>
          <a:p>
            <a:pPr>
              <a:buSzPts val="2200"/>
            </a:pPr>
            <a:r>
              <a:rPr lang="en-US" b="1" dirty="0">
                <a:solidFill>
                  <a:srgbClr val="FFFFFF"/>
                </a:solidFill>
              </a:rPr>
              <a:t>Minimize Attack Surface</a:t>
            </a:r>
            <a:r>
              <a:rPr lang="en-US" dirty="0">
                <a:solidFill>
                  <a:srgbClr val="FFFFFF"/>
                </a:solidFill>
              </a:rPr>
              <a:t> — </a:t>
            </a:r>
            <a:r>
              <a:rPr lang="en-US" i="1" dirty="0">
                <a:solidFill>
                  <a:srgbClr val="FFFFFF"/>
                </a:solidFill>
              </a:rPr>
              <a:t>expose the fewest inputs, features, and permissions possible.</a:t>
            </a:r>
            <a:br>
              <a:rPr lang="en-US" i="1" dirty="0">
                <a:solidFill>
                  <a:srgbClr val="FFFFFF"/>
                </a:solidFill>
              </a:rPr>
            </a:br>
            <a:r>
              <a:rPr lang="en-US" i="1" dirty="0">
                <a:solidFill>
                  <a:srgbClr val="FFFFFF"/>
                </a:solidFill>
              </a:rPr>
              <a:t> </a:t>
            </a:r>
            <a:r>
              <a:rPr lang="en-US" b="1" dirty="0">
                <a:solidFill>
                  <a:srgbClr val="FFFFFF"/>
                </a:solidFill>
              </a:rPr>
              <a:t>Applies:</a:t>
            </a:r>
            <a:r>
              <a:rPr lang="en-US" dirty="0">
                <a:solidFill>
                  <a:srgbClr val="FFFFFF"/>
                </a:solidFill>
              </a:rPr>
              <a:t> </a:t>
            </a:r>
            <a:r>
              <a:rPr lang="en-US" b="1" dirty="0">
                <a:solidFill>
                  <a:srgbClr val="FFFFFF"/>
                </a:solidFill>
              </a:rPr>
              <a:t>STD-001</a:t>
            </a:r>
            <a:r>
              <a:rPr lang="en-US" dirty="0">
                <a:solidFill>
                  <a:srgbClr val="FFFFFF"/>
                </a:solidFill>
              </a:rPr>
              <a:t> (reject bad input early), </a:t>
            </a:r>
            <a:r>
              <a:rPr lang="en-US" b="1" dirty="0">
                <a:solidFill>
                  <a:srgbClr val="FFFFFF"/>
                </a:solidFill>
              </a:rPr>
              <a:t>STD-002</a:t>
            </a:r>
            <a:r>
              <a:rPr lang="en-US" dirty="0">
                <a:solidFill>
                  <a:srgbClr val="FFFFFF"/>
                </a:solidFill>
              </a:rPr>
              <a:t> (prevent memory overreach), </a:t>
            </a:r>
            <a:r>
              <a:rPr lang="en-US" b="1" dirty="0">
                <a:solidFill>
                  <a:srgbClr val="FFFFFF"/>
                </a:solidFill>
              </a:rPr>
              <a:t>STD-006</a:t>
            </a:r>
            <a:r>
              <a:rPr lang="en-US" dirty="0">
                <a:solidFill>
                  <a:srgbClr val="FFFFFF"/>
                </a:solidFill>
              </a:rPr>
              <a:t> (restrict file I/O), </a:t>
            </a:r>
            <a:r>
              <a:rPr lang="en-US" b="1" dirty="0">
                <a:solidFill>
                  <a:srgbClr val="FFFFFF"/>
                </a:solidFill>
              </a:rPr>
              <a:t>STD-009</a:t>
            </a:r>
            <a:r>
              <a:rPr lang="en-US" dirty="0">
                <a:solidFill>
                  <a:srgbClr val="FFFFFF"/>
                </a:solidFill>
              </a:rPr>
              <a:t> (remove vulnerable/unused deps)</a:t>
            </a:r>
            <a:endParaRPr lang="en-US" dirty="0"/>
          </a:p>
          <a:p>
            <a:pPr>
              <a:buSzPts val="2200"/>
            </a:pPr>
            <a:r>
              <a:rPr lang="en-US" b="1" dirty="0">
                <a:solidFill>
                  <a:srgbClr val="FFFFFF"/>
                </a:solidFill>
              </a:rPr>
              <a:t>Secure Defaults</a:t>
            </a:r>
            <a:r>
              <a:rPr lang="en-US" dirty="0">
                <a:solidFill>
                  <a:srgbClr val="FFFFFF"/>
                </a:solidFill>
              </a:rPr>
              <a:t> — </a:t>
            </a:r>
            <a:r>
              <a:rPr lang="en-US" i="1" dirty="0">
                <a:solidFill>
                  <a:srgbClr val="FFFFFF"/>
                </a:solidFill>
              </a:rPr>
              <a:t>deny-by-default, opt-in to risk, ship hardened configs.</a:t>
            </a:r>
            <a:br>
              <a:rPr lang="en-US" i="1" dirty="0">
                <a:solidFill>
                  <a:srgbClr val="FFFFFF"/>
                </a:solidFill>
              </a:rPr>
            </a:br>
            <a:r>
              <a:rPr lang="en-US" i="1" dirty="0">
                <a:solidFill>
                  <a:srgbClr val="FFFFFF"/>
                </a:solidFill>
              </a:rPr>
              <a:t> </a:t>
            </a:r>
            <a:r>
              <a:rPr lang="en-US" b="1" dirty="0">
                <a:solidFill>
                  <a:srgbClr val="FFFFFF"/>
                </a:solidFill>
              </a:rPr>
              <a:t>Applies:</a:t>
            </a:r>
            <a:r>
              <a:rPr lang="en-US" dirty="0">
                <a:solidFill>
                  <a:srgbClr val="FFFFFF"/>
                </a:solidFill>
              </a:rPr>
              <a:t> </a:t>
            </a:r>
            <a:r>
              <a:rPr lang="en-US" b="1" dirty="0">
                <a:solidFill>
                  <a:srgbClr val="FFFFFF"/>
                </a:solidFill>
              </a:rPr>
              <a:t>STD-004</a:t>
            </a:r>
            <a:r>
              <a:rPr lang="en-US" dirty="0">
                <a:solidFill>
                  <a:srgbClr val="FFFFFF"/>
                </a:solidFill>
              </a:rPr>
              <a:t> (externalized, rotated secrets), </a:t>
            </a:r>
            <a:r>
              <a:rPr lang="en-US" b="1" dirty="0">
                <a:solidFill>
                  <a:srgbClr val="FFFFFF"/>
                </a:solidFill>
              </a:rPr>
              <a:t>STD-006</a:t>
            </a:r>
            <a:r>
              <a:rPr lang="en-US" dirty="0">
                <a:solidFill>
                  <a:srgbClr val="FFFFFF"/>
                </a:solidFill>
              </a:rPr>
              <a:t> (least-privileged file access), </a:t>
            </a:r>
            <a:r>
              <a:rPr lang="en-US" b="1" dirty="0">
                <a:solidFill>
                  <a:srgbClr val="FFFFFF"/>
                </a:solidFill>
              </a:rPr>
              <a:t>STD-008</a:t>
            </a:r>
            <a:r>
              <a:rPr lang="en-US" dirty="0">
                <a:solidFill>
                  <a:srgbClr val="FFFFFF"/>
                </a:solidFill>
              </a:rPr>
              <a:t> (strong crypto as default)</a:t>
            </a:r>
            <a:endParaRPr lang="en-US" dirty="0"/>
          </a:p>
          <a:p>
            <a:pPr>
              <a:buSzPts val="2200"/>
            </a:pPr>
            <a:r>
              <a:rPr lang="en-US" b="1" dirty="0">
                <a:solidFill>
                  <a:srgbClr val="FFFFFF"/>
                </a:solidFill>
              </a:rPr>
              <a:t>Keep Security Simple</a:t>
            </a:r>
            <a:r>
              <a:rPr lang="en-US" dirty="0">
                <a:solidFill>
                  <a:srgbClr val="FFFFFF"/>
                </a:solidFill>
              </a:rPr>
              <a:t> — </a:t>
            </a:r>
            <a:r>
              <a:rPr lang="en-US" i="1" dirty="0">
                <a:solidFill>
                  <a:srgbClr val="FFFFFF"/>
                </a:solidFill>
              </a:rPr>
              <a:t>simple, consistent controls beat complex, fragile ones.</a:t>
            </a:r>
            <a:br>
              <a:rPr lang="en-US" i="1" dirty="0">
                <a:solidFill>
                  <a:srgbClr val="FFFFFF"/>
                </a:solidFill>
              </a:rPr>
            </a:br>
            <a:r>
              <a:rPr lang="en-US" i="1" dirty="0">
                <a:solidFill>
                  <a:srgbClr val="FFFFFF"/>
                </a:solidFill>
              </a:rPr>
              <a:t> </a:t>
            </a:r>
            <a:r>
              <a:rPr lang="en-US" b="1" dirty="0">
                <a:solidFill>
                  <a:srgbClr val="FFFFFF"/>
                </a:solidFill>
              </a:rPr>
              <a:t>Applies:</a:t>
            </a:r>
            <a:r>
              <a:rPr lang="en-US" dirty="0">
                <a:solidFill>
                  <a:srgbClr val="FFFFFF"/>
                </a:solidFill>
              </a:rPr>
              <a:t> </a:t>
            </a:r>
            <a:r>
              <a:rPr lang="en-US" b="1" dirty="0">
                <a:solidFill>
                  <a:srgbClr val="FFFFFF"/>
                </a:solidFill>
              </a:rPr>
              <a:t>STD-005</a:t>
            </a:r>
            <a:r>
              <a:rPr lang="en-US" dirty="0">
                <a:solidFill>
                  <a:srgbClr val="FFFFFF"/>
                </a:solidFill>
              </a:rPr>
              <a:t> (generic error outputs), </a:t>
            </a:r>
            <a:r>
              <a:rPr lang="en-US" b="1" dirty="0">
                <a:solidFill>
                  <a:srgbClr val="FFFFFF"/>
                </a:solidFill>
              </a:rPr>
              <a:t>STD-009</a:t>
            </a:r>
            <a:r>
              <a:rPr lang="en-US" dirty="0">
                <a:solidFill>
                  <a:srgbClr val="FFFFFF"/>
                </a:solidFill>
              </a:rPr>
              <a:t> (lean, up-to-date deps)</a:t>
            </a:r>
            <a:endParaRPr lang="en-US" dirty="0"/>
          </a:p>
          <a:p>
            <a:pPr>
              <a:buSzPts val="2200"/>
            </a:pPr>
            <a:r>
              <a:rPr lang="en-US" b="1" dirty="0">
                <a:solidFill>
                  <a:srgbClr val="FFFFFF"/>
                </a:solidFill>
              </a:rPr>
              <a:t>Assume External Systems Are Insecure</a:t>
            </a:r>
            <a:r>
              <a:rPr lang="en-US" dirty="0">
                <a:solidFill>
                  <a:srgbClr val="FFFFFF"/>
                </a:solidFill>
              </a:rPr>
              <a:t> — </a:t>
            </a:r>
            <a:r>
              <a:rPr lang="en-US" i="1" dirty="0">
                <a:solidFill>
                  <a:srgbClr val="FFFFFF"/>
                </a:solidFill>
              </a:rPr>
              <a:t>treat all boundaries as untrusted.</a:t>
            </a:r>
            <a:br>
              <a:rPr lang="en-US" i="1" dirty="0">
                <a:solidFill>
                  <a:srgbClr val="FFFFFF"/>
                </a:solidFill>
              </a:rPr>
            </a:br>
            <a:r>
              <a:rPr lang="en-US" i="1" dirty="0">
                <a:solidFill>
                  <a:srgbClr val="FFFFFF"/>
                </a:solidFill>
              </a:rPr>
              <a:t> </a:t>
            </a:r>
            <a:r>
              <a:rPr lang="en-US" b="1" dirty="0">
                <a:solidFill>
                  <a:srgbClr val="FFFFFF"/>
                </a:solidFill>
              </a:rPr>
              <a:t>Applies:</a:t>
            </a:r>
            <a:r>
              <a:rPr lang="en-US" dirty="0">
                <a:solidFill>
                  <a:srgbClr val="FFFFFF"/>
                </a:solidFill>
              </a:rPr>
              <a:t> </a:t>
            </a:r>
            <a:r>
              <a:rPr lang="en-US" b="1" dirty="0">
                <a:solidFill>
                  <a:srgbClr val="FFFFFF"/>
                </a:solidFill>
              </a:rPr>
              <a:t>STD-001</a:t>
            </a:r>
            <a:r>
              <a:rPr lang="en-US" dirty="0">
                <a:solidFill>
                  <a:srgbClr val="FFFFFF"/>
                </a:solidFill>
              </a:rPr>
              <a:t> (validate all inputs), </a:t>
            </a:r>
            <a:r>
              <a:rPr lang="en-US" b="1" dirty="0">
                <a:solidFill>
                  <a:srgbClr val="FFFFFF"/>
                </a:solidFill>
              </a:rPr>
              <a:t>STD-006</a:t>
            </a:r>
            <a:r>
              <a:rPr lang="en-US" dirty="0">
                <a:solidFill>
                  <a:srgbClr val="FFFFFF"/>
                </a:solidFill>
              </a:rPr>
              <a:t> (sanitize file paths/uploads), </a:t>
            </a:r>
            <a:r>
              <a:rPr lang="en-US" b="1" dirty="0">
                <a:solidFill>
                  <a:srgbClr val="FFFFFF"/>
                </a:solidFill>
              </a:rPr>
              <a:t>STD-008</a:t>
            </a:r>
            <a:r>
              <a:rPr lang="en-US" dirty="0">
                <a:solidFill>
                  <a:srgbClr val="FFFFFF"/>
                </a:solidFill>
              </a:rPr>
              <a:t> (TLS 1.3, strong ciphers)</a:t>
            </a:r>
            <a:endParaRPr lang="en-US" dirty="0"/>
          </a:p>
          <a:p>
            <a:pPr>
              <a:buSzPts val="2200"/>
            </a:pPr>
            <a:r>
              <a:rPr lang="en-US" b="1" dirty="0">
                <a:solidFill>
                  <a:srgbClr val="FFFFFF"/>
                </a:solidFill>
              </a:rPr>
              <a:t>Ensure Accountability</a:t>
            </a:r>
            <a:r>
              <a:rPr lang="en-US" dirty="0">
                <a:solidFill>
                  <a:srgbClr val="FFFFFF"/>
                </a:solidFill>
              </a:rPr>
              <a:t> — </a:t>
            </a:r>
            <a:r>
              <a:rPr lang="en-US" i="1" dirty="0">
                <a:solidFill>
                  <a:srgbClr val="FFFFFF"/>
                </a:solidFill>
              </a:rPr>
              <a:t>events are attributable and reviewable.</a:t>
            </a:r>
            <a:br>
              <a:rPr lang="en-US" i="1" dirty="0">
                <a:solidFill>
                  <a:srgbClr val="FFFFFF"/>
                </a:solidFill>
              </a:rPr>
            </a:br>
            <a:r>
              <a:rPr lang="en-US" i="1" dirty="0">
                <a:solidFill>
                  <a:srgbClr val="FFFFFF"/>
                </a:solidFill>
              </a:rPr>
              <a:t> </a:t>
            </a:r>
            <a:r>
              <a:rPr lang="en-US" b="1" dirty="0">
                <a:solidFill>
                  <a:srgbClr val="FFFFFF"/>
                </a:solidFill>
              </a:rPr>
              <a:t>Applies:</a:t>
            </a:r>
            <a:r>
              <a:rPr lang="en-US" dirty="0">
                <a:solidFill>
                  <a:srgbClr val="FFFFFF"/>
                </a:solidFill>
              </a:rPr>
              <a:t> </a:t>
            </a:r>
            <a:r>
              <a:rPr lang="en-US" b="1" dirty="0">
                <a:solidFill>
                  <a:srgbClr val="FFFFFF"/>
                </a:solidFill>
              </a:rPr>
              <a:t>STD-010</a:t>
            </a:r>
            <a:r>
              <a:rPr lang="en-US" dirty="0">
                <a:solidFill>
                  <a:srgbClr val="FFFFFF"/>
                </a:solidFill>
              </a:rPr>
              <a:t> (centralized logging, auditing, alerts)</a:t>
            </a:r>
            <a:endParaRPr lang="en-US" dirty="0"/>
          </a:p>
          <a:p>
            <a:pPr marL="228600" lvl="0" indent="-228600" algn="l">
              <a:lnSpc>
                <a:spcPct val="90000"/>
              </a:lnSpc>
              <a:spcBef>
                <a:spcPts val="0"/>
              </a:spcBef>
              <a:spcAft>
                <a:spcPts val="0"/>
              </a:spcAft>
              <a:buClr>
                <a:schemeClr val="lt1"/>
              </a:buClr>
              <a:buSzPts val="2200"/>
              <a:buChar char="•"/>
            </a:pPr>
            <a:endParaRPr lang="en-US"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138448" y="1711602"/>
            <a:ext cx="3640429" cy="4807590"/>
          </a:xfrm>
          <a:prstGeom prst="rect">
            <a:avLst/>
          </a:prstGeom>
          <a:noFill/>
          <a:ln>
            <a:noFill/>
          </a:ln>
        </p:spPr>
        <p:txBody>
          <a:bodyPr spcFirstLastPara="1" wrap="square" lIns="91425" tIns="45700" rIns="91425" bIns="45700" anchor="t" anchorCtr="0">
            <a:normAutofit fontScale="40000" lnSpcReduction="20000"/>
          </a:bodyPr>
          <a:lstStyle/>
          <a:p>
            <a:pPr>
              <a:buSzPts val="2000"/>
            </a:pPr>
            <a:r>
              <a:rPr lang="en-US" sz="2000" b="1" dirty="0"/>
              <a:t>STD-001 – Input Validation</a:t>
            </a:r>
            <a:br>
              <a:rPr lang="en-US" sz="2000" b="1" dirty="0"/>
            </a:br>
            <a:r>
              <a:rPr lang="en-US" sz="2000" b="1" dirty="0"/>
              <a:t> Validate, sanitize, and canonicalize all inputs; enforce types, ranges, and allow-lists at trust boundaries.</a:t>
            </a:r>
            <a:endParaRPr lang="en-US" dirty="0"/>
          </a:p>
          <a:p>
            <a:pPr>
              <a:buSzPts val="2000"/>
            </a:pPr>
            <a:r>
              <a:rPr lang="en-US" sz="2000" b="1" dirty="0"/>
              <a:t>STD-002 – Bounds Checking</a:t>
            </a:r>
            <a:br>
              <a:rPr lang="en-US" sz="2000" b="1" dirty="0"/>
            </a:br>
            <a:r>
              <a:rPr lang="en-US" sz="2000" b="1" dirty="0"/>
              <a:t> Prevent buffer/array overflows; use size-aware APIs, safe containers, and compiler/runtime hardening.</a:t>
            </a:r>
            <a:endParaRPr lang="en-US" dirty="0"/>
          </a:p>
          <a:p>
            <a:pPr>
              <a:buSzPts val="2000"/>
            </a:pPr>
            <a:r>
              <a:rPr lang="en-US" sz="2000" b="1" dirty="0"/>
              <a:t>STD-003 – Injection-Safe Data Access</a:t>
            </a:r>
            <a:br>
              <a:rPr lang="en-US" sz="2000" b="1" dirty="0"/>
            </a:br>
            <a:r>
              <a:rPr lang="en-US" sz="2000" b="1" dirty="0"/>
              <a:t> Only parameterized queries / stored procedures; no string-built SQL; escape identifiers safely.</a:t>
            </a:r>
            <a:endParaRPr lang="en-US" b="1" dirty="0"/>
          </a:p>
          <a:p>
            <a:pPr>
              <a:buSzPts val="2000"/>
            </a:pPr>
            <a:r>
              <a:rPr lang="en-US" sz="2000" b="1" dirty="0"/>
              <a:t>STD-004 – Secrets Management</a:t>
            </a:r>
            <a:br>
              <a:rPr lang="en-US" sz="2000" b="1" dirty="0"/>
            </a:br>
            <a:r>
              <a:rPr lang="en-US" sz="2000" b="1" dirty="0"/>
              <a:t> No hardcoded credentials/keys; use vault/KMS; rotate, scope, and audit secret access.</a:t>
            </a:r>
            <a:endParaRPr lang="en-US" dirty="0"/>
          </a:p>
          <a:p>
            <a:pPr>
              <a:buSzPts val="2000"/>
            </a:pPr>
            <a:r>
              <a:rPr lang="en-US" sz="2000" b="1" dirty="0"/>
              <a:t>STD-005 – Secure Error Handling</a:t>
            </a:r>
            <a:br>
              <a:rPr lang="en-US" sz="2000" b="1" dirty="0"/>
            </a:br>
            <a:r>
              <a:rPr lang="en-US" sz="2000" b="1" dirty="0"/>
              <a:t> Fail closed; generic user messages; no stack traces or secrets in responses; structured logs only.</a:t>
            </a:r>
            <a:endParaRPr lang="en-US" dirty="0"/>
          </a:p>
          <a:p>
            <a:pPr>
              <a:buSzPts val="2000"/>
            </a:pPr>
            <a:r>
              <a:rPr lang="en-US" sz="2000" b="1" dirty="0"/>
              <a:t>STD-006 – Secure File &amp; Path Handling</a:t>
            </a:r>
            <a:br>
              <a:rPr lang="en-US" sz="2000" b="1" dirty="0"/>
            </a:br>
            <a:r>
              <a:rPr lang="en-US" sz="2000" b="1" dirty="0"/>
              <a:t> Normalize/validate paths; deny directory traversal; least-privileged file perms; scan/verify uploads.</a:t>
            </a:r>
            <a:endParaRPr lang="en-US" dirty="0"/>
          </a:p>
          <a:p>
            <a:pPr>
              <a:buSzPts val="2000"/>
            </a:pPr>
            <a:r>
              <a:rPr lang="en-US" sz="2000" b="1" dirty="0"/>
              <a:t>STD-007 – Concurrency &amp; Race Safety</a:t>
            </a:r>
            <a:br>
              <a:rPr lang="en-US" sz="2000" b="1" dirty="0"/>
            </a:br>
            <a:r>
              <a:rPr lang="en-US" sz="2000" b="1" dirty="0"/>
              <a:t> Use atomic ops/locks; TOCTOU mitigations; idempotency and transactional guards.</a:t>
            </a:r>
            <a:endParaRPr lang="en-US" dirty="0"/>
          </a:p>
          <a:p>
            <a:pPr>
              <a:buSzPts val="2000"/>
            </a:pPr>
            <a:r>
              <a:rPr lang="en-US" sz="2000" b="1" dirty="0"/>
              <a:t>STD-008 – Cryptography Policy</a:t>
            </a:r>
            <a:br>
              <a:rPr lang="en-US" sz="2000" b="1" dirty="0"/>
            </a:br>
            <a:r>
              <a:rPr lang="en-US" sz="2000" b="1" dirty="0"/>
              <a:t> TLS 1.3 in transit; AES-256-GCM at rest; FIPS-approved libs; key gen/storage/rotation via KMS/HSM.</a:t>
            </a:r>
            <a:endParaRPr lang="en-US" dirty="0"/>
          </a:p>
          <a:p>
            <a:pPr>
              <a:buSzPts val="2000"/>
            </a:pPr>
            <a:r>
              <a:rPr lang="en-US" sz="2000" b="1" dirty="0"/>
              <a:t>STD-009 – Dependency Hygiene</a:t>
            </a:r>
            <a:br>
              <a:rPr lang="en-US" sz="2000" b="1" dirty="0"/>
            </a:br>
            <a:r>
              <a:rPr lang="en-US" sz="2000" b="1" dirty="0"/>
              <a:t> Software composition analysis (SCA); pin versions; patch known CVEs; remove unused packages.</a:t>
            </a:r>
            <a:endParaRPr lang="en-US" dirty="0"/>
          </a:p>
          <a:p>
            <a:pPr>
              <a:buSzPts val="2000"/>
            </a:pPr>
            <a:r>
              <a:rPr lang="en-US" sz="2000" b="1" dirty="0"/>
              <a:t>STD-010 – Logging &amp; Auditing</a:t>
            </a:r>
            <a:br>
              <a:rPr lang="en-US" sz="2000" b="1" dirty="0"/>
            </a:br>
            <a:r>
              <a:rPr lang="en-US" sz="2000" b="1" dirty="0"/>
              <a:t> Centralized, immutable logs; correlate IDs; alert on anomalies; protect log integrity &amp; PII.</a:t>
            </a:r>
            <a:endParaRPr lang="en-US" dirty="0"/>
          </a:p>
          <a:p>
            <a:pPr marL="228600" indent="-228600">
              <a:spcBef>
                <a:spcPts val="0"/>
              </a:spcBef>
              <a:buSzPts val="2000"/>
            </a:pPr>
            <a:endParaRPr lang="en-US"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C017D7C3-B88C-5B73-95D7-0674B16132EB}"/>
              </a:ext>
            </a:extLst>
          </p:cNvPr>
          <p:cNvSpPr txBox="1"/>
          <p:nvPr/>
        </p:nvSpPr>
        <p:spPr>
          <a:xfrm>
            <a:off x="3781988" y="1609532"/>
            <a:ext cx="8009961" cy="48628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dirty="0">
                <a:solidFill>
                  <a:schemeClr val="bg1"/>
                </a:solidFill>
              </a:rPr>
              <a:t>How We Rank Vulnerabilities (my system)</a:t>
            </a:r>
          </a:p>
          <a:p>
            <a:r>
              <a:rPr lang="en-US" sz="1000" b="1" dirty="0">
                <a:solidFill>
                  <a:schemeClr val="bg1"/>
                </a:solidFill>
              </a:rPr>
              <a:t>Four scored criteria (1–5 each, weighted):</a:t>
            </a:r>
          </a:p>
          <a:p>
            <a:pPr marL="228600" indent="-228600">
              <a:buFont typeface=""/>
              <a:buChar char="•"/>
            </a:pPr>
            <a:r>
              <a:rPr lang="en-US" sz="1000" b="1" dirty="0">
                <a:solidFill>
                  <a:schemeClr val="bg1"/>
                </a:solidFill>
              </a:rPr>
              <a:t>Impact (40%)</a:t>
            </a:r>
            <a:r>
              <a:rPr lang="en-US" sz="1000" dirty="0">
                <a:solidFill>
                  <a:schemeClr val="bg1"/>
                </a:solidFill>
              </a:rPr>
              <a:t> – Data loss/RCE/regulatory blast radius.</a:t>
            </a:r>
          </a:p>
          <a:p>
            <a:pPr marL="228600" indent="-228600">
              <a:buFont typeface=""/>
              <a:buChar char="•"/>
            </a:pPr>
            <a:r>
              <a:rPr lang="en-US" sz="1000" b="1" dirty="0">
                <a:solidFill>
                  <a:schemeClr val="bg1"/>
                </a:solidFill>
              </a:rPr>
              <a:t>Exploitability (30%)</a:t>
            </a:r>
            <a:r>
              <a:rPr lang="en-US" sz="1000" dirty="0">
                <a:solidFill>
                  <a:schemeClr val="bg1"/>
                </a:solidFill>
              </a:rPr>
              <a:t> – Public exploits, auth needed, skill.</a:t>
            </a:r>
          </a:p>
          <a:p>
            <a:pPr marL="228600" indent="-228600">
              <a:buFont typeface=""/>
              <a:buChar char="•"/>
            </a:pPr>
            <a:r>
              <a:rPr lang="en-US" sz="1000" b="1" dirty="0">
                <a:solidFill>
                  <a:schemeClr val="bg1"/>
                </a:solidFill>
              </a:rPr>
              <a:t>Exposure (20%)</a:t>
            </a:r>
            <a:r>
              <a:rPr lang="en-US" sz="1000" dirty="0">
                <a:solidFill>
                  <a:schemeClr val="bg1"/>
                </a:solidFill>
              </a:rPr>
              <a:t> – Internet-facing? frequency? breadth of reach.</a:t>
            </a:r>
          </a:p>
          <a:p>
            <a:pPr marL="228600" indent="-228600">
              <a:buFont typeface=""/>
              <a:buChar char="•"/>
            </a:pPr>
            <a:r>
              <a:rPr lang="en-US" sz="1000" b="1" dirty="0">
                <a:solidFill>
                  <a:schemeClr val="bg1"/>
                </a:solidFill>
              </a:rPr>
              <a:t>Detectability (10%)</a:t>
            </a:r>
            <a:r>
              <a:rPr lang="en-US" sz="1000" dirty="0">
                <a:solidFill>
                  <a:schemeClr val="bg1"/>
                </a:solidFill>
              </a:rPr>
              <a:t> – How likely we’d catch/stop it (lower detectability ⇒ higher risk).</a:t>
            </a:r>
          </a:p>
          <a:p>
            <a:r>
              <a:rPr lang="en-US" sz="1000" b="1" dirty="0">
                <a:solidFill>
                  <a:schemeClr val="bg1"/>
                </a:solidFill>
              </a:rPr>
              <a:t>Risk Score =</a:t>
            </a:r>
            <a:r>
              <a:rPr lang="en-US" sz="1000" dirty="0">
                <a:solidFill>
                  <a:schemeClr val="bg1"/>
                </a:solidFill>
              </a:rPr>
              <a:t> 0.4*Impact + 0.3*Exploitability + 0.2*Exposure + 0.1*(6-Detectability)</a:t>
            </a:r>
            <a:br>
              <a:rPr lang="en-US" sz="1000" dirty="0"/>
            </a:br>
            <a:r>
              <a:rPr lang="en-US" sz="1000" b="1" dirty="0">
                <a:solidFill>
                  <a:schemeClr val="bg1"/>
                </a:solidFill>
              </a:rPr>
              <a:t>Bands:</a:t>
            </a:r>
            <a:r>
              <a:rPr lang="en-US" sz="1000" dirty="0">
                <a:solidFill>
                  <a:schemeClr val="bg1"/>
                </a:solidFill>
              </a:rPr>
              <a:t> ≥4.0 </a:t>
            </a:r>
            <a:r>
              <a:rPr lang="en-US" sz="1000" b="1" dirty="0">
                <a:solidFill>
                  <a:schemeClr val="bg1"/>
                </a:solidFill>
              </a:rPr>
              <a:t>Critical</a:t>
            </a:r>
            <a:r>
              <a:rPr lang="en-US" sz="1000" dirty="0">
                <a:solidFill>
                  <a:schemeClr val="bg1"/>
                </a:solidFill>
              </a:rPr>
              <a:t>, 3.0–3.9 </a:t>
            </a:r>
            <a:r>
              <a:rPr lang="en-US" sz="1000" b="1" dirty="0">
                <a:solidFill>
                  <a:schemeClr val="bg1"/>
                </a:solidFill>
              </a:rPr>
              <a:t>High</a:t>
            </a:r>
            <a:r>
              <a:rPr lang="en-US" sz="1000" dirty="0">
                <a:solidFill>
                  <a:schemeClr val="bg1"/>
                </a:solidFill>
              </a:rPr>
              <a:t>, 2.0–2.9 </a:t>
            </a:r>
            <a:r>
              <a:rPr lang="en-US" sz="1000" b="1" dirty="0">
                <a:solidFill>
                  <a:schemeClr val="bg1"/>
                </a:solidFill>
              </a:rPr>
              <a:t>Medium</a:t>
            </a:r>
            <a:r>
              <a:rPr lang="en-US" sz="1000" dirty="0">
                <a:solidFill>
                  <a:schemeClr val="bg1"/>
                </a:solidFill>
              </a:rPr>
              <a:t>, &lt;2.0 </a:t>
            </a:r>
            <a:r>
              <a:rPr lang="en-US" sz="1000" b="1" dirty="0">
                <a:solidFill>
                  <a:schemeClr val="bg1"/>
                </a:solidFill>
              </a:rPr>
              <a:t>Low</a:t>
            </a:r>
            <a:r>
              <a:rPr lang="en-US" sz="1000" dirty="0">
                <a:solidFill>
                  <a:schemeClr val="bg1"/>
                </a:solidFill>
              </a:rPr>
              <a:t>.</a:t>
            </a:r>
          </a:p>
          <a:p>
            <a:r>
              <a:rPr lang="en-US" sz="1000" b="1" dirty="0">
                <a:solidFill>
                  <a:schemeClr val="bg1"/>
                </a:solidFill>
              </a:rPr>
              <a:t>Applying the system to our standards (examples)</a:t>
            </a:r>
          </a:p>
          <a:p>
            <a:pPr marL="228600" indent="-228600">
              <a:buFont typeface=""/>
              <a:buChar char="•"/>
            </a:pPr>
            <a:r>
              <a:rPr lang="en-US" sz="1000" b="1" dirty="0">
                <a:solidFill>
                  <a:schemeClr val="bg1"/>
                </a:solidFill>
              </a:rPr>
              <a:t>STD-004 Secrets </a:t>
            </a:r>
            <a:r>
              <a:rPr lang="en-US" sz="1000" b="1" err="1">
                <a:solidFill>
                  <a:schemeClr val="bg1"/>
                </a:solidFill>
              </a:rPr>
              <a:t>Mgmt</a:t>
            </a:r>
            <a:r>
              <a:rPr lang="en-US" sz="1000" b="1" dirty="0">
                <a:solidFill>
                  <a:schemeClr val="bg1"/>
                </a:solidFill>
              </a:rPr>
              <a:t> (no hardcoded creds)</a:t>
            </a:r>
            <a:br>
              <a:rPr lang="en-US" sz="1000" dirty="0"/>
            </a:br>
            <a:r>
              <a:rPr lang="en-US" sz="1000" dirty="0">
                <a:solidFill>
                  <a:schemeClr val="bg1"/>
                </a:solidFill>
              </a:rPr>
              <a:t>Impact 5 (full compromise), Exploitability 5 (strings extraction), Exposure 4 (builds/clients), Detectability 2 → </a:t>
            </a:r>
            <a:r>
              <a:rPr lang="en-US" sz="1000" b="1" dirty="0">
                <a:solidFill>
                  <a:schemeClr val="bg1"/>
                </a:solidFill>
              </a:rPr>
              <a:t>~4.6 Critical</a:t>
            </a:r>
            <a:r>
              <a:rPr lang="en-US" sz="1000" dirty="0">
                <a:solidFill>
                  <a:schemeClr val="bg1"/>
                </a:solidFill>
              </a:rPr>
              <a:t> → </a:t>
            </a:r>
            <a:r>
              <a:rPr lang="en-US" sz="1000" b="1" dirty="0">
                <a:solidFill>
                  <a:schemeClr val="bg1"/>
                </a:solidFill>
              </a:rPr>
              <a:t>Top priority</a:t>
            </a:r>
            <a:r>
              <a:rPr lang="en-US" sz="1000" dirty="0">
                <a:solidFill>
                  <a:schemeClr val="bg1"/>
                </a:solidFill>
              </a:rPr>
              <a:t>.</a:t>
            </a:r>
          </a:p>
          <a:p>
            <a:pPr marL="228600" indent="-228600">
              <a:buFont typeface=""/>
              <a:buChar char="•"/>
            </a:pPr>
            <a:r>
              <a:rPr lang="en-US" sz="1000" b="1" dirty="0">
                <a:solidFill>
                  <a:schemeClr val="bg1"/>
                </a:solidFill>
              </a:rPr>
              <a:t>STD-008 Crypto Policy (weak/incorrect crypto)</a:t>
            </a:r>
            <a:br>
              <a:rPr lang="en-US" sz="1000" dirty="0"/>
            </a:br>
            <a:r>
              <a:rPr lang="en-US" sz="1000" dirty="0">
                <a:solidFill>
                  <a:schemeClr val="bg1"/>
                </a:solidFill>
              </a:rPr>
              <a:t>Impact 5 (data exposure/tamper), Exploitability 4 (downgrade/</a:t>
            </a:r>
            <a:r>
              <a:rPr lang="en-US" sz="1000" err="1">
                <a:solidFill>
                  <a:schemeClr val="bg1"/>
                </a:solidFill>
              </a:rPr>
              <a:t>misconfig</a:t>
            </a:r>
            <a:r>
              <a:rPr lang="en-US" sz="1000" dirty="0">
                <a:solidFill>
                  <a:schemeClr val="bg1"/>
                </a:solidFill>
              </a:rPr>
              <a:t>), Exposure 4, Detectability 2 → </a:t>
            </a:r>
            <a:r>
              <a:rPr lang="en-US" sz="1000" b="1" dirty="0">
                <a:solidFill>
                  <a:schemeClr val="bg1"/>
                </a:solidFill>
              </a:rPr>
              <a:t>~4.3 Critical</a:t>
            </a:r>
            <a:r>
              <a:rPr lang="en-US" sz="1000" dirty="0">
                <a:solidFill>
                  <a:schemeClr val="bg1"/>
                </a:solidFill>
              </a:rPr>
              <a:t>.</a:t>
            </a:r>
          </a:p>
          <a:p>
            <a:pPr marL="228600" indent="-228600">
              <a:buFont typeface=""/>
              <a:buChar char="•"/>
            </a:pPr>
            <a:r>
              <a:rPr lang="en-US" sz="1000" b="1" dirty="0">
                <a:solidFill>
                  <a:schemeClr val="bg1"/>
                </a:solidFill>
              </a:rPr>
              <a:t>STD-003 Injection-Safe SQL</a:t>
            </a:r>
            <a:br>
              <a:rPr lang="en-US" sz="1000" dirty="0"/>
            </a:br>
            <a:r>
              <a:rPr lang="en-US" sz="1000" dirty="0">
                <a:solidFill>
                  <a:schemeClr val="bg1"/>
                </a:solidFill>
              </a:rPr>
              <a:t>Impact 5 (DB exfiltration), Exploitability 4 (common payloads), Exposure 4 (many inputs), Detectability 3 → </a:t>
            </a:r>
            <a:r>
              <a:rPr lang="en-US" sz="1000" b="1" dirty="0">
                <a:solidFill>
                  <a:schemeClr val="bg1"/>
                </a:solidFill>
              </a:rPr>
              <a:t>~4.1 High</a:t>
            </a:r>
            <a:r>
              <a:rPr lang="en-US" sz="1000" dirty="0">
                <a:solidFill>
                  <a:schemeClr val="bg1"/>
                </a:solidFill>
              </a:rPr>
              <a:t>.</a:t>
            </a:r>
          </a:p>
          <a:p>
            <a:pPr marL="228600" indent="-228600">
              <a:buFont typeface=""/>
              <a:buChar char="•"/>
            </a:pPr>
            <a:r>
              <a:rPr lang="en-US" sz="1000" b="1" dirty="0">
                <a:solidFill>
                  <a:schemeClr val="bg1"/>
                </a:solidFill>
              </a:rPr>
              <a:t>STD-002 Bounds Checking</a:t>
            </a:r>
            <a:br>
              <a:rPr lang="en-US" sz="1000" dirty="0"/>
            </a:br>
            <a:r>
              <a:rPr lang="en-US" sz="1000" dirty="0">
                <a:solidFill>
                  <a:schemeClr val="bg1"/>
                </a:solidFill>
              </a:rPr>
              <a:t>Impact 5 (RCE), Exploitability 3 (requires crafted input), Exposure 3, Detectability 3 → </a:t>
            </a:r>
            <a:r>
              <a:rPr lang="en-US" sz="1000" b="1" dirty="0">
                <a:solidFill>
                  <a:schemeClr val="bg1"/>
                </a:solidFill>
              </a:rPr>
              <a:t>~3.6 High</a:t>
            </a:r>
            <a:r>
              <a:rPr lang="en-US" sz="1000" dirty="0">
                <a:solidFill>
                  <a:schemeClr val="bg1"/>
                </a:solidFill>
              </a:rPr>
              <a:t>.</a:t>
            </a:r>
          </a:p>
          <a:p>
            <a:pPr marL="228600" indent="-228600">
              <a:buFont typeface=""/>
              <a:buChar char="•"/>
            </a:pPr>
            <a:r>
              <a:rPr lang="en-US" sz="1000" b="1" dirty="0">
                <a:solidFill>
                  <a:schemeClr val="bg1"/>
                </a:solidFill>
              </a:rPr>
              <a:t>STD-001 Input Validation</a:t>
            </a:r>
            <a:br>
              <a:rPr lang="en-US" sz="1000" dirty="0"/>
            </a:br>
            <a:r>
              <a:rPr lang="en-US" sz="1000" dirty="0">
                <a:solidFill>
                  <a:schemeClr val="bg1"/>
                </a:solidFill>
              </a:rPr>
              <a:t>Impact 4 (enables many attacks), Exploitability 4, Exposure 4, Detectability 3 → </a:t>
            </a:r>
            <a:r>
              <a:rPr lang="en-US" sz="1000" b="1" dirty="0">
                <a:solidFill>
                  <a:schemeClr val="bg1"/>
                </a:solidFill>
              </a:rPr>
              <a:t>~3.9 High</a:t>
            </a:r>
            <a:r>
              <a:rPr lang="en-US" sz="1000" dirty="0">
                <a:solidFill>
                  <a:schemeClr val="bg1"/>
                </a:solidFill>
              </a:rPr>
              <a:t>.</a:t>
            </a:r>
          </a:p>
          <a:p>
            <a:pPr marL="228600" indent="-228600">
              <a:buFont typeface=""/>
              <a:buChar char="•"/>
            </a:pPr>
            <a:r>
              <a:rPr lang="en-US" sz="1000" b="1" dirty="0">
                <a:solidFill>
                  <a:schemeClr val="bg1"/>
                </a:solidFill>
              </a:rPr>
              <a:t>STD-009 Dependency Hygiene</a:t>
            </a:r>
            <a:br>
              <a:rPr lang="en-US" sz="1000" dirty="0"/>
            </a:br>
            <a:r>
              <a:rPr lang="en-US" sz="1000" dirty="0">
                <a:solidFill>
                  <a:schemeClr val="bg1"/>
                </a:solidFill>
              </a:rPr>
              <a:t>Impact 5 (known CVEs), Exploitability 3–4 (public </a:t>
            </a:r>
            <a:r>
              <a:rPr lang="en-US" sz="1000" err="1">
                <a:solidFill>
                  <a:schemeClr val="bg1"/>
                </a:solidFill>
              </a:rPr>
              <a:t>PoCs</a:t>
            </a:r>
            <a:r>
              <a:rPr lang="en-US" sz="1000" dirty="0">
                <a:solidFill>
                  <a:schemeClr val="bg1"/>
                </a:solidFill>
              </a:rPr>
              <a:t>), Exposure 3, Detectability 3 → </a:t>
            </a:r>
            <a:r>
              <a:rPr lang="en-US" sz="1000" b="1" dirty="0">
                <a:solidFill>
                  <a:schemeClr val="bg1"/>
                </a:solidFill>
              </a:rPr>
              <a:t>~3.5 High</a:t>
            </a:r>
            <a:r>
              <a:rPr lang="en-US" sz="1000" dirty="0">
                <a:solidFill>
                  <a:schemeClr val="bg1"/>
                </a:solidFill>
              </a:rPr>
              <a:t>.</a:t>
            </a:r>
          </a:p>
          <a:p>
            <a:pPr marL="228600" indent="-228600">
              <a:buFont typeface=""/>
              <a:buChar char="•"/>
            </a:pPr>
            <a:r>
              <a:rPr lang="en-US" sz="1000" b="1" dirty="0">
                <a:solidFill>
                  <a:schemeClr val="bg1"/>
                </a:solidFill>
              </a:rPr>
              <a:t>STD-005 Secure Error Handling</a:t>
            </a:r>
            <a:br>
              <a:rPr lang="en-US" sz="1000" dirty="0"/>
            </a:br>
            <a:r>
              <a:rPr lang="en-US" sz="1000" dirty="0">
                <a:solidFill>
                  <a:schemeClr val="bg1"/>
                </a:solidFill>
              </a:rPr>
              <a:t>Impact 3 (info-leak, pivot aid), Exploitability 3, Exposure 3, Detectability 3 → </a:t>
            </a:r>
            <a:r>
              <a:rPr lang="en-US" sz="1000" b="1" dirty="0">
                <a:solidFill>
                  <a:schemeClr val="bg1"/>
                </a:solidFill>
              </a:rPr>
              <a:t>~2.8 Medium</a:t>
            </a:r>
            <a:r>
              <a:rPr lang="en-US" sz="1000" dirty="0">
                <a:solidFill>
                  <a:schemeClr val="bg1"/>
                </a:solidFill>
              </a:rPr>
              <a:t>.</a:t>
            </a:r>
          </a:p>
          <a:p>
            <a:pPr marL="228600" indent="-228600">
              <a:buFont typeface=""/>
              <a:buChar char="•"/>
            </a:pPr>
            <a:r>
              <a:rPr lang="en-US" sz="1000" b="1" dirty="0">
                <a:solidFill>
                  <a:schemeClr val="bg1"/>
                </a:solidFill>
              </a:rPr>
              <a:t>STD-006 Secure File/Path</a:t>
            </a:r>
            <a:br>
              <a:rPr lang="en-US" sz="1000" dirty="0"/>
            </a:br>
            <a:r>
              <a:rPr lang="en-US" sz="1000" dirty="0">
                <a:solidFill>
                  <a:schemeClr val="bg1"/>
                </a:solidFill>
              </a:rPr>
              <a:t>Impact 3–4 (data exposure/RCE via uploads), Exploitability 3, Exposure 3, Detectability 3 → </a:t>
            </a:r>
            <a:r>
              <a:rPr lang="en-US" sz="1000" b="1" dirty="0">
                <a:solidFill>
                  <a:schemeClr val="bg1"/>
                </a:solidFill>
              </a:rPr>
              <a:t>~2.9 Medium</a:t>
            </a:r>
            <a:r>
              <a:rPr lang="en-US" sz="1000" dirty="0">
                <a:solidFill>
                  <a:schemeClr val="bg1"/>
                </a:solidFill>
              </a:rPr>
              <a:t>.</a:t>
            </a:r>
          </a:p>
          <a:p>
            <a:pPr marL="228600" indent="-228600">
              <a:buFont typeface=""/>
              <a:buChar char="•"/>
            </a:pPr>
            <a:r>
              <a:rPr lang="en-US" sz="1000" b="1" dirty="0">
                <a:solidFill>
                  <a:schemeClr val="bg1"/>
                </a:solidFill>
              </a:rPr>
              <a:t>STD-007 Concurrency/Race</a:t>
            </a:r>
            <a:br>
              <a:rPr lang="en-US" sz="1000" dirty="0"/>
            </a:br>
            <a:r>
              <a:rPr lang="en-US" sz="1000" dirty="0">
                <a:solidFill>
                  <a:schemeClr val="bg1"/>
                </a:solidFill>
              </a:rPr>
              <a:t>Impact 3 (corruption/</a:t>
            </a:r>
            <a:r>
              <a:rPr lang="en-US" sz="1000" err="1">
                <a:solidFill>
                  <a:schemeClr val="bg1"/>
                </a:solidFill>
              </a:rPr>
              <a:t>priv</a:t>
            </a:r>
            <a:r>
              <a:rPr lang="en-US" sz="1000" dirty="0">
                <a:solidFill>
                  <a:schemeClr val="bg1"/>
                </a:solidFill>
              </a:rPr>
              <a:t>-escalation), Exploitability 2–3, Exposure 2, Detectability 3 → </a:t>
            </a:r>
            <a:r>
              <a:rPr lang="en-US" sz="1000" b="1" dirty="0">
                <a:solidFill>
                  <a:schemeClr val="bg1"/>
                </a:solidFill>
              </a:rPr>
              <a:t>~2.3 Medium</a:t>
            </a:r>
            <a:r>
              <a:rPr lang="en-US" sz="1000" dirty="0">
                <a:solidFill>
                  <a:schemeClr val="bg1"/>
                </a:solidFill>
              </a:rPr>
              <a:t>.</a:t>
            </a:r>
          </a:p>
          <a:p>
            <a:pPr marL="228600" indent="-228600">
              <a:buFont typeface=""/>
              <a:buChar char="•"/>
            </a:pPr>
            <a:r>
              <a:rPr lang="en-US" sz="1000" b="1" dirty="0">
                <a:solidFill>
                  <a:schemeClr val="bg1"/>
                </a:solidFill>
              </a:rPr>
              <a:t>STD-010 Logging &amp; Auditing</a:t>
            </a:r>
            <a:br>
              <a:rPr lang="en-US" sz="1000" dirty="0"/>
            </a:br>
            <a:r>
              <a:rPr lang="en-US" sz="1000" dirty="0">
                <a:solidFill>
                  <a:schemeClr val="bg1"/>
                </a:solidFill>
              </a:rPr>
              <a:t>Impact 2 (response/forensics, not initial breach), Exploitability 2, Exposure 3, Detectability 4 → </a:t>
            </a:r>
            <a:r>
              <a:rPr lang="en-US" sz="1000" b="1" dirty="0">
                <a:solidFill>
                  <a:schemeClr val="bg1"/>
                </a:solidFill>
              </a:rPr>
              <a:t>~1.7 Low</a:t>
            </a:r>
            <a:r>
              <a:rPr lang="en-US" sz="1000" dirty="0">
                <a:solidFill>
                  <a:schemeClr val="bg1"/>
                </a:solidFill>
              </a:rPr>
              <a:t>.</a:t>
            </a:r>
          </a:p>
          <a:p>
            <a:endParaRPr lang="en-US" sz="1000" b="1" dirty="0">
              <a:solidFill>
                <a:schemeClr val="bg1"/>
              </a:solidFill>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a:lnSpc>
                <a:spcPct val="100000"/>
              </a:lnSpc>
              <a:spcBef>
                <a:spcPts val="0"/>
              </a:spcBef>
              <a:buSzPts val="2000"/>
            </a:pPr>
            <a:r>
              <a:rPr lang="en-US" sz="1400" b="1">
                <a:solidFill>
                  <a:schemeClr val="bg1"/>
                </a:solidFill>
                <a:latin typeface="Arial"/>
                <a:cs typeface="Arial"/>
              </a:rPr>
              <a:t>Encryption In Flight</a:t>
            </a:r>
            <a:endParaRPr lang="en-US" sz="1400">
              <a:solidFill>
                <a:schemeClr val="bg1"/>
              </a:solidFill>
              <a:latin typeface="Arial"/>
              <a:cs typeface="Arial"/>
            </a:endParaRPr>
          </a:p>
          <a:p>
            <a:pPr marL="228600" indent="-228600">
              <a:lnSpc>
                <a:spcPct val="100000"/>
              </a:lnSpc>
              <a:spcBef>
                <a:spcPts val="0"/>
              </a:spcBef>
              <a:buSzPts val="2000"/>
            </a:pPr>
            <a:r>
              <a:rPr lang="en-US" sz="1400" dirty="0">
                <a:solidFill>
                  <a:schemeClr val="bg1"/>
                </a:solidFill>
                <a:latin typeface="Arial"/>
                <a:cs typeface="Arial"/>
              </a:rPr>
              <a:t>All data transmitted between clients, servers, and APIs must use </a:t>
            </a:r>
            <a:r>
              <a:rPr lang="en-US" sz="1400" b="1" dirty="0">
                <a:solidFill>
                  <a:schemeClr val="bg1"/>
                </a:solidFill>
                <a:latin typeface="Arial"/>
                <a:cs typeface="Arial"/>
              </a:rPr>
              <a:t>TLS 1.3</a:t>
            </a:r>
            <a:r>
              <a:rPr lang="en-US" sz="1400" dirty="0">
                <a:solidFill>
                  <a:schemeClr val="bg1"/>
                </a:solidFill>
                <a:latin typeface="Arial"/>
                <a:cs typeface="Arial"/>
              </a:rPr>
              <a:t>.</a:t>
            </a:r>
          </a:p>
          <a:p>
            <a:pPr marL="228600" indent="-228600">
              <a:lnSpc>
                <a:spcPct val="100000"/>
              </a:lnSpc>
              <a:spcBef>
                <a:spcPts val="0"/>
              </a:spcBef>
              <a:buSzPts val="2000"/>
            </a:pPr>
            <a:r>
              <a:rPr lang="en-US" sz="1400" dirty="0">
                <a:solidFill>
                  <a:schemeClr val="bg1"/>
                </a:solidFill>
                <a:latin typeface="Arial"/>
                <a:cs typeface="Arial"/>
              </a:rPr>
              <a:t>Enforce </a:t>
            </a:r>
            <a:r>
              <a:rPr lang="en-US" sz="1400" b="1" dirty="0">
                <a:solidFill>
                  <a:schemeClr val="bg1"/>
                </a:solidFill>
                <a:latin typeface="Arial"/>
                <a:cs typeface="Arial"/>
              </a:rPr>
              <a:t>HTTPS everywhere</a:t>
            </a:r>
            <a:r>
              <a:rPr lang="en-US" sz="1400" dirty="0">
                <a:solidFill>
                  <a:schemeClr val="bg1"/>
                </a:solidFill>
                <a:latin typeface="Arial"/>
                <a:cs typeface="Arial"/>
              </a:rPr>
              <a:t> with HSTS (HTTP Strict Transport Security).</a:t>
            </a:r>
          </a:p>
          <a:p>
            <a:pPr marL="228600" indent="-228600">
              <a:lnSpc>
                <a:spcPct val="100000"/>
              </a:lnSpc>
              <a:spcBef>
                <a:spcPts val="0"/>
              </a:spcBef>
              <a:buSzPts val="2000"/>
            </a:pPr>
            <a:r>
              <a:rPr lang="en-US" sz="1400" dirty="0">
                <a:solidFill>
                  <a:schemeClr val="bg1"/>
                </a:solidFill>
                <a:latin typeface="Arial"/>
                <a:cs typeface="Arial"/>
              </a:rPr>
              <a:t>Disable outdated protocols (SSL, TLS 1.0/1.1) and weak ciphers.</a:t>
            </a:r>
          </a:p>
          <a:p>
            <a:pPr marL="228600" indent="-228600">
              <a:lnSpc>
                <a:spcPct val="100000"/>
              </a:lnSpc>
              <a:spcBef>
                <a:spcPts val="0"/>
              </a:spcBef>
              <a:buSzPts val="2000"/>
            </a:pPr>
            <a:r>
              <a:rPr lang="en-US" sz="1400" dirty="0">
                <a:solidFill>
                  <a:schemeClr val="bg1"/>
                </a:solidFill>
                <a:latin typeface="Arial"/>
                <a:cs typeface="Arial"/>
              </a:rPr>
              <a:t>Use certificate pinning where possible to prevent man-in-the-middle attacks.</a:t>
            </a:r>
          </a:p>
          <a:p>
            <a:pPr>
              <a:lnSpc>
                <a:spcPct val="100000"/>
              </a:lnSpc>
              <a:spcBef>
                <a:spcPts val="0"/>
              </a:spcBef>
              <a:buSzPts val="2000"/>
            </a:pPr>
            <a:r>
              <a:rPr lang="en-US" sz="1400" b="1" dirty="0">
                <a:solidFill>
                  <a:schemeClr val="bg1"/>
                </a:solidFill>
                <a:latin typeface="Arial"/>
                <a:cs typeface="Arial"/>
              </a:rPr>
              <a:t>Encryption At Rest</a:t>
            </a:r>
            <a:endParaRPr lang="en-US" sz="1400" dirty="0">
              <a:solidFill>
                <a:schemeClr val="bg1"/>
              </a:solidFill>
              <a:latin typeface="Arial"/>
              <a:cs typeface="Arial"/>
            </a:endParaRPr>
          </a:p>
          <a:p>
            <a:pPr marL="228600" indent="-228600">
              <a:lnSpc>
                <a:spcPct val="100000"/>
              </a:lnSpc>
              <a:spcBef>
                <a:spcPts val="0"/>
              </a:spcBef>
              <a:buSzPts val="2000"/>
            </a:pPr>
            <a:r>
              <a:rPr lang="en-US" sz="1400" dirty="0">
                <a:solidFill>
                  <a:schemeClr val="bg1"/>
                </a:solidFill>
                <a:latin typeface="Arial"/>
                <a:cs typeface="Arial"/>
              </a:rPr>
              <a:t>All databases, file storage, and backups use </a:t>
            </a:r>
            <a:r>
              <a:rPr lang="en-US" sz="1400" b="1" dirty="0">
                <a:solidFill>
                  <a:schemeClr val="bg1"/>
                </a:solidFill>
                <a:latin typeface="Arial"/>
                <a:cs typeface="Arial"/>
              </a:rPr>
              <a:t>AES-256</a:t>
            </a:r>
            <a:r>
              <a:rPr lang="en-US" sz="1400" dirty="0">
                <a:solidFill>
                  <a:schemeClr val="bg1"/>
                </a:solidFill>
                <a:latin typeface="Arial"/>
                <a:cs typeface="Arial"/>
              </a:rPr>
              <a:t> encryption.</a:t>
            </a:r>
          </a:p>
          <a:p>
            <a:pPr marL="228600" indent="-228600">
              <a:lnSpc>
                <a:spcPct val="100000"/>
              </a:lnSpc>
              <a:spcBef>
                <a:spcPts val="0"/>
              </a:spcBef>
              <a:buSzPts val="2000"/>
            </a:pPr>
            <a:r>
              <a:rPr lang="en-US" sz="1400" dirty="0">
                <a:solidFill>
                  <a:schemeClr val="bg1"/>
                </a:solidFill>
                <a:latin typeface="Arial"/>
                <a:cs typeface="Arial"/>
              </a:rPr>
              <a:t>Keys are managed with a </a:t>
            </a:r>
            <a:r>
              <a:rPr lang="en-US" sz="1400" b="1" dirty="0">
                <a:solidFill>
                  <a:schemeClr val="bg1"/>
                </a:solidFill>
                <a:latin typeface="Arial"/>
                <a:cs typeface="Arial"/>
              </a:rPr>
              <a:t>Key Management System (KMS)</a:t>
            </a:r>
            <a:r>
              <a:rPr lang="en-US" sz="1400" dirty="0">
                <a:solidFill>
                  <a:schemeClr val="bg1"/>
                </a:solidFill>
                <a:latin typeface="Arial"/>
                <a:cs typeface="Arial"/>
              </a:rPr>
              <a:t> or HSM (Hardware Security Module).</a:t>
            </a:r>
          </a:p>
          <a:p>
            <a:pPr marL="228600" indent="-228600">
              <a:lnSpc>
                <a:spcPct val="100000"/>
              </a:lnSpc>
              <a:spcBef>
                <a:spcPts val="0"/>
              </a:spcBef>
              <a:buSzPts val="2000"/>
            </a:pPr>
            <a:r>
              <a:rPr lang="en-US" sz="1400" dirty="0">
                <a:solidFill>
                  <a:schemeClr val="bg1"/>
                </a:solidFill>
                <a:latin typeface="Arial"/>
                <a:cs typeface="Arial"/>
              </a:rPr>
              <a:t>Implement </a:t>
            </a:r>
            <a:r>
              <a:rPr lang="en-US" sz="1400" b="1" dirty="0">
                <a:solidFill>
                  <a:schemeClr val="bg1"/>
                </a:solidFill>
                <a:latin typeface="Arial"/>
                <a:cs typeface="Arial"/>
              </a:rPr>
              <a:t>envelope encryption</a:t>
            </a:r>
            <a:r>
              <a:rPr lang="en-US" sz="1400" dirty="0">
                <a:solidFill>
                  <a:schemeClr val="bg1"/>
                </a:solidFill>
                <a:latin typeface="Arial"/>
                <a:cs typeface="Arial"/>
              </a:rPr>
              <a:t>: master keys protect data encryption keys.</a:t>
            </a:r>
          </a:p>
          <a:p>
            <a:pPr marL="228600" indent="-228600">
              <a:lnSpc>
                <a:spcPct val="100000"/>
              </a:lnSpc>
              <a:spcBef>
                <a:spcPts val="0"/>
              </a:spcBef>
              <a:buSzPts val="2000"/>
            </a:pPr>
            <a:r>
              <a:rPr lang="en-US" sz="1400" dirty="0">
                <a:solidFill>
                  <a:schemeClr val="bg1"/>
                </a:solidFill>
                <a:latin typeface="Arial"/>
                <a:cs typeface="Arial"/>
              </a:rPr>
              <a:t>Enforce periodic key rotation and immediate revocation if compromised.</a:t>
            </a:r>
          </a:p>
          <a:p>
            <a:pPr>
              <a:lnSpc>
                <a:spcPct val="100000"/>
              </a:lnSpc>
              <a:spcBef>
                <a:spcPts val="0"/>
              </a:spcBef>
              <a:buSzPts val="2000"/>
            </a:pPr>
            <a:r>
              <a:rPr lang="en-US" sz="1400" b="1" dirty="0">
                <a:solidFill>
                  <a:schemeClr val="bg1"/>
                </a:solidFill>
                <a:latin typeface="Arial"/>
                <a:cs typeface="Arial"/>
              </a:rPr>
              <a:t>Encryption In Use</a:t>
            </a:r>
            <a:endParaRPr lang="en-US" sz="1400" dirty="0">
              <a:solidFill>
                <a:schemeClr val="bg1"/>
              </a:solidFill>
              <a:latin typeface="Arial"/>
              <a:cs typeface="Arial"/>
            </a:endParaRPr>
          </a:p>
          <a:p>
            <a:pPr marL="228600" indent="-228600">
              <a:lnSpc>
                <a:spcPct val="100000"/>
              </a:lnSpc>
              <a:spcBef>
                <a:spcPts val="0"/>
              </a:spcBef>
              <a:buSzPts val="2000"/>
            </a:pPr>
            <a:r>
              <a:rPr lang="en-US" sz="1400" dirty="0">
                <a:solidFill>
                  <a:schemeClr val="bg1"/>
                </a:solidFill>
                <a:latin typeface="Arial"/>
                <a:cs typeface="Arial"/>
              </a:rPr>
              <a:t>Sensitive data in memory should only exist as long as needed, then be securely cleared (zeroized).</a:t>
            </a:r>
          </a:p>
          <a:p>
            <a:pPr marL="228600" indent="-228600">
              <a:lnSpc>
                <a:spcPct val="100000"/>
              </a:lnSpc>
              <a:spcBef>
                <a:spcPts val="0"/>
              </a:spcBef>
              <a:buSzPts val="2000"/>
            </a:pPr>
            <a:r>
              <a:rPr lang="en-US" sz="1400" dirty="0">
                <a:solidFill>
                  <a:schemeClr val="bg1"/>
                </a:solidFill>
                <a:latin typeface="Arial"/>
                <a:cs typeface="Arial"/>
              </a:rPr>
              <a:t>Use </a:t>
            </a:r>
            <a:r>
              <a:rPr lang="en-US" sz="1400" b="1" dirty="0">
                <a:solidFill>
                  <a:schemeClr val="bg1"/>
                </a:solidFill>
                <a:latin typeface="Arial"/>
                <a:cs typeface="Arial"/>
              </a:rPr>
              <a:t>secure enclaves / trusted execution environments (TEEs)</a:t>
            </a:r>
            <a:r>
              <a:rPr lang="en-US" sz="1400" dirty="0">
                <a:solidFill>
                  <a:schemeClr val="bg1"/>
                </a:solidFill>
                <a:latin typeface="Arial"/>
                <a:cs typeface="Arial"/>
              </a:rPr>
              <a:t> for processing highly sensitive workloads.</a:t>
            </a:r>
          </a:p>
          <a:p>
            <a:pPr marL="228600" indent="-228600">
              <a:lnSpc>
                <a:spcPct val="100000"/>
              </a:lnSpc>
              <a:spcBef>
                <a:spcPts val="0"/>
              </a:spcBef>
              <a:buSzPts val="2000"/>
            </a:pPr>
            <a:r>
              <a:rPr lang="en-US" sz="1400" dirty="0">
                <a:solidFill>
                  <a:schemeClr val="bg1"/>
                </a:solidFill>
                <a:latin typeface="Arial"/>
                <a:cs typeface="Arial"/>
              </a:rPr>
              <a:t>Ensure applications never store secrets unencrypted, even temporarily (e.g., in logs or swap files).</a:t>
            </a:r>
          </a:p>
          <a:p>
            <a:pPr marL="228600" indent="-228600">
              <a:lnSpc>
                <a:spcPct val="100000"/>
              </a:lnSpc>
              <a:spcBef>
                <a:spcPts val="0"/>
              </a:spcBef>
              <a:buSzPts val="2000"/>
            </a:pPr>
            <a:r>
              <a:rPr lang="en-US" sz="1400" dirty="0">
                <a:solidFill>
                  <a:schemeClr val="bg1"/>
                </a:solidFill>
                <a:latin typeface="Arial"/>
                <a:cs typeface="Arial"/>
              </a:rPr>
              <a:t>Apply runtime protections to prevent memory scraping or debugging exposure.</a:t>
            </a:r>
          </a:p>
          <a:p>
            <a:pPr marL="228600" lvl="0" indent="-228600" algn="l">
              <a:lnSpc>
                <a:spcPct val="90000"/>
              </a:lnSpc>
              <a:spcBef>
                <a:spcPts val="0"/>
              </a:spcBef>
              <a:spcAft>
                <a:spcPts val="0"/>
              </a:spcAft>
              <a:buClr>
                <a:schemeClr val="lt1"/>
              </a:buClr>
              <a:buSzPts val="2000"/>
              <a:buChar char="•"/>
            </a:pPr>
            <a:endParaRPr lang="en-US" sz="2000" dirty="0"/>
          </a:p>
          <a:p>
            <a:pPr marL="0" lvl="0" indent="0" algn="l" rtl="0">
              <a:lnSpc>
                <a:spcPct val="90000"/>
              </a:lnSpc>
              <a:spcBef>
                <a:spcPts val="1000"/>
              </a:spcBef>
              <a:spcAft>
                <a:spcPts val="0"/>
              </a:spcAft>
              <a:buClr>
                <a:schemeClr val="lt1"/>
              </a:buClr>
              <a:buSzPts val="1600"/>
              <a:buNone/>
            </a:pPr>
            <a:endParaRPr sz="1600"/>
          </a:p>
          <a:p>
            <a:pPr marL="228600" lvl="0" indent="-88900" algn="l" rtl="0">
              <a:lnSpc>
                <a:spcPct val="90000"/>
              </a:lnSpc>
              <a:spcBef>
                <a:spcPts val="1000"/>
              </a:spcBef>
              <a:spcAft>
                <a:spcPts val="0"/>
              </a:spcAft>
              <a:buClr>
                <a:schemeClr val="lt1"/>
              </a:buClr>
              <a:buSzPts val="2200"/>
              <a:buNone/>
            </a:pPr>
            <a:endParaRP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70000" lnSpcReduction="20000"/>
          </a:bodyPr>
          <a:lstStyle/>
          <a:p>
            <a:pPr>
              <a:buSzPts val="2400"/>
            </a:pPr>
            <a:r>
              <a:rPr lang="en-US"/>
              <a:t>Triple-A Framework</a:t>
            </a:r>
            <a:endParaRPr lang="en-US" dirty="0"/>
          </a:p>
          <a:p>
            <a:pPr lvl="1">
              <a:buSzPts val="2400"/>
              <a:buFont typeface="Courier New"/>
              <a:buChar char="o"/>
            </a:pPr>
            <a:r>
              <a:rPr lang="en-US" sz="2200" b="1" dirty="0"/>
              <a:t>Authentication (Who you are)</a:t>
            </a:r>
            <a:endParaRPr lang="en-US"/>
          </a:p>
          <a:p>
            <a:pPr lvl="1">
              <a:buSzPts val="2400"/>
              <a:buFont typeface="Courier New"/>
              <a:buChar char="o"/>
            </a:pPr>
            <a:r>
              <a:rPr lang="en-US" sz="2200" dirty="0"/>
              <a:t>Require </a:t>
            </a:r>
            <a:r>
              <a:rPr lang="en-US" sz="2200" b="1" dirty="0"/>
              <a:t>multi-factor authentication (MFA)</a:t>
            </a:r>
            <a:r>
              <a:rPr lang="en-US" sz="2200" dirty="0"/>
              <a:t> for all developer and admin accounts.</a:t>
            </a:r>
            <a:endParaRPr lang="en-US"/>
          </a:p>
          <a:p>
            <a:pPr lvl="1">
              <a:buSzPts val="2400"/>
              <a:buFont typeface="Courier New"/>
              <a:buChar char="o"/>
            </a:pPr>
            <a:r>
              <a:rPr lang="en-US" sz="2200" dirty="0"/>
              <a:t>Integrate </a:t>
            </a:r>
            <a:r>
              <a:rPr lang="en-US" sz="2200" b="1" dirty="0"/>
              <a:t>Single Sign-On (SSO)</a:t>
            </a:r>
            <a:r>
              <a:rPr lang="en-US" sz="2200" dirty="0"/>
              <a:t> via OIDC/SAML for centralized identity.</a:t>
            </a:r>
            <a:endParaRPr lang="en-US"/>
          </a:p>
          <a:p>
            <a:pPr lvl="1">
              <a:buSzPts val="2400"/>
              <a:buFont typeface="Courier New"/>
              <a:buChar char="o"/>
            </a:pPr>
            <a:r>
              <a:rPr lang="en-US" sz="2200" dirty="0"/>
              <a:t>Enforce strong password policy (length, complexity, expiration).</a:t>
            </a:r>
            <a:endParaRPr lang="en-US"/>
          </a:p>
          <a:p>
            <a:pPr lvl="1">
              <a:buSzPts val="2400"/>
              <a:buFont typeface="Courier New"/>
              <a:buChar char="o"/>
            </a:pPr>
            <a:r>
              <a:rPr lang="en-US" sz="2200" dirty="0"/>
              <a:t>Use hardware tokens or authenticator apps where possible.</a:t>
            </a:r>
            <a:endParaRPr lang="en-US"/>
          </a:p>
          <a:p>
            <a:pPr>
              <a:buSzPts val="2400"/>
            </a:pPr>
            <a:r>
              <a:rPr lang="en-US" sz="2400" b="1" dirty="0"/>
              <a:t>Authorization (What you can do)</a:t>
            </a:r>
            <a:endParaRPr lang="en-US" dirty="0"/>
          </a:p>
          <a:p>
            <a:pPr lvl="1">
              <a:buSzPts val="2400"/>
              <a:buFont typeface="Courier New"/>
              <a:buChar char="o"/>
            </a:pPr>
            <a:r>
              <a:rPr lang="en-US" sz="2200" dirty="0"/>
              <a:t>Apply </a:t>
            </a:r>
            <a:r>
              <a:rPr lang="en-US" sz="2200" b="1" dirty="0"/>
              <a:t>Role-Based Access Control (RBAC)</a:t>
            </a:r>
            <a:r>
              <a:rPr lang="en-US" sz="2200" dirty="0"/>
              <a:t> — only grant permissions needed to do a job.</a:t>
            </a:r>
            <a:endParaRPr lang="en-US"/>
          </a:p>
          <a:p>
            <a:pPr lvl="1">
              <a:buSzPts val="2400"/>
              <a:buFont typeface="Courier New"/>
              <a:buChar char="o"/>
            </a:pPr>
            <a:r>
              <a:rPr lang="en-US" sz="2200" dirty="0"/>
              <a:t>Enforce </a:t>
            </a:r>
            <a:r>
              <a:rPr lang="en-US" sz="2200" b="1" dirty="0"/>
              <a:t>least privilege</a:t>
            </a:r>
            <a:r>
              <a:rPr lang="en-US" sz="2200" dirty="0"/>
              <a:t> and “deny-by-default.”</a:t>
            </a:r>
          </a:p>
          <a:p>
            <a:pPr lvl="1">
              <a:buSzPts val="2400"/>
              <a:buFont typeface="Courier New"/>
              <a:buChar char="o"/>
            </a:pPr>
            <a:r>
              <a:rPr lang="en-US" sz="2200" dirty="0"/>
              <a:t>Conduct regular </a:t>
            </a:r>
            <a:r>
              <a:rPr lang="en-US" sz="2200" b="1" dirty="0"/>
              <a:t>access reviews</a:t>
            </a:r>
            <a:r>
              <a:rPr lang="en-US" sz="2200" dirty="0"/>
              <a:t> to remove stale accounts or unnecessary rights.</a:t>
            </a:r>
            <a:endParaRPr lang="en-US"/>
          </a:p>
          <a:p>
            <a:pPr lvl="1">
              <a:buSzPts val="2400"/>
              <a:buFont typeface="Courier New"/>
              <a:buChar char="o"/>
            </a:pPr>
            <a:r>
              <a:rPr lang="en-US" sz="2200" dirty="0"/>
              <a:t>Use policy-as-code tools to automate enforcement.</a:t>
            </a:r>
            <a:endParaRPr lang="en-US"/>
          </a:p>
          <a:p>
            <a:pPr>
              <a:buSzPts val="2400"/>
            </a:pPr>
            <a:r>
              <a:rPr lang="en-US" sz="2400" b="1" dirty="0"/>
              <a:t>Accounting (What you did)</a:t>
            </a:r>
            <a:endParaRPr lang="en-US" dirty="0"/>
          </a:p>
          <a:p>
            <a:pPr lvl="1">
              <a:buSzPts val="2400"/>
              <a:buFont typeface="Courier New"/>
              <a:buChar char="o"/>
            </a:pPr>
            <a:r>
              <a:rPr lang="en-US" sz="2200" dirty="0"/>
              <a:t>Centralize all logs in a secure, immutable system (e.g., SIEM).</a:t>
            </a:r>
          </a:p>
          <a:p>
            <a:pPr lvl="2">
              <a:buSzPts val="2400"/>
              <a:buFont typeface="Courier New"/>
              <a:buChar char="o"/>
            </a:pPr>
            <a:r>
              <a:rPr lang="en-US" sz="2000" dirty="0"/>
              <a:t>Track user actions with </a:t>
            </a:r>
            <a:r>
              <a:rPr lang="en-US" sz="2000" b="1" dirty="0"/>
              <a:t>timestamps, IPs, and correlation IDs</a:t>
            </a:r>
            <a:r>
              <a:rPr lang="en-US" sz="2000" dirty="0"/>
              <a:t>.</a:t>
            </a:r>
          </a:p>
          <a:p>
            <a:pPr lvl="1">
              <a:buSzPts val="2400"/>
              <a:buFont typeface="Courier New"/>
              <a:buChar char="o"/>
            </a:pPr>
            <a:r>
              <a:rPr lang="en-US" sz="2200" dirty="0"/>
              <a:t>Enable alerts on suspicious activity (e.g., privilege escalation, failed login attempts).</a:t>
            </a:r>
            <a:endParaRPr lang="en-US"/>
          </a:p>
          <a:p>
            <a:pPr lvl="1">
              <a:buSzPts val="2400"/>
              <a:buFont typeface="Courier New"/>
              <a:buChar char="o"/>
            </a:pPr>
            <a:r>
              <a:rPr lang="en-US" sz="2200" dirty="0"/>
              <a:t>Protect logs from tampering; ensure only authorized staff can view them.</a:t>
            </a:r>
            <a:endParaRPr lang="en-US"/>
          </a:p>
          <a:p>
            <a:pPr marL="228600" lvl="0" indent="-228600" algn="l">
              <a:lnSpc>
                <a:spcPct val="90000"/>
              </a:lnSpc>
              <a:spcBef>
                <a:spcPts val="0"/>
              </a:spcBef>
              <a:spcAft>
                <a:spcPts val="0"/>
              </a:spcAft>
              <a:buClr>
                <a:schemeClr val="lt1"/>
              </a:buClr>
              <a:buSzPts val="2400"/>
              <a:buChar char="•"/>
            </a:pPr>
            <a:endParaRPr lang="en-US" sz="2400"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dirty="0"/>
              <a:t>Unit Testing – Environment </a:t>
            </a: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1619DD94-398F-42B0-9BA9-66E8B4C39522}"/>
              </a:ext>
            </a:extLst>
          </p:cNvPr>
          <p:cNvSpPr txBox="1"/>
          <p:nvPr/>
        </p:nvSpPr>
        <p:spPr>
          <a:xfrm>
            <a:off x="324929" y="2064588"/>
            <a:ext cx="1165716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sz="2800" b="1" dirty="0">
                <a:solidFill>
                  <a:schemeClr val="bg1"/>
                </a:solidFill>
              </a:rPr>
              <a:t>OS/CLI:</a:t>
            </a:r>
            <a:r>
              <a:rPr lang="en-US" sz="2800" dirty="0">
                <a:solidFill>
                  <a:schemeClr val="bg1"/>
                </a:solidFill>
              </a:rPr>
              <a:t> Void Linux</a:t>
            </a:r>
          </a:p>
          <a:p>
            <a:pPr marL="228600" indent="-228600">
              <a:buFont typeface=""/>
              <a:buChar char="•"/>
            </a:pPr>
            <a:r>
              <a:rPr lang="en-US" sz="2800" b="1" dirty="0">
                <a:solidFill>
                  <a:schemeClr val="bg1"/>
                </a:solidFill>
              </a:rPr>
              <a:t>DB:</a:t>
            </a:r>
            <a:r>
              <a:rPr lang="en-US" sz="2800" dirty="0">
                <a:solidFill>
                  <a:schemeClr val="bg1"/>
                </a:solidFill>
              </a:rPr>
              <a:t> SQLite (in-memory)</a:t>
            </a:r>
          </a:p>
          <a:p>
            <a:pPr marL="228600" indent="-228600">
              <a:buFont typeface=""/>
              <a:buChar char="•"/>
            </a:pPr>
            <a:r>
              <a:rPr lang="en-US" sz="2800" b="1" dirty="0">
                <a:solidFill>
                  <a:schemeClr val="bg1"/>
                </a:solidFill>
              </a:rPr>
              <a:t>Framework:</a:t>
            </a:r>
            <a:r>
              <a:rPr lang="en-US" sz="2800" dirty="0">
                <a:solidFill>
                  <a:schemeClr val="bg1"/>
                </a:solidFill>
              </a:rPr>
              <a:t> Catch2 v3.9.1 (single-header + </a:t>
            </a:r>
            <a:r>
              <a:rPr lang="en-US" sz="2800" err="1">
                <a:solidFill>
                  <a:schemeClr val="bg1"/>
                </a:solidFill>
              </a:rPr>
              <a:t>impl</a:t>
            </a:r>
            <a:r>
              <a:rPr lang="en-US" sz="2800" dirty="0">
                <a:solidFill>
                  <a:schemeClr val="bg1"/>
                </a:solidFill>
              </a:rPr>
              <a:t>)</a:t>
            </a:r>
          </a:p>
          <a:p>
            <a:pPr marL="228600" indent="-228600">
              <a:buFont typeface=""/>
              <a:buChar char="•"/>
            </a:pPr>
            <a:r>
              <a:rPr lang="en-US" sz="2800" b="1" dirty="0">
                <a:solidFill>
                  <a:schemeClr val="bg1"/>
                </a:solidFill>
              </a:rPr>
              <a:t>Build:</a:t>
            </a:r>
            <a:r>
              <a:rPr lang="en-US" sz="2800" dirty="0">
                <a:solidFill>
                  <a:schemeClr val="bg1"/>
                </a:solidFill>
              </a:rPr>
              <a:t> g++ (</a:t>
            </a:r>
            <a:r>
              <a:rPr lang="en-US" sz="2800" err="1">
                <a:solidFill>
                  <a:schemeClr val="bg1"/>
                </a:solidFill>
              </a:rPr>
              <a:t>Makefile</a:t>
            </a:r>
            <a:r>
              <a:rPr lang="en-US" sz="2800" dirty="0">
                <a:solidFill>
                  <a:schemeClr val="bg1"/>
                </a:solidFill>
              </a:rPr>
              <a:t>)</a:t>
            </a:r>
          </a:p>
          <a:p>
            <a:pPr marL="228600" indent="-228600">
              <a:buFont typeface=""/>
              <a:buChar char="•"/>
            </a:pPr>
            <a:r>
              <a:rPr lang="en-US" sz="2800" b="1" dirty="0">
                <a:solidFill>
                  <a:schemeClr val="bg1"/>
                </a:solidFill>
              </a:rPr>
              <a:t>Artifacts:</a:t>
            </a:r>
            <a:r>
              <a:rPr lang="en-US" sz="2800" dirty="0">
                <a:solidFill>
                  <a:schemeClr val="bg1"/>
                </a:solidFill>
              </a:rPr>
              <a:t> ~/</a:t>
            </a:r>
            <a:r>
              <a:rPr lang="en-US" sz="2800" err="1">
                <a:solidFill>
                  <a:schemeClr val="bg1"/>
                </a:solidFill>
              </a:rPr>
              <a:t>greenpace</a:t>
            </a:r>
            <a:r>
              <a:rPr lang="en-US" sz="2800" dirty="0">
                <a:solidFill>
                  <a:schemeClr val="bg1"/>
                </a:solidFill>
              </a:rPr>
              <a:t>-tests/artifacts/</a:t>
            </a:r>
          </a:p>
          <a:p>
            <a:pPr marL="228600" indent="-228600">
              <a:buFont typeface=""/>
              <a:buChar char="•"/>
            </a:pPr>
            <a:r>
              <a:rPr lang="en-US" sz="2800" b="1" dirty="0">
                <a:solidFill>
                  <a:schemeClr val="bg1"/>
                </a:solidFill>
              </a:rPr>
              <a:t>Commands:</a:t>
            </a:r>
          </a:p>
          <a:p>
            <a:pPr marL="228600" lvl="1" indent="-228600">
              <a:buFont typeface=""/>
              <a:buChar char="•"/>
            </a:pPr>
            <a:r>
              <a:rPr lang="en-US" sz="2800" dirty="0">
                <a:solidFill>
                  <a:schemeClr val="bg1"/>
                </a:solidFill>
              </a:rPr>
              <a:t>make all</a:t>
            </a:r>
          </a:p>
          <a:p>
            <a:pPr marL="228600" lvl="1" indent="-228600">
              <a:buFont typeface=""/>
              <a:buChar char="•"/>
            </a:pPr>
            <a:r>
              <a:rPr lang="en-US" sz="2800" dirty="0">
                <a:solidFill>
                  <a:schemeClr val="bg1"/>
                </a:solidFill>
              </a:rPr>
              <a:t>Run: ./</a:t>
            </a:r>
            <a:r>
              <a:rPr lang="en-US" sz="2800" dirty="0" err="1">
                <a:solidFill>
                  <a:schemeClr val="bg1"/>
                </a:solidFill>
              </a:rPr>
              <a:t>sqli_tests</a:t>
            </a:r>
            <a:r>
              <a:rPr lang="en-US" sz="2800" dirty="0">
                <a:solidFill>
                  <a:schemeClr val="bg1"/>
                </a:solidFill>
              </a:rPr>
              <a:t> -r console -s and ./</a:t>
            </a:r>
            <a:r>
              <a:rPr lang="en-US" sz="2800" dirty="0" err="1">
                <a:solidFill>
                  <a:schemeClr val="bg1"/>
                </a:solidFill>
              </a:rPr>
              <a:t>error_tests</a:t>
            </a:r>
            <a:r>
              <a:rPr lang="en-US" sz="2800" dirty="0">
                <a:solidFill>
                  <a:schemeClr val="bg1"/>
                </a:solidFill>
              </a:rPr>
              <a:t> -r console -s</a:t>
            </a:r>
          </a:p>
          <a:p>
            <a:pPr marL="228600" lvl="1" indent="-228600">
              <a:buFont typeface=""/>
              <a:buChar char="•"/>
            </a:pPr>
            <a:r>
              <a:rPr lang="en-US" sz="2800" dirty="0">
                <a:solidFill>
                  <a:schemeClr val="bg1"/>
                </a:solidFill>
              </a:rPr>
              <a:t>Overflow demo: make </a:t>
            </a:r>
            <a:r>
              <a:rPr lang="en-US" sz="2800" dirty="0" err="1">
                <a:solidFill>
                  <a:schemeClr val="bg1"/>
                </a:solidFill>
              </a:rPr>
              <a:t>overflow_demo</a:t>
            </a:r>
            <a:r>
              <a:rPr lang="en-US" sz="2800" dirty="0">
                <a:solidFill>
                  <a:schemeClr val="bg1"/>
                </a:solidFill>
              </a:rPr>
              <a:t> &amp;&amp; ./</a:t>
            </a:r>
            <a:r>
              <a:rPr lang="en-US" sz="2800" dirty="0" err="1">
                <a:solidFill>
                  <a:schemeClr val="bg1"/>
                </a:solidFill>
              </a:rPr>
              <a:t>overflow_demo</a:t>
            </a:r>
            <a:endParaRPr lang="en-US" sz="2800" dirty="0">
              <a:solidFill>
                <a:schemeClr val="bg1"/>
              </a:soli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81DFD242-FECA-5117-B8EE-DD556FA1CD2A}"/>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D7F9A2F6-27C4-A632-D3AB-4D3BC555E41E}"/>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r>
              <a:rPr lang="en-US" dirty="0"/>
              <a:t>Test 1 — Does the DAL block the classic </a:t>
            </a:r>
            <a:r>
              <a:rPr lang="en-US" dirty="0">
                <a:latin typeface="Consolas"/>
              </a:rPr>
              <a:t>' OR 1=1 --</a:t>
            </a:r>
            <a:r>
              <a:rPr lang="en-US" dirty="0"/>
              <a:t> tautology? </a:t>
            </a:r>
          </a:p>
        </p:txBody>
      </p:sp>
      <p:sp>
        <p:nvSpPr>
          <p:cNvPr id="196" name="Google Shape;196;g9504e29505_0_0">
            <a:extLst>
              <a:ext uri="{FF2B5EF4-FFF2-40B4-BE49-F238E27FC236}">
                <a16:creationId xmlns:a16="http://schemas.microsoft.com/office/drawing/2014/main" id="{DB8DC22C-0DB4-C8FC-C443-721065E83F8F}"/>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285750" indent="-285750"/>
            <a:r>
              <a:rPr lang="en-US" b="1" dirty="0"/>
              <a:t>Vulnerability:</a:t>
            </a:r>
            <a:r>
              <a:rPr lang="en-US" dirty="0"/>
              <a:t> SQL Injection (STD-003, STD-001)</a:t>
            </a:r>
          </a:p>
          <a:p>
            <a:pPr marL="285750" indent="-285750"/>
            <a:r>
              <a:rPr lang="en-US" b="1" dirty="0"/>
              <a:t>Payload:</a:t>
            </a:r>
            <a:r>
              <a:rPr lang="en-US" dirty="0"/>
              <a:t> </a:t>
            </a:r>
            <a:r>
              <a:rPr lang="en-US" dirty="0">
                <a:latin typeface="Consolas"/>
              </a:rPr>
              <a:t>username = ' OR 1=1 --</a:t>
            </a:r>
          </a:p>
          <a:p>
            <a:pPr marL="285750" indent="-285750"/>
            <a:r>
              <a:rPr lang="en-US" b="1" dirty="0"/>
              <a:t>Expected:</a:t>
            </a:r>
            <a:r>
              <a:rPr lang="en-US" dirty="0"/>
              <a:t> Unsafe </a:t>
            </a:r>
            <a:r>
              <a:rPr lang="en-US" dirty="0" err="1"/>
              <a:t>concat</a:t>
            </a:r>
            <a:r>
              <a:rPr lang="en-US" dirty="0"/>
              <a:t> would broaden results; </a:t>
            </a:r>
            <a:r>
              <a:rPr lang="en-US" b="1" dirty="0"/>
              <a:t>safe</a:t>
            </a:r>
            <a:r>
              <a:rPr lang="en-US" dirty="0"/>
              <a:t> param query returns </a:t>
            </a:r>
            <a:r>
              <a:rPr lang="en-US" b="1" dirty="0"/>
              <a:t>0</a:t>
            </a:r>
            <a:r>
              <a:rPr lang="en-US" dirty="0"/>
              <a:t>.</a:t>
            </a:r>
          </a:p>
          <a:p>
            <a:pPr marL="285750" indent="-285750"/>
            <a:r>
              <a:rPr lang="en-US" b="1" dirty="0"/>
              <a:t>Observed (from run):</a:t>
            </a:r>
          </a:p>
          <a:p>
            <a:pPr marL="285750" indent="-285750"/>
            <a:r>
              <a:rPr lang="en-US" dirty="0" err="1">
                <a:latin typeface="Consolas"/>
              </a:rPr>
              <a:t>unsafe.size</a:t>
            </a:r>
            <a:r>
              <a:rPr lang="en-US" dirty="0">
                <a:latin typeface="Consolas"/>
              </a:rPr>
              <a:t>() &gt;= 2 → 2 &gt;= 2 (passed)</a:t>
            </a:r>
          </a:p>
          <a:p>
            <a:pPr marL="285750" indent="-285750"/>
            <a:r>
              <a:rPr lang="en-US" dirty="0" err="1">
                <a:latin typeface="Consolas"/>
              </a:rPr>
              <a:t>safe.size</a:t>
            </a:r>
            <a:r>
              <a:rPr lang="en-US" dirty="0">
                <a:latin typeface="Consolas"/>
              </a:rPr>
              <a:t>() == 0 → 0 == 0 (passed)</a:t>
            </a:r>
          </a:p>
          <a:p>
            <a:pPr>
              <a:buNone/>
            </a:pPr>
            <a:endParaRPr lang="en-US" dirty="0"/>
          </a:p>
        </p:txBody>
      </p:sp>
      <p:pic>
        <p:nvPicPr>
          <p:cNvPr id="197" name="Google Shape;197;g9504e29505_0_0" descr="Green Pace logo">
            <a:extLst>
              <a:ext uri="{FF2B5EF4-FFF2-40B4-BE49-F238E27FC236}">
                <a16:creationId xmlns:a16="http://schemas.microsoft.com/office/drawing/2014/main" id="{2AF3B688-E4B7-7115-6F27-777DDDF72928}"/>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descr="A screenshot of a video game&#10;&#10;AI-generated content may be incorrect.">
            <a:extLst>
              <a:ext uri="{FF2B5EF4-FFF2-40B4-BE49-F238E27FC236}">
                <a16:creationId xmlns:a16="http://schemas.microsoft.com/office/drawing/2014/main" id="{52BE92FF-1E37-02CB-2244-2BDF97F0D833}"/>
              </a:ext>
            </a:extLst>
          </p:cNvPr>
          <p:cNvPicPr>
            <a:picLocks noChangeAspect="1"/>
          </p:cNvPicPr>
          <p:nvPr/>
        </p:nvPicPr>
        <p:blipFill>
          <a:blip r:embed="rId5"/>
          <a:stretch>
            <a:fillRect/>
          </a:stretch>
        </p:blipFill>
        <p:spPr>
          <a:xfrm>
            <a:off x="6868732" y="3553563"/>
            <a:ext cx="4808113" cy="1747100"/>
          </a:xfrm>
          <a:prstGeom prst="rect">
            <a:avLst/>
          </a:prstGeom>
        </p:spPr>
      </p:pic>
    </p:spTree>
    <p:custDataLst>
      <p:tags r:id="rId1"/>
    </p:custDataLst>
    <p:extLst>
      <p:ext uri="{BB962C8B-B14F-4D97-AF65-F5344CB8AC3E}">
        <p14:creationId xmlns:p14="http://schemas.microsoft.com/office/powerpoint/2010/main" val="15621075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TotalTime>
  <Words>352</Words>
  <Application>Microsoft Office PowerPoint</Application>
  <PresentationFormat>Widescreen</PresentationFormat>
  <Paragraphs>39</Paragraphs>
  <Slides>27</Slides>
  <Notes>23</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Vapor Trail</vt:lpstr>
      <vt:lpstr>Green Pace</vt:lpstr>
      <vt:lpstr>OVERVIEW: DEFENSE IN DEPTH</vt:lpstr>
      <vt:lpstr>THREATS MATRIX</vt:lpstr>
      <vt:lpstr>10 PRINCIPLES</vt:lpstr>
      <vt:lpstr>CODING STANDARDS</vt:lpstr>
      <vt:lpstr>ENCRYPTION POLICIES</vt:lpstr>
      <vt:lpstr>TRIPLE-A POLICIES</vt:lpstr>
      <vt:lpstr>Unit Testing – Environment </vt:lpstr>
      <vt:lpstr>Test 1 — Does the DAL block the classic ' OR 1=1 -- tautology? </vt:lpstr>
      <vt:lpstr>Test 2 — Are valid inputs still returned correctly?</vt:lpstr>
      <vt:lpstr>Test 3 — Do URL-encoded/Unicode variants bypass defenses? </vt:lpstr>
      <vt:lpstr>Test 4 — Are stacked statements / terminators blocked? </vt:lpstr>
      <vt:lpstr>Test 5 — Are error messages generic (no SQL/system details)? </vt:lpstr>
      <vt:lpstr>Test 6 — Do parameterized queries treat operators literally? </vt:lpstr>
      <vt:lpstr>Demo A — Compiler flags a stack buffer overflow </vt:lpstr>
      <vt:lpstr>Demo B — Runtime protection detects stack smashing</vt:lpstr>
      <vt:lpstr>Results Summary</vt:lpstr>
      <vt:lpstr>AUTOMATION SUMMARY</vt:lpstr>
      <vt:lpstr>AUTOMATION SUMMARY</vt:lpstr>
      <vt:lpstr>Evidence</vt:lpstr>
      <vt:lpstr>TOOLS</vt:lpstr>
      <vt:lpstr>TOOLS</vt:lpstr>
      <vt:lpstr>RISKS</vt:lpstr>
      <vt:lpstr>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Ankita Koli</cp:lastModifiedBy>
  <cp:revision>228</cp:revision>
  <dcterms:created xsi:type="dcterms:W3CDTF">2020-08-19T17:59:24Z</dcterms:created>
  <dcterms:modified xsi:type="dcterms:W3CDTF">2025-08-18T01:54:24Z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