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4" r:id="rId14"/>
    <p:sldId id="365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70" y="96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356870" y="3856990"/>
            <a:ext cx="10130155" cy="1325880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dirty="0">
                <a:solidFill>
                  <a:schemeClr val="bg1"/>
                </a:solidFill>
              </a:rPr>
              <a:t>验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 词法分析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2" name="Rectangle 3"/>
          <p:cNvSpPr txBox="1"/>
          <p:nvPr/>
        </p:nvSpPr>
        <p:spPr>
          <a:xfrm>
            <a:off x="7092913" y="1038158"/>
            <a:ext cx="4179319" cy="2052216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0"/>
          <a:lstStyle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99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en-US" sz="29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 dirty="0" err="1">
                <a:latin typeface="楷体_GB2312" panose="02010609030101010101" charset="-122"/>
              </a:rPr>
              <a:t>gcc</a:t>
            </a:r>
            <a:r>
              <a:rPr lang="en-US" altLang="zh-CN" sz="2905" b="1" dirty="0">
                <a:latin typeface="楷体_GB2312" panose="02010609030101010101" charset="-122"/>
              </a:rPr>
              <a:t> -o output.exe </a:t>
            </a:r>
            <a:r>
              <a:rPr lang="en-US" altLang="zh-CN" sz="2905" b="1" dirty="0" err="1">
                <a:latin typeface="楷体_GB2312" panose="02010609030101010101" charset="-122"/>
              </a:rPr>
              <a:t>lex.yy.c</a:t>
            </a:r>
            <a:endParaRPr lang="en-US" altLang="zh-CN" sz="2905" b="1" dirty="0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en-US" altLang="zh-CN" sz="2540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实验任务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595630" y="1372235"/>
            <a:ext cx="11029950" cy="5240655"/>
          </a:xfrm>
        </p:spPr>
        <p:txBody>
          <a:bodyPr wrap="square" lIns="0" tIns="20574" rIns="0" bIns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en-US" sz="2000" b="1" dirty="0"/>
              <a:t>请根据词法分析实验中</a:t>
            </a:r>
            <a:r>
              <a:rPr lang="zh-CN" altLang="en-US" sz="1800" b="1" dirty="0"/>
              <a:t>给定</a:t>
            </a:r>
            <a:r>
              <a:rPr lang="zh-CN" altLang="en-US" sz="2000" b="1" dirty="0"/>
              <a:t>的文法，利用</a:t>
            </a:r>
            <a:r>
              <a:rPr lang="en-US" altLang="zh-CN" sz="2000" b="1" dirty="0"/>
              <a:t>flex</a:t>
            </a:r>
            <a:r>
              <a:rPr lang="zh-CN" altLang="en-US" sz="2000" b="1" dirty="0"/>
              <a:t>设计一词法分析器，该分析器从标准输入读入源代码后，输出单词的类别编号及附加信息。 附加信息规定如下： 当类别为 </a:t>
            </a:r>
            <a:r>
              <a:rPr lang="en-US" altLang="zh-CN" sz="2000" b="1" dirty="0"/>
              <a:t>Y_ID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num_INT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或 </a:t>
            </a:r>
            <a:r>
              <a:rPr lang="en-US" altLang="zh-CN" sz="2000" b="1" dirty="0" err="1"/>
              <a:t>num_FLOAT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时，附加信息为该类别对应的属性，如 </a:t>
            </a:r>
            <a:r>
              <a:rPr lang="en-US" altLang="zh-CN" sz="2000" b="1" dirty="0"/>
              <a:t>main, 100, 29.3</a:t>
            </a:r>
            <a:r>
              <a:rPr lang="zh-CN" altLang="en-US" sz="2000" b="1" dirty="0"/>
              <a:t>等； 当类别为 关键字 时，附件信息为 </a:t>
            </a:r>
            <a:r>
              <a:rPr lang="en-US" altLang="zh-CN" sz="2000" b="1" dirty="0"/>
              <a:t>KEYWORD</a:t>
            </a:r>
            <a:r>
              <a:rPr lang="zh-CN" altLang="en-US" sz="2000" b="1" dirty="0"/>
              <a:t>； 当类别为 运算符 时，附件信息为 </a:t>
            </a:r>
            <a:r>
              <a:rPr lang="en-US" altLang="zh-CN" sz="2000" b="1" dirty="0"/>
              <a:t>OPERATOR</a:t>
            </a:r>
            <a:r>
              <a:rPr lang="zh-CN" altLang="en-US" sz="2000" b="1" dirty="0"/>
              <a:t>； 当类别为 其它符号时，附件信息为 </a:t>
            </a:r>
            <a:r>
              <a:rPr lang="en-US" altLang="zh-CN" sz="2000" b="1" dirty="0"/>
              <a:t>SYMBOL</a:t>
            </a:r>
            <a:r>
              <a:rPr lang="zh-CN" altLang="en-US" sz="2000" b="1" dirty="0"/>
              <a:t>； 例如对于源代码</a:t>
            </a:r>
            <a:endParaRPr lang="en-US" altLang="zh-CN" sz="2000" b="1" dirty="0"/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81" y="3233857"/>
            <a:ext cx="10734403" cy="34952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charRg st="186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3810" y="0"/>
            <a:ext cx="121945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lstStyle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4" name="Date Placeholder 5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School of Computer Science and Engineering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625" y="1721485"/>
            <a:ext cx="9889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https://sourceforge.net/projects/tdm-gcc/files/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https://sourceforge.net/projects/gnuwin32/files/flex/2.5.4a-1/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https://sourceforge.net/projects/gnuwin32/files/bison/2.4.1/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https://sourceforge.net/projects/winflexbison/</a:t>
            </a: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" name="Rectangle 2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zh-CN" altLang="en-US"/>
              <a:t>相关程序下载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603885" y="1372235"/>
            <a:ext cx="9603740" cy="397637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Lex 就是 Lexical Analyzar的意思</a:t>
            </a: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Flex就是fast lex的意思</a:t>
            </a: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 是 GNU 版本的 Lex</a:t>
            </a:r>
          </a:p>
          <a:p>
            <a:pPr marL="0" indent="0" eaLnBrk="1" hangingPunct="1">
              <a:buNone/>
            </a:pP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Flex会自动生成一个"词法分析器"   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关于</a:t>
            </a:r>
            <a:r>
              <a:rPr lang="en-US" altLang="zh-CN" dirty="0"/>
              <a:t>Flex/Lex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128270" y="1372235"/>
            <a:ext cx="10377170" cy="397637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Flex会自动生成一个"词法分析器"</a:t>
            </a:r>
          </a:p>
          <a:p>
            <a:pPr marL="0" indent="0" eaLnBrk="1" hangingPunct="1">
              <a:buNone/>
            </a:pP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我们把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词法分析器</a:t>
            </a:r>
            <a:r>
              <a:rPr lang="zh-CN" altLang="en-US" sz="2175" b="1" dirty="0">
                <a:latin typeface="楷体_GB2312" panose="02010609030101010101" charset="-122"/>
              </a:rPr>
              <a:t>要识别的单词(token)用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正则表达式</a:t>
            </a:r>
            <a:r>
              <a:rPr lang="zh-CN" altLang="en-US" sz="2175" b="1" dirty="0">
                <a:latin typeface="楷体_GB2312" panose="02010609030101010101" charset="-122"/>
              </a:rPr>
              <a:t>写好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然后作为flex的输入文件,输入命令flex xxx.l(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xxx.l</a:t>
            </a:r>
            <a:r>
              <a:rPr lang="zh-CN" altLang="en-US" sz="2175" b="1" dirty="0">
                <a:latin typeface="楷体_GB2312" panose="02010609030101010101" charset="-122"/>
              </a:rPr>
              <a:t>为输入文件)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flex经过处理后,就得到一个名字叫lex.yy.c的C源代码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这个C源代码文件,就是我们的词法扫描程序/词法分析器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通常我们不会去查看lex.yy.c里面的代码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589349" y="1461849"/>
            <a:ext cx="8227583" cy="4710734"/>
          </a:xfrm>
        </p:spPr>
        <p:txBody>
          <a:bodyPr wrap="square" lIns="0" tIns="20574" rIns="0" bIns="0" anchor="t" anchorCtr="0">
            <a:normAutofit fontScale="92500"/>
          </a:bodyPr>
          <a:lstStyle/>
          <a:p>
            <a:pPr marL="0" indent="0" eaLnBrk="1" hangingPunct="1">
              <a:buNone/>
            </a:pPr>
            <a:r>
              <a:rPr lang="zh-CN" altLang="en-US" sz="2540" b="1" dirty="0">
                <a:solidFill>
                  <a:srgbClr val="009900"/>
                </a:solidFill>
                <a:latin typeface="楷体_GB2312" panose="02010609030101010101" charset="-122"/>
              </a:rPr>
              <a:t>//creates lex.yy.c containing C code for scanner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flex myFile.l</a:t>
            </a: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//compiles scanner, links with lex lib</a:t>
            </a:r>
          </a:p>
          <a:p>
            <a:pPr marL="0" indent="0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</a:t>
            </a:r>
            <a:r>
              <a:rPr lang="en-US" altLang="zh-CN" sz="2905" b="1" dirty="0" err="1"/>
              <a:t>gcc</a:t>
            </a:r>
            <a:r>
              <a:rPr lang="en-US" altLang="zh-CN" sz="2905" b="1" dirty="0"/>
              <a:t> -o output.exe </a:t>
            </a:r>
            <a:r>
              <a:rPr lang="en-US" altLang="zh-CN" sz="2905" b="1" dirty="0" err="1"/>
              <a:t>lex.yy.c</a:t>
            </a:r>
            <a:endParaRPr lang="en-US" altLang="zh-CN" sz="2905" b="1" dirty="0"/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//executes scanner, will read from stdin</a:t>
            </a:r>
          </a:p>
          <a:p>
            <a:pPr marL="0" indent="0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./</a:t>
            </a:r>
            <a:r>
              <a:rPr lang="en-US" altLang="zh-CN" sz="2905" b="1" dirty="0"/>
              <a:t>output.exe</a:t>
            </a:r>
            <a:r>
              <a:rPr lang="zh-CN" altLang="en-US" sz="2905" b="1" dirty="0">
                <a:latin typeface="楷体_GB2312" panose="02010609030101010101" charset="-122"/>
              </a:rPr>
              <a:t>  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关于</a:t>
            </a:r>
            <a:r>
              <a:rPr lang="en-US" altLang="zh-CN" dirty="0"/>
              <a:t>Flex/Lex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558165" y="1372235"/>
            <a:ext cx="9649460" cy="471043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 输入文件的结构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%{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Declarations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%}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Definitions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Rules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User functions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7575158" y="1225569"/>
            <a:ext cx="3796239" cy="209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声明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 dirty="0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语言相关声明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用户定义函数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 dirty="0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语言定义的函数</a:t>
            </a:r>
          </a:p>
          <a:p>
            <a:pPr hangingPunct="0">
              <a:lnSpc>
                <a:spcPct val="123000"/>
              </a:lnSpc>
            </a:pPr>
            <a:endParaRPr lang="zh-CN" altLang="en-US" sz="1815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可有可无，如果有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   将</a:t>
            </a:r>
            <a:r>
              <a:rPr lang="zh-CN" altLang="en-US" sz="1815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被复制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到生成的词法分析器中</a:t>
            </a:r>
          </a:p>
          <a:p>
            <a:pPr hangingPunct="0"/>
            <a:endParaRPr lang="zh-CN" altLang="en-US" sz="1815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7609722" y="3477966"/>
            <a:ext cx="3796239" cy="28460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定义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：可能给正则表达式命名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      以提高规则部分的可读性</a:t>
            </a:r>
          </a:p>
          <a:p>
            <a:pPr hangingPunct="0">
              <a:lnSpc>
                <a:spcPct val="123000"/>
              </a:lnSpc>
            </a:pPr>
            <a:endParaRPr lang="zh-CN" altLang="en-US" sz="1815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规则</a:t>
            </a: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：词法分析器要识别符号的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latin typeface="楷体_GB2312" panose="02010609030101010101" charset="-122"/>
                <a:ea typeface="楷体_GB2312" panose="02010609030101010101" charset="-122"/>
              </a:rPr>
              <a:t>      正则表达式 及 相关的动作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1815" b="1" dirty="0">
                <a:latin typeface="Times New Roman" panose="02020603050405020304" pitchFamily="18" charset="0"/>
              </a:rPr>
              <a:t>pattern                {action}</a:t>
            </a:r>
          </a:p>
          <a:p>
            <a:pPr hangingPunct="0">
              <a:lnSpc>
                <a:spcPct val="123000"/>
              </a:lnSpc>
            </a:pPr>
            <a:endParaRPr lang="en-US" altLang="zh-CN" sz="1815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uiExpand="1" build="allAtOnce" bldLvl="0" animBg="1"/>
      <p:bldP spid="11272" grpId="0" uiExpand="1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612775" y="1372235"/>
            <a:ext cx="9892665" cy="471043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[0-9]</a:t>
            </a:r>
            <a:r>
              <a:rPr lang="zh-CN" altLang="en-US" sz="2905" b="1" dirty="0">
                <a:latin typeface="楷体_GB2312" panose="02010609030101010101" charset="-122"/>
              </a:rPr>
              <a:t> 字符集：0|1|2|3|4|5|6|7|8|9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例如：[0-9A-Za-z]，[aeiou0-9]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^     </a:t>
            </a:r>
            <a:r>
              <a:rPr lang="zh-CN" altLang="en-US" sz="2905" b="1" dirty="0">
                <a:latin typeface="楷体_GB2312" panose="02010609030101010101" charset="-122"/>
              </a:rPr>
              <a:t>字符集的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补集</a:t>
            </a:r>
            <a:r>
              <a:rPr lang="zh-CN" altLang="en-US" sz="2905" b="1" dirty="0"/>
              <a:t>，</a:t>
            </a:r>
            <a:r>
              <a:rPr lang="zh-CN" altLang="en-US" sz="2905" b="1" dirty="0">
                <a:latin typeface="楷体_GB2312" panose="02010609030101010101" charset="-122"/>
              </a:rPr>
              <a:t>需要是字符串的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第一个字符</a:t>
            </a:r>
            <a:r>
              <a:rPr lang="zh-CN" altLang="en-US" sz="2905" b="1" dirty="0">
                <a:latin typeface="楷体_GB2312" panose="02010609030101010101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例如：[^0-9] 匹配任何非数字字符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.</a:t>
            </a:r>
            <a:r>
              <a:rPr lang="zh-CN" altLang="en-US" sz="2905" b="1" dirty="0">
                <a:latin typeface="楷体_GB2312" panose="02010609030101010101" charset="-122"/>
              </a:rPr>
              <a:t>     匹配“换行符”之外的任何字符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?</a:t>
            </a:r>
            <a:r>
              <a:rPr lang="zh-CN" altLang="en-US" sz="2905" b="1" dirty="0">
                <a:latin typeface="楷体_GB2312" panose="02010609030101010101" charset="-122"/>
              </a:rPr>
              <a:t>    x 可重复 0次 或 1次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+</a:t>
            </a:r>
            <a:r>
              <a:rPr lang="zh-CN" altLang="en-US" sz="2905" b="1" dirty="0">
                <a:latin typeface="楷体_GB2312" panose="02010609030101010101" charset="-122"/>
              </a:rPr>
              <a:t>    x 需重复 至少1次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1221199" y="1059050"/>
            <a:ext cx="10604355" cy="5254366"/>
          </a:xfrm>
        </p:spPr>
        <p:txBody>
          <a:bodyPr wrap="square" lIns="0" tIns="20574" rIns="0" bIns="0" anchor="t" anchorCtr="0"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buNone/>
            </a:pP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{</a:t>
            </a:r>
            <a:r>
              <a:rPr lang="en-US" altLang="zh-CN" sz="2905" b="1" dirty="0" err="1">
                <a:solidFill>
                  <a:schemeClr val="accent2"/>
                </a:solidFill>
                <a:latin typeface="楷体_GB2312" panose="02010609030101010101" charset="-122"/>
              </a:rPr>
              <a:t>n,m</a:t>
            </a: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}</a:t>
            </a:r>
            <a:r>
              <a:rPr lang="en-US" altLang="zh-CN" sz="2905" b="1" dirty="0">
                <a:latin typeface="楷体_GB2312" panose="02010609030101010101" charset="-122"/>
              </a:rPr>
              <a:t> x </a:t>
            </a:r>
            <a:r>
              <a:rPr lang="zh-CN" altLang="en-US" sz="2905" b="1" dirty="0">
                <a:latin typeface="楷体_GB2312" panose="02010609030101010101" charset="-122"/>
              </a:rPr>
              <a:t>需重复 最少</a:t>
            </a:r>
            <a:r>
              <a:rPr lang="en-US" altLang="zh-CN" sz="2905" b="1" dirty="0">
                <a:latin typeface="楷体_GB2312" panose="02010609030101010101" charset="-122"/>
              </a:rPr>
              <a:t>n</a:t>
            </a:r>
            <a:r>
              <a:rPr lang="zh-CN" altLang="en-US" sz="2905" b="1" dirty="0">
                <a:latin typeface="楷体_GB2312" panose="02010609030101010101" charset="-122"/>
              </a:rPr>
              <a:t>次</a:t>
            </a:r>
            <a:r>
              <a:rPr lang="en-US" altLang="zh-CN" sz="2905" b="1" dirty="0">
                <a:latin typeface="楷体_GB2312" panose="02010609030101010101" charset="-122"/>
              </a:rPr>
              <a:t>,</a:t>
            </a:r>
            <a:r>
              <a:rPr lang="zh-CN" altLang="en-US" sz="2905" b="1" dirty="0">
                <a:latin typeface="楷体_GB2312" panose="02010609030101010101" charset="-122"/>
              </a:rPr>
              <a:t>最多</a:t>
            </a:r>
            <a:r>
              <a:rPr lang="en-US" altLang="zh-CN" sz="2905" b="1" dirty="0">
                <a:latin typeface="楷体_GB2312" panose="02010609030101010101" charset="-122"/>
              </a:rPr>
              <a:t>m</a:t>
            </a:r>
            <a:r>
              <a:rPr lang="zh-CN" altLang="en-US" sz="2905" b="1" dirty="0">
                <a:latin typeface="楷体_GB2312" panose="02010609030101010101" charset="-122"/>
              </a:rPr>
              <a:t>次</a:t>
            </a:r>
          </a:p>
          <a:p>
            <a:pPr marL="0" indent="0" eaLnBrk="1" hangingPunct="1">
              <a:buNone/>
            </a:pP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^</a:t>
            </a:r>
            <a:r>
              <a:rPr lang="en-US" altLang="zh-CN" sz="2905" b="1" dirty="0">
                <a:latin typeface="楷体_GB2312" panose="02010609030101010101" charset="-122"/>
              </a:rPr>
              <a:t>x     ^ </a:t>
            </a:r>
            <a:r>
              <a:rPr lang="zh-CN" altLang="en-US" sz="2905" b="1" dirty="0">
                <a:latin typeface="楷体_GB2312" panose="02010609030101010101" charset="-122"/>
              </a:rPr>
              <a:t>表示每行的最开始（虚拟的位置）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 即匹配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latin typeface="楷体_GB2312" panose="02010609030101010101" charset="-122"/>
              </a:rPr>
              <a:t>，且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latin typeface="楷体_GB2312" panose="02010609030101010101" charset="-122"/>
              </a:rPr>
              <a:t>为该行第一个字符</a:t>
            </a:r>
          </a:p>
          <a:p>
            <a:pPr marL="0" indent="0" eaLnBrk="1" hangingPunct="1">
              <a:buNone/>
            </a:pP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$</a:t>
            </a:r>
            <a:r>
              <a:rPr lang="en-US" altLang="zh-CN" sz="2905" b="1" dirty="0">
                <a:latin typeface="楷体_GB2312" panose="02010609030101010101" charset="-122"/>
              </a:rPr>
              <a:t>     $ </a:t>
            </a:r>
            <a:r>
              <a:rPr lang="zh-CN" altLang="en-US" sz="2905" b="1" dirty="0">
                <a:latin typeface="楷体_GB2312" panose="02010609030101010101" charset="-122"/>
              </a:rPr>
              <a:t>表示每行的最末尾（虚拟的位置）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 即匹配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latin typeface="楷体_GB2312" panose="02010609030101010101" charset="-122"/>
              </a:rPr>
              <a:t>，且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latin typeface="楷体_GB2312" panose="02010609030101010101" charset="-122"/>
              </a:rPr>
              <a:t>为该行最后一个字符</a:t>
            </a:r>
          </a:p>
          <a:p>
            <a:pPr marL="0" indent="0" eaLnBrk="1" hangingPunct="1">
              <a:buNone/>
            </a:pP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en-US" altLang="zh-CN" sz="2905" b="1" dirty="0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 dirty="0">
                <a:latin typeface="楷体_GB2312" panose="02010609030101010101" charset="-122"/>
              </a:rPr>
              <a:t>    </a:t>
            </a:r>
            <a:r>
              <a:rPr lang="zh-CN" altLang="en-US" sz="2905" b="1" dirty="0">
                <a:latin typeface="楷体_GB2312" panose="02010609030101010101" charset="-122"/>
              </a:rPr>
              <a:t>表示 </a:t>
            </a:r>
            <a:r>
              <a:rPr lang="en-US" altLang="zh-CN" sz="2905" b="1" dirty="0">
                <a:latin typeface="楷体_GB2312" panose="02010609030101010101" charset="-122"/>
              </a:rPr>
              <a:t>x </a:t>
            </a:r>
            <a:r>
              <a:rPr lang="zh-CN" altLang="en-US" sz="2905" b="1" dirty="0">
                <a:latin typeface="楷体_GB2312" panose="02010609030101010101" charset="-122"/>
              </a:rPr>
              <a:t>本身，即使 </a:t>
            </a:r>
            <a:r>
              <a:rPr lang="en-US" altLang="zh-CN" sz="2905" b="1" dirty="0">
                <a:latin typeface="楷体_GB2312" panose="02010609030101010101" charset="-122"/>
              </a:rPr>
              <a:t>x </a:t>
            </a:r>
            <a:r>
              <a:rPr lang="zh-CN" altLang="en-US" sz="2905" b="1" dirty="0">
                <a:latin typeface="楷体_GB2312" panose="02010609030101010101" charset="-122"/>
              </a:rPr>
              <a:t>为特殊符号</a:t>
            </a:r>
          </a:p>
          <a:p>
            <a:pPr marL="0" indent="0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 </a:t>
            </a:r>
            <a:r>
              <a:rPr lang="en-US" altLang="zh-CN" sz="2905" b="1" dirty="0">
                <a:latin typeface="楷体_GB2312" panose="02010609030101010101" charset="-122"/>
              </a:rPr>
              <a:t>“x*” </a:t>
            </a:r>
            <a:r>
              <a:rPr lang="zh-CN" altLang="en-US" sz="2905" b="1" dirty="0">
                <a:latin typeface="楷体_GB2312" panose="02010609030101010101" charset="-122"/>
              </a:rPr>
              <a:t>表示 匹配 </a:t>
            </a:r>
            <a:r>
              <a:rPr lang="en-US" altLang="zh-CN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latin typeface="楷体_GB2312" panose="02010609030101010101" charset="-122"/>
              </a:rPr>
              <a:t>和</a:t>
            </a:r>
            <a:r>
              <a:rPr lang="en-US" altLang="zh-CN" sz="2905" b="1" dirty="0">
                <a:latin typeface="楷体_GB2312" panose="02010609030101010101" charset="-122"/>
              </a:rPr>
              <a:t>*</a:t>
            </a:r>
            <a:r>
              <a:rPr lang="zh-CN" altLang="en-US" sz="2905" b="1" dirty="0">
                <a:latin typeface="楷体_GB2312" panose="02010609030101010101" charset="-122"/>
              </a:rPr>
              <a:t>号两个字符</a:t>
            </a:r>
            <a:br>
              <a:rPr lang="en-US" altLang="zh-CN" sz="2905" b="1" dirty="0">
                <a:latin typeface="楷体_GB2312" panose="02010609030101010101" charset="-122"/>
              </a:rPr>
            </a:br>
            <a:endParaRPr lang="en-US" altLang="zh-CN" sz="2905" b="1" dirty="0">
              <a:latin typeface="楷体_GB2312" panose="02010609030101010101" charset="-122"/>
            </a:endParaRPr>
          </a:p>
          <a:p>
            <a:pPr marL="0" indent="0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常见的正则表达式：</a:t>
            </a:r>
            <a:r>
              <a:rPr lang="en-US" altLang="zh-CN" sz="2905" b="1" dirty="0"/>
              <a:t>https://www.cnblogs.com/fozero/p/7868687.html</a:t>
            </a:r>
          </a:p>
          <a:p>
            <a:pPr marL="0" indent="0">
              <a:buNone/>
            </a:pPr>
            <a:r>
              <a:rPr lang="en-US" altLang="zh-CN" sz="2905" b="1" dirty="0"/>
              <a:t>https://blog.csdn.net/weixin_52851967/article/detai</a:t>
            </a:r>
          </a:p>
          <a:p>
            <a:pPr marL="0" indent="0">
              <a:buNone/>
            </a:pPr>
            <a:r>
              <a:rPr lang="en-US" altLang="zh-CN" sz="2905" b="1" dirty="0"/>
              <a:t>ls/128518170</a:t>
            </a:r>
          </a:p>
          <a:p>
            <a:pPr marL="0" indent="0">
              <a:buNone/>
            </a:pPr>
            <a:r>
              <a:rPr lang="en-US" altLang="zh-CN" sz="2905" b="1" dirty="0"/>
              <a:t>https://www.cnblogs.com/pikachues/p/14669947.html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b="1" dirty="0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b="1" dirty="0">
                <a:latin typeface="楷体_GB2312" panose="02010609030101010101" charset="-122"/>
              </a:rPr>
              <a:t>{name} </a:t>
            </a:r>
            <a:r>
              <a:rPr lang="zh-CN" altLang="en-US" b="1" dirty="0">
                <a:latin typeface="楷体_GB2312" panose="02010609030101010101" charset="-122"/>
              </a:rPr>
              <a:t>用之前定义的正则表达式替换</a:t>
            </a: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540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%{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  ...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%}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   </a:t>
            </a:r>
            <a:r>
              <a:rPr lang="en-US" altLang="zh-CN" sz="254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DIGIT      [0-9]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    </a:t>
            </a:r>
            <a:r>
              <a:rPr lang="en-US" altLang="zh-CN" sz="254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 dirty="0">
                <a:latin typeface="Times New Roman" panose="02020603050405020304" pitchFamily="18" charset="0"/>
              </a:rPr>
              <a:t>+".“+</a:t>
            </a:r>
            <a:r>
              <a:rPr lang="en-US" altLang="zh-CN" sz="254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 dirty="0">
                <a:latin typeface="Times New Roman" panose="02020603050405020304" pitchFamily="18" charset="0"/>
              </a:rPr>
              <a:t>* 	{ ... ... }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 dirty="0">
                <a:latin typeface="Times New Roman" panose="02020603050405020304" pitchFamily="18" charset="0"/>
              </a:rPr>
              <a:t>%%</a:t>
            </a:r>
            <a:endParaRPr lang="en-US" altLang="zh-CN" sz="254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 dirty="0">
                <a:latin typeface="楷体_GB2312" panose="02010609030101010101" charset="-122"/>
              </a:rPr>
              <a:t>Flex</a:t>
            </a:r>
            <a:r>
              <a:rPr lang="zh-CN" altLang="en-US" b="1" dirty="0">
                <a:latin typeface="楷体_GB2312" panose="02010609030101010101" charset="-122"/>
              </a:rPr>
              <a:t>全局变量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 dirty="0">
                <a:latin typeface="楷体_GB2312" panose="02010609030101010101" charset="-122"/>
              </a:rPr>
              <a:t>  </a:t>
            </a:r>
            <a:r>
              <a:rPr lang="en-US" altLang="zh-CN" b="1" dirty="0" err="1">
                <a:latin typeface="楷体_GB2312" panose="02010609030101010101" charset="-122"/>
              </a:rPr>
              <a:t>yytext</a:t>
            </a:r>
            <a:r>
              <a:rPr lang="zh-CN" altLang="en-US" b="1" dirty="0">
                <a:latin typeface="楷体_GB2312" panose="02010609030101010101" charset="-122"/>
              </a:rPr>
              <a:t>，</a:t>
            </a:r>
            <a:r>
              <a:rPr lang="en-US" altLang="zh-CN" b="1" dirty="0">
                <a:latin typeface="楷体_GB2312" panose="02010609030101010101" charset="-122"/>
              </a:rPr>
              <a:t>char*, </a:t>
            </a:r>
            <a:r>
              <a:rPr lang="zh-CN" altLang="en-US" b="1" dirty="0">
                <a:latin typeface="楷体_GB2312" panose="02010609030101010101" charset="-122"/>
              </a:rPr>
              <a:t>指向所识别的字符串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 dirty="0">
                <a:latin typeface="楷体_GB2312" panose="02010609030101010101" charset="-122"/>
              </a:rPr>
              <a:t>  </a:t>
            </a:r>
            <a:r>
              <a:rPr lang="en-US" altLang="zh-CN" b="1" dirty="0" err="1">
                <a:latin typeface="楷体_GB2312" panose="02010609030101010101" charset="-122"/>
              </a:rPr>
              <a:t>yyleng</a:t>
            </a:r>
            <a:r>
              <a:rPr lang="zh-CN" altLang="en-US" b="1" dirty="0">
                <a:latin typeface="楷体_GB2312" panose="02010609030101010101" charset="-122"/>
              </a:rPr>
              <a:t>，</a:t>
            </a:r>
            <a:r>
              <a:rPr lang="en-US" altLang="zh-CN" b="1" dirty="0" err="1">
                <a:latin typeface="楷体_GB2312" panose="02010609030101010101" charset="-122"/>
              </a:rPr>
              <a:t>int</a:t>
            </a:r>
            <a:r>
              <a:rPr lang="en-US" altLang="zh-CN" b="1" dirty="0">
                <a:latin typeface="楷体_GB2312" panose="02010609030101010101" charset="-122"/>
              </a:rPr>
              <a:t>, </a:t>
            </a:r>
            <a:r>
              <a:rPr lang="zh-CN" altLang="en-US" b="1" dirty="0">
                <a:latin typeface="楷体_GB2312" panose="02010609030101010101" charset="-122"/>
              </a:rPr>
              <a:t>所识别字符串的长度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 dirty="0">
                <a:latin typeface="楷体_GB2312" panose="02010609030101010101" charset="-122"/>
              </a:rPr>
              <a:t>  </a:t>
            </a:r>
            <a:r>
              <a:rPr lang="en-US" altLang="zh-CN" b="1" dirty="0" err="1">
                <a:latin typeface="楷体_GB2312" panose="02010609030101010101" charset="-122"/>
              </a:rPr>
              <a:t>yylval</a:t>
            </a:r>
            <a:r>
              <a:rPr lang="zh-CN" altLang="en-US" b="1" dirty="0">
                <a:latin typeface="楷体_GB2312" panose="02010609030101010101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楷体_GB2312" panose="02010609030101010101" charset="-122"/>
              </a:rPr>
              <a:t>YYSTYPE, </a:t>
            </a:r>
            <a:r>
              <a:rPr lang="en-US" altLang="zh-CN" b="1" dirty="0" err="1">
                <a:solidFill>
                  <a:srgbClr val="FF0000"/>
                </a:solidFill>
                <a:latin typeface="楷体_GB2312" panose="02010609030101010101" charset="-122"/>
              </a:rPr>
              <a:t>缺省类型是int</a:t>
            </a:r>
            <a:endParaRPr lang="en-US" altLang="zh-CN" b="1" dirty="0">
              <a:solidFill>
                <a:srgbClr val="FF00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anose="02010609030101010101" charset="-122"/>
              </a:rPr>
              <a:t>          </a:t>
            </a:r>
            <a:r>
              <a:rPr lang="zh-CN" altLang="en-US" b="1" dirty="0">
                <a:latin typeface="楷体_GB2312" panose="02010609030101010101" charset="-122"/>
              </a:rPr>
              <a:t>用来</a:t>
            </a:r>
            <a:r>
              <a:rPr lang="zh-CN" altLang="en-US" b="1" dirty="0">
                <a:solidFill>
                  <a:srgbClr val="FF3300"/>
                </a:solidFill>
                <a:latin typeface="楷体_GB2312" panose="02010609030101010101" charset="-122"/>
              </a:rPr>
              <a:t>保存</a:t>
            </a:r>
            <a:r>
              <a:rPr lang="zh-CN" altLang="en-US" b="1" dirty="0">
                <a:latin typeface="楷体_GB2312" panose="02010609030101010101" charset="-122"/>
              </a:rPr>
              <a:t>词法记号</a:t>
            </a:r>
            <a:r>
              <a:rPr lang="zh-CN" altLang="en-US" b="1">
                <a:latin typeface="楷体_GB2312" panose="02010609030101010101" charset="-122"/>
              </a:rPr>
              <a:t>的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属性</a:t>
            </a:r>
            <a:endParaRPr lang="zh-CN" altLang="en-US" b="1" dirty="0">
              <a:solidFill>
                <a:srgbClr val="FF3300"/>
              </a:solidFill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855</Words>
  <Application>Microsoft Office PowerPoint</Application>
  <PresentationFormat>宽屏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DejaVu Sans</vt:lpstr>
      <vt:lpstr>Droid Sans Fallback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Verdana</vt:lpstr>
      <vt:lpstr>Wingdings</vt:lpstr>
      <vt:lpstr>Office 主题​​</vt:lpstr>
      <vt:lpstr>1_Office 主题​​</vt:lpstr>
      <vt:lpstr>编译技术实验(1)  词法分析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实验任务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编译技术实验(1) 词法分析</dc:title>
  <dc:creator>erqiang</dc:creator>
  <cp:lastModifiedBy>jiajing zhu</cp:lastModifiedBy>
  <cp:revision>56</cp:revision>
  <dcterms:created xsi:type="dcterms:W3CDTF">2022-10-21T00:21:55Z</dcterms:created>
  <dcterms:modified xsi:type="dcterms:W3CDTF">2025-10-29T15:59:36Z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