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62" r:id="rId4"/>
    <p:sldId id="269" r:id="rId5"/>
    <p:sldId id="263" r:id="rId6"/>
    <p:sldId id="267" r:id="rId7"/>
    <p:sldId id="270" r:id="rId8"/>
    <p:sldId id="271" r:id="rId9"/>
    <p:sldId id="272" r:id="rId10"/>
    <p:sldId id="256"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768" autoAdjust="0"/>
  </p:normalViewPr>
  <p:slideViewPr>
    <p:cSldViewPr snapToGrid="0">
      <p:cViewPr varScale="1">
        <p:scale>
          <a:sx n="93" d="100"/>
          <a:sy n="93" d="100"/>
        </p:scale>
        <p:origin x="1272"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CE12-18AE-E167-46B3-C5AECBE63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242E96-B4DC-82A8-242F-BCAAFA759D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703D3E-3BB5-598D-DEFC-4DC420F73D34}"/>
              </a:ext>
            </a:extLst>
          </p:cNvPr>
          <p:cNvSpPr>
            <a:spLocks noGrp="1"/>
          </p:cNvSpPr>
          <p:nvPr>
            <p:ph type="dt" sz="half" idx="10"/>
          </p:nvPr>
        </p:nvSpPr>
        <p:spPr/>
        <p:txBody>
          <a:bodyPr/>
          <a:lstStyle/>
          <a:p>
            <a:fld id="{AD263243-F121-41C3-9FCE-DAA6AB572524}" type="datetimeFigureOut">
              <a:rPr lang="en-US" smtClean="0"/>
              <a:t>9/23/2025</a:t>
            </a:fld>
            <a:endParaRPr lang="en-US"/>
          </a:p>
        </p:txBody>
      </p:sp>
      <p:sp>
        <p:nvSpPr>
          <p:cNvPr id="5" name="Footer Placeholder 4">
            <a:extLst>
              <a:ext uri="{FF2B5EF4-FFF2-40B4-BE49-F238E27FC236}">
                <a16:creationId xmlns:a16="http://schemas.microsoft.com/office/drawing/2014/main" id="{A67A2668-129F-3663-97EF-6BFA97500C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92FCC5-AC35-3CA1-7431-CF1C80C03F7F}"/>
              </a:ext>
            </a:extLst>
          </p:cNvPr>
          <p:cNvSpPr>
            <a:spLocks noGrp="1"/>
          </p:cNvSpPr>
          <p:nvPr>
            <p:ph type="sldNum" sz="quarter" idx="12"/>
          </p:nvPr>
        </p:nvSpPr>
        <p:spPr/>
        <p:txBody>
          <a:bodyPr/>
          <a:lstStyle/>
          <a:p>
            <a:fld id="{79C8B3C9-D5EC-4ABC-9910-79433E6704CB}" type="slidenum">
              <a:rPr lang="en-US" smtClean="0"/>
              <a:t>‹#›</a:t>
            </a:fld>
            <a:endParaRPr lang="en-US"/>
          </a:p>
        </p:txBody>
      </p:sp>
    </p:spTree>
    <p:extLst>
      <p:ext uri="{BB962C8B-B14F-4D97-AF65-F5344CB8AC3E}">
        <p14:creationId xmlns:p14="http://schemas.microsoft.com/office/powerpoint/2010/main" val="2389352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BA95-A3D3-C275-9060-B8E081834C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45454D-19EE-C8B3-C4C7-804FFEF8A4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D4118E-B6E4-7A5F-AB55-85CFB6905D97}"/>
              </a:ext>
            </a:extLst>
          </p:cNvPr>
          <p:cNvSpPr>
            <a:spLocks noGrp="1"/>
          </p:cNvSpPr>
          <p:nvPr>
            <p:ph type="dt" sz="half" idx="10"/>
          </p:nvPr>
        </p:nvSpPr>
        <p:spPr/>
        <p:txBody>
          <a:bodyPr/>
          <a:lstStyle/>
          <a:p>
            <a:fld id="{AD263243-F121-41C3-9FCE-DAA6AB572524}" type="datetimeFigureOut">
              <a:rPr lang="en-US" smtClean="0"/>
              <a:t>9/23/2025</a:t>
            </a:fld>
            <a:endParaRPr lang="en-US"/>
          </a:p>
        </p:txBody>
      </p:sp>
      <p:sp>
        <p:nvSpPr>
          <p:cNvPr id="5" name="Footer Placeholder 4">
            <a:extLst>
              <a:ext uri="{FF2B5EF4-FFF2-40B4-BE49-F238E27FC236}">
                <a16:creationId xmlns:a16="http://schemas.microsoft.com/office/drawing/2014/main" id="{3F0AFA3C-B525-0956-DDCA-6291A497D4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E86813-EB27-428C-CE77-DA2367A58F12}"/>
              </a:ext>
            </a:extLst>
          </p:cNvPr>
          <p:cNvSpPr>
            <a:spLocks noGrp="1"/>
          </p:cNvSpPr>
          <p:nvPr>
            <p:ph type="sldNum" sz="quarter" idx="12"/>
          </p:nvPr>
        </p:nvSpPr>
        <p:spPr/>
        <p:txBody>
          <a:bodyPr/>
          <a:lstStyle/>
          <a:p>
            <a:fld id="{79C8B3C9-D5EC-4ABC-9910-79433E6704CB}" type="slidenum">
              <a:rPr lang="en-US" smtClean="0"/>
              <a:t>‹#›</a:t>
            </a:fld>
            <a:endParaRPr lang="en-US"/>
          </a:p>
        </p:txBody>
      </p:sp>
    </p:spTree>
    <p:extLst>
      <p:ext uri="{BB962C8B-B14F-4D97-AF65-F5344CB8AC3E}">
        <p14:creationId xmlns:p14="http://schemas.microsoft.com/office/powerpoint/2010/main" val="2467917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A66934-4D74-7BF7-11A1-0397DDDFF5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C06C7D-AA37-A1C0-D94B-4D744DBEF3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5844C6-78DF-F90C-DE50-1F4FBF77EA2A}"/>
              </a:ext>
            </a:extLst>
          </p:cNvPr>
          <p:cNvSpPr>
            <a:spLocks noGrp="1"/>
          </p:cNvSpPr>
          <p:nvPr>
            <p:ph type="dt" sz="half" idx="10"/>
          </p:nvPr>
        </p:nvSpPr>
        <p:spPr/>
        <p:txBody>
          <a:bodyPr/>
          <a:lstStyle/>
          <a:p>
            <a:fld id="{AD263243-F121-41C3-9FCE-DAA6AB572524}" type="datetimeFigureOut">
              <a:rPr lang="en-US" smtClean="0"/>
              <a:t>9/23/2025</a:t>
            </a:fld>
            <a:endParaRPr lang="en-US"/>
          </a:p>
        </p:txBody>
      </p:sp>
      <p:sp>
        <p:nvSpPr>
          <p:cNvPr id="5" name="Footer Placeholder 4">
            <a:extLst>
              <a:ext uri="{FF2B5EF4-FFF2-40B4-BE49-F238E27FC236}">
                <a16:creationId xmlns:a16="http://schemas.microsoft.com/office/drawing/2014/main" id="{8783C0CA-9A3D-F7B3-738A-715E54E300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2DDC8C-88C7-F6BE-F38D-AEE174D53E26}"/>
              </a:ext>
            </a:extLst>
          </p:cNvPr>
          <p:cNvSpPr>
            <a:spLocks noGrp="1"/>
          </p:cNvSpPr>
          <p:nvPr>
            <p:ph type="sldNum" sz="quarter" idx="12"/>
          </p:nvPr>
        </p:nvSpPr>
        <p:spPr/>
        <p:txBody>
          <a:bodyPr/>
          <a:lstStyle/>
          <a:p>
            <a:fld id="{79C8B3C9-D5EC-4ABC-9910-79433E6704CB}" type="slidenum">
              <a:rPr lang="en-US" smtClean="0"/>
              <a:t>‹#›</a:t>
            </a:fld>
            <a:endParaRPr lang="en-US"/>
          </a:p>
        </p:txBody>
      </p:sp>
    </p:spTree>
    <p:extLst>
      <p:ext uri="{BB962C8B-B14F-4D97-AF65-F5344CB8AC3E}">
        <p14:creationId xmlns:p14="http://schemas.microsoft.com/office/powerpoint/2010/main" val="3035888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6A4A-B61A-BB77-4B38-5C4CF15BDC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AF9C1D-E228-C9AA-829B-820A569E61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36471D-4966-29F0-6E06-E459297FE7AF}"/>
              </a:ext>
            </a:extLst>
          </p:cNvPr>
          <p:cNvSpPr>
            <a:spLocks noGrp="1"/>
          </p:cNvSpPr>
          <p:nvPr>
            <p:ph type="dt" sz="half" idx="10"/>
          </p:nvPr>
        </p:nvSpPr>
        <p:spPr/>
        <p:txBody>
          <a:bodyPr/>
          <a:lstStyle/>
          <a:p>
            <a:fld id="{AD263243-F121-41C3-9FCE-DAA6AB572524}" type="datetimeFigureOut">
              <a:rPr lang="en-US" smtClean="0"/>
              <a:t>9/23/2025</a:t>
            </a:fld>
            <a:endParaRPr lang="en-US"/>
          </a:p>
        </p:txBody>
      </p:sp>
      <p:sp>
        <p:nvSpPr>
          <p:cNvPr id="5" name="Footer Placeholder 4">
            <a:extLst>
              <a:ext uri="{FF2B5EF4-FFF2-40B4-BE49-F238E27FC236}">
                <a16:creationId xmlns:a16="http://schemas.microsoft.com/office/drawing/2014/main" id="{BA437421-D5C0-169E-C360-B3FBD5C494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7C67B-AFC2-6377-2534-AB85E5F9DFAB}"/>
              </a:ext>
            </a:extLst>
          </p:cNvPr>
          <p:cNvSpPr>
            <a:spLocks noGrp="1"/>
          </p:cNvSpPr>
          <p:nvPr>
            <p:ph type="sldNum" sz="quarter" idx="12"/>
          </p:nvPr>
        </p:nvSpPr>
        <p:spPr/>
        <p:txBody>
          <a:bodyPr/>
          <a:lstStyle/>
          <a:p>
            <a:fld id="{79C8B3C9-D5EC-4ABC-9910-79433E6704CB}" type="slidenum">
              <a:rPr lang="en-US" smtClean="0"/>
              <a:t>‹#›</a:t>
            </a:fld>
            <a:endParaRPr lang="en-US"/>
          </a:p>
        </p:txBody>
      </p:sp>
    </p:spTree>
    <p:extLst>
      <p:ext uri="{BB962C8B-B14F-4D97-AF65-F5344CB8AC3E}">
        <p14:creationId xmlns:p14="http://schemas.microsoft.com/office/powerpoint/2010/main" val="1215622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C5BE-A5A7-FF38-B28A-DB4E0EF15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810144-8936-97B7-6B1C-00711BB7F72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050888-8792-C4F3-D82A-E6A7328809FD}"/>
              </a:ext>
            </a:extLst>
          </p:cNvPr>
          <p:cNvSpPr>
            <a:spLocks noGrp="1"/>
          </p:cNvSpPr>
          <p:nvPr>
            <p:ph type="dt" sz="half" idx="10"/>
          </p:nvPr>
        </p:nvSpPr>
        <p:spPr/>
        <p:txBody>
          <a:bodyPr/>
          <a:lstStyle/>
          <a:p>
            <a:fld id="{AD263243-F121-41C3-9FCE-DAA6AB572524}" type="datetimeFigureOut">
              <a:rPr lang="en-US" smtClean="0"/>
              <a:t>9/23/2025</a:t>
            </a:fld>
            <a:endParaRPr lang="en-US"/>
          </a:p>
        </p:txBody>
      </p:sp>
      <p:sp>
        <p:nvSpPr>
          <p:cNvPr id="5" name="Footer Placeholder 4">
            <a:extLst>
              <a:ext uri="{FF2B5EF4-FFF2-40B4-BE49-F238E27FC236}">
                <a16:creationId xmlns:a16="http://schemas.microsoft.com/office/drawing/2014/main" id="{046F423F-FF7A-D279-181D-FBEF64670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32F63-51B4-CEF5-2FCC-566A03194B67}"/>
              </a:ext>
            </a:extLst>
          </p:cNvPr>
          <p:cNvSpPr>
            <a:spLocks noGrp="1"/>
          </p:cNvSpPr>
          <p:nvPr>
            <p:ph type="sldNum" sz="quarter" idx="12"/>
          </p:nvPr>
        </p:nvSpPr>
        <p:spPr/>
        <p:txBody>
          <a:bodyPr/>
          <a:lstStyle/>
          <a:p>
            <a:fld id="{79C8B3C9-D5EC-4ABC-9910-79433E6704CB}" type="slidenum">
              <a:rPr lang="en-US" smtClean="0"/>
              <a:t>‹#›</a:t>
            </a:fld>
            <a:endParaRPr lang="en-US"/>
          </a:p>
        </p:txBody>
      </p:sp>
    </p:spTree>
    <p:extLst>
      <p:ext uri="{BB962C8B-B14F-4D97-AF65-F5344CB8AC3E}">
        <p14:creationId xmlns:p14="http://schemas.microsoft.com/office/powerpoint/2010/main" val="3820182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98DF-B09B-39ED-6CDC-33FC18E8D4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0148B8-A601-2C3F-3121-5925F873DC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7B2035-5939-95F5-3750-DFB46A8960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0A055C-E25A-337F-3449-E1CF30BCEACB}"/>
              </a:ext>
            </a:extLst>
          </p:cNvPr>
          <p:cNvSpPr>
            <a:spLocks noGrp="1"/>
          </p:cNvSpPr>
          <p:nvPr>
            <p:ph type="dt" sz="half" idx="10"/>
          </p:nvPr>
        </p:nvSpPr>
        <p:spPr/>
        <p:txBody>
          <a:bodyPr/>
          <a:lstStyle/>
          <a:p>
            <a:fld id="{AD263243-F121-41C3-9FCE-DAA6AB572524}" type="datetimeFigureOut">
              <a:rPr lang="en-US" smtClean="0"/>
              <a:t>9/23/2025</a:t>
            </a:fld>
            <a:endParaRPr lang="en-US"/>
          </a:p>
        </p:txBody>
      </p:sp>
      <p:sp>
        <p:nvSpPr>
          <p:cNvPr id="6" name="Footer Placeholder 5">
            <a:extLst>
              <a:ext uri="{FF2B5EF4-FFF2-40B4-BE49-F238E27FC236}">
                <a16:creationId xmlns:a16="http://schemas.microsoft.com/office/drawing/2014/main" id="{C05B7E61-7F67-BDE7-7D32-DE93B1FAC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62D8E1-7A6A-C84F-C118-0D827143C579}"/>
              </a:ext>
            </a:extLst>
          </p:cNvPr>
          <p:cNvSpPr>
            <a:spLocks noGrp="1"/>
          </p:cNvSpPr>
          <p:nvPr>
            <p:ph type="sldNum" sz="quarter" idx="12"/>
          </p:nvPr>
        </p:nvSpPr>
        <p:spPr/>
        <p:txBody>
          <a:bodyPr/>
          <a:lstStyle/>
          <a:p>
            <a:fld id="{79C8B3C9-D5EC-4ABC-9910-79433E6704CB}" type="slidenum">
              <a:rPr lang="en-US" smtClean="0"/>
              <a:t>‹#›</a:t>
            </a:fld>
            <a:endParaRPr lang="en-US"/>
          </a:p>
        </p:txBody>
      </p:sp>
    </p:spTree>
    <p:extLst>
      <p:ext uri="{BB962C8B-B14F-4D97-AF65-F5344CB8AC3E}">
        <p14:creationId xmlns:p14="http://schemas.microsoft.com/office/powerpoint/2010/main" val="1507625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2CCC8-A1BC-786D-02E7-F11E4EF816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6998B9-AE82-CE12-4F3A-5885BA3D70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D694A9-BFF9-99DF-E3F2-44122E2026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874DF-F916-112F-06ED-3B5508105A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F1BEEA-E880-76EB-840E-18A26F0FC6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358AAF-120A-1F78-B92B-ACA4B3A00C5A}"/>
              </a:ext>
            </a:extLst>
          </p:cNvPr>
          <p:cNvSpPr>
            <a:spLocks noGrp="1"/>
          </p:cNvSpPr>
          <p:nvPr>
            <p:ph type="dt" sz="half" idx="10"/>
          </p:nvPr>
        </p:nvSpPr>
        <p:spPr/>
        <p:txBody>
          <a:bodyPr/>
          <a:lstStyle/>
          <a:p>
            <a:fld id="{AD263243-F121-41C3-9FCE-DAA6AB572524}" type="datetimeFigureOut">
              <a:rPr lang="en-US" smtClean="0"/>
              <a:t>9/23/2025</a:t>
            </a:fld>
            <a:endParaRPr lang="en-US"/>
          </a:p>
        </p:txBody>
      </p:sp>
      <p:sp>
        <p:nvSpPr>
          <p:cNvPr id="8" name="Footer Placeholder 7">
            <a:extLst>
              <a:ext uri="{FF2B5EF4-FFF2-40B4-BE49-F238E27FC236}">
                <a16:creationId xmlns:a16="http://schemas.microsoft.com/office/drawing/2014/main" id="{559C4CB8-9313-079E-90EA-25F0C53BEA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9FFD29-8568-7654-0EAD-08ABE4F2475E}"/>
              </a:ext>
            </a:extLst>
          </p:cNvPr>
          <p:cNvSpPr>
            <a:spLocks noGrp="1"/>
          </p:cNvSpPr>
          <p:nvPr>
            <p:ph type="sldNum" sz="quarter" idx="12"/>
          </p:nvPr>
        </p:nvSpPr>
        <p:spPr/>
        <p:txBody>
          <a:bodyPr/>
          <a:lstStyle/>
          <a:p>
            <a:fld id="{79C8B3C9-D5EC-4ABC-9910-79433E6704CB}" type="slidenum">
              <a:rPr lang="en-US" smtClean="0"/>
              <a:t>‹#›</a:t>
            </a:fld>
            <a:endParaRPr lang="en-US"/>
          </a:p>
        </p:txBody>
      </p:sp>
    </p:spTree>
    <p:extLst>
      <p:ext uri="{BB962C8B-B14F-4D97-AF65-F5344CB8AC3E}">
        <p14:creationId xmlns:p14="http://schemas.microsoft.com/office/powerpoint/2010/main" val="1593768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DFFBD-4BC7-762A-C80E-DA7DBA1036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EF8534-D448-749C-6A16-8DC5C23AD353}"/>
              </a:ext>
            </a:extLst>
          </p:cNvPr>
          <p:cNvSpPr>
            <a:spLocks noGrp="1"/>
          </p:cNvSpPr>
          <p:nvPr>
            <p:ph type="dt" sz="half" idx="10"/>
          </p:nvPr>
        </p:nvSpPr>
        <p:spPr/>
        <p:txBody>
          <a:bodyPr/>
          <a:lstStyle/>
          <a:p>
            <a:fld id="{AD263243-F121-41C3-9FCE-DAA6AB572524}" type="datetimeFigureOut">
              <a:rPr lang="en-US" smtClean="0"/>
              <a:t>9/23/2025</a:t>
            </a:fld>
            <a:endParaRPr lang="en-US"/>
          </a:p>
        </p:txBody>
      </p:sp>
      <p:sp>
        <p:nvSpPr>
          <p:cNvPr id="4" name="Footer Placeholder 3">
            <a:extLst>
              <a:ext uri="{FF2B5EF4-FFF2-40B4-BE49-F238E27FC236}">
                <a16:creationId xmlns:a16="http://schemas.microsoft.com/office/drawing/2014/main" id="{39AEED14-D9B4-5705-0E05-9826C0E54F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451455-652A-9E30-3316-BF73E03D1C27}"/>
              </a:ext>
            </a:extLst>
          </p:cNvPr>
          <p:cNvSpPr>
            <a:spLocks noGrp="1"/>
          </p:cNvSpPr>
          <p:nvPr>
            <p:ph type="sldNum" sz="quarter" idx="12"/>
          </p:nvPr>
        </p:nvSpPr>
        <p:spPr/>
        <p:txBody>
          <a:bodyPr/>
          <a:lstStyle/>
          <a:p>
            <a:fld id="{79C8B3C9-D5EC-4ABC-9910-79433E6704CB}" type="slidenum">
              <a:rPr lang="en-US" smtClean="0"/>
              <a:t>‹#›</a:t>
            </a:fld>
            <a:endParaRPr lang="en-US"/>
          </a:p>
        </p:txBody>
      </p:sp>
    </p:spTree>
    <p:extLst>
      <p:ext uri="{BB962C8B-B14F-4D97-AF65-F5344CB8AC3E}">
        <p14:creationId xmlns:p14="http://schemas.microsoft.com/office/powerpoint/2010/main" val="1086931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F52964-80F3-18A6-3230-498207D3294D}"/>
              </a:ext>
            </a:extLst>
          </p:cNvPr>
          <p:cNvSpPr>
            <a:spLocks noGrp="1"/>
          </p:cNvSpPr>
          <p:nvPr>
            <p:ph type="dt" sz="half" idx="10"/>
          </p:nvPr>
        </p:nvSpPr>
        <p:spPr/>
        <p:txBody>
          <a:bodyPr/>
          <a:lstStyle/>
          <a:p>
            <a:fld id="{AD263243-F121-41C3-9FCE-DAA6AB572524}" type="datetimeFigureOut">
              <a:rPr lang="en-US" smtClean="0"/>
              <a:t>9/23/2025</a:t>
            </a:fld>
            <a:endParaRPr lang="en-US"/>
          </a:p>
        </p:txBody>
      </p:sp>
      <p:sp>
        <p:nvSpPr>
          <p:cNvPr id="3" name="Footer Placeholder 2">
            <a:extLst>
              <a:ext uri="{FF2B5EF4-FFF2-40B4-BE49-F238E27FC236}">
                <a16:creationId xmlns:a16="http://schemas.microsoft.com/office/drawing/2014/main" id="{6DE5F279-CCA3-2D8F-C16B-F4BD3013C3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0AEB00-2302-6C52-2544-DD25C90FD4CF}"/>
              </a:ext>
            </a:extLst>
          </p:cNvPr>
          <p:cNvSpPr>
            <a:spLocks noGrp="1"/>
          </p:cNvSpPr>
          <p:nvPr>
            <p:ph type="sldNum" sz="quarter" idx="12"/>
          </p:nvPr>
        </p:nvSpPr>
        <p:spPr/>
        <p:txBody>
          <a:bodyPr/>
          <a:lstStyle/>
          <a:p>
            <a:fld id="{79C8B3C9-D5EC-4ABC-9910-79433E6704CB}" type="slidenum">
              <a:rPr lang="en-US" smtClean="0"/>
              <a:t>‹#›</a:t>
            </a:fld>
            <a:endParaRPr lang="en-US"/>
          </a:p>
        </p:txBody>
      </p:sp>
    </p:spTree>
    <p:extLst>
      <p:ext uri="{BB962C8B-B14F-4D97-AF65-F5344CB8AC3E}">
        <p14:creationId xmlns:p14="http://schemas.microsoft.com/office/powerpoint/2010/main" val="1380958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747E4-BAC6-ABC6-98C1-C9E314FA2B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0EDCB0-EA63-42C2-AB2D-6E3F609521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C0483F-8ED1-850E-6202-C054965BE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D9EF05-0B08-C92C-133D-420FED0D1615}"/>
              </a:ext>
            </a:extLst>
          </p:cNvPr>
          <p:cNvSpPr>
            <a:spLocks noGrp="1"/>
          </p:cNvSpPr>
          <p:nvPr>
            <p:ph type="dt" sz="half" idx="10"/>
          </p:nvPr>
        </p:nvSpPr>
        <p:spPr/>
        <p:txBody>
          <a:bodyPr/>
          <a:lstStyle/>
          <a:p>
            <a:fld id="{AD263243-F121-41C3-9FCE-DAA6AB572524}" type="datetimeFigureOut">
              <a:rPr lang="en-US" smtClean="0"/>
              <a:t>9/23/2025</a:t>
            </a:fld>
            <a:endParaRPr lang="en-US"/>
          </a:p>
        </p:txBody>
      </p:sp>
      <p:sp>
        <p:nvSpPr>
          <p:cNvPr id="6" name="Footer Placeholder 5">
            <a:extLst>
              <a:ext uri="{FF2B5EF4-FFF2-40B4-BE49-F238E27FC236}">
                <a16:creationId xmlns:a16="http://schemas.microsoft.com/office/drawing/2014/main" id="{87F377B1-1731-6C1F-2135-3CB7B849FF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71F6B1-AA7A-DB5E-B671-31238ECD752B}"/>
              </a:ext>
            </a:extLst>
          </p:cNvPr>
          <p:cNvSpPr>
            <a:spLocks noGrp="1"/>
          </p:cNvSpPr>
          <p:nvPr>
            <p:ph type="sldNum" sz="quarter" idx="12"/>
          </p:nvPr>
        </p:nvSpPr>
        <p:spPr/>
        <p:txBody>
          <a:bodyPr/>
          <a:lstStyle/>
          <a:p>
            <a:fld id="{79C8B3C9-D5EC-4ABC-9910-79433E6704CB}" type="slidenum">
              <a:rPr lang="en-US" smtClean="0"/>
              <a:t>‹#›</a:t>
            </a:fld>
            <a:endParaRPr lang="en-US"/>
          </a:p>
        </p:txBody>
      </p:sp>
    </p:spTree>
    <p:extLst>
      <p:ext uri="{BB962C8B-B14F-4D97-AF65-F5344CB8AC3E}">
        <p14:creationId xmlns:p14="http://schemas.microsoft.com/office/powerpoint/2010/main" val="2606413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D574C-E900-5850-E9EF-68F289355F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550A4C-2556-B247-6775-96C8BF5D63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8E8BBC-815D-1E54-65D5-392CD8DA5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3F1AAE-24B6-7688-961F-7BD28F2AC509}"/>
              </a:ext>
            </a:extLst>
          </p:cNvPr>
          <p:cNvSpPr>
            <a:spLocks noGrp="1"/>
          </p:cNvSpPr>
          <p:nvPr>
            <p:ph type="dt" sz="half" idx="10"/>
          </p:nvPr>
        </p:nvSpPr>
        <p:spPr/>
        <p:txBody>
          <a:bodyPr/>
          <a:lstStyle/>
          <a:p>
            <a:fld id="{AD263243-F121-41C3-9FCE-DAA6AB572524}" type="datetimeFigureOut">
              <a:rPr lang="en-US" smtClean="0"/>
              <a:t>9/23/2025</a:t>
            </a:fld>
            <a:endParaRPr lang="en-US"/>
          </a:p>
        </p:txBody>
      </p:sp>
      <p:sp>
        <p:nvSpPr>
          <p:cNvPr id="6" name="Footer Placeholder 5">
            <a:extLst>
              <a:ext uri="{FF2B5EF4-FFF2-40B4-BE49-F238E27FC236}">
                <a16:creationId xmlns:a16="http://schemas.microsoft.com/office/drawing/2014/main" id="{6E68E6B6-E7CF-F8E7-8B84-9169328EEF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7695DC-C324-D882-7D18-2106F258C4E5}"/>
              </a:ext>
            </a:extLst>
          </p:cNvPr>
          <p:cNvSpPr>
            <a:spLocks noGrp="1"/>
          </p:cNvSpPr>
          <p:nvPr>
            <p:ph type="sldNum" sz="quarter" idx="12"/>
          </p:nvPr>
        </p:nvSpPr>
        <p:spPr/>
        <p:txBody>
          <a:bodyPr/>
          <a:lstStyle/>
          <a:p>
            <a:fld id="{79C8B3C9-D5EC-4ABC-9910-79433E6704CB}" type="slidenum">
              <a:rPr lang="en-US" smtClean="0"/>
              <a:t>‹#›</a:t>
            </a:fld>
            <a:endParaRPr lang="en-US"/>
          </a:p>
        </p:txBody>
      </p:sp>
    </p:spTree>
    <p:extLst>
      <p:ext uri="{BB962C8B-B14F-4D97-AF65-F5344CB8AC3E}">
        <p14:creationId xmlns:p14="http://schemas.microsoft.com/office/powerpoint/2010/main" val="3676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1A4652-D196-7415-EF7A-DA84CAA218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B2D932-F10D-95F0-8153-2ECF95EDF1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885396-E60F-4F86-ADF5-6CFC061652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D263243-F121-41C3-9FCE-DAA6AB572524}" type="datetimeFigureOut">
              <a:rPr lang="en-US" smtClean="0"/>
              <a:t>9/23/2025</a:t>
            </a:fld>
            <a:endParaRPr lang="en-US"/>
          </a:p>
        </p:txBody>
      </p:sp>
      <p:sp>
        <p:nvSpPr>
          <p:cNvPr id="5" name="Footer Placeholder 4">
            <a:extLst>
              <a:ext uri="{FF2B5EF4-FFF2-40B4-BE49-F238E27FC236}">
                <a16:creationId xmlns:a16="http://schemas.microsoft.com/office/drawing/2014/main" id="{4300D7B5-B5F9-AE3B-236F-3A6B9EF1C9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865544A-669F-7F3F-6EBF-B5DF8B8E74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9C8B3C9-D5EC-4ABC-9910-79433E6704CB}" type="slidenum">
              <a:rPr lang="en-US" smtClean="0"/>
              <a:t>‹#›</a:t>
            </a:fld>
            <a:endParaRPr lang="en-US"/>
          </a:p>
        </p:txBody>
      </p:sp>
    </p:spTree>
    <p:extLst>
      <p:ext uri="{BB962C8B-B14F-4D97-AF65-F5344CB8AC3E}">
        <p14:creationId xmlns:p14="http://schemas.microsoft.com/office/powerpoint/2010/main" val="4125449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D37B-7482-74B5-E3C6-7990C4AA1AD4}"/>
              </a:ext>
            </a:extLst>
          </p:cNvPr>
          <p:cNvSpPr>
            <a:spLocks noGrp="1"/>
          </p:cNvSpPr>
          <p:nvPr>
            <p:ph type="ctrTitle"/>
          </p:nvPr>
        </p:nvSpPr>
        <p:spPr/>
        <p:txBody>
          <a:bodyPr>
            <a:normAutofit/>
          </a:bodyPr>
          <a:lstStyle/>
          <a:p>
            <a:r>
              <a:rPr lang="en-US" sz="7200" b="1" i="1" dirty="0"/>
              <a:t>Graffiti AI Amplifier</a:t>
            </a:r>
            <a:br>
              <a:rPr lang="en-US" sz="7200" b="1" i="1" dirty="0"/>
            </a:br>
            <a:r>
              <a:rPr lang="en-US" sz="2800" b="1" i="1" dirty="0">
                <a:solidFill>
                  <a:schemeClr val="accent1">
                    <a:lumMod val="60000"/>
                    <a:lumOff val="40000"/>
                  </a:schemeClr>
                </a:solidFill>
              </a:rPr>
              <a:t>get the message out</a:t>
            </a:r>
            <a:br>
              <a:rPr lang="en-US" sz="7200" b="1" i="1" dirty="0"/>
            </a:br>
            <a:r>
              <a:rPr lang="en-US" dirty="0"/>
              <a:t> © 2016-2025</a:t>
            </a:r>
          </a:p>
        </p:txBody>
      </p:sp>
      <p:sp>
        <p:nvSpPr>
          <p:cNvPr id="5" name="Subtitle 4">
            <a:extLst>
              <a:ext uri="{FF2B5EF4-FFF2-40B4-BE49-F238E27FC236}">
                <a16:creationId xmlns:a16="http://schemas.microsoft.com/office/drawing/2014/main" id="{3C2F368E-39B3-BF27-BBF8-9E49526B1FB3}"/>
              </a:ext>
            </a:extLst>
          </p:cNvPr>
          <p:cNvSpPr>
            <a:spLocks noGrp="1"/>
          </p:cNvSpPr>
          <p:nvPr>
            <p:ph type="subTitle" idx="1"/>
          </p:nvPr>
        </p:nvSpPr>
        <p:spPr/>
        <p:txBody>
          <a:bodyPr/>
          <a:lstStyle/>
          <a:p>
            <a:endParaRPr lang="en-US" dirty="0"/>
          </a:p>
          <a:p>
            <a:r>
              <a:rPr lang="en-US" sz="4000" b="1" dirty="0" err="1">
                <a:solidFill>
                  <a:schemeClr val="accent4">
                    <a:lumMod val="75000"/>
                  </a:schemeClr>
                </a:solidFill>
              </a:rPr>
              <a:t>Pingblender</a:t>
            </a:r>
            <a:r>
              <a:rPr lang="en-US" sz="4000" b="1" dirty="0">
                <a:solidFill>
                  <a:schemeClr val="accent4">
                    <a:lumMod val="75000"/>
                  </a:schemeClr>
                </a:solidFill>
              </a:rPr>
              <a:t> CPG Case Proposal</a:t>
            </a:r>
          </a:p>
        </p:txBody>
      </p:sp>
      <p:sp>
        <p:nvSpPr>
          <p:cNvPr id="3" name="TextBox 2">
            <a:extLst>
              <a:ext uri="{FF2B5EF4-FFF2-40B4-BE49-F238E27FC236}">
                <a16:creationId xmlns:a16="http://schemas.microsoft.com/office/drawing/2014/main" id="{0CD50FFF-730A-4ED7-01ED-6EEBBE0F3ADF}"/>
              </a:ext>
            </a:extLst>
          </p:cNvPr>
          <p:cNvSpPr txBox="1"/>
          <p:nvPr/>
        </p:nvSpPr>
        <p:spPr>
          <a:xfrm>
            <a:off x="10127226" y="217168"/>
            <a:ext cx="1946787" cy="400110"/>
          </a:xfrm>
          <a:prstGeom prst="rect">
            <a:avLst/>
          </a:prstGeom>
          <a:noFill/>
        </p:spPr>
        <p:txBody>
          <a:bodyPr wrap="square" rtlCol="0">
            <a:spAutoFit/>
          </a:bodyPr>
          <a:lstStyle/>
          <a:p>
            <a:r>
              <a:rPr lang="en-US" sz="2000" b="1" dirty="0">
                <a:solidFill>
                  <a:srgbClr val="FF0000"/>
                </a:solidFill>
              </a:rPr>
              <a:t>CONFIDENTIAL </a:t>
            </a:r>
          </a:p>
        </p:txBody>
      </p:sp>
    </p:spTree>
    <p:extLst>
      <p:ext uri="{BB962C8B-B14F-4D97-AF65-F5344CB8AC3E}">
        <p14:creationId xmlns:p14="http://schemas.microsoft.com/office/powerpoint/2010/main" val="3144753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BF9992-5B89-57BF-28F9-DA7051B9C18C}"/>
              </a:ext>
            </a:extLst>
          </p:cNvPr>
          <p:cNvSpPr txBox="1"/>
          <p:nvPr/>
        </p:nvSpPr>
        <p:spPr>
          <a:xfrm>
            <a:off x="511278" y="452285"/>
            <a:ext cx="11228438" cy="338554"/>
          </a:xfrm>
          <a:prstGeom prst="rect">
            <a:avLst/>
          </a:prstGeom>
          <a:noFill/>
        </p:spPr>
        <p:txBody>
          <a:bodyPr wrap="square" rtlCol="0">
            <a:spAutoFit/>
          </a:bodyPr>
          <a:lstStyle/>
          <a:p>
            <a:r>
              <a:rPr lang="en-US" sz="1600" b="1" dirty="0"/>
              <a:t>SIMPLE CLIENT ACTIVATION : Graffiti Scrambler Unit Data Flow </a:t>
            </a:r>
          </a:p>
        </p:txBody>
      </p:sp>
      <p:pic>
        <p:nvPicPr>
          <p:cNvPr id="4" name="Picture 3">
            <a:extLst>
              <a:ext uri="{FF2B5EF4-FFF2-40B4-BE49-F238E27FC236}">
                <a16:creationId xmlns:a16="http://schemas.microsoft.com/office/drawing/2014/main" id="{1FF770B1-98A1-D799-7B5D-189F0F4680C5}"/>
              </a:ext>
            </a:extLst>
          </p:cNvPr>
          <p:cNvPicPr>
            <a:picLocks noChangeAspect="1"/>
          </p:cNvPicPr>
          <p:nvPr/>
        </p:nvPicPr>
        <p:blipFill>
          <a:blip r:embed="rId2"/>
          <a:stretch>
            <a:fillRect/>
          </a:stretch>
        </p:blipFill>
        <p:spPr>
          <a:xfrm>
            <a:off x="466437" y="873033"/>
            <a:ext cx="11259126" cy="5435300"/>
          </a:xfrm>
          <a:prstGeom prst="rect">
            <a:avLst/>
          </a:prstGeom>
        </p:spPr>
      </p:pic>
      <p:sp>
        <p:nvSpPr>
          <p:cNvPr id="5" name="TextBox 4">
            <a:extLst>
              <a:ext uri="{FF2B5EF4-FFF2-40B4-BE49-F238E27FC236}">
                <a16:creationId xmlns:a16="http://schemas.microsoft.com/office/drawing/2014/main" id="{C4860DC5-5794-1FDF-8CEE-24529D06492B}"/>
              </a:ext>
            </a:extLst>
          </p:cNvPr>
          <p:cNvSpPr txBox="1"/>
          <p:nvPr/>
        </p:nvSpPr>
        <p:spPr>
          <a:xfrm>
            <a:off x="0" y="6581001"/>
            <a:ext cx="11965857" cy="276999"/>
          </a:xfrm>
          <a:prstGeom prst="rect">
            <a:avLst/>
          </a:prstGeom>
          <a:noFill/>
        </p:spPr>
        <p:txBody>
          <a:bodyPr wrap="square">
            <a:spAutoFit/>
          </a:bodyPr>
          <a:lstStyle/>
          <a:p>
            <a:r>
              <a:rPr lang="en-US" sz="1200" dirty="0"/>
              <a:t>[Confidential]   Graffiti</a:t>
            </a:r>
            <a:r>
              <a:rPr lang="en-US" sz="1200" baseline="40000" dirty="0"/>
              <a:t>©</a:t>
            </a:r>
            <a:r>
              <a:rPr lang="en-US" sz="1200" dirty="0"/>
              <a:t>  Mimeograph Holdings, LLC  2016-2025 – All rights reserved. </a:t>
            </a:r>
          </a:p>
        </p:txBody>
      </p:sp>
      <p:sp>
        <p:nvSpPr>
          <p:cNvPr id="6" name="TextBox 5">
            <a:extLst>
              <a:ext uri="{FF2B5EF4-FFF2-40B4-BE49-F238E27FC236}">
                <a16:creationId xmlns:a16="http://schemas.microsoft.com/office/drawing/2014/main" id="{840B4845-F86B-C85F-2ACD-69A98FABA291}"/>
              </a:ext>
            </a:extLst>
          </p:cNvPr>
          <p:cNvSpPr txBox="1"/>
          <p:nvPr/>
        </p:nvSpPr>
        <p:spPr>
          <a:xfrm>
            <a:off x="10127226" y="217168"/>
            <a:ext cx="1946787" cy="400110"/>
          </a:xfrm>
          <a:prstGeom prst="rect">
            <a:avLst/>
          </a:prstGeom>
          <a:noFill/>
        </p:spPr>
        <p:txBody>
          <a:bodyPr wrap="square" rtlCol="0">
            <a:spAutoFit/>
          </a:bodyPr>
          <a:lstStyle/>
          <a:p>
            <a:r>
              <a:rPr lang="en-US" sz="2000" b="1" dirty="0">
                <a:solidFill>
                  <a:srgbClr val="FF0000"/>
                </a:solidFill>
              </a:rPr>
              <a:t>CONFIDENTIAL </a:t>
            </a:r>
          </a:p>
        </p:txBody>
      </p:sp>
    </p:spTree>
    <p:extLst>
      <p:ext uri="{BB962C8B-B14F-4D97-AF65-F5344CB8AC3E}">
        <p14:creationId xmlns:p14="http://schemas.microsoft.com/office/powerpoint/2010/main" val="3121430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6D40AC-532F-3C90-E6A9-1EEC52D542F2}"/>
              </a:ext>
            </a:extLst>
          </p:cNvPr>
          <p:cNvSpPr txBox="1"/>
          <p:nvPr/>
        </p:nvSpPr>
        <p:spPr>
          <a:xfrm>
            <a:off x="10127226" y="217168"/>
            <a:ext cx="1946787" cy="400110"/>
          </a:xfrm>
          <a:prstGeom prst="rect">
            <a:avLst/>
          </a:prstGeom>
          <a:noFill/>
        </p:spPr>
        <p:txBody>
          <a:bodyPr wrap="square" rtlCol="0">
            <a:spAutoFit/>
          </a:bodyPr>
          <a:lstStyle/>
          <a:p>
            <a:r>
              <a:rPr lang="en-US" sz="2000" b="1" dirty="0">
                <a:solidFill>
                  <a:srgbClr val="FF0000"/>
                </a:solidFill>
              </a:rPr>
              <a:t>CONFIDENTIAL </a:t>
            </a:r>
          </a:p>
        </p:txBody>
      </p:sp>
      <p:sp>
        <p:nvSpPr>
          <p:cNvPr id="5" name="TextBox 4">
            <a:extLst>
              <a:ext uri="{FF2B5EF4-FFF2-40B4-BE49-F238E27FC236}">
                <a16:creationId xmlns:a16="http://schemas.microsoft.com/office/drawing/2014/main" id="{0F334265-93EC-CDA3-E9C1-A0D4A0AB2C2B}"/>
              </a:ext>
            </a:extLst>
          </p:cNvPr>
          <p:cNvSpPr txBox="1"/>
          <p:nvPr/>
        </p:nvSpPr>
        <p:spPr>
          <a:xfrm>
            <a:off x="511278" y="452285"/>
            <a:ext cx="11228438" cy="338554"/>
          </a:xfrm>
          <a:prstGeom prst="rect">
            <a:avLst/>
          </a:prstGeom>
          <a:noFill/>
        </p:spPr>
        <p:txBody>
          <a:bodyPr wrap="square" rtlCol="0">
            <a:spAutoFit/>
          </a:bodyPr>
          <a:lstStyle/>
          <a:p>
            <a:r>
              <a:rPr lang="en-US" sz="1600" b="1" dirty="0"/>
              <a:t>Expert Implementation &amp; AI Agent Training Project Plan (Phases)</a:t>
            </a:r>
          </a:p>
        </p:txBody>
      </p:sp>
      <p:pic>
        <p:nvPicPr>
          <p:cNvPr id="7" name="Picture 6">
            <a:extLst>
              <a:ext uri="{FF2B5EF4-FFF2-40B4-BE49-F238E27FC236}">
                <a16:creationId xmlns:a16="http://schemas.microsoft.com/office/drawing/2014/main" id="{F9E2A7E6-283E-590F-1873-96D0E3276680}"/>
              </a:ext>
            </a:extLst>
          </p:cNvPr>
          <p:cNvPicPr>
            <a:picLocks noChangeAspect="1"/>
          </p:cNvPicPr>
          <p:nvPr/>
        </p:nvPicPr>
        <p:blipFill>
          <a:blip r:embed="rId2"/>
          <a:stretch>
            <a:fillRect/>
          </a:stretch>
        </p:blipFill>
        <p:spPr>
          <a:xfrm>
            <a:off x="672957" y="852395"/>
            <a:ext cx="10846085" cy="5651963"/>
          </a:xfrm>
          <a:prstGeom prst="rect">
            <a:avLst/>
          </a:prstGeom>
        </p:spPr>
      </p:pic>
      <p:sp>
        <p:nvSpPr>
          <p:cNvPr id="8" name="Rectangle 7">
            <a:extLst>
              <a:ext uri="{FF2B5EF4-FFF2-40B4-BE49-F238E27FC236}">
                <a16:creationId xmlns:a16="http://schemas.microsoft.com/office/drawing/2014/main" id="{B18BDC75-F017-84CC-F5CF-AE5D008156FB}"/>
              </a:ext>
            </a:extLst>
          </p:cNvPr>
          <p:cNvSpPr/>
          <p:nvPr/>
        </p:nvSpPr>
        <p:spPr>
          <a:xfrm>
            <a:off x="2794571" y="2609636"/>
            <a:ext cx="6256962" cy="28253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HOLDING</a:t>
            </a:r>
          </a:p>
        </p:txBody>
      </p:sp>
    </p:spTree>
    <p:extLst>
      <p:ext uri="{BB962C8B-B14F-4D97-AF65-F5344CB8AC3E}">
        <p14:creationId xmlns:p14="http://schemas.microsoft.com/office/powerpoint/2010/main" val="1526968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C83BC2-5541-FE3B-BE79-069C606F892A}"/>
              </a:ext>
            </a:extLst>
          </p:cNvPr>
          <p:cNvSpPr txBox="1"/>
          <p:nvPr/>
        </p:nvSpPr>
        <p:spPr>
          <a:xfrm>
            <a:off x="723054" y="1213008"/>
            <a:ext cx="10989485" cy="4431983"/>
          </a:xfrm>
          <a:prstGeom prst="rect">
            <a:avLst/>
          </a:prstGeom>
          <a:noFill/>
        </p:spPr>
        <p:txBody>
          <a:bodyPr wrap="square" rtlCol="0">
            <a:spAutoFit/>
          </a:bodyPr>
          <a:lstStyle/>
          <a:p>
            <a:r>
              <a:rPr lang="en-US" sz="2400" b="1" dirty="0"/>
              <a:t>Problem Statement:</a:t>
            </a:r>
          </a:p>
          <a:p>
            <a:pPr marL="285750" indent="-285750">
              <a:buFont typeface="Arial" panose="020B0604020202020204" pitchFamily="34" charset="0"/>
              <a:buChar char="•"/>
            </a:pPr>
            <a:r>
              <a:rPr lang="en-US" dirty="0"/>
              <a:t>Marketing workflow is complex and inefficient</a:t>
            </a:r>
          </a:p>
          <a:p>
            <a:pPr marL="285750" indent="-285750">
              <a:buFont typeface="Arial" panose="020B0604020202020204" pitchFamily="34" charset="0"/>
              <a:buChar char="•"/>
            </a:pPr>
            <a:r>
              <a:rPr lang="en-US" dirty="0"/>
              <a:t>Identity management presents risk to efforts</a:t>
            </a:r>
          </a:p>
          <a:p>
            <a:pPr marL="285750" indent="-285750">
              <a:buFont typeface="Arial" panose="020B0604020202020204" pitchFamily="34" charset="0"/>
              <a:buChar char="•"/>
            </a:pPr>
            <a:r>
              <a:rPr lang="en-US" dirty="0"/>
              <a:t>Customer messaging is global, and cumbersome</a:t>
            </a:r>
          </a:p>
          <a:p>
            <a:pPr marL="285750" indent="-285750">
              <a:buFont typeface="Arial" panose="020B0604020202020204" pitchFamily="34" charset="0"/>
              <a:buChar char="•"/>
            </a:pPr>
            <a:r>
              <a:rPr lang="en-US" dirty="0"/>
              <a:t>Reactive personalization underperforming</a:t>
            </a:r>
          </a:p>
          <a:p>
            <a:pPr marL="285750" indent="-285750">
              <a:buFont typeface="Arial" panose="020B0604020202020204" pitchFamily="34" charset="0"/>
              <a:buChar char="•"/>
            </a:pPr>
            <a:r>
              <a:rPr lang="en-US" dirty="0"/>
              <a:t>Data is governed in multiple regions</a:t>
            </a:r>
          </a:p>
          <a:p>
            <a:endParaRPr lang="en-US" dirty="0"/>
          </a:p>
          <a:p>
            <a:endParaRPr lang="en-US" dirty="0"/>
          </a:p>
          <a:p>
            <a:endParaRPr lang="en-US" dirty="0"/>
          </a:p>
          <a:p>
            <a:r>
              <a:rPr lang="en-US" sz="2400" b="1" dirty="0"/>
              <a:t>Solution Objective:</a:t>
            </a:r>
          </a:p>
          <a:p>
            <a:pPr marL="342900" indent="-342900">
              <a:buAutoNum type="arabicParenR"/>
            </a:pPr>
            <a:r>
              <a:rPr lang="en-US" dirty="0"/>
              <a:t>Create intuitive workflow controls to manage multiple owners across lanes and organizational barriers. </a:t>
            </a:r>
          </a:p>
          <a:p>
            <a:pPr marL="342900" indent="-342900">
              <a:buAutoNum type="arabicParenR"/>
            </a:pPr>
            <a:r>
              <a:rPr lang="en-US" dirty="0"/>
              <a:t>Produce a secure ephemeral container which can manage ‘Identities’, PII and if needed, PCI </a:t>
            </a:r>
          </a:p>
          <a:p>
            <a:pPr marL="342900" indent="-342900">
              <a:buAutoNum type="arabicParenR"/>
            </a:pPr>
            <a:r>
              <a:rPr lang="en-US" dirty="0"/>
              <a:t>Enable agency of multiple-language interfaces for handling challenges with organization breadth, as well as effective consumer messaging. </a:t>
            </a:r>
          </a:p>
          <a:p>
            <a:pPr marL="342900" indent="-342900">
              <a:buAutoNum type="arabicParenR"/>
            </a:pPr>
            <a:r>
              <a:rPr lang="en-US" dirty="0"/>
              <a:t>Allow for local controls (in-network) of client data treatment and syndication per regional requirements </a:t>
            </a:r>
          </a:p>
        </p:txBody>
      </p:sp>
      <p:sp>
        <p:nvSpPr>
          <p:cNvPr id="4" name="TextBox 3">
            <a:extLst>
              <a:ext uri="{FF2B5EF4-FFF2-40B4-BE49-F238E27FC236}">
                <a16:creationId xmlns:a16="http://schemas.microsoft.com/office/drawing/2014/main" id="{158EE73A-FC63-C85D-A797-A70621CB3506}"/>
              </a:ext>
            </a:extLst>
          </p:cNvPr>
          <p:cNvSpPr txBox="1"/>
          <p:nvPr/>
        </p:nvSpPr>
        <p:spPr>
          <a:xfrm>
            <a:off x="10127226" y="217168"/>
            <a:ext cx="1946787" cy="400110"/>
          </a:xfrm>
          <a:prstGeom prst="rect">
            <a:avLst/>
          </a:prstGeom>
          <a:noFill/>
        </p:spPr>
        <p:txBody>
          <a:bodyPr wrap="square" rtlCol="0">
            <a:spAutoFit/>
          </a:bodyPr>
          <a:lstStyle/>
          <a:p>
            <a:r>
              <a:rPr lang="en-US" sz="2000" b="1" dirty="0">
                <a:solidFill>
                  <a:srgbClr val="FF0000"/>
                </a:solidFill>
              </a:rPr>
              <a:t>CONFIDENTIAL </a:t>
            </a:r>
          </a:p>
        </p:txBody>
      </p:sp>
      <p:sp>
        <p:nvSpPr>
          <p:cNvPr id="5" name="TextBox 4">
            <a:extLst>
              <a:ext uri="{FF2B5EF4-FFF2-40B4-BE49-F238E27FC236}">
                <a16:creationId xmlns:a16="http://schemas.microsoft.com/office/drawing/2014/main" id="{29C0B941-2362-C89B-910F-E47A792C885B}"/>
              </a:ext>
            </a:extLst>
          </p:cNvPr>
          <p:cNvSpPr txBox="1"/>
          <p:nvPr/>
        </p:nvSpPr>
        <p:spPr>
          <a:xfrm>
            <a:off x="0" y="6581001"/>
            <a:ext cx="11965857" cy="276999"/>
          </a:xfrm>
          <a:prstGeom prst="rect">
            <a:avLst/>
          </a:prstGeom>
          <a:noFill/>
        </p:spPr>
        <p:txBody>
          <a:bodyPr wrap="square">
            <a:spAutoFit/>
          </a:bodyPr>
          <a:lstStyle/>
          <a:p>
            <a:r>
              <a:rPr lang="en-US" sz="1200" dirty="0"/>
              <a:t>[Confidential]   Graffiti</a:t>
            </a:r>
            <a:r>
              <a:rPr lang="en-US" sz="1200" baseline="40000" dirty="0"/>
              <a:t>©</a:t>
            </a:r>
            <a:r>
              <a:rPr lang="en-US" sz="1200" dirty="0"/>
              <a:t>  Mimeograph Holdings, LLC  2016-2025 – All rights reserved. </a:t>
            </a:r>
          </a:p>
        </p:txBody>
      </p:sp>
    </p:spTree>
    <p:extLst>
      <p:ext uri="{BB962C8B-B14F-4D97-AF65-F5344CB8AC3E}">
        <p14:creationId xmlns:p14="http://schemas.microsoft.com/office/powerpoint/2010/main" val="1608527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2A4F70-B4BF-1201-6891-33C869349C8C}"/>
              </a:ext>
            </a:extLst>
          </p:cNvPr>
          <p:cNvSpPr txBox="1"/>
          <p:nvPr/>
        </p:nvSpPr>
        <p:spPr>
          <a:xfrm>
            <a:off x="511278" y="452285"/>
            <a:ext cx="11228438" cy="5755422"/>
          </a:xfrm>
          <a:prstGeom prst="rect">
            <a:avLst/>
          </a:prstGeom>
          <a:noFill/>
        </p:spPr>
        <p:txBody>
          <a:bodyPr wrap="square" rtlCol="0">
            <a:spAutoFit/>
          </a:bodyPr>
          <a:lstStyle/>
          <a:p>
            <a:r>
              <a:rPr lang="en-US" sz="1600" b="1" dirty="0"/>
              <a:t>GOVERNING PHILOSOPHY </a:t>
            </a:r>
          </a:p>
          <a:p>
            <a:endParaRPr lang="en-US" sz="1600" dirty="0"/>
          </a:p>
          <a:p>
            <a:r>
              <a:rPr lang="en-US" sz="1600" dirty="0"/>
              <a:t>Graffiti is this world’s oldest of enduring means of communication. Long before Sumer or Persia, the Toltecs or the ‘New World’ – humans, have left messages which will exist beyond their speaking, to the generations.  Isolated, possibly by weather or natural event, possibly the need to survive predatory animals, some being picked up a rock or burnt wood and started depicting a message by projecting their ideas onto a cave or stone wall. These paleolithic panels and storyboards remain, and inspire, the need to return to our ability to create and endure, and evolve, with the changing landscape of our digital medium and the dawn of general Artificial Intelligence. </a:t>
            </a:r>
          </a:p>
          <a:p>
            <a:endParaRPr lang="en-US" sz="1600" dirty="0"/>
          </a:p>
          <a:p>
            <a:r>
              <a:rPr lang="en-US" sz="1600" dirty="0"/>
              <a:t>The single reason we chose to name our technology Graffiti is that we want to empower our generation grow a society and a civilization which is comfortable with and gaining efficiency by the use of our models to help craft ideas, build visions, or solve day-to-day problems, make better decisions, even use it to tell our family stories or to close the gaps created by mental health or anxiety by helping add dimensions of perspective. They should do this inexpensively, safely, privately, and with assurances of transparency, and compliance. </a:t>
            </a:r>
          </a:p>
          <a:p>
            <a:endParaRPr lang="en-US" sz="1600" dirty="0"/>
          </a:p>
          <a:p>
            <a:r>
              <a:rPr lang="en-US" sz="1600" dirty="0"/>
              <a:t>Mimeograph Holdings presents Graffiti – a FIRST user-experience in AI adoption for anyone, anywhere, any time; without the complicated problems of 7 billion opinions or 40,000 years of semantic noise. </a:t>
            </a:r>
          </a:p>
          <a:p>
            <a:endParaRPr lang="en-US" sz="1600" dirty="0"/>
          </a:p>
          <a:p>
            <a:endParaRPr lang="en-US" sz="1600" dirty="0"/>
          </a:p>
          <a:p>
            <a:r>
              <a:rPr lang="en-US" sz="1600" b="1" i="1" dirty="0">
                <a:solidFill>
                  <a:schemeClr val="accent5"/>
                </a:solidFill>
              </a:rPr>
              <a:t>Graffiti</a:t>
            </a:r>
            <a:r>
              <a:rPr lang="en-US" sz="1600" dirty="0">
                <a:solidFill>
                  <a:schemeClr val="accent5"/>
                </a:solidFill>
              </a:rPr>
              <a:t> (</a:t>
            </a:r>
            <a:r>
              <a:rPr lang="en-US" sz="1600" dirty="0" err="1">
                <a:solidFill>
                  <a:schemeClr val="accent5"/>
                </a:solidFill>
              </a:rPr>
              <a:t>Mimeograffiti</a:t>
            </a:r>
            <a:r>
              <a:rPr lang="en-US" sz="1600" dirty="0">
                <a:solidFill>
                  <a:schemeClr val="accent5"/>
                </a:solidFill>
              </a:rPr>
              <a:t>) is an Open-Source, responsibly profitable, and ethically devised PaaS offering which through a unique networking approach, can safely live inside your homes or inside our companies, without the need for any export or transfer of personal, health, or financial data to ANY third party. The steps we take now to set the tone and the character of the ‘Age of Intelligent Machines’ will remain on the walls of the inversion which we enlist to augment our human potential. </a:t>
            </a:r>
          </a:p>
        </p:txBody>
      </p:sp>
      <p:sp>
        <p:nvSpPr>
          <p:cNvPr id="2" name="TextBox 1">
            <a:extLst>
              <a:ext uri="{FF2B5EF4-FFF2-40B4-BE49-F238E27FC236}">
                <a16:creationId xmlns:a16="http://schemas.microsoft.com/office/drawing/2014/main" id="{989706F2-BE5B-003F-E3D9-152AC4C92BDF}"/>
              </a:ext>
            </a:extLst>
          </p:cNvPr>
          <p:cNvSpPr txBox="1"/>
          <p:nvPr/>
        </p:nvSpPr>
        <p:spPr>
          <a:xfrm>
            <a:off x="10127226" y="217168"/>
            <a:ext cx="1946787" cy="400110"/>
          </a:xfrm>
          <a:prstGeom prst="rect">
            <a:avLst/>
          </a:prstGeom>
          <a:noFill/>
        </p:spPr>
        <p:txBody>
          <a:bodyPr wrap="square" rtlCol="0">
            <a:spAutoFit/>
          </a:bodyPr>
          <a:lstStyle/>
          <a:p>
            <a:r>
              <a:rPr lang="en-US" sz="2000" b="1" dirty="0">
                <a:solidFill>
                  <a:srgbClr val="FF0000"/>
                </a:solidFill>
              </a:rPr>
              <a:t>CONFIDENTIAL </a:t>
            </a:r>
          </a:p>
        </p:txBody>
      </p:sp>
      <p:sp>
        <p:nvSpPr>
          <p:cNvPr id="4" name="TextBox 3">
            <a:extLst>
              <a:ext uri="{FF2B5EF4-FFF2-40B4-BE49-F238E27FC236}">
                <a16:creationId xmlns:a16="http://schemas.microsoft.com/office/drawing/2014/main" id="{A64CB1D5-F904-D087-4A33-16AB50E61699}"/>
              </a:ext>
            </a:extLst>
          </p:cNvPr>
          <p:cNvSpPr txBox="1"/>
          <p:nvPr/>
        </p:nvSpPr>
        <p:spPr>
          <a:xfrm>
            <a:off x="0" y="6581001"/>
            <a:ext cx="11965857" cy="276999"/>
          </a:xfrm>
          <a:prstGeom prst="rect">
            <a:avLst/>
          </a:prstGeom>
          <a:noFill/>
        </p:spPr>
        <p:txBody>
          <a:bodyPr wrap="square">
            <a:spAutoFit/>
          </a:bodyPr>
          <a:lstStyle/>
          <a:p>
            <a:r>
              <a:rPr lang="en-US" sz="1200" dirty="0"/>
              <a:t>[Confidential]   Graffiti</a:t>
            </a:r>
            <a:r>
              <a:rPr lang="en-US" sz="1200" baseline="40000" dirty="0"/>
              <a:t>©</a:t>
            </a:r>
            <a:r>
              <a:rPr lang="en-US" sz="1200" dirty="0"/>
              <a:t>  Mimeograph Holdings, LLC  2016-2025 – All rights reserved. </a:t>
            </a:r>
          </a:p>
        </p:txBody>
      </p:sp>
    </p:spTree>
    <p:extLst>
      <p:ext uri="{BB962C8B-B14F-4D97-AF65-F5344CB8AC3E}">
        <p14:creationId xmlns:p14="http://schemas.microsoft.com/office/powerpoint/2010/main" val="750519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1440B0-3026-778B-D292-022AE0D7A06F}"/>
              </a:ext>
            </a:extLst>
          </p:cNvPr>
          <p:cNvSpPr txBox="1"/>
          <p:nvPr/>
        </p:nvSpPr>
        <p:spPr>
          <a:xfrm>
            <a:off x="491614" y="334298"/>
            <a:ext cx="5189995" cy="5616922"/>
          </a:xfrm>
          <a:prstGeom prst="rect">
            <a:avLst/>
          </a:prstGeom>
          <a:noFill/>
        </p:spPr>
        <p:txBody>
          <a:bodyPr wrap="square" rtlCol="0">
            <a:spAutoFit/>
          </a:bodyPr>
          <a:lstStyle/>
          <a:p>
            <a:r>
              <a:rPr lang="en-US" sz="1600" b="1" dirty="0"/>
              <a:t>Meet and exceed compliance expectations: 	</a:t>
            </a:r>
            <a:br>
              <a:rPr lang="en-US" sz="1600" b="1" dirty="0"/>
            </a:br>
            <a:br>
              <a:rPr lang="en-US" sz="1600" b="1" dirty="0"/>
            </a:br>
            <a:r>
              <a:rPr lang="en-US" sz="2400" b="1" i="1" dirty="0">
                <a:solidFill>
                  <a:schemeClr val="accent5"/>
                </a:solidFill>
              </a:rPr>
              <a:t>23Controls Principle</a:t>
            </a:r>
          </a:p>
          <a:p>
            <a:endParaRPr lang="en-US" sz="1400" b="1" i="1" dirty="0"/>
          </a:p>
          <a:p>
            <a:r>
              <a:rPr lang="en-US" dirty="0"/>
              <a:t>We will build and foster AI in our own likeness. </a:t>
            </a:r>
          </a:p>
          <a:p>
            <a:endParaRPr lang="en-US" sz="1400" dirty="0"/>
          </a:p>
          <a:p>
            <a:r>
              <a:rPr lang="en-US" sz="1400" dirty="0"/>
              <a:t>There are 23 separate pairs of genes which comprise the human DNA which control the traits and potential of the way we build our lives and means by which we receive, use, and produce information in the world. </a:t>
            </a:r>
          </a:p>
          <a:p>
            <a:endParaRPr lang="en-US" sz="1400" dirty="0"/>
          </a:p>
          <a:p>
            <a:r>
              <a:rPr lang="en-US" sz="1100" dirty="0"/>
              <a:t>The methods and mechanisms beneath the surface of the Graffiti AI Amplifier adhere to the simplicity of design in that each separate control is individually tasked with a single job of making sure the throughput of the information is as ‘understandable’ as possible for our systems efficiency and success. Rather than go about preaching about these principles, we decided to dedicate a layer of our A2A (Agent to Agent) network of data management was to build it into the base Graffiti Framework, allowing for versatility in many fields, capable of receiving and using nearly any stream of data to create input to our RAG Embeddings Collections. </a:t>
            </a:r>
          </a:p>
          <a:p>
            <a:endParaRPr lang="en-US" sz="1200" b="1" i="1" dirty="0"/>
          </a:p>
          <a:p>
            <a:r>
              <a:rPr lang="en-US" sz="1100" b="1" i="1" dirty="0">
                <a:solidFill>
                  <a:schemeClr val="accent5"/>
                </a:solidFill>
              </a:rPr>
              <a:t>Graffiti AI Amplifier leverages 23Controls to produce reliable input governing a traceable source control within a complex plane of collections and purposes. This helps generate ‘Case Versatility’ which is the core of what we’re trying to promote – AI for nearly ANY purpose doesn’t need to be complicated to access, or expensive to produce value. </a:t>
            </a:r>
          </a:p>
          <a:p>
            <a:endParaRPr lang="en-US" sz="1600" b="1" i="1" dirty="0"/>
          </a:p>
          <a:p>
            <a:endParaRPr lang="en-US" sz="1600" b="1" i="1" dirty="0"/>
          </a:p>
        </p:txBody>
      </p:sp>
      <p:sp>
        <p:nvSpPr>
          <p:cNvPr id="3" name="TextBox 2">
            <a:extLst>
              <a:ext uri="{FF2B5EF4-FFF2-40B4-BE49-F238E27FC236}">
                <a16:creationId xmlns:a16="http://schemas.microsoft.com/office/drawing/2014/main" id="{6A785042-E197-92B5-D2A9-3632CC051A4A}"/>
              </a:ext>
            </a:extLst>
          </p:cNvPr>
          <p:cNvSpPr txBox="1"/>
          <p:nvPr/>
        </p:nvSpPr>
        <p:spPr>
          <a:xfrm>
            <a:off x="10127226" y="217168"/>
            <a:ext cx="1946787" cy="400110"/>
          </a:xfrm>
          <a:prstGeom prst="rect">
            <a:avLst/>
          </a:prstGeom>
          <a:noFill/>
        </p:spPr>
        <p:txBody>
          <a:bodyPr wrap="square" rtlCol="0">
            <a:spAutoFit/>
          </a:bodyPr>
          <a:lstStyle/>
          <a:p>
            <a:r>
              <a:rPr lang="en-US" sz="2000" b="1" dirty="0">
                <a:solidFill>
                  <a:srgbClr val="FF0000"/>
                </a:solidFill>
              </a:rPr>
              <a:t>CONFIDENTIAL </a:t>
            </a:r>
          </a:p>
        </p:txBody>
      </p:sp>
      <p:sp>
        <p:nvSpPr>
          <p:cNvPr id="4" name="TextBox 3">
            <a:extLst>
              <a:ext uri="{FF2B5EF4-FFF2-40B4-BE49-F238E27FC236}">
                <a16:creationId xmlns:a16="http://schemas.microsoft.com/office/drawing/2014/main" id="{B6A36BE6-79B2-99CD-4183-6F444881CF59}"/>
              </a:ext>
            </a:extLst>
          </p:cNvPr>
          <p:cNvSpPr txBox="1"/>
          <p:nvPr/>
        </p:nvSpPr>
        <p:spPr>
          <a:xfrm>
            <a:off x="0" y="6581001"/>
            <a:ext cx="11965857" cy="276999"/>
          </a:xfrm>
          <a:prstGeom prst="rect">
            <a:avLst/>
          </a:prstGeom>
          <a:noFill/>
        </p:spPr>
        <p:txBody>
          <a:bodyPr wrap="square">
            <a:spAutoFit/>
          </a:bodyPr>
          <a:lstStyle/>
          <a:p>
            <a:r>
              <a:rPr lang="en-US" sz="1200" dirty="0"/>
              <a:t>[Confidential]   Graffiti</a:t>
            </a:r>
            <a:r>
              <a:rPr lang="en-US" sz="1200" baseline="40000" dirty="0"/>
              <a:t>©</a:t>
            </a:r>
            <a:r>
              <a:rPr lang="en-US" sz="1200" dirty="0"/>
              <a:t>  Mimeograph Holdings, LLC  2016-2025 – All rights reserved. </a:t>
            </a:r>
          </a:p>
        </p:txBody>
      </p:sp>
      <p:pic>
        <p:nvPicPr>
          <p:cNvPr id="6" name="Picture 5">
            <a:extLst>
              <a:ext uri="{FF2B5EF4-FFF2-40B4-BE49-F238E27FC236}">
                <a16:creationId xmlns:a16="http://schemas.microsoft.com/office/drawing/2014/main" id="{55FAE7A2-344F-6C25-E423-27C326ABD170}"/>
              </a:ext>
            </a:extLst>
          </p:cNvPr>
          <p:cNvPicPr>
            <a:picLocks noChangeAspect="1"/>
          </p:cNvPicPr>
          <p:nvPr/>
        </p:nvPicPr>
        <p:blipFill>
          <a:blip r:embed="rId2"/>
          <a:stretch>
            <a:fillRect/>
          </a:stretch>
        </p:blipFill>
        <p:spPr>
          <a:xfrm>
            <a:off x="5818541" y="812487"/>
            <a:ext cx="6147316" cy="5012960"/>
          </a:xfrm>
          <a:prstGeom prst="rect">
            <a:avLst/>
          </a:prstGeom>
        </p:spPr>
      </p:pic>
    </p:spTree>
    <p:extLst>
      <p:ext uri="{BB962C8B-B14F-4D97-AF65-F5344CB8AC3E}">
        <p14:creationId xmlns:p14="http://schemas.microsoft.com/office/powerpoint/2010/main" val="3908239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EA0AD4-9258-BE5C-7C77-561C2A478C0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016B034-FC06-F103-D840-A35276C969D5}"/>
              </a:ext>
            </a:extLst>
          </p:cNvPr>
          <p:cNvSpPr txBox="1"/>
          <p:nvPr/>
        </p:nvSpPr>
        <p:spPr>
          <a:xfrm>
            <a:off x="245806" y="260554"/>
            <a:ext cx="8829368" cy="369332"/>
          </a:xfrm>
          <a:prstGeom prst="rect">
            <a:avLst/>
          </a:prstGeom>
          <a:noFill/>
        </p:spPr>
        <p:txBody>
          <a:bodyPr wrap="square" rtlCol="0">
            <a:spAutoFit/>
          </a:bodyPr>
          <a:lstStyle/>
          <a:p>
            <a:r>
              <a:rPr lang="en-US" b="1"/>
              <a:t>Customer Benefits</a:t>
            </a:r>
            <a:endParaRPr lang="en-US" dirty="0"/>
          </a:p>
        </p:txBody>
      </p:sp>
      <p:sp>
        <p:nvSpPr>
          <p:cNvPr id="3" name="TextBox 2">
            <a:extLst>
              <a:ext uri="{FF2B5EF4-FFF2-40B4-BE49-F238E27FC236}">
                <a16:creationId xmlns:a16="http://schemas.microsoft.com/office/drawing/2014/main" id="{EEB4E4A1-0E77-8E45-010E-DE97EDC73AE5}"/>
              </a:ext>
            </a:extLst>
          </p:cNvPr>
          <p:cNvSpPr txBox="1"/>
          <p:nvPr/>
        </p:nvSpPr>
        <p:spPr>
          <a:xfrm>
            <a:off x="162231" y="718058"/>
            <a:ext cx="8731046" cy="338554"/>
          </a:xfrm>
          <a:prstGeom prst="rect">
            <a:avLst/>
          </a:prstGeom>
          <a:noFill/>
        </p:spPr>
        <p:txBody>
          <a:bodyPr wrap="square" rtlCol="0">
            <a:spAutoFit/>
          </a:bodyPr>
          <a:lstStyle/>
          <a:p>
            <a:r>
              <a:rPr lang="en-US" sz="1600" b="1" dirty="0">
                <a:solidFill>
                  <a:schemeClr val="tx2">
                    <a:lumMod val="50000"/>
                    <a:lumOff val="50000"/>
                  </a:schemeClr>
                </a:solidFill>
              </a:rPr>
              <a:t>Case 1</a:t>
            </a:r>
            <a:r>
              <a:rPr lang="en-US" sz="1600" b="1" dirty="0"/>
              <a:t>:    </a:t>
            </a:r>
            <a:r>
              <a:rPr lang="en-US" sz="1600" dirty="0"/>
              <a:t>CPG Brand Coverage for Marketing Production and Personalization</a:t>
            </a:r>
          </a:p>
        </p:txBody>
      </p:sp>
      <p:cxnSp>
        <p:nvCxnSpPr>
          <p:cNvPr id="4" name="Straight Connector 3">
            <a:extLst>
              <a:ext uri="{FF2B5EF4-FFF2-40B4-BE49-F238E27FC236}">
                <a16:creationId xmlns:a16="http://schemas.microsoft.com/office/drawing/2014/main" id="{6AF53FD5-1092-DEE8-C219-D0A149B204C0}"/>
              </a:ext>
            </a:extLst>
          </p:cNvPr>
          <p:cNvCxnSpPr>
            <a:cxnSpLocks/>
          </p:cNvCxnSpPr>
          <p:nvPr/>
        </p:nvCxnSpPr>
        <p:spPr>
          <a:xfrm>
            <a:off x="113071" y="708225"/>
            <a:ext cx="11965858"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768E7CC7-5AA0-6C61-D119-1B73BBCA3D41}"/>
              </a:ext>
            </a:extLst>
          </p:cNvPr>
          <p:cNvSpPr/>
          <p:nvPr/>
        </p:nvSpPr>
        <p:spPr>
          <a:xfrm>
            <a:off x="162230" y="1787106"/>
            <a:ext cx="2713703" cy="501445"/>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Workflow Agents</a:t>
            </a:r>
          </a:p>
        </p:txBody>
      </p:sp>
      <p:sp>
        <p:nvSpPr>
          <p:cNvPr id="6" name="Rectangle 5">
            <a:extLst>
              <a:ext uri="{FF2B5EF4-FFF2-40B4-BE49-F238E27FC236}">
                <a16:creationId xmlns:a16="http://schemas.microsoft.com/office/drawing/2014/main" id="{16AF39B2-A6FB-EF90-6355-3D7ED58687F3}"/>
              </a:ext>
            </a:extLst>
          </p:cNvPr>
          <p:cNvSpPr/>
          <p:nvPr/>
        </p:nvSpPr>
        <p:spPr>
          <a:xfrm>
            <a:off x="3195482" y="1777256"/>
            <a:ext cx="2713703" cy="501445"/>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Brand Czar</a:t>
            </a:r>
          </a:p>
        </p:txBody>
      </p:sp>
      <p:sp>
        <p:nvSpPr>
          <p:cNvPr id="7" name="Rectangle 6">
            <a:extLst>
              <a:ext uri="{FF2B5EF4-FFF2-40B4-BE49-F238E27FC236}">
                <a16:creationId xmlns:a16="http://schemas.microsoft.com/office/drawing/2014/main" id="{874AB6A8-FF02-4629-088E-3B8E6EC89F07}"/>
              </a:ext>
            </a:extLst>
          </p:cNvPr>
          <p:cNvSpPr/>
          <p:nvPr/>
        </p:nvSpPr>
        <p:spPr>
          <a:xfrm>
            <a:off x="6228734" y="1787107"/>
            <a:ext cx="2713703" cy="501445"/>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Identity A2A Panel</a:t>
            </a:r>
          </a:p>
        </p:txBody>
      </p:sp>
      <p:sp>
        <p:nvSpPr>
          <p:cNvPr id="8" name="Rectangle 7">
            <a:extLst>
              <a:ext uri="{FF2B5EF4-FFF2-40B4-BE49-F238E27FC236}">
                <a16:creationId xmlns:a16="http://schemas.microsoft.com/office/drawing/2014/main" id="{2BA29D7B-B5FE-5819-9561-1CEFB236CFF0}"/>
              </a:ext>
            </a:extLst>
          </p:cNvPr>
          <p:cNvSpPr/>
          <p:nvPr/>
        </p:nvSpPr>
        <p:spPr>
          <a:xfrm>
            <a:off x="9301314" y="1787107"/>
            <a:ext cx="2713703" cy="501445"/>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Analytics ROI Cycle Panel</a:t>
            </a:r>
          </a:p>
        </p:txBody>
      </p:sp>
      <p:cxnSp>
        <p:nvCxnSpPr>
          <p:cNvPr id="9" name="Straight Connector 8">
            <a:extLst>
              <a:ext uri="{FF2B5EF4-FFF2-40B4-BE49-F238E27FC236}">
                <a16:creationId xmlns:a16="http://schemas.microsoft.com/office/drawing/2014/main" id="{E85B1CF6-B00B-E71E-68B3-B94F6EF5252A}"/>
              </a:ext>
            </a:extLst>
          </p:cNvPr>
          <p:cNvCxnSpPr>
            <a:cxnSpLocks/>
          </p:cNvCxnSpPr>
          <p:nvPr/>
        </p:nvCxnSpPr>
        <p:spPr>
          <a:xfrm>
            <a:off x="113071" y="1696065"/>
            <a:ext cx="11965858"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Rectangle: Top Corners One Rounded and One Snipped 9">
            <a:extLst>
              <a:ext uri="{FF2B5EF4-FFF2-40B4-BE49-F238E27FC236}">
                <a16:creationId xmlns:a16="http://schemas.microsoft.com/office/drawing/2014/main" id="{74B823CE-28EA-4343-B2E4-1A834DAFB446}"/>
              </a:ext>
            </a:extLst>
          </p:cNvPr>
          <p:cNvSpPr/>
          <p:nvPr/>
        </p:nvSpPr>
        <p:spPr>
          <a:xfrm>
            <a:off x="113071" y="149541"/>
            <a:ext cx="2959510" cy="501434"/>
          </a:xfrm>
          <a:prstGeom prst="snip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latin typeface="Candara" panose="020E0502030303020204" pitchFamily="34" charset="0"/>
                <a:cs typeface="Aharoni" panose="02010803020104030203" pitchFamily="2" charset="-79"/>
              </a:rPr>
              <a:t>Pingblender</a:t>
            </a:r>
            <a:r>
              <a:rPr lang="en-US" sz="1400" baseline="42000" dirty="0"/>
              <a:t>© </a:t>
            </a:r>
            <a:r>
              <a:rPr lang="en-US" sz="1400" dirty="0"/>
              <a:t> CPG</a:t>
            </a:r>
            <a:endParaRPr lang="en-US" i="1" baseline="42000" dirty="0">
              <a:latin typeface="Mangal Pro" panose="020B0502040204020203" pitchFamily="2" charset="0"/>
              <a:cs typeface="Mangal Pro" panose="020B0502040204020203" pitchFamily="2" charset="0"/>
            </a:endParaRPr>
          </a:p>
        </p:txBody>
      </p:sp>
      <p:cxnSp>
        <p:nvCxnSpPr>
          <p:cNvPr id="11" name="Straight Connector 10">
            <a:extLst>
              <a:ext uri="{FF2B5EF4-FFF2-40B4-BE49-F238E27FC236}">
                <a16:creationId xmlns:a16="http://schemas.microsoft.com/office/drawing/2014/main" id="{DAD21B20-0BDC-B97C-731D-3A8B796755FA}"/>
              </a:ext>
            </a:extLst>
          </p:cNvPr>
          <p:cNvCxnSpPr>
            <a:cxnSpLocks/>
          </p:cNvCxnSpPr>
          <p:nvPr/>
        </p:nvCxnSpPr>
        <p:spPr>
          <a:xfrm>
            <a:off x="113071" y="6571169"/>
            <a:ext cx="11965858" cy="0"/>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49B58B1F-7AC4-6F40-9C9F-33C06567840A}"/>
              </a:ext>
            </a:extLst>
          </p:cNvPr>
          <p:cNvSpPr txBox="1"/>
          <p:nvPr/>
        </p:nvSpPr>
        <p:spPr>
          <a:xfrm>
            <a:off x="0" y="6581001"/>
            <a:ext cx="11965857" cy="276999"/>
          </a:xfrm>
          <a:prstGeom prst="rect">
            <a:avLst/>
          </a:prstGeom>
          <a:noFill/>
        </p:spPr>
        <p:txBody>
          <a:bodyPr wrap="square">
            <a:spAutoFit/>
          </a:bodyPr>
          <a:lstStyle/>
          <a:p>
            <a:r>
              <a:rPr lang="en-US" sz="1200" dirty="0"/>
              <a:t>[Confidential]   Graffiti</a:t>
            </a:r>
            <a:r>
              <a:rPr lang="en-US" sz="1200" baseline="40000" dirty="0"/>
              <a:t>©</a:t>
            </a:r>
            <a:r>
              <a:rPr lang="en-US" sz="1200" dirty="0"/>
              <a:t>  Mimeograph Holdings, LLC  2016-2025 – All rights reserved. </a:t>
            </a:r>
          </a:p>
        </p:txBody>
      </p:sp>
      <p:sp>
        <p:nvSpPr>
          <p:cNvPr id="13" name="TextBox 12">
            <a:extLst>
              <a:ext uri="{FF2B5EF4-FFF2-40B4-BE49-F238E27FC236}">
                <a16:creationId xmlns:a16="http://schemas.microsoft.com/office/drawing/2014/main" id="{F7B2A87C-618F-252B-B2A5-E604957C3A13}"/>
              </a:ext>
            </a:extLst>
          </p:cNvPr>
          <p:cNvSpPr txBox="1"/>
          <p:nvPr/>
        </p:nvSpPr>
        <p:spPr>
          <a:xfrm>
            <a:off x="10127226" y="217168"/>
            <a:ext cx="1946787" cy="400110"/>
          </a:xfrm>
          <a:prstGeom prst="rect">
            <a:avLst/>
          </a:prstGeom>
          <a:noFill/>
        </p:spPr>
        <p:txBody>
          <a:bodyPr wrap="square" rtlCol="0">
            <a:spAutoFit/>
          </a:bodyPr>
          <a:lstStyle/>
          <a:p>
            <a:r>
              <a:rPr lang="en-US" sz="2000" b="1" dirty="0">
                <a:solidFill>
                  <a:srgbClr val="FF0000"/>
                </a:solidFill>
              </a:rPr>
              <a:t>CONFIDENTIAL </a:t>
            </a:r>
          </a:p>
        </p:txBody>
      </p:sp>
      <p:sp>
        <p:nvSpPr>
          <p:cNvPr id="14" name="Rectangle 13">
            <a:extLst>
              <a:ext uri="{FF2B5EF4-FFF2-40B4-BE49-F238E27FC236}">
                <a16:creationId xmlns:a16="http://schemas.microsoft.com/office/drawing/2014/main" id="{E0E981BC-649E-E5A7-BA0B-30B71CF775D4}"/>
              </a:ext>
            </a:extLst>
          </p:cNvPr>
          <p:cNvSpPr/>
          <p:nvPr/>
        </p:nvSpPr>
        <p:spPr>
          <a:xfrm>
            <a:off x="162231" y="2355709"/>
            <a:ext cx="2713703" cy="171047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000" dirty="0">
              <a:solidFill>
                <a:schemeClr val="tx2">
                  <a:lumMod val="50000"/>
                  <a:lumOff val="50000"/>
                </a:schemeClr>
              </a:solidFill>
            </a:endParaRPr>
          </a:p>
        </p:txBody>
      </p:sp>
      <p:sp>
        <p:nvSpPr>
          <p:cNvPr id="15" name="TextBox 14">
            <a:extLst>
              <a:ext uri="{FF2B5EF4-FFF2-40B4-BE49-F238E27FC236}">
                <a16:creationId xmlns:a16="http://schemas.microsoft.com/office/drawing/2014/main" id="{F7E50C24-59C4-A66B-B9FD-1D7EEAC493D4}"/>
              </a:ext>
            </a:extLst>
          </p:cNvPr>
          <p:cNvSpPr txBox="1"/>
          <p:nvPr/>
        </p:nvSpPr>
        <p:spPr>
          <a:xfrm>
            <a:off x="113071" y="978798"/>
            <a:ext cx="11960942" cy="646331"/>
          </a:xfrm>
          <a:prstGeom prst="rect">
            <a:avLst/>
          </a:prstGeom>
          <a:noFill/>
        </p:spPr>
        <p:txBody>
          <a:bodyPr wrap="square" rtlCol="0">
            <a:spAutoFit/>
          </a:bodyPr>
          <a:lstStyle/>
          <a:p>
            <a:r>
              <a:rPr lang="en-US" sz="1200" dirty="0" err="1"/>
              <a:t>Pingblender</a:t>
            </a:r>
            <a:r>
              <a:rPr lang="en-US" sz="1200" dirty="0"/>
              <a:t> CPG is the solution to the complex mess of transformation and coordination that takes place over the lifecycle of the message economy surrounding popular products and incentives. Quickly handle approval via workflow agents and leverage capacities of expertise informed ‘Agents’ to carry out functions interpreting the CPG economy in one or many product flagships, across the world. Make personalization relevant nuancing messaging with regional dialects, while targeting attributes to hydrate the RAG.</a:t>
            </a:r>
          </a:p>
        </p:txBody>
      </p:sp>
      <p:sp>
        <p:nvSpPr>
          <p:cNvPr id="16" name="Rectangle 15">
            <a:extLst>
              <a:ext uri="{FF2B5EF4-FFF2-40B4-BE49-F238E27FC236}">
                <a16:creationId xmlns:a16="http://schemas.microsoft.com/office/drawing/2014/main" id="{7D504A83-377A-9657-F0BA-24C791B7BDEA}"/>
              </a:ext>
            </a:extLst>
          </p:cNvPr>
          <p:cNvSpPr/>
          <p:nvPr/>
        </p:nvSpPr>
        <p:spPr>
          <a:xfrm>
            <a:off x="162231" y="5339192"/>
            <a:ext cx="11852786" cy="11502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tx2">
                  <a:lumMod val="75000"/>
                  <a:lumOff val="25000"/>
                </a:schemeClr>
              </a:solidFill>
            </a:endParaRPr>
          </a:p>
        </p:txBody>
      </p:sp>
      <p:sp>
        <p:nvSpPr>
          <p:cNvPr id="17" name="Rectangle 16">
            <a:extLst>
              <a:ext uri="{FF2B5EF4-FFF2-40B4-BE49-F238E27FC236}">
                <a16:creationId xmlns:a16="http://schemas.microsoft.com/office/drawing/2014/main" id="{21973292-4E95-B2BF-ED97-817FBA1E8A26}"/>
              </a:ext>
            </a:extLst>
          </p:cNvPr>
          <p:cNvSpPr/>
          <p:nvPr/>
        </p:nvSpPr>
        <p:spPr>
          <a:xfrm>
            <a:off x="252568" y="5778754"/>
            <a:ext cx="1735393" cy="336598"/>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Chat: Grimm</a:t>
            </a:r>
          </a:p>
        </p:txBody>
      </p:sp>
      <p:sp>
        <p:nvSpPr>
          <p:cNvPr id="18" name="Rectangle 17">
            <a:extLst>
              <a:ext uri="{FF2B5EF4-FFF2-40B4-BE49-F238E27FC236}">
                <a16:creationId xmlns:a16="http://schemas.microsoft.com/office/drawing/2014/main" id="{12D1BFB7-A16F-8414-FA7B-FA1363F2C55F}"/>
              </a:ext>
            </a:extLst>
          </p:cNvPr>
          <p:cNvSpPr/>
          <p:nvPr/>
        </p:nvSpPr>
        <p:spPr>
          <a:xfrm>
            <a:off x="2036508" y="5778754"/>
            <a:ext cx="1735393" cy="336598"/>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Show Materials</a:t>
            </a:r>
          </a:p>
        </p:txBody>
      </p:sp>
      <p:sp>
        <p:nvSpPr>
          <p:cNvPr id="19" name="Rectangle 18">
            <a:extLst>
              <a:ext uri="{FF2B5EF4-FFF2-40B4-BE49-F238E27FC236}">
                <a16:creationId xmlns:a16="http://schemas.microsoft.com/office/drawing/2014/main" id="{5450362A-9A26-95A5-D0AC-8A804CBB3D2C}"/>
              </a:ext>
            </a:extLst>
          </p:cNvPr>
          <p:cNvSpPr/>
          <p:nvPr/>
        </p:nvSpPr>
        <p:spPr>
          <a:xfrm>
            <a:off x="162231" y="4147881"/>
            <a:ext cx="11852786" cy="113051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783897BB-CFC4-6CFF-2B1A-F8C074FC81BF}"/>
              </a:ext>
            </a:extLst>
          </p:cNvPr>
          <p:cNvSpPr/>
          <p:nvPr/>
        </p:nvSpPr>
        <p:spPr>
          <a:xfrm>
            <a:off x="3202857" y="2362977"/>
            <a:ext cx="2713703" cy="171047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7E4814A-A69F-324D-744F-A5C802267380}"/>
              </a:ext>
            </a:extLst>
          </p:cNvPr>
          <p:cNvSpPr/>
          <p:nvPr/>
        </p:nvSpPr>
        <p:spPr>
          <a:xfrm>
            <a:off x="6228733" y="2370245"/>
            <a:ext cx="2713703" cy="171047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A48A3C5-E186-0C14-7ADD-BE567255F1EC}"/>
              </a:ext>
            </a:extLst>
          </p:cNvPr>
          <p:cNvSpPr/>
          <p:nvPr/>
        </p:nvSpPr>
        <p:spPr>
          <a:xfrm>
            <a:off x="9301314" y="2378348"/>
            <a:ext cx="2713703" cy="16814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000" dirty="0"/>
          </a:p>
        </p:txBody>
      </p:sp>
      <p:sp>
        <p:nvSpPr>
          <p:cNvPr id="23" name="TextBox 22">
            <a:extLst>
              <a:ext uri="{FF2B5EF4-FFF2-40B4-BE49-F238E27FC236}">
                <a16:creationId xmlns:a16="http://schemas.microsoft.com/office/drawing/2014/main" id="{104DF825-A4F0-3F04-116B-A3A99C490D50}"/>
              </a:ext>
            </a:extLst>
          </p:cNvPr>
          <p:cNvSpPr txBox="1"/>
          <p:nvPr/>
        </p:nvSpPr>
        <p:spPr>
          <a:xfrm>
            <a:off x="410495" y="5428988"/>
            <a:ext cx="11781505" cy="276999"/>
          </a:xfrm>
          <a:prstGeom prst="rect">
            <a:avLst/>
          </a:prstGeom>
          <a:noFill/>
        </p:spPr>
        <p:txBody>
          <a:bodyPr wrap="square" rtlCol="0">
            <a:spAutoFit/>
          </a:bodyPr>
          <a:lstStyle/>
          <a:p>
            <a:r>
              <a:rPr lang="en-US" sz="1200" dirty="0"/>
              <a:t>Data in the form of several inputs is used to craft conversation, and recommendations to the user, qualify its recommendations, and quantify the confidence of the advice.</a:t>
            </a:r>
            <a:endParaRPr lang="en-US" dirty="0"/>
          </a:p>
        </p:txBody>
      </p:sp>
      <p:sp>
        <p:nvSpPr>
          <p:cNvPr id="24" name="TextBox 23">
            <a:extLst>
              <a:ext uri="{FF2B5EF4-FFF2-40B4-BE49-F238E27FC236}">
                <a16:creationId xmlns:a16="http://schemas.microsoft.com/office/drawing/2014/main" id="{02AC1A94-B66E-D3AA-AD28-DFB4EDA3EC26}"/>
              </a:ext>
            </a:extLst>
          </p:cNvPr>
          <p:cNvSpPr txBox="1"/>
          <p:nvPr/>
        </p:nvSpPr>
        <p:spPr>
          <a:xfrm>
            <a:off x="410495" y="4224308"/>
            <a:ext cx="3404424" cy="954107"/>
          </a:xfrm>
          <a:prstGeom prst="rect">
            <a:avLst/>
          </a:prstGeom>
          <a:noFill/>
        </p:spPr>
        <p:txBody>
          <a:bodyPr wrap="square" rtlCol="0">
            <a:spAutoFit/>
          </a:bodyPr>
          <a:lstStyle/>
          <a:p>
            <a:r>
              <a:rPr lang="en-US" sz="1400" dirty="0"/>
              <a:t>Data is user-provided to the 23Controls unit mounted into the local network, and controlled locally ONLY by authorized parties, and is Zero-Trust by Design.</a:t>
            </a:r>
          </a:p>
        </p:txBody>
      </p:sp>
      <p:sp>
        <p:nvSpPr>
          <p:cNvPr id="25" name="TextBox 24">
            <a:extLst>
              <a:ext uri="{FF2B5EF4-FFF2-40B4-BE49-F238E27FC236}">
                <a16:creationId xmlns:a16="http://schemas.microsoft.com/office/drawing/2014/main" id="{280DD9D0-BC12-257D-D2F8-4A499881E3AF}"/>
              </a:ext>
            </a:extLst>
          </p:cNvPr>
          <p:cNvSpPr txBox="1"/>
          <p:nvPr/>
        </p:nvSpPr>
        <p:spPr>
          <a:xfrm>
            <a:off x="4454623" y="4245120"/>
            <a:ext cx="3268001" cy="954107"/>
          </a:xfrm>
          <a:prstGeom prst="rect">
            <a:avLst/>
          </a:prstGeom>
          <a:noFill/>
        </p:spPr>
        <p:txBody>
          <a:bodyPr wrap="square" rtlCol="0">
            <a:spAutoFit/>
          </a:bodyPr>
          <a:lstStyle/>
          <a:p>
            <a:r>
              <a:rPr lang="en-US" sz="1400" dirty="0"/>
              <a:t>Data is fully encrypted, using myriad algorithms – and is ONLY stored in raw form on the Graffiti Container, running on 23Controls. IT NEVER LEAVES HOME.</a:t>
            </a:r>
          </a:p>
        </p:txBody>
      </p:sp>
      <p:sp>
        <p:nvSpPr>
          <p:cNvPr id="26" name="TextBox 25">
            <a:extLst>
              <a:ext uri="{FF2B5EF4-FFF2-40B4-BE49-F238E27FC236}">
                <a16:creationId xmlns:a16="http://schemas.microsoft.com/office/drawing/2014/main" id="{5EC4B9A8-549F-49C3-BAD5-24C84254B393}"/>
              </a:ext>
            </a:extLst>
          </p:cNvPr>
          <p:cNvSpPr txBox="1"/>
          <p:nvPr/>
        </p:nvSpPr>
        <p:spPr>
          <a:xfrm>
            <a:off x="8513504" y="4245120"/>
            <a:ext cx="3268001" cy="954107"/>
          </a:xfrm>
          <a:prstGeom prst="rect">
            <a:avLst/>
          </a:prstGeom>
          <a:noFill/>
        </p:spPr>
        <p:txBody>
          <a:bodyPr wrap="square" rtlCol="0">
            <a:spAutoFit/>
          </a:bodyPr>
          <a:lstStyle/>
          <a:p>
            <a:r>
              <a:rPr lang="en-US" sz="1400" dirty="0"/>
              <a:t>A cleaned and normalized construct of a vector store is used by the underlying Large Language Model subscriptions to inform the detail and nuance</a:t>
            </a:r>
          </a:p>
        </p:txBody>
      </p:sp>
      <p:sp>
        <p:nvSpPr>
          <p:cNvPr id="27" name="Rectangle 26">
            <a:extLst>
              <a:ext uri="{FF2B5EF4-FFF2-40B4-BE49-F238E27FC236}">
                <a16:creationId xmlns:a16="http://schemas.microsoft.com/office/drawing/2014/main" id="{6AE9D40A-C460-4ED6-15EA-A7E90F1C452F}"/>
              </a:ext>
            </a:extLst>
          </p:cNvPr>
          <p:cNvSpPr/>
          <p:nvPr/>
        </p:nvSpPr>
        <p:spPr>
          <a:xfrm>
            <a:off x="3820448" y="5778754"/>
            <a:ext cx="1454562" cy="336598"/>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Upload Files </a:t>
            </a:r>
          </a:p>
        </p:txBody>
      </p:sp>
      <p:sp>
        <p:nvSpPr>
          <p:cNvPr id="28" name="Rectangle 27">
            <a:extLst>
              <a:ext uri="{FF2B5EF4-FFF2-40B4-BE49-F238E27FC236}">
                <a16:creationId xmlns:a16="http://schemas.microsoft.com/office/drawing/2014/main" id="{914FE913-23D9-FBEF-C502-F2A3804A1B4E}"/>
              </a:ext>
            </a:extLst>
          </p:cNvPr>
          <p:cNvSpPr/>
          <p:nvPr/>
        </p:nvSpPr>
        <p:spPr>
          <a:xfrm>
            <a:off x="5321408" y="5778754"/>
            <a:ext cx="2055544" cy="336598"/>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Connect Accounts</a:t>
            </a:r>
          </a:p>
        </p:txBody>
      </p:sp>
      <p:sp>
        <p:nvSpPr>
          <p:cNvPr id="29" name="Rectangle 28">
            <a:extLst>
              <a:ext uri="{FF2B5EF4-FFF2-40B4-BE49-F238E27FC236}">
                <a16:creationId xmlns:a16="http://schemas.microsoft.com/office/drawing/2014/main" id="{A9FDB254-1AD9-D1A0-F075-7FC2660C4D0A}"/>
              </a:ext>
            </a:extLst>
          </p:cNvPr>
          <p:cNvSpPr/>
          <p:nvPr/>
        </p:nvSpPr>
        <p:spPr>
          <a:xfrm>
            <a:off x="7423350" y="5778754"/>
            <a:ext cx="2350523" cy="336598"/>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Orchestration</a:t>
            </a:r>
          </a:p>
        </p:txBody>
      </p:sp>
      <p:sp>
        <p:nvSpPr>
          <p:cNvPr id="30" name="Rectangle 29">
            <a:extLst>
              <a:ext uri="{FF2B5EF4-FFF2-40B4-BE49-F238E27FC236}">
                <a16:creationId xmlns:a16="http://schemas.microsoft.com/office/drawing/2014/main" id="{CDAB2EC1-026A-5FB5-71CF-20D7318072FA}"/>
              </a:ext>
            </a:extLst>
          </p:cNvPr>
          <p:cNvSpPr/>
          <p:nvPr/>
        </p:nvSpPr>
        <p:spPr>
          <a:xfrm>
            <a:off x="9820271" y="5778754"/>
            <a:ext cx="1961234" cy="336598"/>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31" name="TextBox 30">
            <a:extLst>
              <a:ext uri="{FF2B5EF4-FFF2-40B4-BE49-F238E27FC236}">
                <a16:creationId xmlns:a16="http://schemas.microsoft.com/office/drawing/2014/main" id="{C0BCAFD8-C654-2F44-C6A3-D9458940BE14}"/>
              </a:ext>
            </a:extLst>
          </p:cNvPr>
          <p:cNvSpPr txBox="1"/>
          <p:nvPr/>
        </p:nvSpPr>
        <p:spPr>
          <a:xfrm>
            <a:off x="528482" y="6163914"/>
            <a:ext cx="11781505" cy="276999"/>
          </a:xfrm>
          <a:prstGeom prst="rect">
            <a:avLst/>
          </a:prstGeom>
          <a:noFill/>
        </p:spPr>
        <p:txBody>
          <a:bodyPr wrap="square" rtlCol="0">
            <a:spAutoFit/>
          </a:bodyPr>
          <a:lstStyle/>
          <a:p>
            <a:r>
              <a:rPr lang="en-US" sz="1200" dirty="0"/>
              <a:t>Quality of the recommendations and advice are regularly traced, trained, and tuned to assure that the best mix of subjective advice and LLM Support are considered.</a:t>
            </a:r>
            <a:endParaRPr lang="en-US" dirty="0"/>
          </a:p>
        </p:txBody>
      </p:sp>
      <p:pic>
        <p:nvPicPr>
          <p:cNvPr id="2052" name="Picture 4">
            <a:extLst>
              <a:ext uri="{FF2B5EF4-FFF2-40B4-BE49-F238E27FC236}">
                <a16:creationId xmlns:a16="http://schemas.microsoft.com/office/drawing/2014/main" id="{114B9D2D-AF90-A3F4-B22F-B2D90816D2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218" y="2362976"/>
            <a:ext cx="2371725" cy="16573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C4F8E6F-FC9D-B3AE-6BAD-082FC1404F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3845" y="2362976"/>
            <a:ext cx="2371725" cy="16573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9736851B-5782-E4A0-A580-91FE8D71B6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9721" y="2376607"/>
            <a:ext cx="2371725" cy="16573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1AC0B29C-31FD-788B-0E13-CD91A87DEC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96252" y="2384532"/>
            <a:ext cx="2371725"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313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FF3727-83F2-494E-5C7E-A7E2D771FD1C}"/>
              </a:ext>
            </a:extLst>
          </p:cNvPr>
          <p:cNvSpPr txBox="1"/>
          <p:nvPr/>
        </p:nvSpPr>
        <p:spPr>
          <a:xfrm>
            <a:off x="338826" y="168785"/>
            <a:ext cx="4680155" cy="523220"/>
          </a:xfrm>
          <a:prstGeom prst="rect">
            <a:avLst/>
          </a:prstGeom>
          <a:noFill/>
        </p:spPr>
        <p:txBody>
          <a:bodyPr wrap="square" rtlCol="0">
            <a:spAutoFit/>
          </a:bodyPr>
          <a:lstStyle/>
          <a:p>
            <a:r>
              <a:rPr lang="en-US" dirty="0"/>
              <a:t>Meet the </a:t>
            </a:r>
            <a:r>
              <a:rPr lang="en-US" sz="2800" i="1" dirty="0">
                <a:solidFill>
                  <a:schemeClr val="accent4">
                    <a:lumMod val="75000"/>
                  </a:schemeClr>
                </a:solidFill>
              </a:rPr>
              <a:t>Scrambler</a:t>
            </a:r>
            <a:endParaRPr lang="en-US" i="1" dirty="0">
              <a:solidFill>
                <a:schemeClr val="accent4">
                  <a:lumMod val="75000"/>
                </a:schemeClr>
              </a:solidFill>
            </a:endParaRPr>
          </a:p>
        </p:txBody>
      </p:sp>
      <p:sp>
        <p:nvSpPr>
          <p:cNvPr id="3" name="TextBox 2">
            <a:extLst>
              <a:ext uri="{FF2B5EF4-FFF2-40B4-BE49-F238E27FC236}">
                <a16:creationId xmlns:a16="http://schemas.microsoft.com/office/drawing/2014/main" id="{1E986E22-EF50-82A6-2B47-C7FAF006FE64}"/>
              </a:ext>
            </a:extLst>
          </p:cNvPr>
          <p:cNvSpPr txBox="1"/>
          <p:nvPr/>
        </p:nvSpPr>
        <p:spPr>
          <a:xfrm>
            <a:off x="462116" y="766732"/>
            <a:ext cx="11238271" cy="6040115"/>
          </a:xfrm>
          <a:prstGeom prst="rect">
            <a:avLst/>
          </a:prstGeom>
          <a:noFill/>
        </p:spPr>
        <p:txBody>
          <a:bodyPr wrap="square" rtlCol="0">
            <a:spAutoFit/>
          </a:bodyPr>
          <a:lstStyle/>
          <a:p>
            <a:r>
              <a:rPr lang="en-US" dirty="0"/>
              <a:t>In the same vein as a game console for your use with DLC, cartridge, or disc: Scrambler handles the hard part of getting Generative AI running for your individual or organizational use. Just like a plug and play unit, with secure access to models and markets where you can drop and modify objects to define primary functions of the AI Entity secured with constructs and feedback cores to help you work easier with it. The unit is inexpensive by design, to help assure that the world has a say in how it wants to interact with AI. </a:t>
            </a:r>
          </a:p>
          <a:p>
            <a:endParaRPr lang="en-US" dirty="0"/>
          </a:p>
          <a:p>
            <a:r>
              <a:rPr lang="en-US" dirty="0"/>
              <a:t>Scrambler is outfitted with key base modified OS for deployment. </a:t>
            </a:r>
          </a:p>
          <a:p>
            <a:endParaRPr lang="en-US" dirty="0"/>
          </a:p>
          <a:p>
            <a:endParaRPr lang="en-US" dirty="0"/>
          </a:p>
          <a:p>
            <a:endParaRPr lang="en-US" dirty="0"/>
          </a:p>
          <a:p>
            <a:endParaRPr lang="en-US" dirty="0"/>
          </a:p>
          <a:p>
            <a:endParaRPr lang="en-US" dirty="0"/>
          </a:p>
          <a:p>
            <a:endParaRPr lang="en-US" dirty="0"/>
          </a:p>
          <a:p>
            <a:endParaRPr lang="en-US" dirty="0"/>
          </a:p>
          <a:p>
            <a:r>
              <a:rPr lang="en-US" b="1" dirty="0"/>
              <a:t>    </a:t>
            </a:r>
            <a:r>
              <a:rPr lang="en-US" sz="1400" b="1" dirty="0"/>
              <a:t>Activate Graffiti Amp Record	                Initiate Scrambler Imaging                               Configure Cloud Integration                            23Controls</a:t>
            </a:r>
            <a:br>
              <a:rPr lang="en-US" sz="1400" b="1" dirty="0"/>
            </a:br>
            <a:r>
              <a:rPr lang="en-US" sz="1400" b="1" dirty="0"/>
              <a:t>										  	</a:t>
            </a:r>
            <a:r>
              <a:rPr lang="en-US" sz="1400" b="1" dirty="0">
                <a:solidFill>
                  <a:schemeClr val="tx2">
                    <a:lumMod val="50000"/>
                    <a:lumOff val="50000"/>
                  </a:schemeClr>
                </a:solidFill>
              </a:rPr>
              <a:t>Run Unit</a:t>
            </a:r>
            <a:endParaRPr lang="en-US" sz="1050" b="1" dirty="0"/>
          </a:p>
          <a:p>
            <a:r>
              <a:rPr lang="en-US" b="1" dirty="0">
                <a:solidFill>
                  <a:schemeClr val="tx2">
                    <a:lumMod val="50000"/>
                    <a:lumOff val="50000"/>
                  </a:schemeClr>
                </a:solidFill>
              </a:rPr>
              <a:t>The key features include:</a:t>
            </a:r>
          </a:p>
          <a:p>
            <a:pPr marL="342900" indent="-342900">
              <a:buFont typeface="+mj-lt"/>
              <a:buAutoNum type="arabicPeriod"/>
            </a:pPr>
            <a:r>
              <a:rPr lang="en-US" sz="1400" dirty="0"/>
              <a:t>A Deployment package (micro-application) which proceeds through the setup. </a:t>
            </a:r>
          </a:p>
          <a:p>
            <a:pPr marL="342900" indent="-342900">
              <a:buFont typeface="+mj-lt"/>
              <a:buAutoNum type="arabicPeriod"/>
            </a:pPr>
            <a:r>
              <a:rPr lang="en-US" sz="1400" dirty="0"/>
              <a:t>A Security Package – which helps assure that the localized data and the cloud data are in Enclave</a:t>
            </a:r>
          </a:p>
          <a:p>
            <a:pPr marL="342900" indent="-342900">
              <a:buFont typeface="+mj-lt"/>
              <a:buAutoNum type="arabicPeriod"/>
            </a:pPr>
            <a:r>
              <a:rPr lang="en-US" sz="1400" dirty="0"/>
              <a:t>A Cloud Package – this assures seamless and simple integration into key cloud architectures (AWS/Azure)</a:t>
            </a:r>
          </a:p>
          <a:p>
            <a:pPr marL="342900" indent="-342900">
              <a:buFont typeface="+mj-lt"/>
              <a:buAutoNum type="arabicPeriod"/>
            </a:pPr>
            <a:r>
              <a:rPr lang="en-US" sz="1400" dirty="0"/>
              <a:t>Graffiti AI Amplifier – this is a local network client interface for the AI Services and A2A Workflows. </a:t>
            </a:r>
          </a:p>
          <a:p>
            <a:pPr marL="342900" indent="-342900">
              <a:buFont typeface="+mj-lt"/>
              <a:buAutoNum type="arabicPeriod"/>
            </a:pPr>
            <a:r>
              <a:rPr lang="en-US" sz="1400" dirty="0"/>
              <a:t>Data Controls Interface – 23Controls runs a container for local normalization, sector services &amp; collections</a:t>
            </a:r>
          </a:p>
        </p:txBody>
      </p:sp>
      <p:sp>
        <p:nvSpPr>
          <p:cNvPr id="4" name="TextBox 3">
            <a:extLst>
              <a:ext uri="{FF2B5EF4-FFF2-40B4-BE49-F238E27FC236}">
                <a16:creationId xmlns:a16="http://schemas.microsoft.com/office/drawing/2014/main" id="{66E52210-B51E-A3CF-4453-78497ACFD3EA}"/>
              </a:ext>
            </a:extLst>
          </p:cNvPr>
          <p:cNvSpPr txBox="1"/>
          <p:nvPr/>
        </p:nvSpPr>
        <p:spPr>
          <a:xfrm>
            <a:off x="10127226" y="217168"/>
            <a:ext cx="1946787" cy="400110"/>
          </a:xfrm>
          <a:prstGeom prst="rect">
            <a:avLst/>
          </a:prstGeom>
          <a:noFill/>
        </p:spPr>
        <p:txBody>
          <a:bodyPr wrap="square" rtlCol="0">
            <a:spAutoFit/>
          </a:bodyPr>
          <a:lstStyle/>
          <a:p>
            <a:r>
              <a:rPr lang="en-US" sz="2000" b="1" dirty="0">
                <a:solidFill>
                  <a:srgbClr val="FF0000"/>
                </a:solidFill>
              </a:rPr>
              <a:t>CONFIDENTIAL </a:t>
            </a:r>
          </a:p>
        </p:txBody>
      </p:sp>
      <p:pic>
        <p:nvPicPr>
          <p:cNvPr id="1026" name="Picture 2">
            <a:extLst>
              <a:ext uri="{FF2B5EF4-FFF2-40B4-BE49-F238E27FC236}">
                <a16:creationId xmlns:a16="http://schemas.microsoft.com/office/drawing/2014/main" id="{B291273A-C245-7AAB-6B06-3FFD35ADA9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1636" y="2777874"/>
            <a:ext cx="2814317" cy="18519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9A67A449-58E2-483F-73F9-C0A19F3BCFF6}"/>
              </a:ext>
            </a:extLst>
          </p:cNvPr>
          <p:cNvSpPr/>
          <p:nvPr/>
        </p:nvSpPr>
        <p:spPr>
          <a:xfrm>
            <a:off x="593250" y="2948683"/>
            <a:ext cx="2488998" cy="1510302"/>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SynthetIQ Signals</a:t>
            </a:r>
            <a:br>
              <a:rPr lang="en-US" dirty="0"/>
            </a:br>
            <a:r>
              <a:rPr lang="en-US" dirty="0"/>
              <a:t>Account</a:t>
            </a:r>
          </a:p>
        </p:txBody>
      </p:sp>
      <p:cxnSp>
        <p:nvCxnSpPr>
          <p:cNvPr id="7" name="Straight Arrow Connector 6">
            <a:extLst>
              <a:ext uri="{FF2B5EF4-FFF2-40B4-BE49-F238E27FC236}">
                <a16:creationId xmlns:a16="http://schemas.microsoft.com/office/drawing/2014/main" id="{FCB745D2-BACD-F58B-5928-D47E1F19CBAA}"/>
              </a:ext>
            </a:extLst>
          </p:cNvPr>
          <p:cNvCxnSpPr>
            <a:cxnSpLocks/>
          </p:cNvCxnSpPr>
          <p:nvPr/>
        </p:nvCxnSpPr>
        <p:spPr>
          <a:xfrm>
            <a:off x="3133618" y="3703833"/>
            <a:ext cx="51370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F422D302-7C8B-0EE7-52AA-A873AC854D66}"/>
              </a:ext>
            </a:extLst>
          </p:cNvPr>
          <p:cNvPicPr>
            <a:picLocks noChangeAspect="1"/>
          </p:cNvPicPr>
          <p:nvPr/>
        </p:nvPicPr>
        <p:blipFill>
          <a:blip r:embed="rId3"/>
          <a:stretch>
            <a:fillRect/>
          </a:stretch>
        </p:blipFill>
        <p:spPr>
          <a:xfrm>
            <a:off x="6571443" y="2856216"/>
            <a:ext cx="3342786" cy="1695236"/>
          </a:xfrm>
          <a:prstGeom prst="rect">
            <a:avLst/>
          </a:prstGeom>
        </p:spPr>
      </p:pic>
      <p:cxnSp>
        <p:nvCxnSpPr>
          <p:cNvPr id="11" name="Straight Arrow Connector 10">
            <a:extLst>
              <a:ext uri="{FF2B5EF4-FFF2-40B4-BE49-F238E27FC236}">
                <a16:creationId xmlns:a16="http://schemas.microsoft.com/office/drawing/2014/main" id="{55CE8127-C6D6-625B-52E9-8C543484C977}"/>
              </a:ext>
            </a:extLst>
          </p:cNvPr>
          <p:cNvCxnSpPr>
            <a:cxnSpLocks/>
            <a:stCxn id="1026" idx="3"/>
            <a:endCxn id="9" idx="1"/>
          </p:cNvCxnSpPr>
          <p:nvPr/>
        </p:nvCxnSpPr>
        <p:spPr>
          <a:xfrm>
            <a:off x="6335953" y="3703834"/>
            <a:ext cx="23549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30" name="Picture 6">
            <a:extLst>
              <a:ext uri="{FF2B5EF4-FFF2-40B4-BE49-F238E27FC236}">
                <a16:creationId xmlns:a16="http://schemas.microsoft.com/office/drawing/2014/main" id="{9D7C26AE-27CB-DE3E-B6E3-FA12D246CA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3060" y="2923168"/>
            <a:ext cx="1164676" cy="1628284"/>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42855279-CFF6-0E1B-42DD-DDD104A26C2E}"/>
              </a:ext>
            </a:extLst>
          </p:cNvPr>
          <p:cNvCxnSpPr>
            <a:cxnSpLocks/>
            <a:stCxn id="9" idx="3"/>
          </p:cNvCxnSpPr>
          <p:nvPr/>
        </p:nvCxnSpPr>
        <p:spPr>
          <a:xfrm flipV="1">
            <a:off x="9914229" y="3703833"/>
            <a:ext cx="54486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33AF0A6E-8D53-D051-958C-11B0990B679A}"/>
              </a:ext>
            </a:extLst>
          </p:cNvPr>
          <p:cNvSpPr txBox="1"/>
          <p:nvPr/>
        </p:nvSpPr>
        <p:spPr>
          <a:xfrm>
            <a:off x="0" y="6581001"/>
            <a:ext cx="11965857" cy="276999"/>
          </a:xfrm>
          <a:prstGeom prst="rect">
            <a:avLst/>
          </a:prstGeom>
          <a:noFill/>
        </p:spPr>
        <p:txBody>
          <a:bodyPr wrap="square">
            <a:spAutoFit/>
          </a:bodyPr>
          <a:lstStyle/>
          <a:p>
            <a:r>
              <a:rPr lang="en-US" sz="1200" dirty="0"/>
              <a:t>[Confidential]   Graffiti</a:t>
            </a:r>
            <a:r>
              <a:rPr lang="en-US" sz="1200" baseline="40000" dirty="0"/>
              <a:t>©</a:t>
            </a:r>
            <a:r>
              <a:rPr lang="en-US" sz="1200" dirty="0"/>
              <a:t>  Mimeograph Holdings, LLC  2016-2025 – All rights reserved. </a:t>
            </a:r>
          </a:p>
        </p:txBody>
      </p:sp>
    </p:spTree>
    <p:extLst>
      <p:ext uri="{BB962C8B-B14F-4D97-AF65-F5344CB8AC3E}">
        <p14:creationId xmlns:p14="http://schemas.microsoft.com/office/powerpoint/2010/main" val="263469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E821D-7423-8F34-5009-832D9B6429F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1B4FC55-73B7-CDA6-D0BE-144674090C6B}"/>
              </a:ext>
            </a:extLst>
          </p:cNvPr>
          <p:cNvSpPr txBox="1"/>
          <p:nvPr/>
        </p:nvSpPr>
        <p:spPr>
          <a:xfrm>
            <a:off x="511278" y="452285"/>
            <a:ext cx="11228438" cy="338554"/>
          </a:xfrm>
          <a:prstGeom prst="rect">
            <a:avLst/>
          </a:prstGeom>
          <a:noFill/>
        </p:spPr>
        <p:txBody>
          <a:bodyPr wrap="square" rtlCol="0">
            <a:spAutoFit/>
          </a:bodyPr>
          <a:lstStyle/>
          <a:p>
            <a:r>
              <a:rPr lang="en-US" sz="1600" b="1" dirty="0"/>
              <a:t>SIMPLE CLIENT ACTIVATION : Configure the unit scope and address regional data limitations.</a:t>
            </a:r>
          </a:p>
        </p:txBody>
      </p:sp>
      <p:pic>
        <p:nvPicPr>
          <p:cNvPr id="5" name="Picture 4">
            <a:extLst>
              <a:ext uri="{FF2B5EF4-FFF2-40B4-BE49-F238E27FC236}">
                <a16:creationId xmlns:a16="http://schemas.microsoft.com/office/drawing/2014/main" id="{89DBCEB7-47B1-63F3-0B49-1D4BBE34F46F}"/>
              </a:ext>
            </a:extLst>
          </p:cNvPr>
          <p:cNvPicPr>
            <a:picLocks noChangeAspect="1"/>
          </p:cNvPicPr>
          <p:nvPr/>
        </p:nvPicPr>
        <p:blipFill>
          <a:blip r:embed="rId2"/>
          <a:stretch>
            <a:fillRect/>
          </a:stretch>
        </p:blipFill>
        <p:spPr>
          <a:xfrm>
            <a:off x="511278" y="945682"/>
            <a:ext cx="11360354" cy="3729059"/>
          </a:xfrm>
          <a:prstGeom prst="rect">
            <a:avLst/>
          </a:prstGeom>
        </p:spPr>
      </p:pic>
      <p:sp>
        <p:nvSpPr>
          <p:cNvPr id="6" name="TextBox 5">
            <a:extLst>
              <a:ext uri="{FF2B5EF4-FFF2-40B4-BE49-F238E27FC236}">
                <a16:creationId xmlns:a16="http://schemas.microsoft.com/office/drawing/2014/main" id="{ECEE8FD6-D577-5A24-3096-440AAFAECBC2}"/>
              </a:ext>
            </a:extLst>
          </p:cNvPr>
          <p:cNvSpPr txBox="1"/>
          <p:nvPr/>
        </p:nvSpPr>
        <p:spPr>
          <a:xfrm>
            <a:off x="616448" y="4829584"/>
            <a:ext cx="11123267" cy="1200329"/>
          </a:xfrm>
          <a:prstGeom prst="rect">
            <a:avLst/>
          </a:prstGeom>
          <a:noFill/>
        </p:spPr>
        <p:txBody>
          <a:bodyPr wrap="square" rtlCol="0">
            <a:spAutoFit/>
          </a:bodyPr>
          <a:lstStyle/>
          <a:p>
            <a:r>
              <a:rPr lang="en-US" dirty="0"/>
              <a:t>An account created on any of the properties will allow for configuration based on a series of rules and interactions with the agents on the federated application cores.  These will help to promote agent coverage in cases across the organizational goals and objectives, and in complex regulatory spaces, without having to adapt or update firewall rules to accommodate DEPLOYMENT.</a:t>
            </a:r>
          </a:p>
        </p:txBody>
      </p:sp>
      <p:sp>
        <p:nvSpPr>
          <p:cNvPr id="7" name="TextBox 6">
            <a:extLst>
              <a:ext uri="{FF2B5EF4-FFF2-40B4-BE49-F238E27FC236}">
                <a16:creationId xmlns:a16="http://schemas.microsoft.com/office/drawing/2014/main" id="{F6170757-8FC0-A69F-7F77-A638673B4F1E}"/>
              </a:ext>
            </a:extLst>
          </p:cNvPr>
          <p:cNvSpPr txBox="1"/>
          <p:nvPr/>
        </p:nvSpPr>
        <p:spPr>
          <a:xfrm>
            <a:off x="0" y="6581001"/>
            <a:ext cx="11965857" cy="276999"/>
          </a:xfrm>
          <a:prstGeom prst="rect">
            <a:avLst/>
          </a:prstGeom>
          <a:noFill/>
        </p:spPr>
        <p:txBody>
          <a:bodyPr wrap="square">
            <a:spAutoFit/>
          </a:bodyPr>
          <a:lstStyle/>
          <a:p>
            <a:r>
              <a:rPr lang="en-US" sz="1200" dirty="0"/>
              <a:t>[Confidential]   Graffiti</a:t>
            </a:r>
            <a:r>
              <a:rPr lang="en-US" sz="1200" baseline="40000" dirty="0"/>
              <a:t>©</a:t>
            </a:r>
            <a:r>
              <a:rPr lang="en-US" sz="1200" dirty="0"/>
              <a:t>  Mimeograph Holdings, LLC  2016-2025 – All rights reserved. </a:t>
            </a:r>
          </a:p>
        </p:txBody>
      </p:sp>
      <p:sp>
        <p:nvSpPr>
          <p:cNvPr id="8" name="TextBox 7">
            <a:extLst>
              <a:ext uri="{FF2B5EF4-FFF2-40B4-BE49-F238E27FC236}">
                <a16:creationId xmlns:a16="http://schemas.microsoft.com/office/drawing/2014/main" id="{92220186-FD21-58DA-2B31-7FAAE55336E9}"/>
              </a:ext>
            </a:extLst>
          </p:cNvPr>
          <p:cNvSpPr txBox="1"/>
          <p:nvPr/>
        </p:nvSpPr>
        <p:spPr>
          <a:xfrm>
            <a:off x="10127226" y="217168"/>
            <a:ext cx="1946787" cy="400110"/>
          </a:xfrm>
          <a:prstGeom prst="rect">
            <a:avLst/>
          </a:prstGeom>
          <a:noFill/>
        </p:spPr>
        <p:txBody>
          <a:bodyPr wrap="square" rtlCol="0">
            <a:spAutoFit/>
          </a:bodyPr>
          <a:lstStyle/>
          <a:p>
            <a:r>
              <a:rPr lang="en-US" sz="2000" b="1" dirty="0">
                <a:solidFill>
                  <a:srgbClr val="FF0000"/>
                </a:solidFill>
              </a:rPr>
              <a:t>CONFIDENTIAL </a:t>
            </a:r>
          </a:p>
        </p:txBody>
      </p:sp>
    </p:spTree>
    <p:extLst>
      <p:ext uri="{BB962C8B-B14F-4D97-AF65-F5344CB8AC3E}">
        <p14:creationId xmlns:p14="http://schemas.microsoft.com/office/powerpoint/2010/main" val="894053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18745-91ED-FD2F-F1DC-6B14A463AB6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10C4F16-D767-B9B7-348C-F4175BF0857D}"/>
              </a:ext>
            </a:extLst>
          </p:cNvPr>
          <p:cNvSpPr txBox="1"/>
          <p:nvPr/>
        </p:nvSpPr>
        <p:spPr>
          <a:xfrm>
            <a:off x="511278" y="452285"/>
            <a:ext cx="11228438" cy="338554"/>
          </a:xfrm>
          <a:prstGeom prst="rect">
            <a:avLst/>
          </a:prstGeom>
          <a:noFill/>
        </p:spPr>
        <p:txBody>
          <a:bodyPr wrap="square" rtlCol="0">
            <a:spAutoFit/>
          </a:bodyPr>
          <a:lstStyle/>
          <a:p>
            <a:r>
              <a:rPr lang="en-US" sz="1600" b="1" dirty="0"/>
              <a:t>SIMPLE CLIENT ACTIVATION : Configure the unit scope and address regional data limitations.</a:t>
            </a:r>
          </a:p>
        </p:txBody>
      </p:sp>
      <p:sp>
        <p:nvSpPr>
          <p:cNvPr id="6" name="TextBox 5">
            <a:extLst>
              <a:ext uri="{FF2B5EF4-FFF2-40B4-BE49-F238E27FC236}">
                <a16:creationId xmlns:a16="http://schemas.microsoft.com/office/drawing/2014/main" id="{1FFDBB99-7C9A-0E28-FBBE-14410BA45D68}"/>
              </a:ext>
            </a:extLst>
          </p:cNvPr>
          <p:cNvSpPr txBox="1"/>
          <p:nvPr/>
        </p:nvSpPr>
        <p:spPr>
          <a:xfrm>
            <a:off x="563863" y="5327516"/>
            <a:ext cx="11123267" cy="1077218"/>
          </a:xfrm>
          <a:prstGeom prst="rect">
            <a:avLst/>
          </a:prstGeom>
          <a:noFill/>
        </p:spPr>
        <p:txBody>
          <a:bodyPr wrap="square" rtlCol="0">
            <a:spAutoFit/>
          </a:bodyPr>
          <a:lstStyle/>
          <a:p>
            <a:r>
              <a:rPr lang="en-US" sz="1600" dirty="0"/>
              <a:t>With a proper activation code (ETH NFT Token validated on chain) the Graffiti Scrambler unit will have the ability to connect and interface with the underlying Cloud Infrastructure via build instructions and subscription IAM roles. Scripts execute to build out the unit synthetic cloud connections for storage and processing the CICD Containers on a democratized but controlled and secure environment. </a:t>
            </a:r>
          </a:p>
        </p:txBody>
      </p:sp>
      <p:sp>
        <p:nvSpPr>
          <p:cNvPr id="3" name="TextBox 2">
            <a:extLst>
              <a:ext uri="{FF2B5EF4-FFF2-40B4-BE49-F238E27FC236}">
                <a16:creationId xmlns:a16="http://schemas.microsoft.com/office/drawing/2014/main" id="{3243EA65-8CD3-A5AD-D93D-7D82A0665C27}"/>
              </a:ext>
            </a:extLst>
          </p:cNvPr>
          <p:cNvSpPr txBox="1"/>
          <p:nvPr/>
        </p:nvSpPr>
        <p:spPr>
          <a:xfrm>
            <a:off x="0" y="6581001"/>
            <a:ext cx="11965857" cy="276999"/>
          </a:xfrm>
          <a:prstGeom prst="rect">
            <a:avLst/>
          </a:prstGeom>
          <a:noFill/>
        </p:spPr>
        <p:txBody>
          <a:bodyPr wrap="square">
            <a:spAutoFit/>
          </a:bodyPr>
          <a:lstStyle/>
          <a:p>
            <a:r>
              <a:rPr lang="en-US" sz="1200" dirty="0"/>
              <a:t>[Confidential]   Graffiti</a:t>
            </a:r>
            <a:r>
              <a:rPr lang="en-US" sz="1200" baseline="40000" dirty="0"/>
              <a:t>©</a:t>
            </a:r>
            <a:r>
              <a:rPr lang="en-US" sz="1200" dirty="0"/>
              <a:t>  Mimeograph Holdings, LLC  2016-2025 – All rights reserved. </a:t>
            </a:r>
          </a:p>
        </p:txBody>
      </p:sp>
      <p:sp>
        <p:nvSpPr>
          <p:cNvPr id="4" name="TextBox 3">
            <a:extLst>
              <a:ext uri="{FF2B5EF4-FFF2-40B4-BE49-F238E27FC236}">
                <a16:creationId xmlns:a16="http://schemas.microsoft.com/office/drawing/2014/main" id="{D13836B5-9E7C-370E-A4A1-8033CFB9D25C}"/>
              </a:ext>
            </a:extLst>
          </p:cNvPr>
          <p:cNvSpPr txBox="1"/>
          <p:nvPr/>
        </p:nvSpPr>
        <p:spPr>
          <a:xfrm>
            <a:off x="10127226" y="217168"/>
            <a:ext cx="1946787" cy="400110"/>
          </a:xfrm>
          <a:prstGeom prst="rect">
            <a:avLst/>
          </a:prstGeom>
          <a:noFill/>
        </p:spPr>
        <p:txBody>
          <a:bodyPr wrap="square" rtlCol="0">
            <a:spAutoFit/>
          </a:bodyPr>
          <a:lstStyle/>
          <a:p>
            <a:r>
              <a:rPr lang="en-US" sz="2000" b="1" dirty="0">
                <a:solidFill>
                  <a:srgbClr val="FF0000"/>
                </a:solidFill>
              </a:rPr>
              <a:t>CONFIDENTIAL </a:t>
            </a:r>
          </a:p>
        </p:txBody>
      </p:sp>
      <p:pic>
        <p:nvPicPr>
          <p:cNvPr id="8" name="Picture 7">
            <a:extLst>
              <a:ext uri="{FF2B5EF4-FFF2-40B4-BE49-F238E27FC236}">
                <a16:creationId xmlns:a16="http://schemas.microsoft.com/office/drawing/2014/main" id="{9EE0D1ED-241F-1111-1805-1041554A1D73}"/>
              </a:ext>
            </a:extLst>
          </p:cNvPr>
          <p:cNvPicPr>
            <a:picLocks noChangeAspect="1"/>
          </p:cNvPicPr>
          <p:nvPr/>
        </p:nvPicPr>
        <p:blipFill>
          <a:blip r:embed="rId2"/>
          <a:stretch>
            <a:fillRect/>
          </a:stretch>
        </p:blipFill>
        <p:spPr>
          <a:xfrm>
            <a:off x="1183806" y="790839"/>
            <a:ext cx="9645155" cy="4536677"/>
          </a:xfrm>
          <a:prstGeom prst="rect">
            <a:avLst/>
          </a:prstGeom>
        </p:spPr>
      </p:pic>
    </p:spTree>
    <p:extLst>
      <p:ext uri="{BB962C8B-B14F-4D97-AF65-F5344CB8AC3E}">
        <p14:creationId xmlns:p14="http://schemas.microsoft.com/office/powerpoint/2010/main" val="1997277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1112C-499A-02C2-C354-922A551B4EE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618EE61-2F50-51A6-2F91-D1C902A307C7}"/>
              </a:ext>
            </a:extLst>
          </p:cNvPr>
          <p:cNvSpPr txBox="1"/>
          <p:nvPr/>
        </p:nvSpPr>
        <p:spPr>
          <a:xfrm>
            <a:off x="511278" y="452285"/>
            <a:ext cx="11228438" cy="338554"/>
          </a:xfrm>
          <a:prstGeom prst="rect">
            <a:avLst/>
          </a:prstGeom>
          <a:noFill/>
        </p:spPr>
        <p:txBody>
          <a:bodyPr wrap="square" rtlCol="0">
            <a:spAutoFit/>
          </a:bodyPr>
          <a:lstStyle/>
          <a:p>
            <a:r>
              <a:rPr lang="en-US" sz="1600" b="1" dirty="0"/>
              <a:t>SCALING CLOUD DEPLOYMENT:   </a:t>
            </a:r>
            <a:r>
              <a:rPr lang="en-US" sz="1600" i="1" dirty="0">
                <a:solidFill>
                  <a:schemeClr val="tx2">
                    <a:lumMod val="50000"/>
                    <a:lumOff val="50000"/>
                  </a:schemeClr>
                </a:solidFill>
              </a:rPr>
              <a:t>Application Functions with MCP Access Across the User Plane</a:t>
            </a:r>
          </a:p>
        </p:txBody>
      </p:sp>
      <p:sp>
        <p:nvSpPr>
          <p:cNvPr id="6" name="TextBox 5">
            <a:extLst>
              <a:ext uri="{FF2B5EF4-FFF2-40B4-BE49-F238E27FC236}">
                <a16:creationId xmlns:a16="http://schemas.microsoft.com/office/drawing/2014/main" id="{063B0250-C207-8DC4-4124-DF5CC9801415}"/>
              </a:ext>
            </a:extLst>
          </p:cNvPr>
          <p:cNvSpPr txBox="1"/>
          <p:nvPr/>
        </p:nvSpPr>
        <p:spPr>
          <a:xfrm>
            <a:off x="563863" y="5039342"/>
            <a:ext cx="11123267" cy="1323439"/>
          </a:xfrm>
          <a:prstGeom prst="rect">
            <a:avLst/>
          </a:prstGeom>
          <a:noFill/>
        </p:spPr>
        <p:txBody>
          <a:bodyPr wrap="square" rtlCol="0">
            <a:spAutoFit/>
          </a:bodyPr>
          <a:lstStyle/>
          <a:p>
            <a:r>
              <a:rPr lang="en-US" sz="1600" dirty="0"/>
              <a:t>Data which is shared into the RAG for use with PRETZL MCP store vectors in a LOCAL </a:t>
            </a:r>
            <a:r>
              <a:rPr lang="en-US" sz="1600" dirty="0" err="1"/>
              <a:t>PGVector</a:t>
            </a:r>
            <a:r>
              <a:rPr lang="en-US" sz="1600" dirty="0"/>
              <a:t> instance when the client is onboarding and activating. When the actions are complete at that phase, the user can choose to syndicate to the CLOUD for use by other seats on the license, or, can be stored abstractly for use with learning feedback systems built by sharing syndicators on the larger network. Each input to the system, and every output from the system is known, even when the ephemeral ‘Container’ is broken down; but only accessible by contractually protected clauses on the Ethereum Main chain.</a:t>
            </a:r>
          </a:p>
        </p:txBody>
      </p:sp>
      <p:sp>
        <p:nvSpPr>
          <p:cNvPr id="3" name="TextBox 2">
            <a:extLst>
              <a:ext uri="{FF2B5EF4-FFF2-40B4-BE49-F238E27FC236}">
                <a16:creationId xmlns:a16="http://schemas.microsoft.com/office/drawing/2014/main" id="{2EC2865A-C6C4-9CD2-818C-71C93BB8B10B}"/>
              </a:ext>
            </a:extLst>
          </p:cNvPr>
          <p:cNvSpPr txBox="1"/>
          <p:nvPr/>
        </p:nvSpPr>
        <p:spPr>
          <a:xfrm>
            <a:off x="0" y="6581001"/>
            <a:ext cx="11965857" cy="276999"/>
          </a:xfrm>
          <a:prstGeom prst="rect">
            <a:avLst/>
          </a:prstGeom>
          <a:noFill/>
        </p:spPr>
        <p:txBody>
          <a:bodyPr wrap="square">
            <a:spAutoFit/>
          </a:bodyPr>
          <a:lstStyle/>
          <a:p>
            <a:r>
              <a:rPr lang="en-US" sz="1200" dirty="0"/>
              <a:t>[Confidential]   Graffiti</a:t>
            </a:r>
            <a:r>
              <a:rPr lang="en-US" sz="1200" baseline="40000" dirty="0"/>
              <a:t>©</a:t>
            </a:r>
            <a:r>
              <a:rPr lang="en-US" sz="1200" dirty="0"/>
              <a:t>  Mimeograph Holdings, LLC  2016-2025 – All rights reserved. </a:t>
            </a:r>
          </a:p>
        </p:txBody>
      </p:sp>
      <p:sp>
        <p:nvSpPr>
          <p:cNvPr id="4" name="TextBox 3">
            <a:extLst>
              <a:ext uri="{FF2B5EF4-FFF2-40B4-BE49-F238E27FC236}">
                <a16:creationId xmlns:a16="http://schemas.microsoft.com/office/drawing/2014/main" id="{C88F36B4-FE18-E69C-E989-C4F10BD86E3A}"/>
              </a:ext>
            </a:extLst>
          </p:cNvPr>
          <p:cNvSpPr txBox="1"/>
          <p:nvPr/>
        </p:nvSpPr>
        <p:spPr>
          <a:xfrm>
            <a:off x="10127226" y="217168"/>
            <a:ext cx="1946787" cy="400110"/>
          </a:xfrm>
          <a:prstGeom prst="rect">
            <a:avLst/>
          </a:prstGeom>
          <a:noFill/>
        </p:spPr>
        <p:txBody>
          <a:bodyPr wrap="square" rtlCol="0">
            <a:spAutoFit/>
          </a:bodyPr>
          <a:lstStyle/>
          <a:p>
            <a:r>
              <a:rPr lang="en-US" sz="2000" b="1" dirty="0">
                <a:solidFill>
                  <a:srgbClr val="FF0000"/>
                </a:solidFill>
              </a:rPr>
              <a:t>CONFIDENTIAL </a:t>
            </a:r>
          </a:p>
        </p:txBody>
      </p:sp>
      <p:pic>
        <p:nvPicPr>
          <p:cNvPr id="7" name="Picture 6">
            <a:extLst>
              <a:ext uri="{FF2B5EF4-FFF2-40B4-BE49-F238E27FC236}">
                <a16:creationId xmlns:a16="http://schemas.microsoft.com/office/drawing/2014/main" id="{CFBF8495-6EF9-05CE-10FA-D2D78A504E3A}"/>
              </a:ext>
            </a:extLst>
          </p:cNvPr>
          <p:cNvPicPr>
            <a:picLocks noChangeAspect="1"/>
          </p:cNvPicPr>
          <p:nvPr/>
        </p:nvPicPr>
        <p:blipFill>
          <a:blip r:embed="rId2"/>
          <a:stretch>
            <a:fillRect/>
          </a:stretch>
        </p:blipFill>
        <p:spPr>
          <a:xfrm>
            <a:off x="251271" y="1025956"/>
            <a:ext cx="11689458" cy="3795166"/>
          </a:xfrm>
          <a:prstGeom prst="rect">
            <a:avLst/>
          </a:prstGeom>
        </p:spPr>
      </p:pic>
    </p:spTree>
    <p:extLst>
      <p:ext uri="{BB962C8B-B14F-4D97-AF65-F5344CB8AC3E}">
        <p14:creationId xmlns:p14="http://schemas.microsoft.com/office/powerpoint/2010/main" val="956853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493</TotalTime>
  <Words>1656</Words>
  <Application>Microsoft Office PowerPoint</Application>
  <PresentationFormat>Widescreen</PresentationFormat>
  <Paragraphs>103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Candara</vt:lpstr>
      <vt:lpstr>Mangal Pro</vt:lpstr>
      <vt:lpstr>Office Theme</vt:lpstr>
      <vt:lpstr>Graffiti AI Amplifier get the message out  © 2016-2025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Shields</dc:creator>
  <cp:lastModifiedBy>Daniel Shields</cp:lastModifiedBy>
  <cp:revision>6</cp:revision>
  <dcterms:created xsi:type="dcterms:W3CDTF">2025-09-22T16:51:16Z</dcterms:created>
  <dcterms:modified xsi:type="dcterms:W3CDTF">2025-09-23T16:44:37Z</dcterms:modified>
</cp:coreProperties>
</file>