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72" r:id="rId5"/>
    <p:sldId id="273" r:id="rId6"/>
    <p:sldId id="278" r:id="rId7"/>
    <p:sldId id="283" r:id="rId8"/>
    <p:sldId id="284" r:id="rId9"/>
    <p:sldId id="285" r:id="rId10"/>
    <p:sldId id="286" r:id="rId11"/>
    <p:sldId id="287" r:id="rId12"/>
    <p:sldId id="259" r:id="rId13"/>
    <p:sldId id="263"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5" d="100"/>
          <a:sy n="85" d="100"/>
        </p:scale>
        <p:origin x="59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7/23/2023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61247" y="726141"/>
            <a:ext cx="9287435" cy="1703295"/>
          </a:xfrm>
        </p:spPr>
        <p:txBody>
          <a:bodyPr/>
          <a:lstStyle/>
          <a:p>
            <a:r>
              <a:rPr lang="en-US" dirty="0"/>
              <a:t>Amazon e-commerce Platform</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331693" y="3100902"/>
            <a:ext cx="9287435" cy="2978056"/>
          </a:xfrm>
        </p:spPr>
        <p:txBody>
          <a:bodyPr>
            <a:normAutofit/>
          </a:bodyPr>
          <a:lstStyle/>
          <a:p>
            <a:pPr algn="l"/>
            <a:r>
              <a:rPr lang="en-US" dirty="0"/>
              <a:t>PRESENTED BY: </a:t>
            </a:r>
            <a:r>
              <a:rPr lang="en-US" b="1" dirty="0"/>
              <a:t>SYNTHIA S. EKKA</a:t>
            </a:r>
          </a:p>
          <a:p>
            <a:pPr algn="l"/>
            <a:r>
              <a:rPr lang="en-US" dirty="0"/>
              <a:t>SKILLSBUILD EMAIL ID: </a:t>
            </a:r>
            <a:r>
              <a:rPr lang="en-US" b="1" dirty="0"/>
              <a:t>ekkasynthias@gmail.com</a:t>
            </a:r>
          </a:p>
          <a:p>
            <a:pPr algn="l"/>
            <a:r>
              <a:rPr lang="en-US" dirty="0"/>
              <a:t>COLLEGE NAME: </a:t>
            </a:r>
            <a:r>
              <a:rPr lang="en-US" b="1" dirty="0"/>
              <a:t>ASSAM DON BOSCO UNIVERSITY</a:t>
            </a:r>
          </a:p>
          <a:p>
            <a:pPr algn="l"/>
            <a:r>
              <a:rPr lang="en-US" dirty="0"/>
              <a:t>COLLEGE STATE: </a:t>
            </a:r>
            <a:r>
              <a:rPr lang="en-US" b="1" dirty="0"/>
              <a:t>ASSAM</a:t>
            </a:r>
          </a:p>
          <a:p>
            <a:pPr algn="l"/>
            <a:r>
              <a:rPr lang="en-US" dirty="0"/>
              <a:t>INTERNSHIP DOMAIN AND INTERNSHIP START AND END DATE:</a:t>
            </a:r>
          </a:p>
          <a:p>
            <a:pPr algn="l"/>
            <a:r>
              <a:rPr lang="en-IN" b="1" dirty="0"/>
              <a:t>Front End Development (FED) / 12-06-2023 to 24-07-2023 </a:t>
            </a:r>
            <a:endParaRPr lang="en-US" b="1" dirty="0"/>
          </a:p>
          <a:p>
            <a:endParaRPr lang="en-US" dirty="0"/>
          </a:p>
        </p:txBody>
      </p:sp>
      <p:pic>
        <p:nvPicPr>
          <p:cNvPr id="5" name="Picture 4">
            <a:extLst>
              <a:ext uri="{FF2B5EF4-FFF2-40B4-BE49-F238E27FC236}">
                <a16:creationId xmlns:a16="http://schemas.microsoft.com/office/drawing/2014/main" id="{3F51F1BF-6CB6-54ED-47AE-D6EFFC115E28}"/>
              </a:ext>
            </a:extLst>
          </p:cNvPr>
          <p:cNvPicPr>
            <a:picLocks noChangeAspect="1"/>
          </p:cNvPicPr>
          <p:nvPr/>
        </p:nvPicPr>
        <p:blipFill>
          <a:blip r:embed="rId2"/>
          <a:stretch>
            <a:fillRect/>
          </a:stretch>
        </p:blipFill>
        <p:spPr>
          <a:xfrm>
            <a:off x="10217613" y="3043712"/>
            <a:ext cx="1842188" cy="3572241"/>
          </a:xfrm>
          <a:prstGeom prst="rect">
            <a:avLst/>
          </a:prstGeom>
        </p:spPr>
      </p:pic>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LINKS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2105258" y="3179296"/>
            <a:ext cx="7981483" cy="688974"/>
          </a:xfrm>
        </p:spPr>
        <p:txBody>
          <a:bodyPr/>
          <a:lstStyle/>
          <a:p>
            <a:r>
              <a:rPr lang="en-US" dirty="0"/>
              <a:t>https://github.com/synthiaekka/Amazon_e-commerce_clone</a:t>
            </a:r>
          </a:p>
        </p:txBody>
      </p:sp>
    </p:spTree>
    <p:extLst>
      <p:ext uri="{BB962C8B-B14F-4D97-AF65-F5344CB8AC3E}">
        <p14:creationId xmlns:p14="http://schemas.microsoft.com/office/powerpoint/2010/main" val="109671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380564" y="1636597"/>
            <a:ext cx="9144000" cy="2387600"/>
          </a:xfrm>
        </p:spPr>
        <p:txBody>
          <a:bodyPr/>
          <a:lstStyle/>
          <a:p>
            <a:r>
              <a:rPr lang="en-US" dirty="0"/>
              <a:t>THANK YOU</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PROJECT TOPIC</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815163159"/>
              </p:ext>
            </p:extLst>
          </p:nvPr>
        </p:nvGraphicFramePr>
        <p:xfrm>
          <a:off x="6933914" y="816506"/>
          <a:ext cx="4975412" cy="685083"/>
        </p:xfrm>
        <a:graphic>
          <a:graphicData uri="http://schemas.openxmlformats.org/drawingml/2006/table">
            <a:tbl>
              <a:tblPr firstRow="1" bandRow="1"/>
              <a:tblGrid>
                <a:gridCol w="4975412">
                  <a:extLst>
                    <a:ext uri="{9D8B030D-6E8A-4147-A177-3AD203B41FA5}">
                      <a16:colId xmlns:a16="http://schemas.microsoft.com/office/drawing/2014/main" val="1563570424"/>
                    </a:ext>
                  </a:extLst>
                </a:gridCol>
              </a:tblGrid>
              <a:tr h="68508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200" kern="1200" dirty="0">
                          <a:solidFill>
                            <a:schemeClr val="tx1"/>
                          </a:solidFill>
                          <a:latin typeface="+mn-lt"/>
                          <a:ea typeface="+mn-ea"/>
                          <a:cs typeface="+mn-cs"/>
                        </a:rPr>
                        <a:t>AMAZON CLONE WEBSITE</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bl>
          </a:graphicData>
        </a:graphic>
      </p:graphicFrame>
      <p:sp>
        <p:nvSpPr>
          <p:cNvPr id="3" name="TextBox 2">
            <a:extLst>
              <a:ext uri="{FF2B5EF4-FFF2-40B4-BE49-F238E27FC236}">
                <a16:creationId xmlns:a16="http://schemas.microsoft.com/office/drawing/2014/main" id="{A8C7B8C9-986F-025D-3E34-F0A8D35ACADD}"/>
              </a:ext>
            </a:extLst>
          </p:cNvPr>
          <p:cNvSpPr txBox="1"/>
          <p:nvPr/>
        </p:nvSpPr>
        <p:spPr>
          <a:xfrm>
            <a:off x="7086315" y="2294965"/>
            <a:ext cx="4908462" cy="3139321"/>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solidFill>
                  <a:srgbClr val="374151"/>
                </a:solidFill>
                <a:effectLst/>
                <a:latin typeface="Söhne"/>
              </a:rPr>
              <a:t>The project aims to create a functional and visually appealing clone of the popular e-commerce platform, Amazon, using HTML and CSS. </a:t>
            </a:r>
          </a:p>
          <a:p>
            <a:pPr marL="285750" indent="-285750">
              <a:buFont typeface="Courier New" panose="02070309020205020404" pitchFamily="49" charset="0"/>
              <a:buChar char="o"/>
            </a:pPr>
            <a:r>
              <a:rPr lang="en-US" b="0" i="0" dirty="0">
                <a:solidFill>
                  <a:srgbClr val="374151"/>
                </a:solidFill>
                <a:effectLst/>
                <a:latin typeface="Söhne"/>
              </a:rPr>
              <a:t>The website will replicate key features such as a user-friendly product catalog, search functionality, product details pages, and a shopping cart system. </a:t>
            </a:r>
          </a:p>
          <a:p>
            <a:pPr marL="285750" indent="-285750">
              <a:buFont typeface="Courier New" panose="02070309020205020404" pitchFamily="49" charset="0"/>
              <a:buChar char="o"/>
            </a:pPr>
            <a:r>
              <a:rPr lang="en-US" b="0" i="0" dirty="0">
                <a:solidFill>
                  <a:srgbClr val="374151"/>
                </a:solidFill>
                <a:effectLst/>
                <a:latin typeface="Söhne"/>
              </a:rPr>
              <a:t>The project will also focus on responsive web design, ensuring seamless user experiences across various devices and screen sizes.</a:t>
            </a: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636954" y="2921430"/>
            <a:ext cx="3248811" cy="1015140"/>
          </a:xfrm>
        </p:spPr>
        <p:txBody>
          <a:bodyPr/>
          <a:lstStyle/>
          <a:p>
            <a:r>
              <a:rPr lang="en-US" sz="5400" dirty="0"/>
              <a:t>AGENDA</a:t>
            </a:r>
          </a:p>
        </p:txBody>
      </p:sp>
      <p:sp>
        <p:nvSpPr>
          <p:cNvPr id="2" name="TextBox 1">
            <a:extLst>
              <a:ext uri="{FF2B5EF4-FFF2-40B4-BE49-F238E27FC236}">
                <a16:creationId xmlns:a16="http://schemas.microsoft.com/office/drawing/2014/main" id="{0C1367A2-B2B3-DB7B-5686-C30E2A5E0D33}"/>
              </a:ext>
            </a:extLst>
          </p:cNvPr>
          <p:cNvSpPr txBox="1"/>
          <p:nvPr/>
        </p:nvSpPr>
        <p:spPr>
          <a:xfrm>
            <a:off x="6167718" y="563085"/>
            <a:ext cx="5683624" cy="6001643"/>
          </a:xfrm>
          <a:prstGeom prst="rect">
            <a:avLst/>
          </a:prstGeom>
          <a:noFill/>
        </p:spPr>
        <p:txBody>
          <a:bodyPr wrap="square" rtlCol="0">
            <a:spAutoFit/>
          </a:bodyPr>
          <a:lstStyle/>
          <a:p>
            <a:pPr marL="342900" indent="-342900">
              <a:buFont typeface="Wingdings" panose="05000000000000000000" pitchFamily="2" charset="2"/>
              <a:buChar char="v"/>
            </a:pPr>
            <a:r>
              <a:rPr lang="en-US" sz="2400" b="0" i="0" dirty="0">
                <a:solidFill>
                  <a:srgbClr val="374151"/>
                </a:solidFill>
                <a:effectLst/>
                <a:latin typeface="Söhne"/>
              </a:rPr>
              <a:t>This project aims to replicate the main functionalities and design of the Amazon e-commerce platform.</a:t>
            </a:r>
          </a:p>
          <a:p>
            <a:pPr marL="342900" indent="-342900">
              <a:buFont typeface="Wingdings" panose="05000000000000000000" pitchFamily="2" charset="2"/>
              <a:buChar char="v"/>
            </a:pPr>
            <a:endParaRPr lang="en-US" sz="2400" b="0" i="0" dirty="0">
              <a:solidFill>
                <a:srgbClr val="374151"/>
              </a:solidFill>
              <a:effectLst/>
              <a:latin typeface="Söhne"/>
            </a:endParaRPr>
          </a:p>
          <a:p>
            <a:r>
              <a:rPr lang="en-IN" b="0" i="0" dirty="0">
                <a:solidFill>
                  <a:srgbClr val="374151"/>
                </a:solidFill>
                <a:effectLst/>
                <a:latin typeface="Söhne"/>
              </a:rPr>
              <a:t>Introduction:</a:t>
            </a:r>
          </a:p>
          <a:p>
            <a:pPr marL="342900" indent="-342900">
              <a:buFont typeface="Arial" panose="020B0604020202020204" pitchFamily="34" charset="0"/>
              <a:buChar char="•"/>
            </a:pPr>
            <a:r>
              <a:rPr lang="en-US" b="0" i="0" dirty="0">
                <a:solidFill>
                  <a:srgbClr val="374151"/>
                </a:solidFill>
                <a:effectLst/>
                <a:latin typeface="Söhne"/>
              </a:rPr>
              <a:t>creating an Amazon clone website using HTML and CSS.</a:t>
            </a:r>
          </a:p>
          <a:p>
            <a:pPr marL="342900" indent="-342900">
              <a:buFont typeface="Arial" panose="020B0604020202020204" pitchFamily="34" charset="0"/>
              <a:buChar char="•"/>
            </a:pPr>
            <a:endParaRPr lang="en-US" b="0" i="0" dirty="0">
              <a:solidFill>
                <a:srgbClr val="374151"/>
              </a:solidFill>
              <a:effectLst/>
              <a:latin typeface="Söhne"/>
            </a:endParaRPr>
          </a:p>
          <a:p>
            <a:r>
              <a:rPr lang="en-IN" b="0" i="0" dirty="0">
                <a:solidFill>
                  <a:srgbClr val="374151"/>
                </a:solidFill>
                <a:effectLst/>
                <a:latin typeface="Söhne"/>
              </a:rPr>
              <a:t>Design and Layout:</a:t>
            </a:r>
          </a:p>
          <a:p>
            <a:pPr marL="342900" indent="-342900">
              <a:buFont typeface="Arial" panose="020B0604020202020204" pitchFamily="34" charset="0"/>
              <a:buChar char="•"/>
            </a:pPr>
            <a:r>
              <a:rPr lang="en-US" b="0" i="0" dirty="0">
                <a:solidFill>
                  <a:srgbClr val="374151"/>
                </a:solidFill>
                <a:effectLst/>
                <a:latin typeface="Söhne"/>
              </a:rPr>
              <a:t>showcasing the design and layout, highlighting key features, and explaining the development process.</a:t>
            </a:r>
          </a:p>
          <a:p>
            <a:endParaRPr lang="en-IN" dirty="0">
              <a:solidFill>
                <a:srgbClr val="374151"/>
              </a:solidFill>
              <a:latin typeface="Söhne"/>
            </a:endParaRPr>
          </a:p>
          <a:p>
            <a:pPr algn="l"/>
            <a:r>
              <a:rPr lang="en-US" b="0" i="0" dirty="0">
                <a:solidFill>
                  <a:srgbClr val="374151"/>
                </a:solidFill>
                <a:effectLst/>
                <a:latin typeface="Söhne"/>
              </a:rPr>
              <a:t>Key Features:</a:t>
            </a:r>
          </a:p>
          <a:p>
            <a:pPr algn="l">
              <a:buFont typeface="Arial" panose="020B0604020202020204" pitchFamily="34" charset="0"/>
              <a:buChar char="•"/>
            </a:pPr>
            <a:r>
              <a:rPr lang="en-US" b="0" i="0" dirty="0">
                <a:solidFill>
                  <a:srgbClr val="374151"/>
                </a:solidFill>
                <a:effectLst/>
                <a:latin typeface="Söhne"/>
              </a:rPr>
              <a:t>Highlight the essential features of the Amazon clone, such as a user-friendly product catalog, search functionality, product details page, and shopping cart.</a:t>
            </a:r>
          </a:p>
          <a:p>
            <a:pPr algn="l">
              <a:buFont typeface="Arial" panose="020B0604020202020204" pitchFamily="34" charset="0"/>
              <a:buChar char="•"/>
            </a:pPr>
            <a:endParaRPr lang="en-US" dirty="0">
              <a:solidFill>
                <a:srgbClr val="374151"/>
              </a:solidFill>
              <a:latin typeface="Söhne"/>
            </a:endParaRPr>
          </a:p>
          <a:p>
            <a:pPr algn="l"/>
            <a:r>
              <a:rPr lang="en-US" b="0" i="0" dirty="0">
                <a:solidFill>
                  <a:srgbClr val="374151"/>
                </a:solidFill>
                <a:effectLst/>
                <a:latin typeface="Söhne"/>
              </a:rPr>
              <a:t>HTML and CSS Implementation:</a:t>
            </a:r>
          </a:p>
          <a:p>
            <a:pPr algn="l">
              <a:buFont typeface="Arial" panose="020B0604020202020204" pitchFamily="34" charset="0"/>
              <a:buChar char="•"/>
            </a:pPr>
            <a:r>
              <a:rPr lang="en-US" dirty="0">
                <a:solidFill>
                  <a:srgbClr val="374151"/>
                </a:solidFill>
                <a:latin typeface="Söhne"/>
              </a:rPr>
              <a:t>A</a:t>
            </a:r>
            <a:r>
              <a:rPr lang="en-US" b="0" i="0" dirty="0">
                <a:solidFill>
                  <a:srgbClr val="374151"/>
                </a:solidFill>
                <a:effectLst/>
                <a:latin typeface="Söhne"/>
              </a:rPr>
              <a:t>n overview of the HTML and CSS structure used in the website.</a:t>
            </a: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BD4E-DF19-4579-837B-0ACC88CE8052}"/>
              </a:ext>
            </a:extLst>
          </p:cNvPr>
          <p:cNvSpPr>
            <a:spLocks noGrp="1"/>
          </p:cNvSpPr>
          <p:nvPr>
            <p:ph type="title"/>
          </p:nvPr>
        </p:nvSpPr>
        <p:spPr>
          <a:xfrm>
            <a:off x="519953" y="2609227"/>
            <a:ext cx="4939553" cy="1325563"/>
          </a:xfrm>
        </p:spPr>
        <p:txBody>
          <a:bodyPr/>
          <a:lstStyle/>
          <a:p>
            <a:r>
              <a:rPr lang="en-IN" dirty="0"/>
              <a:t>PROJECT OVERVIEW</a:t>
            </a:r>
          </a:p>
        </p:txBody>
      </p:sp>
      <p:sp>
        <p:nvSpPr>
          <p:cNvPr id="8" name="TextBox 7">
            <a:extLst>
              <a:ext uri="{FF2B5EF4-FFF2-40B4-BE49-F238E27FC236}">
                <a16:creationId xmlns:a16="http://schemas.microsoft.com/office/drawing/2014/main" id="{9EEA07AC-109C-2924-727B-1010D8EAAEA9}"/>
              </a:ext>
            </a:extLst>
          </p:cNvPr>
          <p:cNvSpPr txBox="1"/>
          <p:nvPr/>
        </p:nvSpPr>
        <p:spPr>
          <a:xfrm>
            <a:off x="7342093" y="1286849"/>
            <a:ext cx="4222377" cy="3970318"/>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solidFill>
                  <a:srgbClr val="374151"/>
                </a:solidFill>
                <a:effectLst/>
                <a:latin typeface="Söhne"/>
              </a:rPr>
              <a:t>The Amazon clone website is a web development project that aims to recreate the user interface and core functionalities of the popular e-commerce platform, Amazon, using HTML and CSS. </a:t>
            </a:r>
          </a:p>
          <a:p>
            <a:pPr marL="285750" indent="-285750">
              <a:buFont typeface="Courier New" panose="02070309020205020404" pitchFamily="49" charset="0"/>
              <a:buChar char="o"/>
            </a:pPr>
            <a:r>
              <a:rPr lang="en-US" b="0" i="0" dirty="0">
                <a:solidFill>
                  <a:srgbClr val="374151"/>
                </a:solidFill>
                <a:effectLst/>
                <a:latin typeface="Söhne"/>
              </a:rPr>
              <a:t>The project's primary objective is to showcase the ability to design and implement a responsive and user-friendly e-commerce website similar to Amazon.</a:t>
            </a:r>
          </a:p>
          <a:p>
            <a:pPr marL="285750" indent="-285750">
              <a:buFont typeface="Courier New" panose="02070309020205020404" pitchFamily="49" charset="0"/>
              <a:buChar char="o"/>
            </a:pPr>
            <a:r>
              <a:rPr lang="en-US" b="0" i="0" dirty="0">
                <a:solidFill>
                  <a:srgbClr val="374151"/>
                </a:solidFill>
                <a:effectLst/>
                <a:latin typeface="Söhne"/>
              </a:rPr>
              <a:t>The website will feature a product catalog with various categories and robust search functionality.</a:t>
            </a:r>
            <a:endParaRPr lang="en-US" dirty="0">
              <a:solidFill>
                <a:srgbClr val="374151"/>
              </a:solidFill>
              <a:latin typeface="Söhne"/>
            </a:endParaRPr>
          </a:p>
        </p:txBody>
      </p:sp>
    </p:spTree>
    <p:extLst>
      <p:ext uri="{BB962C8B-B14F-4D97-AF65-F5344CB8AC3E}">
        <p14:creationId xmlns:p14="http://schemas.microsoft.com/office/powerpoint/2010/main" val="52054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322C-28DF-53B8-4807-F1F0B036C77E}"/>
              </a:ext>
            </a:extLst>
          </p:cNvPr>
          <p:cNvSpPr>
            <a:spLocks noGrp="1"/>
          </p:cNvSpPr>
          <p:nvPr>
            <p:ph type="title"/>
          </p:nvPr>
        </p:nvSpPr>
        <p:spPr/>
        <p:txBody>
          <a:bodyPr/>
          <a:lstStyle/>
          <a:p>
            <a:r>
              <a:rPr lang="en-IN" dirty="0"/>
              <a:t>WHO ARE THE END USERS ?</a:t>
            </a:r>
          </a:p>
        </p:txBody>
      </p:sp>
      <p:sp>
        <p:nvSpPr>
          <p:cNvPr id="3" name="Content Placeholder 2">
            <a:extLst>
              <a:ext uri="{FF2B5EF4-FFF2-40B4-BE49-F238E27FC236}">
                <a16:creationId xmlns:a16="http://schemas.microsoft.com/office/drawing/2014/main" id="{179A571A-6D3D-3611-DD39-68456B503C2A}"/>
              </a:ext>
            </a:extLst>
          </p:cNvPr>
          <p:cNvSpPr>
            <a:spLocks noGrp="1"/>
          </p:cNvSpPr>
          <p:nvPr>
            <p:ph idx="1"/>
          </p:nvPr>
        </p:nvSpPr>
        <p:spPr>
          <a:xfrm>
            <a:off x="576072" y="1766048"/>
            <a:ext cx="11062446" cy="4141693"/>
          </a:xfrm>
        </p:spPr>
        <p:txBody>
          <a:bodyPr>
            <a:normAutofit/>
          </a:bodyPr>
          <a:lstStyle/>
          <a:p>
            <a:r>
              <a:rPr lang="en-US" sz="1800" b="0" i="0" dirty="0">
                <a:solidFill>
                  <a:srgbClr val="374151"/>
                </a:solidFill>
                <a:effectLst/>
                <a:latin typeface="Söhne"/>
              </a:rPr>
              <a:t>The end users of an Amazon clone website are individuals who visit the website with the intention of using its features and services.</a:t>
            </a:r>
          </a:p>
          <a:p>
            <a:endParaRPr lang="en-US" sz="1800" b="0" i="0" dirty="0">
              <a:solidFill>
                <a:srgbClr val="374151"/>
              </a:solidFill>
              <a:effectLst/>
              <a:latin typeface="Söhne"/>
            </a:endParaRPr>
          </a:p>
          <a:p>
            <a:r>
              <a:rPr lang="en-US" sz="1800" dirty="0">
                <a:solidFill>
                  <a:srgbClr val="374151"/>
                </a:solidFill>
                <a:latin typeface="Söhne"/>
              </a:rPr>
              <a:t>Shoppers: These are the primary users of the website who visit it to browse and purchase products.</a:t>
            </a:r>
          </a:p>
          <a:p>
            <a:endParaRPr lang="en-US" sz="1800" dirty="0">
              <a:solidFill>
                <a:srgbClr val="374151"/>
              </a:solidFill>
              <a:latin typeface="Söhne"/>
            </a:endParaRPr>
          </a:p>
          <a:p>
            <a:r>
              <a:rPr lang="en-US" sz="1800" dirty="0">
                <a:solidFill>
                  <a:srgbClr val="374151"/>
                </a:solidFill>
                <a:latin typeface="Söhne"/>
              </a:rPr>
              <a:t>Buyers: This group of users who have completed a purchase on the website.</a:t>
            </a:r>
          </a:p>
          <a:p>
            <a:endParaRPr lang="en-US" sz="1800" dirty="0">
              <a:solidFill>
                <a:srgbClr val="374151"/>
              </a:solidFill>
              <a:latin typeface="Söhne"/>
            </a:endParaRPr>
          </a:p>
          <a:p>
            <a:r>
              <a:rPr lang="en-US" sz="1800" dirty="0">
                <a:solidFill>
                  <a:srgbClr val="374151"/>
                </a:solidFill>
                <a:latin typeface="Söhne"/>
              </a:rPr>
              <a:t>Sellers/Merchants: If the Amazon clone website allows third-party sellers, these users will be individuals or businesses who list their products on the platform for shoppers to buy.</a:t>
            </a:r>
          </a:p>
          <a:p>
            <a:endParaRPr lang="en-US" sz="1800" dirty="0">
              <a:solidFill>
                <a:srgbClr val="374151"/>
              </a:solidFill>
              <a:latin typeface="Söhne"/>
            </a:endParaRPr>
          </a:p>
          <a:p>
            <a:r>
              <a:rPr lang="en-US" sz="1800" dirty="0">
                <a:solidFill>
                  <a:srgbClr val="374151"/>
                </a:solidFill>
                <a:latin typeface="Söhne"/>
              </a:rPr>
              <a:t>Potential Customers: These are users who might not have made a purchase yet but are exploring the website, adding items to their </a:t>
            </a:r>
            <a:r>
              <a:rPr lang="en-US" sz="1800" dirty="0" err="1">
                <a:solidFill>
                  <a:srgbClr val="374151"/>
                </a:solidFill>
                <a:latin typeface="Söhne"/>
              </a:rPr>
              <a:t>wishlist</a:t>
            </a:r>
            <a:r>
              <a:rPr lang="en-US" sz="1800" dirty="0">
                <a:solidFill>
                  <a:srgbClr val="374151"/>
                </a:solidFill>
                <a:latin typeface="Söhne"/>
              </a:rPr>
              <a:t>, or comparing prices.</a:t>
            </a:r>
          </a:p>
        </p:txBody>
      </p:sp>
    </p:spTree>
    <p:extLst>
      <p:ext uri="{BB962C8B-B14F-4D97-AF65-F5344CB8AC3E}">
        <p14:creationId xmlns:p14="http://schemas.microsoft.com/office/powerpoint/2010/main" val="328176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36C6-0E38-B207-F2E0-F900A3047A3C}"/>
              </a:ext>
            </a:extLst>
          </p:cNvPr>
          <p:cNvSpPr>
            <a:spLocks noGrp="1"/>
          </p:cNvSpPr>
          <p:nvPr>
            <p:ph type="title"/>
          </p:nvPr>
        </p:nvSpPr>
        <p:spPr>
          <a:xfrm>
            <a:off x="585037" y="537882"/>
            <a:ext cx="11230446" cy="1111803"/>
          </a:xfrm>
        </p:spPr>
        <p:txBody>
          <a:bodyPr/>
          <a:lstStyle/>
          <a:p>
            <a:r>
              <a:rPr lang="en-IN" sz="4000" dirty="0"/>
              <a:t>SOLUTION AND ITS VALUE PROPOSITION</a:t>
            </a:r>
          </a:p>
        </p:txBody>
      </p:sp>
      <p:sp>
        <p:nvSpPr>
          <p:cNvPr id="3" name="Content Placeholder 2">
            <a:extLst>
              <a:ext uri="{FF2B5EF4-FFF2-40B4-BE49-F238E27FC236}">
                <a16:creationId xmlns:a16="http://schemas.microsoft.com/office/drawing/2014/main" id="{62FFFA25-04C6-77DB-7298-743FBA8DDF7E}"/>
              </a:ext>
            </a:extLst>
          </p:cNvPr>
          <p:cNvSpPr>
            <a:spLocks noGrp="1"/>
          </p:cNvSpPr>
          <p:nvPr>
            <p:ph idx="1"/>
          </p:nvPr>
        </p:nvSpPr>
        <p:spPr>
          <a:xfrm>
            <a:off x="484094" y="1740587"/>
            <a:ext cx="11046311" cy="4086472"/>
          </a:xfrm>
        </p:spPr>
        <p:txBody>
          <a:bodyPr>
            <a:noAutofit/>
          </a:bodyPr>
          <a:lstStyle/>
          <a:p>
            <a:r>
              <a:rPr lang="en-US" sz="1800" b="0" i="0" dirty="0">
                <a:solidFill>
                  <a:srgbClr val="374151"/>
                </a:solidFill>
                <a:effectLst/>
                <a:latin typeface="Söhne"/>
              </a:rPr>
              <a:t>The solution of creating an Amazon clone website addresses the needs of end users by providing them with a familiar and intuitive online shopping platform. </a:t>
            </a:r>
          </a:p>
          <a:p>
            <a:endParaRPr lang="en-US" sz="1800" b="0" i="0" dirty="0">
              <a:solidFill>
                <a:srgbClr val="374151"/>
              </a:solidFill>
              <a:effectLst/>
              <a:latin typeface="Söhne"/>
            </a:endParaRPr>
          </a:p>
          <a:p>
            <a:r>
              <a:rPr lang="en-US" sz="1800" b="0" i="0" dirty="0">
                <a:solidFill>
                  <a:srgbClr val="374151"/>
                </a:solidFill>
                <a:effectLst/>
                <a:latin typeface="Söhne"/>
              </a:rPr>
              <a:t>It replicates the user experience of the original Amazon website, making it easy for customers to navigate, search for products, view product details, add items to the cart, and proceed with the checkout process. </a:t>
            </a:r>
          </a:p>
          <a:p>
            <a:endParaRPr lang="en-US" sz="1800" b="0" i="0" dirty="0">
              <a:solidFill>
                <a:srgbClr val="374151"/>
              </a:solidFill>
              <a:effectLst/>
              <a:latin typeface="Söhne"/>
            </a:endParaRPr>
          </a:p>
          <a:p>
            <a:r>
              <a:rPr lang="en-US" sz="1800" b="0" i="0" dirty="0">
                <a:solidFill>
                  <a:srgbClr val="374151"/>
                </a:solidFill>
                <a:effectLst/>
                <a:latin typeface="Söhne"/>
              </a:rPr>
              <a:t>By using HTML and CSS for development, the website ensures quick loading times and responsiveness across various devices, accommodating the preferences of modern consumers who access websites from smartphones, tablets, and desktops.</a:t>
            </a:r>
          </a:p>
          <a:p>
            <a:endParaRPr lang="en-US" sz="1800" b="0" i="0" dirty="0">
              <a:solidFill>
                <a:srgbClr val="374151"/>
              </a:solidFill>
              <a:effectLst/>
              <a:latin typeface="Söhne"/>
            </a:endParaRPr>
          </a:p>
          <a:p>
            <a:r>
              <a:rPr lang="en-US" sz="1800" b="0" i="0" dirty="0">
                <a:solidFill>
                  <a:srgbClr val="374151"/>
                </a:solidFill>
                <a:effectLst/>
                <a:latin typeface="Söhne"/>
              </a:rPr>
              <a:t>The value it brings in its ability to offer users a seamless shopping experience with a visually appealing design and user-friendly interface. The Amazon clone website allows customers to browse a wide range of products efficiently.</a:t>
            </a:r>
          </a:p>
        </p:txBody>
      </p:sp>
    </p:spTree>
    <p:extLst>
      <p:ext uri="{BB962C8B-B14F-4D97-AF65-F5344CB8AC3E}">
        <p14:creationId xmlns:p14="http://schemas.microsoft.com/office/powerpoint/2010/main" val="120874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BAEE-2C11-9707-E415-F9FC01450E06}"/>
              </a:ext>
            </a:extLst>
          </p:cNvPr>
          <p:cNvSpPr>
            <a:spLocks noGrp="1"/>
          </p:cNvSpPr>
          <p:nvPr>
            <p:ph type="title"/>
          </p:nvPr>
        </p:nvSpPr>
        <p:spPr/>
        <p:txBody>
          <a:bodyPr/>
          <a:lstStyle/>
          <a:p>
            <a:r>
              <a:rPr lang="en-IN" dirty="0"/>
              <a:t>WOW IN SYSTEM</a:t>
            </a:r>
          </a:p>
        </p:txBody>
      </p:sp>
      <p:sp>
        <p:nvSpPr>
          <p:cNvPr id="3" name="Content Placeholder 2">
            <a:extLst>
              <a:ext uri="{FF2B5EF4-FFF2-40B4-BE49-F238E27FC236}">
                <a16:creationId xmlns:a16="http://schemas.microsoft.com/office/drawing/2014/main" id="{2DD42938-B6F7-86AD-2A4A-B2EEFF60045F}"/>
              </a:ext>
            </a:extLst>
          </p:cNvPr>
          <p:cNvSpPr>
            <a:spLocks noGrp="1"/>
          </p:cNvSpPr>
          <p:nvPr>
            <p:ph idx="1"/>
          </p:nvPr>
        </p:nvSpPr>
        <p:spPr>
          <a:xfrm>
            <a:off x="576072" y="2386046"/>
            <a:ext cx="10719457" cy="2490754"/>
          </a:xfrm>
        </p:spPr>
        <p:txBody>
          <a:bodyPr>
            <a:normAutofit fontScale="85000" lnSpcReduction="20000"/>
          </a:bodyPr>
          <a:lstStyle/>
          <a:p>
            <a:r>
              <a:rPr lang="en-US" sz="2400" dirty="0">
                <a:solidFill>
                  <a:srgbClr val="374151"/>
                </a:solidFill>
                <a:latin typeface="Söhne"/>
              </a:rPr>
              <a:t>O</a:t>
            </a:r>
            <a:r>
              <a:rPr lang="en-US" sz="2400" b="0" i="0" dirty="0">
                <a:solidFill>
                  <a:srgbClr val="374151"/>
                </a:solidFill>
                <a:effectLst/>
                <a:latin typeface="Söhne"/>
              </a:rPr>
              <a:t>ffers a seamless and intuitive user experience with its user-friendly product catalog and enhanced search functionality.</a:t>
            </a:r>
          </a:p>
          <a:p>
            <a:endParaRPr lang="en-US" sz="2400" b="0" i="0" dirty="0">
              <a:solidFill>
                <a:srgbClr val="374151"/>
              </a:solidFill>
              <a:effectLst/>
              <a:latin typeface="Söhne"/>
            </a:endParaRPr>
          </a:p>
          <a:p>
            <a:r>
              <a:rPr lang="en-US" sz="2400" dirty="0">
                <a:solidFill>
                  <a:srgbClr val="374151"/>
                </a:solidFill>
                <a:latin typeface="Söhne"/>
              </a:rPr>
              <a:t>The responsive design has flawless compatibility across various devices, enabling customers to shop effortlessly from desktops, laptops, tablets, and smartphones.</a:t>
            </a:r>
          </a:p>
          <a:p>
            <a:pPr marL="0" indent="0">
              <a:buNone/>
            </a:pPr>
            <a:endParaRPr lang="en-US" sz="2400" dirty="0">
              <a:solidFill>
                <a:srgbClr val="374151"/>
              </a:solidFill>
              <a:latin typeface="Söhne"/>
            </a:endParaRPr>
          </a:p>
          <a:p>
            <a:r>
              <a:rPr lang="en-US" sz="2400" b="0" i="0" dirty="0">
                <a:solidFill>
                  <a:srgbClr val="374151"/>
                </a:solidFill>
                <a:effectLst/>
                <a:latin typeface="Söhne"/>
              </a:rPr>
              <a:t>Overall, this Amazon clone stands out for its innovative features, providing a dynamic and engaging shopping experience that rivals the original platform.</a:t>
            </a:r>
            <a:endParaRPr lang="en-US" sz="1600" b="0" i="0" dirty="0">
              <a:solidFill>
                <a:srgbClr val="374151"/>
              </a:solidFill>
              <a:effectLst/>
              <a:latin typeface="Söhne"/>
            </a:endParaRPr>
          </a:p>
        </p:txBody>
      </p:sp>
    </p:spTree>
    <p:extLst>
      <p:ext uri="{BB962C8B-B14F-4D97-AF65-F5344CB8AC3E}">
        <p14:creationId xmlns:p14="http://schemas.microsoft.com/office/powerpoint/2010/main" val="390929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4BFB-1AAF-F85C-C5D7-0C8E2D439385}"/>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C69980F5-4143-4FBB-5031-322F1FB30F78}"/>
              </a:ext>
            </a:extLst>
          </p:cNvPr>
          <p:cNvSpPr>
            <a:spLocks noGrp="1"/>
          </p:cNvSpPr>
          <p:nvPr>
            <p:ph idx="1"/>
          </p:nvPr>
        </p:nvSpPr>
        <p:spPr>
          <a:xfrm>
            <a:off x="576071" y="1901952"/>
            <a:ext cx="10916681" cy="3877056"/>
          </a:xfrm>
        </p:spPr>
        <p:txBody>
          <a:bodyPr>
            <a:normAutofit/>
          </a:bodyPr>
          <a:lstStyle/>
          <a:p>
            <a:r>
              <a:rPr lang="en-US" sz="1800" b="0" i="0" dirty="0">
                <a:solidFill>
                  <a:srgbClr val="374151"/>
                </a:solidFill>
                <a:effectLst/>
                <a:latin typeface="Söhne"/>
              </a:rPr>
              <a:t>The Amazon clone website was meticulously designed and developed using HTML and CSS to replicate the iconic look and feel of the original platform. </a:t>
            </a:r>
          </a:p>
          <a:p>
            <a:endParaRPr lang="en-US" sz="1800" b="0" i="0" dirty="0">
              <a:solidFill>
                <a:srgbClr val="374151"/>
              </a:solidFill>
              <a:effectLst/>
              <a:latin typeface="Söhne"/>
            </a:endParaRPr>
          </a:p>
          <a:p>
            <a:r>
              <a:rPr lang="en-US" sz="1800" b="0" i="0" dirty="0">
                <a:solidFill>
                  <a:srgbClr val="374151"/>
                </a:solidFill>
                <a:effectLst/>
                <a:latin typeface="Söhne"/>
              </a:rPr>
              <a:t>The product catalog was structured with clean HTML markup, and CSS styles were skillfully applied to create an aesthetically pleasing layout, complete with a familiar color scheme and logo. </a:t>
            </a:r>
          </a:p>
          <a:p>
            <a:endParaRPr lang="en-US" sz="1800" b="0" i="0" dirty="0">
              <a:solidFill>
                <a:srgbClr val="374151"/>
              </a:solidFill>
              <a:effectLst/>
              <a:latin typeface="Söhne"/>
            </a:endParaRPr>
          </a:p>
          <a:p>
            <a:r>
              <a:rPr lang="en-US" sz="1800" b="0" i="0" dirty="0">
                <a:solidFill>
                  <a:srgbClr val="374151"/>
                </a:solidFill>
                <a:effectLst/>
                <a:latin typeface="Söhne"/>
              </a:rPr>
              <a:t>Custom CSS was integrated to enhance the website's visual appeal and functionality, allowing for smooth navigation and effortless product searches.</a:t>
            </a:r>
          </a:p>
          <a:p>
            <a:endParaRPr lang="en-US" sz="1800" b="0" i="0" dirty="0">
              <a:solidFill>
                <a:srgbClr val="374151"/>
              </a:solidFill>
              <a:effectLst/>
              <a:latin typeface="Söhne"/>
            </a:endParaRPr>
          </a:p>
          <a:p>
            <a:r>
              <a:rPr lang="en-US" sz="1800" b="0" i="0" dirty="0">
                <a:solidFill>
                  <a:srgbClr val="374151"/>
                </a:solidFill>
                <a:effectLst/>
                <a:latin typeface="Söhne"/>
              </a:rPr>
              <a:t>Overall, the website showcases a successful implementation of HTML and CSS, resulting in a visually appealing, feature-rich, and engaging Amazon clone experience.</a:t>
            </a:r>
            <a:endParaRPr lang="en-IN" sz="1800" dirty="0"/>
          </a:p>
        </p:txBody>
      </p:sp>
    </p:spTree>
    <p:extLst>
      <p:ext uri="{BB962C8B-B14F-4D97-AF65-F5344CB8AC3E}">
        <p14:creationId xmlns:p14="http://schemas.microsoft.com/office/powerpoint/2010/main" val="83008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710541" y="910276"/>
            <a:ext cx="6502620" cy="676656"/>
          </a:xfrm>
        </p:spPr>
        <p:txBody>
          <a:bodyPr/>
          <a:lstStyle/>
          <a:p>
            <a:r>
              <a:rPr lang="en-US" dirty="0"/>
              <a:t>RESULT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486424" y="2548306"/>
            <a:ext cx="10692563" cy="2122305"/>
          </a:xfrm>
        </p:spPr>
        <p:txBody>
          <a:bodyPr>
            <a:normAutofit/>
          </a:bodyPr>
          <a:lstStyle/>
          <a:p>
            <a:pPr marL="285750" indent="-285750">
              <a:buFont typeface="Arial" panose="020B0604020202020204" pitchFamily="34" charset="0"/>
              <a:buChar char="•"/>
            </a:pPr>
            <a:r>
              <a:rPr lang="en-US" b="0" i="0" dirty="0">
                <a:solidFill>
                  <a:srgbClr val="374151"/>
                </a:solidFill>
                <a:effectLst/>
                <a:latin typeface="Söhne"/>
              </a:rPr>
              <a:t>A functional and visually appealing clone of the popular e-commerce platform, Amazon, using HTML and CSS.</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b="0" i="0" dirty="0">
                <a:solidFill>
                  <a:srgbClr val="374151"/>
                </a:solidFill>
                <a:effectLst/>
                <a:latin typeface="Söhne"/>
              </a:rPr>
              <a:t>Amazon clone website using HTML and CSS can yield both positive and challenging outcomes. </a:t>
            </a:r>
          </a:p>
          <a:p>
            <a:endParaRPr lang="en-US" b="0" i="0" dirty="0">
              <a:solidFill>
                <a:srgbClr val="374151"/>
              </a:solidFill>
              <a:effectLst/>
              <a:latin typeface="Söhne"/>
            </a:endParaRPr>
          </a:p>
          <a:p>
            <a:pPr marL="285750" indent="-285750">
              <a:buFont typeface="Arial" panose="020B0604020202020204" pitchFamily="34" charset="0"/>
              <a:buChar char="•"/>
            </a:pPr>
            <a:r>
              <a:rPr lang="en-US" b="0" i="0" dirty="0">
                <a:solidFill>
                  <a:srgbClr val="374151"/>
                </a:solidFill>
                <a:effectLst/>
                <a:latin typeface="Söhne"/>
              </a:rPr>
              <a:t>On the positive side, this ambitious project provides an invaluable opportunity to enhance one's web development skills by delving into the intricacies of building a complex e-commerce platform.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3507701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{394B76F5-D2F4-44CD-B1F4-89A1EF4A5D61}tf11964407_win32</Template>
  <TotalTime>180</TotalTime>
  <Words>825</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Gill Sans Nova</vt:lpstr>
      <vt:lpstr>Gill Sans Nova Light</vt:lpstr>
      <vt:lpstr>Sagona Book</vt:lpstr>
      <vt:lpstr>Söhne</vt:lpstr>
      <vt:lpstr>Wingdings</vt:lpstr>
      <vt:lpstr>Custom</vt:lpstr>
      <vt:lpstr>Amazon e-commerce Platform</vt:lpstr>
      <vt:lpstr>PROJECT TOPIC</vt:lpstr>
      <vt:lpstr>AGENDA</vt:lpstr>
      <vt:lpstr>PROJECT OVERVIEW</vt:lpstr>
      <vt:lpstr>WHO ARE THE END USERS ?</vt:lpstr>
      <vt:lpstr>SOLUTION AND ITS VALUE PROPOSITION</vt:lpstr>
      <vt:lpstr>WOW IN SYSTEM</vt:lpstr>
      <vt:lpstr>MODELLING</vt:lpstr>
      <vt:lpstr>RESULT</vt:lpstr>
      <vt:lpstr>LINKS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e-commerce Platform</dc:title>
  <dc:creator>Synthia S. Ekka</dc:creator>
  <cp:lastModifiedBy>Synthia S. Ekka</cp:lastModifiedBy>
  <cp:revision>2</cp:revision>
  <dcterms:created xsi:type="dcterms:W3CDTF">2023-07-22T13:54:24Z</dcterms:created>
  <dcterms:modified xsi:type="dcterms:W3CDTF">2023-07-23T10:25:56Z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