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6"/>
  </p:notesMasterIdLst>
  <p:handoutMasterIdLst>
    <p:handoutMasterId r:id="rId37"/>
  </p:handoutMasterIdLst>
  <p:sldIdLst>
    <p:sldId id="396" r:id="rId3"/>
    <p:sldId id="368" r:id="rId4"/>
    <p:sldId id="442" r:id="rId5"/>
    <p:sldId id="475" r:id="rId6"/>
    <p:sldId id="397" r:id="rId7"/>
    <p:sldId id="449" r:id="rId8"/>
    <p:sldId id="443" r:id="rId9"/>
    <p:sldId id="451" r:id="rId10"/>
    <p:sldId id="452" r:id="rId11"/>
    <p:sldId id="453" r:id="rId12"/>
    <p:sldId id="454" r:id="rId13"/>
    <p:sldId id="458" r:id="rId14"/>
    <p:sldId id="459" r:id="rId15"/>
    <p:sldId id="456" r:id="rId16"/>
    <p:sldId id="457" r:id="rId17"/>
    <p:sldId id="450" r:id="rId18"/>
    <p:sldId id="445" r:id="rId19"/>
    <p:sldId id="448" r:id="rId20"/>
    <p:sldId id="446" r:id="rId21"/>
    <p:sldId id="461" r:id="rId22"/>
    <p:sldId id="444" r:id="rId23"/>
    <p:sldId id="473" r:id="rId24"/>
    <p:sldId id="463" r:id="rId25"/>
    <p:sldId id="464" r:id="rId26"/>
    <p:sldId id="468" r:id="rId27"/>
    <p:sldId id="466" r:id="rId28"/>
    <p:sldId id="465" r:id="rId29"/>
    <p:sldId id="467" r:id="rId30"/>
    <p:sldId id="476" r:id="rId31"/>
    <p:sldId id="474" r:id="rId32"/>
    <p:sldId id="472" r:id="rId33"/>
    <p:sldId id="470" r:id="rId34"/>
    <p:sldId id="36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E9F8FB"/>
    <a:srgbClr val="0C4A82"/>
    <a:srgbClr val="5AAED4"/>
    <a:srgbClr val="4482BF"/>
    <a:srgbClr val="6DE0F7"/>
    <a:srgbClr val="6BDEF9"/>
    <a:srgbClr val="B4B4B4"/>
    <a:srgbClr val="D1D1D1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8" autoAdjust="0"/>
    <p:restoredTop sz="77851" autoAdjust="0"/>
  </p:normalViewPr>
  <p:slideViewPr>
    <p:cSldViewPr>
      <p:cViewPr varScale="1">
        <p:scale>
          <a:sx n="93" d="100"/>
          <a:sy n="93" d="100"/>
        </p:scale>
        <p:origin x="66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822D-C420-4887-84EA-6F79E1D54A34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2BE91-34DC-4CFB-AE11-897D9D0B9B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53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0F52-7A4C-498C-90C6-BD4802C88A94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AFA22-C6BF-4D47-978F-7F7876498A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1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00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000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4" name="그림 3" descr="0002.png"/>
          <p:cNvPicPr>
            <a:picLocks noChangeAspect="1"/>
          </p:cNvPicPr>
          <p:nvPr userDrawn="1"/>
        </p:nvPicPr>
        <p:blipFill>
          <a:blip r:embed="rId3" cstate="print"/>
          <a:srcRect l="68112" t="3801" r="2751"/>
          <a:stretch>
            <a:fillRect/>
          </a:stretch>
        </p:blipFill>
        <p:spPr>
          <a:xfrm>
            <a:off x="6228184" y="260648"/>
            <a:ext cx="2664296" cy="65973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00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-1"/>
            <a:ext cx="9144003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A258-9D04-48E9-A11B-490846B3D256}" type="datetimeFigureOut">
              <a:rPr lang="ko-KR" altLang="en-US" smtClean="0"/>
              <a:pPr/>
              <a:t>2022-05-23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0218-AA5B-41A6-ADF2-F6C1046185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000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2" cy="6858000"/>
          </a:xfrm>
          <a:prstGeom prst="rect">
            <a:avLst/>
          </a:prstGeom>
        </p:spPr>
      </p:pic>
      <p:pic>
        <p:nvPicPr>
          <p:cNvPr id="11" name="그림 10" descr="0005.png"/>
          <p:cNvPicPr>
            <a:picLocks noChangeAspect="1"/>
          </p:cNvPicPr>
          <p:nvPr userDrawn="1"/>
        </p:nvPicPr>
        <p:blipFill>
          <a:blip r:embed="rId3" cstate="print"/>
          <a:srcRect l="8263" t="8644" b="81500"/>
          <a:stretch>
            <a:fillRect/>
          </a:stretch>
        </p:blipFill>
        <p:spPr>
          <a:xfrm>
            <a:off x="755576" y="424760"/>
            <a:ext cx="8388423" cy="6759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40" y="484411"/>
            <a:ext cx="8401080" cy="600164"/>
          </a:xfrm>
          <a:noFill/>
        </p:spPr>
        <p:txBody>
          <a:bodyPr wrap="square" rtlCol="0">
            <a:sp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3300" b="1" kern="120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/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8400299" y="6448301"/>
            <a:ext cx="756000" cy="225630"/>
          </a:xfrm>
          <a:prstGeom prst="rect">
            <a:avLst/>
          </a:prstGeom>
          <a:solidFill>
            <a:srgbClr val="0C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4"/>
          <p:cNvSpPr txBox="1">
            <a:spLocks/>
          </p:cNvSpPr>
          <p:nvPr userDrawn="1"/>
        </p:nvSpPr>
        <p:spPr>
          <a:xfrm>
            <a:off x="8652062" y="6377049"/>
            <a:ext cx="46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F0218-AA5B-41A6-ADF2-F6C104618543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379442" y="6433881"/>
            <a:ext cx="55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000" b="1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Page</a:t>
            </a:r>
            <a:endParaRPr lang="ko-KR" altLang="en-US" sz="1000" b="1" kern="12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7C4DD4-C9B5-42D8-9E56-D92D1E24929A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1098CA-2FD2-4B20-B910-7D19C0BD13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A258-9D04-48E9-A11B-490846B3D256}" type="datetimeFigureOut">
              <a:rPr lang="ko-KR" altLang="en-US" smtClean="0"/>
              <a:pPr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0218-AA5B-41A6-ADF2-F6C1046185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4" r:id="rId4"/>
  </p:sldLayoutIdLst>
  <p:txStyles>
    <p:titleStyle>
      <a:lvl1pPr marL="0" algn="l" defTabSz="914400" rtl="0" eaLnBrk="1" latinLnBrk="1" hangingPunct="1">
        <a:spcBef>
          <a:spcPct val="0"/>
        </a:spcBef>
        <a:buNone/>
        <a:defRPr lang="ko-KR" altLang="en-US" sz="3600" kern="1200" dirty="0" smtClean="0">
          <a:solidFill>
            <a:schemeClr val="tx1">
              <a:lumMod val="50000"/>
              <a:lumOff val="50000"/>
            </a:schemeClr>
          </a:solidFill>
          <a:effectLst/>
          <a:latin typeface="HY견고딕" pitchFamily="18" charset="-127"/>
          <a:ea typeface="HY견고딕" pitchFamily="18" charset="-127"/>
          <a:cs typeface="+mn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4630" y="3646185"/>
            <a:ext cx="53266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- PL : </a:t>
            </a:r>
            <a:r>
              <a:rPr kumimoji="0" lang="ko-KR" alt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김지혜</a:t>
            </a:r>
            <a:endParaRPr kumimoji="0" lang="en-US" altLang="ko-KR" sz="1100" dirty="0">
              <a:solidFill>
                <a:schemeClr val="accent5">
                  <a:lumMod val="40000"/>
                  <a:lumOff val="60000"/>
                </a:schemeClr>
              </a:solidFill>
              <a:latin typeface="Arial" charset="0"/>
              <a:ea typeface="맑은 고딕" pitchFamily="50" charset="-127"/>
              <a:cs typeface="Arial" charset="0"/>
            </a:endParaRPr>
          </a:p>
          <a:p>
            <a:r>
              <a:rPr lang="en-US" altLang="ko-KR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- </a:t>
            </a:r>
            <a:r>
              <a:rPr kumimoji="0" lang="ko-KR" alt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조원 </a:t>
            </a:r>
            <a:r>
              <a:rPr kumimoji="0" lang="en-US" altLang="ko-KR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: </a:t>
            </a:r>
            <a:r>
              <a:rPr kumimoji="0" lang="ko-KR" alt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김지혜</a:t>
            </a:r>
            <a:r>
              <a:rPr kumimoji="0" lang="en-US" altLang="ko-KR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, </a:t>
            </a:r>
            <a:r>
              <a:rPr kumimoji="0" lang="ko-KR" alt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권민경</a:t>
            </a:r>
            <a:r>
              <a:rPr kumimoji="0" lang="en-US" altLang="ko-KR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, </a:t>
            </a:r>
            <a:r>
              <a:rPr kumimoji="0" lang="ko-KR" alt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권오균</a:t>
            </a:r>
            <a:r>
              <a:rPr kumimoji="0" lang="en-US" altLang="ko-KR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, </a:t>
            </a:r>
            <a:r>
              <a:rPr kumimoji="0" lang="ko-KR" alt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송지원</a:t>
            </a:r>
            <a:r>
              <a:rPr kumimoji="0" lang="en-US" altLang="ko-KR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, </a:t>
            </a:r>
            <a:r>
              <a:rPr kumimoji="0" lang="ko-KR" alt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오세연</a:t>
            </a:r>
            <a:r>
              <a:rPr kumimoji="0" lang="en-US" altLang="ko-KR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, </a:t>
            </a:r>
            <a:r>
              <a:rPr kumimoji="0" lang="ko-KR" alt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  <a:ea typeface="맑은 고딕" pitchFamily="50" charset="-127"/>
                <a:cs typeface="Arial" charset="0"/>
              </a:rPr>
              <a:t>윤상현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1792" y="2026601"/>
            <a:ext cx="60021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spc="-30" dirty="0" err="1">
                <a:gradFill flip="none" rotWithShape="1">
                  <a:gsLst>
                    <a:gs pos="0">
                      <a:srgbClr val="B4B4B4"/>
                    </a:gs>
                    <a:gs pos="40000">
                      <a:schemeClr val="bg1"/>
                    </a:gs>
                    <a:gs pos="4300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25400" dist="127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Fastcampus</a:t>
            </a:r>
            <a:r>
              <a:rPr lang="en-US" altLang="ko-KR" sz="4500" spc="-30" dirty="0">
                <a:gradFill flip="none" rotWithShape="1">
                  <a:gsLst>
                    <a:gs pos="0">
                      <a:srgbClr val="B4B4B4"/>
                    </a:gs>
                    <a:gs pos="40000">
                      <a:schemeClr val="bg1"/>
                    </a:gs>
                    <a:gs pos="4300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25400" dist="127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 EDA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3880" y="3053089"/>
            <a:ext cx="5534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80" dirty="0">
                <a:solidFill>
                  <a:srgbClr val="6DE0F7"/>
                </a:solidFill>
                <a:effectLst>
                  <a:outerShdw blurRad="25400" dist="127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오프라인 초급</a:t>
            </a:r>
            <a:r>
              <a:rPr lang="en-US" altLang="ko-KR" sz="2200" spc="-80" dirty="0">
                <a:solidFill>
                  <a:srgbClr val="6DE0F7"/>
                </a:solidFill>
                <a:effectLst>
                  <a:outerShdw blurRad="25400" dist="127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	6</a:t>
            </a:r>
            <a:r>
              <a:rPr lang="ko-KR" altLang="en-US" sz="2200" spc="-80" dirty="0">
                <a:solidFill>
                  <a:srgbClr val="6DE0F7"/>
                </a:solidFill>
                <a:effectLst>
                  <a:outerShdw blurRad="25400" dist="127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조 </a:t>
            </a:r>
            <a:r>
              <a:rPr lang="en-US" altLang="ko-KR" sz="2200" spc="-80" dirty="0">
                <a:solidFill>
                  <a:srgbClr val="6DE0F7"/>
                </a:solidFill>
                <a:effectLst>
                  <a:outerShdw blurRad="25400" dist="127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EDA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프로그래밍 </a:t>
            </a:r>
            <a:r>
              <a:rPr lang="en-US" altLang="ko-KR" dirty="0"/>
              <a:t>- </a:t>
            </a:r>
            <a:r>
              <a:rPr lang="ko-KR" altLang="en-US" dirty="0"/>
              <a:t>패키지 별 판매량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13EDFE-97DA-C913-9F5F-8443F2749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" y="1661712"/>
            <a:ext cx="9144000" cy="44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9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전체 구매 데이터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AB069-5186-9361-AB0D-AC27DE42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0" y="1556792"/>
            <a:ext cx="7454079" cy="45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9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1</a:t>
            </a:r>
            <a:r>
              <a:rPr lang="ko-KR" altLang="en-US" dirty="0"/>
              <a:t>차 구매와 </a:t>
            </a:r>
            <a:r>
              <a:rPr lang="en-US" altLang="ko-KR" dirty="0"/>
              <a:t>2</a:t>
            </a:r>
            <a:r>
              <a:rPr lang="ko-KR" altLang="en-US" dirty="0"/>
              <a:t>차 구매의 </a:t>
            </a:r>
            <a:r>
              <a:rPr lang="en-US" altLang="ko-KR" dirty="0"/>
              <a:t>Heatmap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13373F-91C0-7246-D961-C33E58620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35" y="1484784"/>
            <a:ext cx="6866929" cy="47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0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월별 카테고리 수요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EBF4DF-A1A4-3015-2BEE-1D62B874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41" y="1412776"/>
            <a:ext cx="7265518" cy="47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9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카테고리별 월 수익</a:t>
            </a:r>
            <a:endParaRPr dirty="0"/>
          </a:p>
        </p:txBody>
      </p:sp>
      <p:pic>
        <p:nvPicPr>
          <p:cNvPr id="3" name="그림 2" descr="텍스트, 필기구, 문구, 연필이(가) 표시된 사진&#10;&#10;자동 생성된 설명">
            <a:extLst>
              <a:ext uri="{FF2B5EF4-FFF2-40B4-BE49-F238E27FC236}">
                <a16:creationId xmlns:a16="http://schemas.microsoft.com/office/drawing/2014/main" id="{A0B35B16-F58B-A951-A71B-1350AFB9A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344816" cy="471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월별 </a:t>
            </a:r>
            <a:r>
              <a:rPr lang="ko-KR" altLang="en-US" dirty="0" err="1"/>
              <a:t>총수익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F1D1E8-C751-E495-6CA5-6996600C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35934"/>
            <a:ext cx="7211013" cy="48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650" y="4652032"/>
            <a:ext cx="318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" dirty="0">
                <a:solidFill>
                  <a:srgbClr val="6DD3F7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손실분석</a:t>
            </a:r>
            <a:endParaRPr lang="en-US" altLang="ko-KR" sz="2000" spc="-10" dirty="0">
              <a:solidFill>
                <a:srgbClr val="6DD3F7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001" y="3186784"/>
            <a:ext cx="16776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0" spc="-440" dirty="0">
                <a:gradFill flip="none" rotWithShape="1">
                  <a:gsLst>
                    <a:gs pos="0">
                      <a:srgbClr val="9B9B9B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3153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카테고리 별 거래내역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A61765-5D45-990A-4BD3-B04F1037B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86" y="1484784"/>
            <a:ext cx="6897628" cy="46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3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카테고리 별 비율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82C624-CE2D-9B4B-6B87-68081BAD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40" y="1556792"/>
            <a:ext cx="6528488" cy="44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7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카테고리 별 환불</a:t>
            </a:r>
            <a:r>
              <a:rPr lang="en-US" altLang="ko-KR" dirty="0"/>
              <a:t>, </a:t>
            </a:r>
            <a:r>
              <a:rPr lang="ko-KR" altLang="en-US" dirty="0"/>
              <a:t>구매취소 건 수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682BD8-2FD7-92D8-6A2F-C528C53C4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5" y="1398628"/>
            <a:ext cx="7375050" cy="495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38"/>
          <p:cNvSpPr txBox="1">
            <a:spLocks/>
          </p:cNvSpPr>
          <p:nvPr/>
        </p:nvSpPr>
        <p:spPr>
          <a:xfrm>
            <a:off x="6209134" y="1260049"/>
            <a:ext cx="250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spc="-220" dirty="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latin typeface="Arial" pitchFamily="34" charset="0"/>
                <a:ea typeface="HY견고딕" pitchFamily="18" charset="-127"/>
                <a:cs typeface="Arial" pitchFamily="34" charset="0"/>
              </a:rPr>
              <a:t>C</a:t>
            </a:r>
            <a:r>
              <a:rPr lang="en-US" altLang="ko-KR" sz="2800" spc="-220" dirty="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latin typeface="Arial" pitchFamily="34" charset="0"/>
                <a:ea typeface="HY견고딕" pitchFamily="18" charset="-127"/>
                <a:cs typeface="Arial" pitchFamily="34" charset="0"/>
              </a:rPr>
              <a:t>ONTENTS</a:t>
            </a:r>
            <a:endParaRPr lang="ko-KR" altLang="en-US" sz="4000" spc="-220" dirty="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  <a:tileRect/>
              </a:gra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grpSp>
        <p:nvGrpSpPr>
          <p:cNvPr id="78" name="그룹 85"/>
          <p:cNvGrpSpPr/>
          <p:nvPr/>
        </p:nvGrpSpPr>
        <p:grpSpPr>
          <a:xfrm>
            <a:off x="649792" y="3259281"/>
            <a:ext cx="575100" cy="575098"/>
            <a:chOff x="2554764" y="2098963"/>
            <a:chExt cx="1232137" cy="1232137"/>
          </a:xfrm>
        </p:grpSpPr>
        <p:grpSp>
          <p:nvGrpSpPr>
            <p:cNvPr id="79" name="그룹 62"/>
            <p:cNvGrpSpPr/>
            <p:nvPr/>
          </p:nvGrpSpPr>
          <p:grpSpPr>
            <a:xfrm>
              <a:off x="2554764" y="2098963"/>
              <a:ext cx="1232137" cy="1232137"/>
              <a:chOff x="3930793" y="4725144"/>
              <a:chExt cx="1296144" cy="1296144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3930793" y="4725144"/>
                <a:ext cx="1296144" cy="1296144"/>
              </a:xfrm>
              <a:prstGeom prst="roundRect">
                <a:avLst>
                  <a:gd name="adj" fmla="val 4032"/>
                </a:avLst>
              </a:prstGeom>
              <a:solidFill>
                <a:srgbClr val="4482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3961857" y="4766088"/>
                <a:ext cx="1224000" cy="1224000"/>
              </a:xfrm>
              <a:prstGeom prst="roundRect">
                <a:avLst>
                  <a:gd name="adj" fmla="val 4032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ln w="19050" cap="flat" cmpd="sng" algn="ctr">
                <a:noFill/>
                <a:prstDash val="solid"/>
              </a:ln>
              <a:effectLst/>
              <a:scene3d>
                <a:camera prst="perspectiveAbove" fov="0">
                  <a:rot lat="0" lon="0" rev="0"/>
                </a:camera>
                <a:lightRig rig="flat" dir="t">
                  <a:rot lat="0" lon="0" rev="7920000"/>
                </a:lightRig>
              </a:scene3d>
              <a:sp3d prstMaterial="clear">
                <a:bevelT w="57150" h="57150"/>
              </a:sp3d>
            </p:spPr>
            <p:txBody>
              <a:bodyPr anchor="ctr"/>
              <a:lstStyle/>
              <a:p>
                <a:pPr>
                  <a:defRPr/>
                </a:pPr>
                <a:endParaRPr lang="ko-KR" altLang="en-US" sz="2400" dirty="0">
                  <a:solidFill>
                    <a:prstClr val="white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692816" y="2289871"/>
              <a:ext cx="921632" cy="75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</a:p>
          </p:txBody>
        </p:sp>
      </p:grpSp>
      <p:grpSp>
        <p:nvGrpSpPr>
          <p:cNvPr id="84" name="그룹 87"/>
          <p:cNvGrpSpPr/>
          <p:nvPr/>
        </p:nvGrpSpPr>
        <p:grpSpPr>
          <a:xfrm>
            <a:off x="651702" y="5230166"/>
            <a:ext cx="575100" cy="575098"/>
            <a:chOff x="5373380" y="2098963"/>
            <a:chExt cx="1232137" cy="1232137"/>
          </a:xfrm>
        </p:grpSpPr>
        <p:grpSp>
          <p:nvGrpSpPr>
            <p:cNvPr id="86" name="그룹 90"/>
            <p:cNvGrpSpPr/>
            <p:nvPr/>
          </p:nvGrpSpPr>
          <p:grpSpPr>
            <a:xfrm>
              <a:off x="5373380" y="2098963"/>
              <a:ext cx="1232137" cy="1232137"/>
              <a:chOff x="3930793" y="4725144"/>
              <a:chExt cx="1296144" cy="1296144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3930793" y="4725144"/>
                <a:ext cx="1296144" cy="1296144"/>
              </a:xfrm>
              <a:prstGeom prst="roundRect">
                <a:avLst>
                  <a:gd name="adj" fmla="val 403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3961857" y="4766088"/>
                <a:ext cx="1224000" cy="1224000"/>
              </a:xfrm>
              <a:prstGeom prst="roundRect">
                <a:avLst>
                  <a:gd name="adj" fmla="val 4032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ln w="19050" cap="flat" cmpd="sng" algn="ctr">
                <a:noFill/>
                <a:prstDash val="solid"/>
              </a:ln>
              <a:effectLst/>
              <a:scene3d>
                <a:camera prst="perspectiveAbove" fov="0">
                  <a:rot lat="0" lon="0" rev="0"/>
                </a:camera>
                <a:lightRig rig="flat" dir="t">
                  <a:rot lat="0" lon="0" rev="7920000"/>
                </a:lightRig>
              </a:scene3d>
              <a:sp3d prstMaterial="clear">
                <a:bevelT w="57150" h="57150"/>
              </a:sp3d>
            </p:spPr>
            <p:txBody>
              <a:bodyPr anchor="ctr"/>
              <a:lstStyle/>
              <a:p>
                <a:pPr>
                  <a:defRPr/>
                </a:pPr>
                <a:endParaRPr lang="ko-KR" altLang="en-US" sz="2400" dirty="0">
                  <a:solidFill>
                    <a:prstClr val="white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5516037" y="2308781"/>
              <a:ext cx="921632" cy="75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92" name="그룹 84"/>
          <p:cNvGrpSpPr/>
          <p:nvPr/>
        </p:nvGrpSpPr>
        <p:grpSpPr>
          <a:xfrm>
            <a:off x="650879" y="2285940"/>
            <a:ext cx="575100" cy="575098"/>
            <a:chOff x="1146607" y="2098963"/>
            <a:chExt cx="1232137" cy="1232137"/>
          </a:xfrm>
        </p:grpSpPr>
        <p:grpSp>
          <p:nvGrpSpPr>
            <p:cNvPr id="93" name="그룹 34"/>
            <p:cNvGrpSpPr/>
            <p:nvPr/>
          </p:nvGrpSpPr>
          <p:grpSpPr>
            <a:xfrm>
              <a:off x="1146607" y="2098963"/>
              <a:ext cx="1232137" cy="1232137"/>
              <a:chOff x="1146607" y="2020474"/>
              <a:chExt cx="1232137" cy="1232137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1146607" y="2020474"/>
                <a:ext cx="1232137" cy="1232137"/>
              </a:xfrm>
              <a:prstGeom prst="roundRect">
                <a:avLst>
                  <a:gd name="adj" fmla="val 4032"/>
                </a:avLst>
              </a:prstGeom>
              <a:solidFill>
                <a:srgbClr val="0E5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1176137" y="2059396"/>
                <a:ext cx="1163556" cy="1163556"/>
              </a:xfrm>
              <a:prstGeom prst="roundRect">
                <a:avLst>
                  <a:gd name="adj" fmla="val 4032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ln w="19050" cap="flat" cmpd="sng" algn="ctr">
                <a:noFill/>
                <a:prstDash val="solid"/>
              </a:ln>
              <a:effectLst/>
              <a:scene3d>
                <a:camera prst="perspectiveAbove" fov="0">
                  <a:rot lat="0" lon="0" rev="0"/>
                </a:camera>
                <a:lightRig rig="flat" dir="t">
                  <a:rot lat="0" lon="0" rev="7920000"/>
                </a:lightRig>
              </a:scene3d>
              <a:sp3d prstMaterial="clear">
                <a:bevelT w="57150" h="57150"/>
              </a:sp3d>
            </p:spPr>
            <p:txBody>
              <a:bodyPr anchor="ctr"/>
              <a:lstStyle/>
              <a:p>
                <a:pPr>
                  <a:defRPr/>
                </a:pPr>
                <a:endParaRPr lang="ko-KR" altLang="en-US" sz="2400" dirty="0">
                  <a:solidFill>
                    <a:prstClr val="white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301657" y="2308782"/>
              <a:ext cx="921632" cy="75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105" name="그룹 86"/>
          <p:cNvGrpSpPr/>
          <p:nvPr/>
        </p:nvGrpSpPr>
        <p:grpSpPr>
          <a:xfrm>
            <a:off x="652397" y="4250207"/>
            <a:ext cx="575100" cy="575098"/>
            <a:chOff x="3952270" y="2098962"/>
            <a:chExt cx="1232137" cy="1232137"/>
          </a:xfrm>
        </p:grpSpPr>
        <p:grpSp>
          <p:nvGrpSpPr>
            <p:cNvPr id="106" name="그룹 90"/>
            <p:cNvGrpSpPr/>
            <p:nvPr/>
          </p:nvGrpSpPr>
          <p:grpSpPr>
            <a:xfrm>
              <a:off x="3952270" y="2098962"/>
              <a:ext cx="1232137" cy="1232137"/>
              <a:chOff x="3930793" y="4725143"/>
              <a:chExt cx="1296144" cy="1296144"/>
            </a:xfrm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3930793" y="4725143"/>
                <a:ext cx="1296144" cy="1296144"/>
              </a:xfrm>
              <a:prstGeom prst="roundRect">
                <a:avLst>
                  <a:gd name="adj" fmla="val 4032"/>
                </a:avLst>
              </a:prstGeom>
              <a:solidFill>
                <a:srgbClr val="5AAE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3961857" y="4766088"/>
                <a:ext cx="1224000" cy="1224000"/>
              </a:xfrm>
              <a:prstGeom prst="roundRect">
                <a:avLst>
                  <a:gd name="adj" fmla="val 4032"/>
                </a:avLst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alpha val="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ln w="19050" cap="flat" cmpd="sng" algn="ctr">
                <a:noFill/>
                <a:prstDash val="solid"/>
              </a:ln>
              <a:effectLst/>
              <a:scene3d>
                <a:camera prst="perspectiveAbove" fov="0">
                  <a:rot lat="0" lon="0" rev="0"/>
                </a:camera>
                <a:lightRig rig="flat" dir="t">
                  <a:rot lat="0" lon="0" rev="7920000"/>
                </a:lightRig>
              </a:scene3d>
              <a:sp3d prstMaterial="clear">
                <a:bevelT w="57150" h="57150"/>
              </a:sp3d>
            </p:spPr>
            <p:txBody>
              <a:bodyPr anchor="ctr"/>
              <a:lstStyle/>
              <a:p>
                <a:pPr>
                  <a:defRPr/>
                </a:pPr>
                <a:endParaRPr lang="ko-KR" altLang="en-US" sz="2400" dirty="0">
                  <a:solidFill>
                    <a:prstClr val="white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4094927" y="2310279"/>
              <a:ext cx="921632" cy="75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III</a:t>
              </a:r>
            </a:p>
          </p:txBody>
        </p:sp>
      </p:grpSp>
      <p:sp>
        <p:nvSpPr>
          <p:cNvPr id="110" name="모서리가 둥근 직사각형 109"/>
          <p:cNvSpPr/>
          <p:nvPr/>
        </p:nvSpPr>
        <p:spPr>
          <a:xfrm>
            <a:off x="1273231" y="2276872"/>
            <a:ext cx="4323912" cy="570855"/>
          </a:xfrm>
          <a:prstGeom prst="roundRect">
            <a:avLst>
              <a:gd name="adj" fmla="val 4987"/>
            </a:avLst>
          </a:prstGeom>
          <a:solidFill>
            <a:schemeClr val="bg1"/>
          </a:solidFill>
          <a:ln w="9525">
            <a:solidFill>
              <a:srgbClr val="0C4A82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3231" y="3260107"/>
            <a:ext cx="4323912" cy="570855"/>
          </a:xfrm>
          <a:prstGeom prst="roundRect">
            <a:avLst>
              <a:gd name="adj" fmla="val 4987"/>
            </a:avLst>
          </a:prstGeom>
          <a:solidFill>
            <a:schemeClr val="bg1"/>
          </a:solidFill>
          <a:ln w="9525">
            <a:solidFill>
              <a:srgbClr val="4482BF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2756" y="4246267"/>
            <a:ext cx="4323912" cy="570855"/>
          </a:xfrm>
          <a:prstGeom prst="roundRect">
            <a:avLst>
              <a:gd name="adj" fmla="val 4987"/>
            </a:avLst>
          </a:prstGeom>
          <a:solidFill>
            <a:schemeClr val="bg1"/>
          </a:solidFill>
          <a:ln w="9525">
            <a:solidFill>
              <a:srgbClr val="5AAED4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73231" y="5225804"/>
            <a:ext cx="4323912" cy="570855"/>
          </a:xfrm>
          <a:prstGeom prst="roundRect">
            <a:avLst>
              <a:gd name="adj" fmla="val 4987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286576" y="2437822"/>
            <a:ext cx="44256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kumimoji="0" lang="ko-KR" altLang="en-US" sz="1100" b="1" dirty="0">
                <a:solidFill>
                  <a:srgbClr val="0C4A82"/>
                </a:solidFill>
                <a:latin typeface="Arial" charset="0"/>
                <a:ea typeface="HY견고딕" pitchFamily="18" charset="-127"/>
                <a:cs typeface="Arial" charset="0"/>
              </a:rPr>
              <a:t>팀 컨셉</a:t>
            </a:r>
            <a:endParaRPr kumimoji="0" lang="ko-KR" altLang="en-US" sz="1100" b="1" dirty="0">
              <a:solidFill>
                <a:srgbClr val="7F7F7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286576" y="3415737"/>
            <a:ext cx="44256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kumimoji="0" lang="ko-KR" altLang="en-US" sz="1100" b="1" dirty="0">
                <a:solidFill>
                  <a:srgbClr val="4482BF"/>
                </a:solidFill>
                <a:latin typeface="Arial" charset="0"/>
                <a:ea typeface="HY견고딕" pitchFamily="18" charset="-127"/>
                <a:cs typeface="Arial" charset="0"/>
              </a:rPr>
              <a:t>마케팅</a:t>
            </a:r>
            <a:endParaRPr kumimoji="0" lang="ko-KR" altLang="en-US" sz="1100" b="1" dirty="0">
              <a:solidFill>
                <a:srgbClr val="7F7F7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286576" y="4415382"/>
            <a:ext cx="44256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kumimoji="0" lang="ko-KR" altLang="en-US" sz="1100" b="1" dirty="0">
                <a:solidFill>
                  <a:srgbClr val="5AAED4"/>
                </a:solidFill>
                <a:latin typeface="Arial" charset="0"/>
                <a:ea typeface="HY견고딕" pitchFamily="18" charset="-127"/>
                <a:cs typeface="Arial" charset="0"/>
              </a:rPr>
              <a:t>손실분석</a:t>
            </a:r>
            <a:endParaRPr kumimoji="0" lang="ko-KR" altLang="en-US" sz="1100" b="1" dirty="0">
              <a:solidFill>
                <a:srgbClr val="7F7F7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286576" y="5393821"/>
            <a:ext cx="44256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kumimoji="0" lang="en-US" altLang="ko-KR" sz="11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Fast Campus </a:t>
            </a:r>
            <a:r>
              <a:rPr kumimoji="0" lang="ko-KR" altLang="en-US" sz="11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HY견고딕" pitchFamily="18" charset="-127"/>
                <a:cs typeface="Arial" charset="0"/>
              </a:rPr>
              <a:t>제안</a:t>
            </a:r>
            <a:endParaRPr kumimoji="0" lang="ko-KR" altLang="en-US" sz="1100" b="1" dirty="0">
              <a:solidFill>
                <a:srgbClr val="7F7F7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87664" y="844945"/>
            <a:ext cx="406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Fastcampus</a:t>
            </a:r>
            <a:r>
              <a:rPr lang="en-US" altLang="ko-KR" b="1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analysis</a:t>
            </a:r>
          </a:p>
          <a:p>
            <a:endParaRPr lang="en-US" altLang="ko-KR" b="1" spc="-1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0" y="945103"/>
            <a:ext cx="593766" cy="171178"/>
          </a:xfrm>
          <a:prstGeom prst="rect">
            <a:avLst/>
          </a:prstGeom>
          <a:solidFill>
            <a:srgbClr val="0C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강의 환불 시점 및 결제 완료 시점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3B0090-5AF7-2D88-194B-BC001034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310988" cy="48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63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패스트</a:t>
            </a:r>
            <a:r>
              <a:rPr lang="ko-KR" altLang="en-US" dirty="0"/>
              <a:t> 캠퍼스 청약철회 조항</a:t>
            </a:r>
            <a:endParaRPr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0091AF-EC94-842E-C4EB-AA1BC463C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68085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쿠폰 적용 여부 별 환불</a:t>
            </a:r>
            <a:r>
              <a:rPr lang="en-US" altLang="ko-KR" dirty="0"/>
              <a:t>, </a:t>
            </a:r>
            <a:r>
              <a:rPr lang="ko-KR" altLang="en-US" dirty="0"/>
              <a:t>구매취소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D0CD33-99F7-07CE-9830-102A256E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36" y="1700808"/>
            <a:ext cx="6092328" cy="43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8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환불된 강의의 가격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04AF3F-F389-206C-12B1-64CDB2F28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91" y="1484784"/>
            <a:ext cx="6618218" cy="46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3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프로그래밍 </a:t>
            </a:r>
            <a:r>
              <a:rPr lang="en-US" altLang="ko-KR" dirty="0"/>
              <a:t>– </a:t>
            </a:r>
            <a:r>
              <a:rPr lang="ko-KR" altLang="en-US" dirty="0"/>
              <a:t>가격분포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5AD781-EF2B-D41A-E128-43D7E3BD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2" y="1412776"/>
            <a:ext cx="7372816" cy="488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8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650" y="4652032"/>
            <a:ext cx="318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" dirty="0">
                <a:solidFill>
                  <a:srgbClr val="6DD3F7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Fast Campus</a:t>
            </a:r>
            <a:r>
              <a:rPr lang="ko-KR" altLang="en-US" sz="2000" spc="-10" dirty="0">
                <a:solidFill>
                  <a:srgbClr val="6DD3F7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제안</a:t>
            </a:r>
            <a:endParaRPr lang="en-US" altLang="ko-KR" sz="2000" spc="-10" dirty="0">
              <a:solidFill>
                <a:srgbClr val="6DD3F7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001" y="3186784"/>
            <a:ext cx="16776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0" spc="-440" dirty="0">
                <a:gradFill flip="none" rotWithShape="1">
                  <a:gsLst>
                    <a:gs pos="0">
                      <a:srgbClr val="9B9B9B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3410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잠재고객층 타겟팅</a:t>
            </a:r>
            <a:endParaRPr dirty="0"/>
          </a:p>
        </p:txBody>
      </p:sp>
      <p:pic>
        <p:nvPicPr>
          <p:cNvPr id="3" name="그림 2" descr="텍스트, 필기구, 문구이(가) 표시된 사진&#10;&#10;자동 생성된 설명">
            <a:extLst>
              <a:ext uri="{FF2B5EF4-FFF2-40B4-BE49-F238E27FC236}">
                <a16:creationId xmlns:a16="http://schemas.microsoft.com/office/drawing/2014/main" id="{3B99AE39-98C3-5046-EFA6-9934E824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" y="1196752"/>
            <a:ext cx="7124166" cy="32403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053C3D-87A2-5C44-BCE7-89E3F8713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91" y="3187473"/>
            <a:ext cx="3891009" cy="31861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280794-D37B-56EE-CC9A-A793707AF0DE}"/>
              </a:ext>
            </a:extLst>
          </p:cNvPr>
          <p:cNvSpPr/>
          <p:nvPr/>
        </p:nvSpPr>
        <p:spPr>
          <a:xfrm>
            <a:off x="353591" y="3526175"/>
            <a:ext cx="1309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3BDCD2-6BD1-5C29-4EE6-6C1EAF49CD7F}"/>
              </a:ext>
            </a:extLst>
          </p:cNvPr>
          <p:cNvCxnSpPr>
            <a:endCxn id="4" idx="1"/>
          </p:cNvCxnSpPr>
          <p:nvPr/>
        </p:nvCxnSpPr>
        <p:spPr>
          <a:xfrm>
            <a:off x="484515" y="4005064"/>
            <a:ext cx="4768476" cy="775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03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N</a:t>
            </a:r>
            <a:r>
              <a:rPr lang="ko-KR" altLang="en-US" dirty="0"/>
              <a:t>차 구매 고객층 타겟팅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5B517B-1D19-2123-88B3-FD4EDDAFB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12776"/>
            <a:ext cx="6938279" cy="4780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D35B3DE-3DEE-DA22-A426-BE8EB98943AC}"/>
              </a:ext>
            </a:extLst>
          </p:cNvPr>
          <p:cNvSpPr/>
          <p:nvPr/>
        </p:nvSpPr>
        <p:spPr>
          <a:xfrm>
            <a:off x="1514108" y="1620411"/>
            <a:ext cx="1080120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A41EC9-C39C-CA7C-E0B1-FCCD2DAC0E8A}"/>
              </a:ext>
            </a:extLst>
          </p:cNvPr>
          <p:cNvSpPr/>
          <p:nvPr/>
        </p:nvSpPr>
        <p:spPr>
          <a:xfrm>
            <a:off x="3157007" y="2924944"/>
            <a:ext cx="1080120" cy="9193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8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카테고리 별 수요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576FE-24E4-ED19-611D-43B5274A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7405643" cy="4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카테고리의 효율성 지표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A76470-1209-CF12-4C9E-D73AC0771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20" y="1700808"/>
            <a:ext cx="7644342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650" y="4652032"/>
            <a:ext cx="318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" dirty="0">
                <a:solidFill>
                  <a:srgbClr val="6DD3F7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팀 컨셉</a:t>
            </a:r>
            <a:endParaRPr lang="en-US" altLang="ko-KR" sz="2000" spc="-10" dirty="0">
              <a:solidFill>
                <a:srgbClr val="6DD3F7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001" y="3186784"/>
            <a:ext cx="16776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0" spc="-440" dirty="0">
                <a:gradFill flip="none" rotWithShape="1">
                  <a:gsLst>
                    <a:gs pos="0">
                      <a:srgbClr val="9B9B9B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쿠폰 적용 여부 별 환불</a:t>
            </a:r>
            <a:r>
              <a:rPr lang="en-US" altLang="ko-KR" dirty="0"/>
              <a:t>, </a:t>
            </a:r>
            <a:r>
              <a:rPr lang="ko-KR" altLang="en-US" dirty="0"/>
              <a:t>구매취소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D0CD33-99F7-07CE-9830-102A256E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36" y="1700808"/>
            <a:ext cx="6092328" cy="43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52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환불된 강의의 가격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04AF3F-F389-206C-12B1-64CDB2F28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41" y="1556792"/>
            <a:ext cx="6618218" cy="46765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8985F47-25FF-9260-F4AE-4185DE17629A}"/>
              </a:ext>
            </a:extLst>
          </p:cNvPr>
          <p:cNvSpPr/>
          <p:nvPr/>
        </p:nvSpPr>
        <p:spPr>
          <a:xfrm>
            <a:off x="5685676" y="3780651"/>
            <a:ext cx="144016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B0FCD5-1C4A-034E-E91C-6945DAAE8238}"/>
              </a:ext>
            </a:extLst>
          </p:cNvPr>
          <p:cNvSpPr/>
          <p:nvPr/>
        </p:nvSpPr>
        <p:spPr>
          <a:xfrm>
            <a:off x="2242577" y="1988840"/>
            <a:ext cx="144016" cy="38800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32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프로그래밍 </a:t>
            </a:r>
            <a:r>
              <a:rPr lang="en-US" altLang="ko-KR" dirty="0"/>
              <a:t>– </a:t>
            </a:r>
            <a:r>
              <a:rPr lang="ko-KR" altLang="en-US" dirty="0"/>
              <a:t>서브타이틀 가격 분포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1F1148-7BEE-92BC-4553-A23FC8AF9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09" y="1488085"/>
            <a:ext cx="7372816" cy="48855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025EF4-C2E8-D0CB-F4E5-3CE125D3BFD9}"/>
              </a:ext>
            </a:extLst>
          </p:cNvPr>
          <p:cNvSpPr/>
          <p:nvPr/>
        </p:nvSpPr>
        <p:spPr>
          <a:xfrm>
            <a:off x="1725236" y="4365104"/>
            <a:ext cx="6793919" cy="343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2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647713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200" dirty="0" err="1">
                <a:solidFill>
                  <a:schemeClr val="bg1"/>
                </a:solidFill>
                <a:latin typeface="Arial" charset="0"/>
                <a:ea typeface="맑은 고딕" pitchFamily="50" charset="-127"/>
                <a:cs typeface="Arial" charset="0"/>
              </a:rPr>
              <a:t>Yeardream</a:t>
            </a:r>
            <a:r>
              <a:rPr kumimoji="0" lang="en-US" altLang="ko-KR" sz="1200" dirty="0">
                <a:solidFill>
                  <a:schemeClr val="bg1"/>
                </a:solidFill>
                <a:latin typeface="Arial" charset="0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rial" charset="0"/>
                <a:ea typeface="맑은 고딕" pitchFamily="50" charset="-127"/>
                <a:cs typeface="Arial" charset="0"/>
              </a:rPr>
              <a:t>offline</a:t>
            </a:r>
            <a:r>
              <a:rPr lang="ko-KR" altLang="en-US" sz="1200" dirty="0">
                <a:solidFill>
                  <a:schemeClr val="bg1"/>
                </a:solidFill>
                <a:latin typeface="Arial" charset="0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Arial" charset="0"/>
                <a:ea typeface="맑은 고딕" pitchFamily="50" charset="-127"/>
                <a:cs typeface="Arial" charset="0"/>
              </a:rPr>
              <a:t>6</a:t>
            </a:r>
            <a:endParaRPr kumimoji="0" lang="ko-KR" altLang="en-US" sz="1200" dirty="0">
              <a:solidFill>
                <a:schemeClr val="bg1"/>
              </a:solidFill>
              <a:latin typeface="Arial" charset="0"/>
              <a:ea typeface="맑은 고딕" pitchFamily="50" charset="-127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8853" y="2444168"/>
            <a:ext cx="4625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gradFill flip="none" rotWithShape="1">
                  <a:gsLst>
                    <a:gs pos="0">
                      <a:srgbClr val="B4B4B4"/>
                    </a:gs>
                    <a:gs pos="40000">
                      <a:schemeClr val="bg1"/>
                    </a:gs>
                    <a:gs pos="4300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25400" dist="127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ADD A TITLE SLIDE</a:t>
            </a:r>
            <a:endParaRPr dirty="0"/>
          </a:p>
        </p:txBody>
      </p:sp>
      <p:grpSp>
        <p:nvGrpSpPr>
          <p:cNvPr id="62" name="그룹 83">
            <a:extLst>
              <a:ext uri="{FF2B5EF4-FFF2-40B4-BE49-F238E27FC236}">
                <a16:creationId xmlns:a16="http://schemas.microsoft.com/office/drawing/2014/main" id="{397E2084-E9D5-589C-47E5-AB48E618727E}"/>
              </a:ext>
            </a:extLst>
          </p:cNvPr>
          <p:cNvGrpSpPr/>
          <p:nvPr/>
        </p:nvGrpSpPr>
        <p:grpSpPr>
          <a:xfrm>
            <a:off x="4067944" y="1988840"/>
            <a:ext cx="2492984" cy="2549554"/>
            <a:chOff x="792690" y="2192050"/>
            <a:chExt cx="2492984" cy="2549554"/>
          </a:xfrm>
        </p:grpSpPr>
        <p:pic>
          <p:nvPicPr>
            <p:cNvPr id="63" name="그림 62" descr="캐릭1.png">
              <a:extLst>
                <a:ext uri="{FF2B5EF4-FFF2-40B4-BE49-F238E27FC236}">
                  <a16:creationId xmlns:a16="http://schemas.microsoft.com/office/drawing/2014/main" id="{81CED901-E1E4-1D99-C7B5-773746D24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690" y="3359250"/>
              <a:ext cx="978210" cy="1382354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grpSp>
          <p:nvGrpSpPr>
            <p:cNvPr id="64" name="그룹 22">
              <a:extLst>
                <a:ext uri="{FF2B5EF4-FFF2-40B4-BE49-F238E27FC236}">
                  <a16:creationId xmlns:a16="http://schemas.microsoft.com/office/drawing/2014/main" id="{17D295F1-E7AD-867A-877C-A58EDB058DEF}"/>
                </a:ext>
              </a:extLst>
            </p:cNvPr>
            <p:cNvGrpSpPr/>
            <p:nvPr/>
          </p:nvGrpSpPr>
          <p:grpSpPr>
            <a:xfrm>
              <a:off x="1283098" y="2192050"/>
              <a:ext cx="2002576" cy="2267080"/>
              <a:chOff x="1403648" y="2341344"/>
              <a:chExt cx="2002576" cy="226708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7F9F1E3-F644-D680-5B53-74700440AE21}"/>
                  </a:ext>
                </a:extLst>
              </p:cNvPr>
              <p:cNvSpPr txBox="1"/>
              <p:nvPr/>
            </p:nvSpPr>
            <p:spPr>
              <a:xfrm>
                <a:off x="1403648" y="2341344"/>
                <a:ext cx="1296144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0" dirty="0">
                    <a:solidFill>
                      <a:srgbClr val="0E5494"/>
                    </a:solidFill>
                    <a:latin typeface="HY견고딕" pitchFamily="18" charset="-127"/>
                    <a:ea typeface="HY견고딕" pitchFamily="18" charset="-127"/>
                    <a:cs typeface="Arial" pitchFamily="34" charset="0"/>
                  </a:rPr>
                  <a:t>?</a:t>
                </a:r>
                <a:endParaRPr lang="ko-KR" altLang="en-US" sz="13000" dirty="0">
                  <a:solidFill>
                    <a:srgbClr val="0E5494"/>
                  </a:solidFill>
                  <a:latin typeface="HY견고딕" pitchFamily="18" charset="-127"/>
                  <a:ea typeface="HY견고딕" pitchFamily="18" charset="-127"/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AAA02DB-BA52-E362-E60A-B2D79B5C883A}"/>
                  </a:ext>
                </a:extLst>
              </p:cNvPr>
              <p:cNvSpPr txBox="1"/>
              <p:nvPr/>
            </p:nvSpPr>
            <p:spPr>
              <a:xfrm>
                <a:off x="2110080" y="3284985"/>
                <a:ext cx="12961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dirty="0">
                    <a:solidFill>
                      <a:srgbClr val="5AAED4"/>
                    </a:solidFill>
                    <a:latin typeface="HY견고딕" pitchFamily="18" charset="-127"/>
                    <a:ea typeface="HY견고딕" pitchFamily="18" charset="-127"/>
                    <a:cs typeface="Arial" pitchFamily="34" charset="0"/>
                  </a:rPr>
                  <a:t>?</a:t>
                </a:r>
                <a:endParaRPr lang="ko-KR" altLang="en-US" sz="8000" dirty="0">
                  <a:solidFill>
                    <a:srgbClr val="5AAED4"/>
                  </a:solidFill>
                  <a:latin typeface="HY견고딕" pitchFamily="18" charset="-127"/>
                  <a:ea typeface="HY견고딕" pitchFamily="18" charset="-127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7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ADD A TITLE SLIDE</a:t>
            </a: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84372C-7E68-BB95-10CD-FFE95ACFCD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38" y="1543645"/>
            <a:ext cx="1819246" cy="15121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CFAACD-8574-29E5-3149-C3A24C55CE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2972638" cy="165618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29910B-C0B7-A073-706F-8E3CF7F87C57}"/>
              </a:ext>
            </a:extLst>
          </p:cNvPr>
          <p:cNvGrpSpPr/>
          <p:nvPr/>
        </p:nvGrpSpPr>
        <p:grpSpPr>
          <a:xfrm>
            <a:off x="6112153" y="3974811"/>
            <a:ext cx="1710615" cy="1869035"/>
            <a:chOff x="5575562" y="3944119"/>
            <a:chExt cx="1710615" cy="186903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5F99CD8-8071-E5AA-38F9-DB62A2172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97" y="4221088"/>
              <a:ext cx="786558" cy="698992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4F024D4-2E1B-E05C-E3C8-E757331F21B8}"/>
                </a:ext>
              </a:extLst>
            </p:cNvPr>
            <p:cNvSpPr/>
            <p:nvPr/>
          </p:nvSpPr>
          <p:spPr>
            <a:xfrm>
              <a:off x="6156176" y="3944119"/>
              <a:ext cx="1130001" cy="1130001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5137E1-C5C1-297B-93CF-C16B48F8C94E}"/>
                </a:ext>
              </a:extLst>
            </p:cNvPr>
            <p:cNvSpPr/>
            <p:nvPr/>
          </p:nvSpPr>
          <p:spPr>
            <a:xfrm rot="2601335">
              <a:off x="5989907" y="4802574"/>
              <a:ext cx="167416" cy="698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793D0D-FACF-9534-965E-23ABFA93F961}"/>
                </a:ext>
              </a:extLst>
            </p:cNvPr>
            <p:cNvSpPr/>
            <p:nvPr/>
          </p:nvSpPr>
          <p:spPr>
            <a:xfrm rot="2601335">
              <a:off x="5575562" y="5114162"/>
              <a:ext cx="394504" cy="698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B698193-1E83-75C0-1159-F9964C521A2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00222" y="2312876"/>
            <a:ext cx="1995914" cy="136815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BDB3C37-E78F-9E6B-599F-5198E5584E8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00222" y="3681028"/>
            <a:ext cx="1995914" cy="122830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650" y="4652032"/>
            <a:ext cx="3185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" dirty="0">
                <a:solidFill>
                  <a:srgbClr val="6DD3F7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마케팅</a:t>
            </a:r>
            <a:endParaRPr lang="en-US" altLang="ko-KR" sz="2000" spc="-10" dirty="0">
              <a:solidFill>
                <a:srgbClr val="6DD3F7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001" y="3186784"/>
            <a:ext cx="167767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0" spc="-440" dirty="0">
                <a:gradFill flip="none" rotWithShape="1">
                  <a:gsLst>
                    <a:gs pos="0">
                      <a:srgbClr val="9B9B9B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  <a:tileRect/>
                </a:gra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5803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카테고리 별 판매</a:t>
            </a:r>
            <a:endParaRPr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F764B0-F0A8-9C4C-2B2C-F8744533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7830217" cy="49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9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카테고리 별 구매 단계 상세</a:t>
            </a:r>
            <a:endParaRPr dirty="0"/>
          </a:p>
        </p:txBody>
      </p:sp>
      <p:pic>
        <p:nvPicPr>
          <p:cNvPr id="3" name="그림 2" descr="텍스트, 필기구, 문구이(가) 표시된 사진&#10;&#10;자동 생성된 설명">
            <a:extLst>
              <a:ext uri="{FF2B5EF4-FFF2-40B4-BE49-F238E27FC236}">
                <a16:creationId xmlns:a16="http://schemas.microsoft.com/office/drawing/2014/main" id="{1181CBA4-EB98-48D3-0CF5-2E0E087AC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5" y="1628800"/>
            <a:ext cx="8746370" cy="39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9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프로그래밍</a:t>
            </a:r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Order Cancelled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0D7A4-E321-FB27-39D7-F25BE4B92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5616624" cy="45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8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10106</TotalTime>
  <Words>166</Words>
  <Application>Microsoft Office PowerPoint</Application>
  <PresentationFormat>화면 슬라이드 쇼(4:3)</PresentationFormat>
  <Paragraphs>52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HY견고딕</vt:lpstr>
      <vt:lpstr>맑은 고딕</vt:lpstr>
      <vt:lpstr>Arial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ADD A TITLE SLIDE</vt:lpstr>
      <vt:lpstr>ADD A TITLE SLIDE</vt:lpstr>
      <vt:lpstr>PowerPoint 프레젠테이션</vt:lpstr>
      <vt:lpstr>카테고리 별 판매</vt:lpstr>
      <vt:lpstr>카테고리 별 구매 단계 상세</vt:lpstr>
      <vt:lpstr>프로그래밍 - Order Cancelled</vt:lpstr>
      <vt:lpstr>프로그래밍 - 패키지 별 판매량</vt:lpstr>
      <vt:lpstr>전체 구매 데이터</vt:lpstr>
      <vt:lpstr>1차 구매와 2차 구매의 Heatmap</vt:lpstr>
      <vt:lpstr>월별 카테고리 수요</vt:lpstr>
      <vt:lpstr>카테고리별 월 수익</vt:lpstr>
      <vt:lpstr>월별 총수익</vt:lpstr>
      <vt:lpstr>PowerPoint 프레젠테이션</vt:lpstr>
      <vt:lpstr>카테고리 별 거래내역</vt:lpstr>
      <vt:lpstr>카테고리 별 비율</vt:lpstr>
      <vt:lpstr>카테고리 별 환불, 구매취소 건 수</vt:lpstr>
      <vt:lpstr>강의 환불 시점 및 결제 완료 시점</vt:lpstr>
      <vt:lpstr>패스트 캠퍼스 청약철회 조항</vt:lpstr>
      <vt:lpstr>쿠폰 적용 여부 별 환불, 구매취소</vt:lpstr>
      <vt:lpstr>환불된 강의의 가격</vt:lpstr>
      <vt:lpstr>프로그래밍 – 가격분포</vt:lpstr>
      <vt:lpstr>PowerPoint 프레젠테이션</vt:lpstr>
      <vt:lpstr>잠재고객층 타겟팅</vt:lpstr>
      <vt:lpstr>N차 구매 고객층 타겟팅</vt:lpstr>
      <vt:lpstr>카테고리 별 수요</vt:lpstr>
      <vt:lpstr>카테고리의 효율성 지표</vt:lpstr>
      <vt:lpstr>쿠폰 적용 여부 별 환불, 구매취소</vt:lpstr>
      <vt:lpstr>환불된 강의의 가격</vt:lpstr>
      <vt:lpstr>프로그래밍 – 서브타이틀 가격 분포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TITLE SLIDE</dc:title>
  <dc:creator>C174</dc:creator>
  <cp:lastModifiedBy>Yun Heuikwon</cp:lastModifiedBy>
  <cp:revision>2419</cp:revision>
  <dcterms:created xsi:type="dcterms:W3CDTF">2010-06-15T09:00:58Z</dcterms:created>
  <dcterms:modified xsi:type="dcterms:W3CDTF">2022-05-22T22:14:25Z</dcterms:modified>
</cp:coreProperties>
</file>