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24" r:id="rId10"/>
    <p:sldId id="362" r:id="rId11"/>
    <p:sldId id="387" r:id="rId12"/>
    <p:sldId id="363" r:id="rId13"/>
    <p:sldId id="366" r:id="rId14"/>
    <p:sldId id="305" r:id="rId15"/>
    <p:sldId id="351" r:id="rId16"/>
    <p:sldId id="360" r:id="rId17"/>
    <p:sldId id="382" r:id="rId18"/>
    <p:sldId id="332" r:id="rId19"/>
    <p:sldId id="333" r:id="rId20"/>
    <p:sldId id="361" r:id="rId21"/>
    <p:sldId id="320" r:id="rId22"/>
    <p:sldId id="322" r:id="rId23"/>
    <p:sldId id="321" r:id="rId24"/>
    <p:sldId id="374" r:id="rId25"/>
    <p:sldId id="317" r:id="rId26"/>
    <p:sldId id="316" r:id="rId27"/>
    <p:sldId id="383" r:id="rId28"/>
    <p:sldId id="375" r:id="rId29"/>
    <p:sldId id="377" r:id="rId30"/>
    <p:sldId id="376" r:id="rId31"/>
    <p:sldId id="386" r:id="rId32"/>
    <p:sldId id="385" r:id="rId33"/>
    <p:sldId id="355" r:id="rId34"/>
    <p:sldId id="356" r:id="rId35"/>
    <p:sldId id="381" r:id="rId36"/>
    <p:sldId id="319" r:id="rId37"/>
    <p:sldId id="384"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71864" autoAdjust="0"/>
  </p:normalViewPr>
  <p:slideViewPr>
    <p:cSldViewPr snapToGrid="0">
      <p:cViewPr varScale="1">
        <p:scale>
          <a:sx n="71" d="100"/>
          <a:sy n="71" d="100"/>
        </p:scale>
        <p:origin x="84" y="24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84" d="100"/>
          <a:sy n="84" d="100"/>
        </p:scale>
        <p:origin x="297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52A13B17-C506-4D51-BB37-16B365906619}" type="datetimeFigureOut">
              <a:rPr lang="en-US" smtClean="0"/>
              <a:pPr/>
              <a:t>9/25/2020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0998D5BB-B127-481F-BC0A-2F77C576BB34}" type="slidenum">
              <a:rPr lang="en-US" smtClean="0"/>
              <a:pPr/>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ja-jp/azure/virtual-desktop/security-guide#session-host-security-best-practi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ja-jp/azure/virtual-machines/windows/image-builde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ja-jp/azure/virtual-machines/windows/build-image-with-packer"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ja-jp/windows-server/remote/remote-desktop-services/virtual-machine-rec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com/e/296a636cede24f1c859b42a63687c80c"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950" dirty="0">
                <a:cs typeface="Segoe UI" panose="020B0502040204020203" pitchFamily="34" charset="0"/>
              </a:rPr>
              <a:t>このドキュメントに記載されている情報 </a:t>
            </a:r>
            <a:r>
              <a:rPr lang="en-US" altLang="ja-JP" sz="950" dirty="0">
                <a:cs typeface="Segoe UI" panose="020B0502040204020203" pitchFamily="34" charset="0"/>
              </a:rPr>
              <a:t>(URL </a:t>
            </a:r>
            <a:r>
              <a:rPr lang="ja-JP" altLang="en-US" sz="950" dirty="0">
                <a:cs typeface="Segoe UI" panose="020B0502040204020203" pitchFamily="34" charset="0"/>
              </a:rPr>
              <a:t>等のインターネット </a:t>
            </a:r>
            <a:r>
              <a:rPr lang="en-US" altLang="ja-JP" sz="950" dirty="0">
                <a:cs typeface="Segoe UI" panose="020B0502040204020203" pitchFamily="34" charset="0"/>
              </a:rPr>
              <a:t>Web </a:t>
            </a:r>
            <a:r>
              <a:rPr lang="ja-JP" altLang="en-US" sz="950" dirty="0">
                <a:cs typeface="Segoe UI" panose="020B0502040204020203" pitchFamily="34" charset="0"/>
              </a:rPr>
              <a:t>サイトに関する情報を含む</a:t>
            </a:r>
            <a:r>
              <a:rPr lang="en-US" altLang="ja-JP" sz="950" dirty="0">
                <a:cs typeface="Segoe UI" panose="020B0502040204020203" pitchFamily="34" charset="0"/>
              </a:rPr>
              <a:t>) </a:t>
            </a:r>
            <a:r>
              <a:rPr lang="ja-JP" altLang="en-US" sz="950" dirty="0">
                <a:cs typeface="Segoe UI" panose="020B0502040204020203" pitchFamily="34" charset="0"/>
              </a:rPr>
              <a:t>は、将来予告なしに変更されることがあります。特に断りがない限り、ここで使用している会社、組織、製品、ドメイン名、電子メール アドレス、ロゴ、人物、場所、イベントの例は、架空のものであり、実在する会社、組織、製品、ドメイン名、電子メール アドレス、ロゴ、人物、場所、イベントなどとは一切関係ありません。お客様ご自身の責任において、適用されるすべての著作権関連法規に従ったご使用を願います。このドキュメントのいかなる部分も、米国 </a:t>
            </a:r>
            <a:r>
              <a:rPr lang="en-US" altLang="ja-JP" sz="950" dirty="0">
                <a:cs typeface="Segoe UI" panose="020B0502040204020203" pitchFamily="34" charset="0"/>
              </a:rPr>
              <a:t>Microsoft Corporation </a:t>
            </a:r>
            <a:r>
              <a:rPr lang="ja-JP" altLang="en-US" sz="950" dirty="0">
                <a:cs typeface="Segoe UI" panose="020B0502040204020203" pitchFamily="34" charset="0"/>
              </a:rPr>
              <a:t>の書面による許諾を受けることなく、その目的を問わず、どのような形態であっても、複製または譲渡することは禁じられています。ここでいう形態とは、複写や記録など、電子的な、または物理的なすべての手段を含みます。ただしこれは、著作権法上のお客様の権利を制限するものではありません。</a:t>
            </a:r>
          </a:p>
          <a:p>
            <a:r>
              <a:rPr lang="ja-JP" altLang="en-US" sz="950" dirty="0">
                <a:cs typeface="Segoe UI" panose="020B0502040204020203" pitchFamily="34" charset="0"/>
              </a:rPr>
              <a:t>マイクロソフトは、このドキュメントに記載されている内容に関し、特許、特許申請、商標、著作権、またはその他の無体財産権を有する場合があります。別途マイクロソフトのライセンス契約上に明示の規定のない限り、このドキュメントはこれらの特許、商標、著作権、またはその他の無体財産権に関する権利をお客様に許諾するものではありません。</a:t>
            </a:r>
          </a:p>
          <a:p>
            <a:r>
              <a:rPr lang="ja-JP" altLang="en-US" sz="950" dirty="0">
                <a:cs typeface="Segoe UI" panose="020B0502040204020203" pitchFamily="34" charset="0"/>
              </a:rPr>
              <a:t>製造元や製品の名前、</a:t>
            </a:r>
            <a:r>
              <a:rPr lang="en-US" altLang="ja-JP" sz="950" dirty="0">
                <a:cs typeface="Segoe UI" panose="020B0502040204020203" pitchFamily="34" charset="0"/>
              </a:rPr>
              <a:t>URL </a:t>
            </a:r>
            <a:r>
              <a:rPr lang="ja-JP" altLang="en-US" sz="950" dirty="0">
                <a:cs typeface="Segoe UI" panose="020B0502040204020203" pitchFamily="34" charset="0"/>
              </a:rPr>
              <a:t>は情報の提供のみを目的としており、マイクロソフトは、これらの製造元、またはマイクロソフトの技術での製品の使用について、明示的、黙示的、または法的にいかなる表示または保証も行いません。製造元または製品の使用は、マイクロソフトによるその製造元または製品の推奨を意味するものではありません。サード パーティのサイトへのリンクが提供されている場合があります。このようなサイトはマイクロソフトの管理下にはなく、マイクロソフトは、リンクされたサイトの内容またはリンクされたサイトに含まれるリンク、あるいはこのようなサイトの変更または更新について責任を負いません。マイクロソフトは、リンクされたサイトから受信された </a:t>
            </a:r>
            <a:r>
              <a:rPr lang="en-US" altLang="ja-JP" sz="950" dirty="0">
                <a:cs typeface="Segoe UI" panose="020B0502040204020203" pitchFamily="34" charset="0"/>
              </a:rPr>
              <a:t>Web </a:t>
            </a:r>
            <a:r>
              <a:rPr lang="ja-JP" altLang="en-US" sz="950" dirty="0">
                <a:cs typeface="Segoe UI" panose="020B0502040204020203" pitchFamily="34" charset="0"/>
              </a:rPr>
              <a:t>キャストまたは他のいかなる形態の転送にも責任を負いません。マイクロソフトは、これらのリンクを便宜のみを目的として提供しており、いかなるリンクの使用も、マイクロソフトによるサイトまたはそこに含まれる製品の推奨を意味するものではありません。</a:t>
            </a:r>
          </a:p>
          <a:p>
            <a:r>
              <a:rPr lang="en-US" altLang="ja-JP" sz="950" dirty="0">
                <a:cs typeface="Segoe UI" panose="020B0502040204020203" pitchFamily="34" charset="0"/>
              </a:rPr>
              <a:t>© 2017 Microsoft Corporation. All rights reserved. </a:t>
            </a:r>
          </a:p>
          <a:p>
            <a:r>
              <a:rPr lang="en-US" altLang="ja-JP" sz="950" dirty="0">
                <a:cs typeface="Segoe UI" panose="020B0502040204020203" pitchFamily="34" charset="0"/>
              </a:rPr>
              <a:t>Microsoft </a:t>
            </a:r>
            <a:r>
              <a:rPr lang="ja-JP" altLang="en-US" sz="950" dirty="0">
                <a:cs typeface="Segoe UI" panose="020B0502040204020203" pitchFamily="34" charset="0"/>
              </a:rPr>
              <a:t>および </a:t>
            </a:r>
            <a:r>
              <a:rPr lang="en-US" altLang="ja-JP" sz="950" u="sng" dirty="0">
                <a:cs typeface="Segoe UI" panose="020B0502040204020203" pitchFamily="34" charset="0"/>
                <a:hlinkClick r:id="rId3"/>
              </a:rPr>
              <a:t>https://www.microsoft.com/en-us/legal/intellectualproperty/Trademarks/Usage/General.aspx</a:t>
            </a:r>
            <a:r>
              <a:rPr lang="ja-JP" altLang="en-US" sz="950" dirty="0">
                <a:cs typeface="Segoe UI" panose="020B0502040204020203" pitchFamily="34" charset="0"/>
              </a:rPr>
              <a:t> に記載されている商標は、</a:t>
            </a:r>
            <a:r>
              <a:rPr lang="en-US" altLang="ja-JP" sz="950" dirty="0">
                <a:cs typeface="Segoe UI" panose="020B0502040204020203" pitchFamily="34" charset="0"/>
              </a:rPr>
              <a:t>Microsoft </a:t>
            </a:r>
            <a:r>
              <a:rPr lang="ja-JP" altLang="en-US" sz="950" dirty="0">
                <a:cs typeface="Segoe UI" panose="020B0502040204020203" pitchFamily="34" charset="0"/>
              </a:rPr>
              <a:t>グループの商標です。その他すべての商標は、該当する各社が所有しています。</a:t>
            </a:r>
          </a:p>
          <a:p>
            <a:endParaRPr lang="ja-JP" altLang="en-US" sz="950" dirty="0">
              <a:cs typeface="Segoe UI" panose="020B0502040204020203" pitchFamily="34" charset="0"/>
            </a:endParaRPr>
          </a:p>
          <a:p>
            <a:r>
              <a:rPr lang="en-US" altLang="ja-JP" sz="950" dirty="0">
                <a:cs typeface="Segoe UI" panose="020B0502040204020203" pitchFamily="34" charset="0"/>
              </a:rPr>
              <a:t>2020 </a:t>
            </a:r>
            <a:r>
              <a:rPr lang="ja-JP" altLang="en-US" sz="950" dirty="0">
                <a:cs typeface="Segoe UI" panose="020B0502040204020203" pitchFamily="34" charset="0"/>
              </a:rPr>
              <a:t>年 </a:t>
            </a:r>
            <a:r>
              <a:rPr lang="en-US" altLang="ja-JP" sz="950" dirty="0">
                <a:cs typeface="Segoe UI" panose="020B0502040204020203" pitchFamily="34" charset="0"/>
              </a:rPr>
              <a:t>8 </a:t>
            </a:r>
            <a:r>
              <a:rPr lang="ja-JP" altLang="en-US" sz="950" dirty="0">
                <a:cs typeface="Segoe UI" panose="020B0502040204020203" pitchFamily="34" charset="0"/>
              </a:rPr>
              <a:t>月</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altLang="ja-JP" sz="1200" b="0" i="0" u="none" strike="noStrike" kern="1200" cap="none" spc="0" normalizeH="0" baseline="0" smtClean="0">
                <a:ln>
                  <a:noFill/>
                </a:ln>
                <a:solidFill>
                  <a:prstClr val="black"/>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ja-JP" altLang="en-US" sz="1200" b="0" i="0" u="none" strike="noStrike" kern="1200" cap="none" spc="0" normalizeH="0" baseline="0">
              <a:ln>
                <a:noFill/>
              </a:ln>
              <a:solidFill>
                <a:prstClr val="black"/>
              </a:solidFill>
              <a:effectLst/>
              <a:uLnTx/>
              <a:uFillTx/>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7520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998D5BB-B127-481F-BC0A-2F77C576BB34}" type="slidenum">
              <a:rPr lang="en-US" smtClean="0"/>
              <a:pPr/>
              <a:t>12</a:t>
            </a:fld>
            <a:endParaRPr lang="en-US" dirty="0"/>
          </a:p>
        </p:txBody>
      </p:sp>
    </p:spTree>
    <p:extLst>
      <p:ext uri="{BB962C8B-B14F-4D97-AF65-F5344CB8AC3E}">
        <p14:creationId xmlns:p14="http://schemas.microsoft.com/office/powerpoint/2010/main" val="260527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Azure Monitor および Network Watcher をどのように Azure と Azure 以外の両方の VM およびネットワーク接続に使用できるかを示す一般的なシナリオです。右の図において、オンプレミス サーバーはエージェントによって Azure Monitor に接続され、Network Watcher はオンプレミス データセンターと Azure 間の接続を監視します。Azure では、Azure Monitor は Windows Virtual Desktop ホスト プール インスタンスに接続され、Network Watcher はこれらのホストと VNET への接続を監視します。メトリックとアクティビティ ログの情報はその後 Azure Monitor、Log Analytics、Azure Policy、および Azure Security Center に入力されて、これらのリソースのパフォーマンス、アクティビティ、およびコンプライアンスが管理されます。</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045143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a:solidFill>
                  <a:schemeClr val="tx1"/>
                </a:solidFill>
              </a:rPr>
              <a:t>オンプレミス ファイアウォールと Azure ファイアウォール間の VPN 接続を通して Azure に接続するためのオンプレミス データセンター向けのサイト間接続の構成を表す図です。</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2751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WVD ホストプールを介して Windows 10 および Microsoft 365 アプリケーションのために Windows デスクトップ仮想イメージに接続する必要のある複数のデバイスがあることを示す図です。</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026886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6721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dirty="0"/>
              <a:t>ホワイトボード設計セッション (WDS) では、グループで作業して、Microsoft 365 および Azure テクノロジを使用して Windows Virtual Desktop ソリューションを設計します。 </a:t>
            </a:r>
          </a:p>
          <a:p>
            <a:endParaRPr lang="en-US" sz="1200" dirty="0"/>
          </a:p>
          <a:p>
            <a:r>
              <a:rPr lang="ja-JP" sz="1200" dirty="0"/>
              <a:t>ソリューションでは、Windows 10 のマルチユーザー ライセンスに必要な Microsoft 365 サブスクリプションと、Azure Active Directory および医療提供者のためのセキュリティ ニーズについても考慮する必要があります。Azure を現在の VMware および Citrix のオンプレミス インフラストラクチャに接続する方法と、アプリケーションにアクセス</a:t>
            </a:r>
            <a:r>
              <a:rPr lang="ja-JP" altLang="en-US" sz="1200" dirty="0"/>
              <a:t>するために</a:t>
            </a:r>
            <a:r>
              <a:rPr lang="ja-JP" sz="1200" dirty="0"/>
              <a:t>このインフラストラクチャを Azure に接続</a:t>
            </a:r>
            <a:r>
              <a:rPr lang="ja-JP" altLang="en-US" sz="1200" dirty="0"/>
              <a:t>方法</a:t>
            </a:r>
            <a:r>
              <a:rPr lang="ja-JP" sz="1200" dirty="0"/>
              <a:t>も決定することが必要です。最後に、Azure 仮想マシンを活用して、パフォーマンス低下を招くことなく 24 時間 365 日の業務に対応できる可用性とスケーラビリティを備えた Windows Virtual Desktop ソリューションを設計する必要があります。</a:t>
            </a:r>
          </a:p>
          <a:p>
            <a:endParaRPr lang="en-US" sz="1200" dirty="0"/>
          </a:p>
          <a:p>
            <a:r>
              <a:rPr lang="ja-JP" sz="1200" dirty="0"/>
              <a:t>このホワイトボード設計セッションを完了すると、Microsoft 365 および Azure テクノロジを共に活用して、安全で堅牢な Windows Virtual Desktop インフラストラクチャを構築するためのソリューションをより効果的に設計できるようになります。</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958117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rPr>
              <a:t>Microsoft 365</a:t>
            </a:r>
          </a:p>
          <a:p>
            <a:endParaRPr lang="en-US" sz="1200" b="0" kern="1200" dirty="0">
              <a:solidFill>
                <a:schemeClr val="tx1"/>
              </a:solidFill>
              <a:effectLst/>
            </a:endParaRPr>
          </a:p>
          <a:p>
            <a:r>
              <a:rPr lang="ja-JP" sz="1200" b="0" dirty="0">
                <a:solidFill>
                  <a:schemeClr val="tx1"/>
                </a:solidFill>
              </a:rPr>
              <a:t>1.</a:t>
            </a:r>
            <a:r>
              <a:rPr lang="ja-JP" altLang="en-US" sz="1200" b="0" dirty="0">
                <a:solidFill>
                  <a:schemeClr val="tx1"/>
                </a:solidFill>
              </a:rPr>
              <a:t> </a:t>
            </a:r>
            <a:r>
              <a:rPr lang="ja-JP" sz="1200" b="0" dirty="0">
                <a:solidFill>
                  <a:schemeClr val="tx1"/>
                </a:solidFill>
              </a:rPr>
              <a:t>Windows 10 マルチユーザー ライセンスには、どの Microsoft 365 サブスクリプションが必要ですか。</a:t>
            </a:r>
          </a:p>
          <a:p>
            <a:endParaRPr lang="en-US" sz="1200" b="0" kern="1200" dirty="0">
              <a:solidFill>
                <a:schemeClr val="tx1"/>
              </a:solidFill>
              <a:effectLst/>
            </a:endParaRPr>
          </a:p>
          <a:p>
            <a:r>
              <a:rPr lang="ja-JP" sz="1200" b="0" dirty="0">
                <a:solidFill>
                  <a:schemeClr val="tx1"/>
                </a:solidFill>
              </a:rPr>
              <a:t>Windows Virtual Desktop をサポートする Microsoft 365 ライセンスには、M365 E3、E5、A3、A5、F3、および Business Premium が含まれます。</a:t>
            </a:r>
          </a:p>
          <a:p>
            <a:endParaRPr lang="en-US" sz="1200" b="0" kern="1200" dirty="0">
              <a:solidFill>
                <a:schemeClr val="tx1"/>
              </a:solidFill>
              <a:effectLst/>
            </a:endParaRPr>
          </a:p>
          <a:p>
            <a:r>
              <a:rPr lang="ja-JP" sz="1200" b="0" dirty="0">
                <a:solidFill>
                  <a:schemeClr val="tx1"/>
                </a:solidFill>
              </a:rPr>
              <a:t>2.</a:t>
            </a:r>
            <a:r>
              <a:rPr lang="ja-JP" altLang="en-US" sz="1200" b="0" dirty="0">
                <a:solidFill>
                  <a:schemeClr val="tx1"/>
                </a:solidFill>
              </a:rPr>
              <a:t> </a:t>
            </a:r>
            <a:r>
              <a:rPr lang="ja-JP" sz="1200" b="0" dirty="0">
                <a:solidFill>
                  <a:schemeClr val="tx1"/>
                </a:solidFill>
              </a:rPr>
              <a:t>Contoso のモバイル デバイス要件にはどのサブスクリプションが必要ですか。</a:t>
            </a:r>
          </a:p>
          <a:p>
            <a:endParaRPr lang="en-US" sz="1200" b="0" kern="1200" dirty="0">
              <a:solidFill>
                <a:schemeClr val="tx1"/>
              </a:solidFill>
              <a:effectLst/>
            </a:endParaRPr>
          </a:p>
          <a:p>
            <a:r>
              <a:rPr lang="ja-JP" sz="1200" b="0" dirty="0">
                <a:solidFill>
                  <a:schemeClr val="tx1"/>
                </a:solidFill>
              </a:rPr>
              <a:t>Intune MDM には、Microsoft Enterprise Mobility + Security E3 または E5 が必要です。</a:t>
            </a:r>
          </a:p>
          <a:p>
            <a:endParaRPr lang="en-US" sz="1200" b="0" kern="1200" dirty="0">
              <a:solidFill>
                <a:schemeClr val="tx1"/>
              </a:solidFill>
              <a:effectLst/>
            </a:endParaRPr>
          </a:p>
          <a:p>
            <a:r>
              <a:rPr lang="ja-JP" sz="1200" b="0" dirty="0">
                <a:solidFill>
                  <a:schemeClr val="tx1"/>
                </a:solidFill>
              </a:rPr>
              <a:t>3.</a:t>
            </a:r>
            <a:r>
              <a:rPr lang="ja-JP" altLang="en-US" sz="1200" b="0" dirty="0">
                <a:solidFill>
                  <a:schemeClr val="tx1"/>
                </a:solidFill>
              </a:rPr>
              <a:t> </a:t>
            </a:r>
            <a:r>
              <a:rPr lang="ja-JP" sz="1200" b="0" dirty="0">
                <a:solidFill>
                  <a:schemeClr val="tx1"/>
                </a:solidFill>
              </a:rPr>
              <a:t>PHI および PII アクセスを分類および保護するには、どのサブスクリプションが必要ですか。</a:t>
            </a:r>
          </a:p>
          <a:p>
            <a:endParaRPr lang="en-US" sz="1200" b="0" kern="1200" dirty="0">
              <a:solidFill>
                <a:schemeClr val="tx1"/>
              </a:solidFill>
              <a:effectLst/>
            </a:endParaRPr>
          </a:p>
          <a:p>
            <a:r>
              <a:rPr lang="ja-JP" sz="1200" b="0" dirty="0">
                <a:solidFill>
                  <a:schemeClr val="tx1"/>
                </a:solidFill>
              </a:rPr>
              <a:t>データ保護、情報保護と分類、および高度な脅威防止機能の完全なスイートには、Microsoft 365 E5 ライセンスが必要です。</a:t>
            </a:r>
          </a:p>
          <a:p>
            <a:endParaRPr lang="en-US" sz="1200" b="0" kern="1200" dirty="0">
              <a:solidFill>
                <a:schemeClr val="tx1"/>
              </a:solidFill>
              <a:effectLst/>
            </a:endParaRPr>
          </a:p>
          <a:p>
            <a:r>
              <a:rPr lang="ja-JP" sz="1200" b="0" dirty="0">
                <a:solidFill>
                  <a:schemeClr val="tx1"/>
                </a:solidFill>
              </a:rPr>
              <a:t>4.</a:t>
            </a:r>
            <a:r>
              <a:rPr lang="ja-JP" altLang="en-US" sz="1200" b="0" dirty="0">
                <a:solidFill>
                  <a:schemeClr val="tx1"/>
                </a:solidFill>
              </a:rPr>
              <a:t> </a:t>
            </a:r>
            <a:r>
              <a:rPr lang="ja-JP" sz="1200" b="0" dirty="0">
                <a:solidFill>
                  <a:schemeClr val="tx1"/>
                </a:solidFill>
              </a:rPr>
              <a:t>ローカル ネットワークのみでデバイスのアクセスを適用するには、どのサブスクリプションが必要ですか。</a:t>
            </a:r>
          </a:p>
          <a:p>
            <a:endParaRPr lang="en-US" sz="1200" b="0" kern="1200" dirty="0">
              <a:solidFill>
                <a:schemeClr val="tx1"/>
              </a:solidFill>
              <a:effectLst/>
            </a:endParaRPr>
          </a:p>
          <a:p>
            <a:r>
              <a:rPr lang="ja-JP" sz="1200" b="0" dirty="0">
                <a:solidFill>
                  <a:schemeClr val="tx1"/>
                </a:solidFill>
              </a:rPr>
              <a:t>条件付きアクセス ポリシーは EMS E3 および E5 で利用できます。ただし、リスクベースの条件付きアクセス ポリシーは EMS E5 でのみ利用可能であるため、この組織にはこちらが最適であると言えます。</a:t>
            </a:r>
          </a:p>
          <a:p>
            <a:endParaRPr lang="en-US" sz="1200" b="0" kern="1200" dirty="0">
              <a:solidFill>
                <a:schemeClr val="tx1"/>
              </a:solidFill>
              <a:effectLst/>
            </a:endParaRPr>
          </a:p>
          <a:p>
            <a:r>
              <a:rPr lang="ja-JP" sz="1200" b="0" dirty="0">
                <a:solidFill>
                  <a:schemeClr val="tx1"/>
                </a:solidFill>
              </a:rPr>
              <a:t>5.</a:t>
            </a:r>
            <a:r>
              <a:rPr lang="ja-JP" altLang="en-US" sz="1200" b="0" dirty="0">
                <a:solidFill>
                  <a:schemeClr val="tx1"/>
                </a:solidFill>
              </a:rPr>
              <a:t> </a:t>
            </a:r>
            <a:r>
              <a:rPr lang="ja-JP" sz="1200" b="0" dirty="0">
                <a:solidFill>
                  <a:schemeClr val="tx1"/>
                </a:solidFill>
              </a:rPr>
              <a:t>Microsoft 365 サブスクリプションを選択したのはなぜですか。</a:t>
            </a:r>
          </a:p>
          <a:p>
            <a:endParaRPr lang="en-US" sz="1200" b="0" kern="1200" dirty="0">
              <a:solidFill>
                <a:schemeClr val="tx1"/>
              </a:solidFill>
              <a:effectLst/>
            </a:endParaRPr>
          </a:p>
          <a:p>
            <a:r>
              <a:rPr lang="ja-JP" sz="1200" b="0" dirty="0">
                <a:solidFill>
                  <a:schemeClr val="tx1"/>
                </a:solidFill>
              </a:rPr>
              <a:t>お客様によって説明されたすべての要件をサポートするには、Microsoft 365 Enterprise E5 の Enterprise Mobility + Security E5 が必要になります。Windows Virtual Desktop をサポートする Microsoft 365 ライセンスには、M365 E3、E5、A3、A5、F3、および Business Premium が含まれます。ただし、モバイル デバイス管理、データ分類と情報保護、および条件付きアクセス ポリシーの追加の要件には、E5 および EMS E5 ライセンスが必要です。Business Premium ライセンスも、最大 300 人のユーザーまでであればサポートされます。</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rPr>
              <a:t>セキュリティ</a:t>
            </a:r>
          </a:p>
          <a:p>
            <a:endParaRPr lang="en-US" sz="1200" b="0" kern="1200" dirty="0">
              <a:solidFill>
                <a:schemeClr val="tx1"/>
              </a:solidFill>
              <a:effectLst/>
            </a:endParaRPr>
          </a:p>
          <a:p>
            <a:r>
              <a:rPr lang="ja-JP" sz="1200" b="0" dirty="0">
                <a:solidFill>
                  <a:schemeClr val="tx1"/>
                </a:solidFill>
              </a:rPr>
              <a:t>1.</a:t>
            </a:r>
            <a:r>
              <a:rPr lang="ja-JP" altLang="en-US" sz="1200" b="0" dirty="0">
                <a:solidFill>
                  <a:schemeClr val="tx1"/>
                </a:solidFill>
              </a:rPr>
              <a:t> </a:t>
            </a:r>
            <a:r>
              <a:rPr lang="ja-JP" sz="1200" b="0" dirty="0">
                <a:solidFill>
                  <a:schemeClr val="tx1"/>
                </a:solidFill>
              </a:rPr>
              <a:t>ISO 27001 および HIPAA のためのコントロールを監査、ログ記録、および監視するために何が必要ですか。</a:t>
            </a:r>
          </a:p>
          <a:p>
            <a:endParaRPr lang="en-US" sz="1200" b="0" kern="1200" dirty="0">
              <a:solidFill>
                <a:schemeClr val="tx1"/>
              </a:solidFill>
              <a:effectLst/>
            </a:endParaRPr>
          </a:p>
          <a:p>
            <a:r>
              <a:rPr lang="ja-JP" sz="1200" b="0" dirty="0">
                <a:solidFill>
                  <a:schemeClr val="tx1"/>
                </a:solidFill>
              </a:rPr>
              <a:t>ISO 27001 および HIPAA のための Azure Policy イニシアチブが、Windows Virtual Desktop インフラストラクチャを管理するために作成されたリソース グループに対して有効にされている必要があります。さらに、Azure Security Center を Standard レベルのサブスクリプションにアップグレードして、ISO 27001 および HIPAA 標準へのコントロールのコンプライアンスを適切に監視し、アラートを設定することが必要です。</a:t>
            </a:r>
          </a:p>
          <a:p>
            <a:endParaRPr lang="en-US" sz="1200" b="0" kern="1200" dirty="0">
              <a:solidFill>
                <a:schemeClr val="tx1"/>
              </a:solidFill>
              <a:effectLst/>
            </a:endParaRPr>
          </a:p>
          <a:p>
            <a:r>
              <a:rPr lang="ja-JP" sz="1200" b="0" dirty="0">
                <a:solidFill>
                  <a:schemeClr val="tx1"/>
                </a:solidFill>
              </a:rPr>
              <a:t>カリフォルニア州の個人情報保護法へのコンプライアンスに対応するために、GDPR のための Azure Policy イニシアチブが割り当てられ、CPPA に準拠するために必要に応じてカスタム ポリシーが追加されます。</a:t>
            </a:r>
          </a:p>
          <a:p>
            <a:endParaRPr lang="en-US" sz="1200" b="0" kern="1200" dirty="0">
              <a:solidFill>
                <a:schemeClr val="tx1"/>
              </a:solidFill>
              <a:effectLst/>
            </a:endParaRPr>
          </a:p>
          <a:p>
            <a:r>
              <a:rPr lang="ja-JP" sz="1200" b="0" dirty="0">
                <a:solidFill>
                  <a:schemeClr val="tx1"/>
                </a:solidFill>
              </a:rPr>
              <a:t>2.</a:t>
            </a:r>
            <a:r>
              <a:rPr lang="ja-JP" altLang="en-US" sz="1200" b="0" dirty="0">
                <a:solidFill>
                  <a:schemeClr val="tx1"/>
                </a:solidFill>
              </a:rPr>
              <a:t> </a:t>
            </a:r>
            <a:r>
              <a:rPr lang="ja-JP" sz="1200" b="0" dirty="0">
                <a:solidFill>
                  <a:schemeClr val="tx1"/>
                </a:solidFill>
              </a:rPr>
              <a:t>Azure およびオンプレミスのデータ センターにおいてこれらのコントロールをどのように監視する予定ですか。</a:t>
            </a:r>
          </a:p>
          <a:p>
            <a:endParaRPr lang="en-US" sz="1200" b="0" kern="1200" dirty="0">
              <a:solidFill>
                <a:schemeClr val="tx1"/>
              </a:solidFill>
              <a:effectLst/>
            </a:endParaRPr>
          </a:p>
          <a:p>
            <a:r>
              <a:rPr lang="ja-JP" sz="1200" b="0" dirty="0">
                <a:solidFill>
                  <a:schemeClr val="tx1"/>
                </a:solidFill>
              </a:rPr>
              <a:t>Azure Policy イニシアチブを管理するために、すべての Azure およびオンプレミスの仮想マシンに Azure Monitor エージェントがインストールされます。これらのエージェントは、Azure Security Center 内で監視できるアクティビティ ログを提供します。</a:t>
            </a:r>
          </a:p>
          <a:p>
            <a:endParaRPr lang="en-US" sz="1200" b="0" kern="1200" dirty="0">
              <a:solidFill>
                <a:schemeClr val="tx1"/>
              </a:solidFill>
              <a:effectLst/>
            </a:endParaRPr>
          </a:p>
          <a:p>
            <a:r>
              <a:rPr lang="ja-JP" sz="1200" b="0" dirty="0">
                <a:solidFill>
                  <a:schemeClr val="tx1"/>
                </a:solidFill>
              </a:rPr>
              <a:t>脅威監視のために ATP を使用する必要があります。</a:t>
            </a:r>
          </a:p>
          <a:p>
            <a:endParaRPr lang="en-US" sz="1200" b="0" kern="1200" dirty="0">
              <a:solidFill>
                <a:schemeClr val="tx1"/>
              </a:solidFill>
              <a:effectLst/>
            </a:endParaRPr>
          </a:p>
          <a:p>
            <a:r>
              <a:rPr lang="ja-JP" sz="1200" b="0" dirty="0">
                <a:solidFill>
                  <a:schemeClr val="tx1"/>
                </a:solidFill>
              </a:rPr>
              <a:t>インシデント対応と調査のために Azure Sentinel を使用する必要があります。</a:t>
            </a:r>
          </a:p>
          <a:p>
            <a:endParaRPr lang="en-US" sz="1200" b="0" kern="1200" dirty="0">
              <a:solidFill>
                <a:schemeClr val="tx1"/>
              </a:solidFill>
              <a:effectLst/>
            </a:endParaRPr>
          </a:p>
          <a:p>
            <a:r>
              <a:rPr lang="ja-JP" sz="1200" b="0" dirty="0">
                <a:solidFill>
                  <a:schemeClr val="tx1"/>
                </a:solidFill>
              </a:rPr>
              <a:t>3.</a:t>
            </a:r>
            <a:r>
              <a:rPr lang="ja-JP" altLang="en-US" sz="1200" b="0" dirty="0">
                <a:solidFill>
                  <a:schemeClr val="tx1"/>
                </a:solidFill>
              </a:rPr>
              <a:t> </a:t>
            </a:r>
            <a:r>
              <a:rPr lang="ja-JP" sz="1200" b="0" dirty="0">
                <a:solidFill>
                  <a:schemeClr val="tx1"/>
                </a:solidFill>
              </a:rPr>
              <a:t>転送中および保存時のデータのデータ漏えいをどのように防止しますか。</a:t>
            </a:r>
          </a:p>
          <a:p>
            <a:endParaRPr lang="en-US" sz="1200" b="0" kern="1200" dirty="0">
              <a:solidFill>
                <a:schemeClr val="tx1"/>
              </a:solidFill>
              <a:effectLst/>
            </a:endParaRPr>
          </a:p>
          <a:p>
            <a:r>
              <a:rPr lang="ja-JP" sz="1200" b="0" dirty="0">
                <a:solidFill>
                  <a:schemeClr val="tx1"/>
                </a:solidFill>
              </a:rPr>
              <a:t>データ転送のためのすべての接続は、暗号化された SSL 接続を経由して行われます。保存時のデータは、保存中暗号化されます。</a:t>
            </a:r>
          </a:p>
          <a:p>
            <a:endParaRPr lang="en-US" sz="1200" b="0" kern="1200" dirty="0">
              <a:solidFill>
                <a:schemeClr val="tx1"/>
              </a:solidFill>
              <a:effectLst/>
            </a:endParaRPr>
          </a:p>
          <a:p>
            <a:r>
              <a:rPr lang="ja-JP" sz="1200" b="0" dirty="0">
                <a:solidFill>
                  <a:schemeClr val="tx1"/>
                </a:solidFill>
              </a:rPr>
              <a:t>承認済みアプリケーションを管理するために Cloud App Security が使用されます。これは、未承認のクラウド ストレージ サービスをブロックして、データがコピーされることを防ぐために使用されます。</a:t>
            </a:r>
          </a:p>
          <a:p>
            <a:endParaRPr lang="en-US" sz="1200" b="0" kern="1200" dirty="0">
              <a:solidFill>
                <a:schemeClr val="tx1"/>
              </a:solidFill>
              <a:effectLst/>
            </a:endParaRPr>
          </a:p>
          <a:p>
            <a:r>
              <a:rPr lang="ja-JP" sz="1200" b="0" dirty="0">
                <a:solidFill>
                  <a:schemeClr val="tx1"/>
                </a:solidFill>
              </a:rPr>
              <a:t>4.</a:t>
            </a:r>
            <a:r>
              <a:rPr lang="ja-JP" altLang="en-US" sz="1200" b="0" dirty="0">
                <a:solidFill>
                  <a:schemeClr val="tx1"/>
                </a:solidFill>
              </a:rPr>
              <a:t>　</a:t>
            </a:r>
            <a:r>
              <a:rPr lang="ja-JP" sz="1200" b="0" dirty="0">
                <a:solidFill>
                  <a:schemeClr val="tx1"/>
                </a:solidFill>
              </a:rPr>
              <a:t>クラウドおよび現在の Active Directory インフラストラクチャの ID およびアクセス管理をどのように維持しますか。またそれらをどのように同期しますか。</a:t>
            </a:r>
          </a:p>
          <a:p>
            <a:endParaRPr lang="en-US" sz="1200" b="0" kern="1200" dirty="0">
              <a:solidFill>
                <a:schemeClr val="tx1"/>
              </a:solidFill>
              <a:effectLst/>
            </a:endParaRPr>
          </a:p>
          <a:p>
            <a:r>
              <a:rPr lang="ja-JP" sz="1200" b="0" dirty="0">
                <a:solidFill>
                  <a:schemeClr val="tx1"/>
                </a:solidFill>
              </a:rPr>
              <a:t>クラウド ID は、Azure Active Directory 内で作成されます。これは、Microsoft 365、Windows Virtual Desktop、および Azure サービスで使用される主要な ID ソースとなります。Active Directory ドメイン サービスのユーザー ID は、Azure Active Directory にインポートされて、ユーザーのログイン資格情報が維持されます。Contoso Healthcare のデータ センターには Azure AD Connect がインストールされて、シングル サインオンを提供するためにユーザーの資格情報が同期されます。パスワード ハッシュ同期が使用され、ユーザーがデータ センターの Active Directory サービスまたはクラウドの Azure Active Directory サービスを通して認証できるようになります。</a:t>
            </a:r>
          </a:p>
          <a:p>
            <a:endParaRPr lang="en-US" sz="1200" b="0" kern="1200" dirty="0">
              <a:solidFill>
                <a:schemeClr val="tx1"/>
              </a:solidFill>
              <a:effectLst/>
            </a:endParaRPr>
          </a:p>
          <a:p>
            <a:r>
              <a:rPr lang="ja-JP" sz="1200" b="0" dirty="0">
                <a:solidFill>
                  <a:schemeClr val="tx1"/>
                </a:solidFill>
              </a:rPr>
              <a:t>5.</a:t>
            </a:r>
            <a:r>
              <a:rPr lang="ja-JP" altLang="en-US" sz="1200" b="0" dirty="0">
                <a:solidFill>
                  <a:schemeClr val="tx1"/>
                </a:solidFill>
              </a:rPr>
              <a:t>　</a:t>
            </a:r>
            <a:r>
              <a:rPr lang="ja-JP" sz="1200" b="0" dirty="0">
                <a:solidFill>
                  <a:schemeClr val="tx1"/>
                </a:solidFill>
              </a:rPr>
              <a:t>セキュアで一元化されたファイル ストレージを求める組織のニーズにどのように対処しますか。</a:t>
            </a:r>
          </a:p>
          <a:p>
            <a:endParaRPr lang="en-US" sz="1200" b="0" kern="1200" dirty="0">
              <a:solidFill>
                <a:schemeClr val="tx1"/>
              </a:solidFill>
              <a:effectLst/>
            </a:endParaRPr>
          </a:p>
          <a:p>
            <a:r>
              <a:rPr lang="ja-JP" sz="1200" b="0" dirty="0">
                <a:solidFill>
                  <a:schemeClr val="tx1"/>
                </a:solidFill>
              </a:rPr>
              <a:t>Azure Files は、Windows Virtual Desktop でストレージを使用する際に推奨される方法です。さらに、Azure Files と組み合わせて FSLogix を使用して、ユーザーの仮想デスクトップ プロファイルを管理することができます。Azure Files は、仮想マシン プールと同じリージョンで展開する必要があります。</a:t>
            </a:r>
          </a:p>
          <a:p>
            <a:endParaRPr lang="en-US" sz="1200" b="0" kern="1200" dirty="0">
              <a:solidFill>
                <a:schemeClr val="tx1"/>
              </a:solidFill>
              <a:effectLst/>
            </a:endParaRPr>
          </a:p>
          <a:p>
            <a:r>
              <a:rPr lang="ja-JP" sz="1200" b="0" dirty="0">
                <a:solidFill>
                  <a:schemeClr val="tx1"/>
                </a:solidFill>
              </a:rPr>
              <a:t>6.</a:t>
            </a:r>
            <a:r>
              <a:rPr lang="ja-JP" altLang="en-US" sz="1200" b="0" dirty="0">
                <a:solidFill>
                  <a:schemeClr val="tx1"/>
                </a:solidFill>
              </a:rPr>
              <a:t>　</a:t>
            </a:r>
            <a:r>
              <a:rPr lang="ja-JP" sz="1200" b="0" dirty="0">
                <a:solidFill>
                  <a:schemeClr val="tx1"/>
                </a:solidFill>
              </a:rPr>
              <a:t>特定のセキュリティ サービスが選択された理由を説明してください。</a:t>
            </a:r>
          </a:p>
          <a:p>
            <a:endParaRPr lang="en-US" sz="1200" b="0" kern="1200" dirty="0">
              <a:solidFill>
                <a:schemeClr val="tx1"/>
              </a:solidFill>
              <a:effectLst/>
            </a:endParaRPr>
          </a:p>
          <a:p>
            <a:r>
              <a:rPr lang="ja-JP" sz="1200" b="0" dirty="0">
                <a:solidFill>
                  <a:schemeClr val="tx1"/>
                </a:solidFill>
              </a:rPr>
              <a:t>Azure Monitor、Log Analytics、ATP、Cloud App Security、Azure Security Center、および Azure Sentinel は、環境内の潜在的な脆弱性、脅威、または異常を監視、管理、および調査して、Azure、Microsoft 365、およびオンプレミス リソース間でユーザーとデータを保護します。</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839677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rPr>
              <a:t>ネットワーク</a:t>
            </a:r>
          </a:p>
          <a:p>
            <a:endParaRPr lang="en-US" sz="1200" b="0" kern="1200" dirty="0">
              <a:solidFill>
                <a:schemeClr val="tx1"/>
              </a:solidFill>
              <a:effectLst/>
            </a:endParaRPr>
          </a:p>
          <a:p>
            <a:r>
              <a:rPr lang="ja-JP" sz="1200" b="0" dirty="0">
                <a:solidFill>
                  <a:schemeClr val="tx1"/>
                </a:solidFill>
              </a:rPr>
              <a:t>1.</a:t>
            </a:r>
            <a:r>
              <a:rPr lang="ja-JP" altLang="en-US" sz="1200" b="0" dirty="0">
                <a:solidFill>
                  <a:schemeClr val="tx1"/>
                </a:solidFill>
              </a:rPr>
              <a:t> </a:t>
            </a:r>
            <a:r>
              <a:rPr lang="ja-JP" sz="1200" b="0" dirty="0">
                <a:solidFill>
                  <a:schemeClr val="tx1"/>
                </a:solidFill>
              </a:rPr>
              <a:t>どのリージョンにリソースを展開しますか。またそれはなぜですか。</a:t>
            </a:r>
          </a:p>
          <a:p>
            <a:endParaRPr lang="en-US" sz="1200" b="0" kern="1200" dirty="0">
              <a:solidFill>
                <a:schemeClr val="tx1"/>
              </a:solidFill>
              <a:effectLst/>
            </a:endParaRPr>
          </a:p>
          <a:p>
            <a:r>
              <a:rPr lang="ja-JP" sz="1200" b="0" dirty="0">
                <a:solidFill>
                  <a:schemeClr val="tx1"/>
                </a:solidFill>
              </a:rPr>
              <a:t>カリフォルニア州およびバージニア州北部の待機時間を短縮するために、米国西部と米国東部のリージョンを Azure でピアリングする必要があります。</a:t>
            </a:r>
          </a:p>
          <a:p>
            <a:endParaRPr lang="en-US" sz="1200" b="0" kern="1200" dirty="0">
              <a:solidFill>
                <a:schemeClr val="tx1"/>
              </a:solidFill>
              <a:effectLst/>
            </a:endParaRPr>
          </a:p>
          <a:p>
            <a:r>
              <a:rPr lang="ja-JP" sz="1200" b="0" dirty="0">
                <a:solidFill>
                  <a:schemeClr val="tx1"/>
                </a:solidFill>
              </a:rPr>
              <a:t>Window Virtual Desktop インフラストラクチャ リソースに対して単一のリソース グループを展開します。</a:t>
            </a:r>
          </a:p>
          <a:p>
            <a:endParaRPr lang="en-US" sz="1200" b="0" kern="1200" dirty="0">
              <a:solidFill>
                <a:schemeClr val="tx1"/>
              </a:solidFill>
              <a:effectLst/>
            </a:endParaRPr>
          </a:p>
          <a:p>
            <a:r>
              <a:rPr lang="ja-JP" sz="1200" b="0" dirty="0">
                <a:solidFill>
                  <a:schemeClr val="tx1"/>
                </a:solidFill>
              </a:rPr>
              <a:t>2.</a:t>
            </a:r>
            <a:r>
              <a:rPr lang="ja-JP" altLang="en-US" sz="1200" b="0" dirty="0">
                <a:solidFill>
                  <a:schemeClr val="tx1"/>
                </a:solidFill>
              </a:rPr>
              <a:t> </a:t>
            </a:r>
            <a:r>
              <a:rPr lang="ja-JP" sz="1200" b="0" dirty="0">
                <a:solidFill>
                  <a:schemeClr val="tx1"/>
                </a:solidFill>
              </a:rPr>
              <a:t>設計をサポートするためにどのようにリソース グループを設計しますか。</a:t>
            </a:r>
          </a:p>
          <a:p>
            <a:endParaRPr lang="en-US" sz="1200" b="0" kern="1200" dirty="0">
              <a:solidFill>
                <a:schemeClr val="tx1"/>
              </a:solidFill>
              <a:effectLst/>
            </a:endParaRPr>
          </a:p>
          <a:p>
            <a:r>
              <a:rPr lang="ja-JP" sz="1200" b="0" dirty="0">
                <a:solidFill>
                  <a:schemeClr val="tx1"/>
                </a:solidFill>
              </a:rPr>
              <a:t>Windows Virtual Desktop インフラストラクチャ全体を単一のリソース グループ内で作成する必要があります。これによって、リソースの管理が容易になり、Azure サブスクリプション内で容易に消費量を分析およびレビューできるようになります。</a:t>
            </a:r>
          </a:p>
          <a:p>
            <a:endParaRPr lang="en-US" sz="1200" b="0" kern="1200" dirty="0">
              <a:solidFill>
                <a:schemeClr val="tx1"/>
              </a:solidFill>
              <a:effectLst/>
            </a:endParaRPr>
          </a:p>
          <a:p>
            <a:r>
              <a:rPr lang="ja-JP" sz="1200" b="0" dirty="0">
                <a:solidFill>
                  <a:schemeClr val="tx1"/>
                </a:solidFill>
              </a:rPr>
              <a:t>3.</a:t>
            </a:r>
            <a:r>
              <a:rPr lang="ja-JP" altLang="en-US" sz="1200" b="0" dirty="0">
                <a:solidFill>
                  <a:schemeClr val="tx1"/>
                </a:solidFill>
              </a:rPr>
              <a:t> </a:t>
            </a:r>
            <a:r>
              <a:rPr lang="ja-JP" sz="1200" b="0" dirty="0">
                <a:solidFill>
                  <a:schemeClr val="tx1"/>
                </a:solidFill>
              </a:rPr>
              <a:t>仮想ネットワーク (VNET) は IP アドレスとサブネットに対してどのように構成されますか。</a:t>
            </a:r>
          </a:p>
          <a:p>
            <a:endParaRPr lang="en-US" sz="1200" b="0" kern="1200" dirty="0">
              <a:solidFill>
                <a:schemeClr val="tx1"/>
              </a:solidFill>
              <a:effectLst/>
            </a:endParaRPr>
          </a:p>
          <a:p>
            <a:r>
              <a:rPr lang="ja-JP" sz="1200" b="0" dirty="0">
                <a:solidFill>
                  <a:schemeClr val="tx1"/>
                </a:solidFill>
              </a:rPr>
              <a:t>リソース グループは、少なくとも 3 つの個別の VNET およびサブネットで構成される必要があります。最初のものは Virtual Desktop ホストプールの VNET で、2 番目のものはオンプレミス ネットワークに接続するために使用される VNET で、3 番目はサポートのためのセキュアな仮想マシンのアクセスに利用される Bastion ホストの VNET です。VNET は、セキュリティのためにゲートウェイ アクセスを有する Virtual Desktop ホストプールの VNET とのみピアリングされます。この VNET の構成により、セキュリティと制御を実現するためのある程度の分離がネットワークにもたらされます。</a:t>
            </a:r>
          </a:p>
          <a:p>
            <a:endParaRPr lang="en-US" sz="1200" b="0" kern="1200" dirty="0">
              <a:solidFill>
                <a:schemeClr val="tx1"/>
              </a:solidFill>
              <a:effectLst/>
            </a:endParaRPr>
          </a:p>
          <a:p>
            <a:r>
              <a:rPr lang="ja-JP" sz="1200" b="0" dirty="0">
                <a:solidFill>
                  <a:schemeClr val="tx1"/>
                </a:solidFill>
              </a:rPr>
              <a:t>4.</a:t>
            </a:r>
            <a:r>
              <a:rPr lang="ja-JP" altLang="en-US" sz="1200" b="0" dirty="0">
                <a:solidFill>
                  <a:schemeClr val="tx1"/>
                </a:solidFill>
              </a:rPr>
              <a:t> </a:t>
            </a:r>
            <a:r>
              <a:rPr lang="ja-JP" sz="1200" b="0" dirty="0">
                <a:solidFill>
                  <a:schemeClr val="tx1"/>
                </a:solidFill>
              </a:rPr>
              <a:t>待機時間を最小限に抑えてセキュリティを最大限にするために、Contoso Healthcare のデータ センターにどのように接続しますか。</a:t>
            </a:r>
          </a:p>
          <a:p>
            <a:endParaRPr lang="en-US" sz="1200" b="0" kern="1200" dirty="0">
              <a:solidFill>
                <a:schemeClr val="tx1"/>
              </a:solidFill>
              <a:effectLst/>
            </a:endParaRPr>
          </a:p>
          <a:p>
            <a:r>
              <a:rPr lang="ja-JP" sz="1200" b="0" dirty="0">
                <a:solidFill>
                  <a:schemeClr val="tx1"/>
                </a:solidFill>
              </a:rPr>
              <a:t>上記で特定された VNET は、ロサンゼルスのプライマリ データセンターへのサイト間 VPN 接続を作成する Azure Firewall を利用して、オンプレミス ネットワークに接続します。推奨される方法として、可能な場合は、ロサンゼルスのデータセンターから Azure 米国西部へ直接 Azure ExpressRoute 接続も利用し、接続の速度とセキュリティを最大化するためのバックアップ接続として米国東部からバージニア州北部のデータ センターへ VPN を使用します。</a:t>
            </a:r>
          </a:p>
          <a:p>
            <a:endParaRPr lang="en-US" sz="1200" b="0" kern="1200" dirty="0">
              <a:solidFill>
                <a:schemeClr val="tx1"/>
              </a:solidFill>
              <a:effectLst/>
            </a:endParaRPr>
          </a:p>
          <a:p>
            <a:r>
              <a:rPr lang="ja-JP" sz="1200" b="0" dirty="0">
                <a:solidFill>
                  <a:schemeClr val="tx1"/>
                </a:solidFill>
              </a:rPr>
              <a:t>5.</a:t>
            </a:r>
            <a:r>
              <a:rPr lang="ja-JP" altLang="en-US" sz="1200" b="0" dirty="0">
                <a:solidFill>
                  <a:schemeClr val="tx1"/>
                </a:solidFill>
              </a:rPr>
              <a:t> </a:t>
            </a:r>
            <a:r>
              <a:rPr lang="ja-JP" sz="1200" b="0" dirty="0">
                <a:solidFill>
                  <a:schemeClr val="tx1"/>
                </a:solidFill>
              </a:rPr>
              <a:t>ユーザーが安全に接続するために、どの受信ポート (存在する場合) をセッション ホストに対してオープンにする必要がありますか。</a:t>
            </a:r>
          </a:p>
          <a:p>
            <a:endParaRPr lang="en-US" sz="1200" b="0" kern="1200" dirty="0">
              <a:solidFill>
                <a:schemeClr val="tx1"/>
              </a:solidFill>
              <a:effectLst/>
            </a:endParaRPr>
          </a:p>
          <a:p>
            <a:r>
              <a:rPr lang="ja-JP" sz="1200" b="0" dirty="0">
                <a:solidFill>
                  <a:schemeClr val="tx1"/>
                </a:solidFill>
              </a:rPr>
              <a:t>受信ポートは使用しません。逆方向接続のため、セッション ホストに受信ポートは必要ではなく、それによって攻撃対象領域が縮小されます (</a:t>
            </a:r>
            <a:r>
              <a:rPr lang="ja-JP" sz="1200" b="0" u="none" strike="noStrike" dirty="0">
                <a:solidFill>
                  <a:schemeClr val="tx1"/>
                </a:solidFill>
                <a:hlinkClick r:id="rId3"/>
              </a:rPr>
              <a:t>https://docs.microsoft.com/ja-jp/azure/virtual-desktop/security-guide#session-host-security-best-practices</a:t>
            </a:r>
            <a:r>
              <a:rPr lang="ja-JP" sz="1200" b="0" dirty="0">
                <a:solidFill>
                  <a:schemeClr val="tx1"/>
                </a:solidFill>
              </a:rPr>
              <a:t>)。</a:t>
            </a:r>
          </a:p>
          <a:p>
            <a:endParaRPr lang="en-US" sz="1200" b="0" kern="1200" dirty="0">
              <a:solidFill>
                <a:schemeClr val="tx1"/>
              </a:solidFill>
              <a:effectLst/>
            </a:endParaRPr>
          </a:p>
          <a:p>
            <a:r>
              <a:rPr lang="ja-JP" sz="1200" b="0" dirty="0">
                <a:solidFill>
                  <a:schemeClr val="tx1"/>
                </a:solidFill>
              </a:rPr>
              <a:t>6.</a:t>
            </a:r>
            <a:r>
              <a:rPr lang="ja-JP" altLang="en-US" sz="1200" b="0" dirty="0">
                <a:solidFill>
                  <a:schemeClr val="tx1"/>
                </a:solidFill>
              </a:rPr>
              <a:t> </a:t>
            </a:r>
            <a:r>
              <a:rPr lang="ja-JP" sz="1200" b="0" dirty="0">
                <a:solidFill>
                  <a:schemeClr val="tx1"/>
                </a:solidFill>
              </a:rPr>
              <a:t>ネットワーク上の脅威を特定および監視するために何を使用しますか。</a:t>
            </a:r>
          </a:p>
          <a:p>
            <a:endParaRPr lang="en-US" sz="1200" b="0" kern="1200" dirty="0">
              <a:solidFill>
                <a:schemeClr val="tx1"/>
              </a:solidFill>
              <a:effectLst/>
            </a:endParaRPr>
          </a:p>
          <a:p>
            <a:r>
              <a:rPr lang="ja-JP" sz="1200" b="0" dirty="0">
                <a:solidFill>
                  <a:schemeClr val="tx1"/>
                </a:solidFill>
              </a:rPr>
              <a:t>Azure Monitor、Azure Log Analytics、および Advanced Threat Protection では、セキュリティ グループに対するアクションおよびアラートを有効にする必要があります。</a:t>
            </a:r>
          </a:p>
          <a:p>
            <a:endParaRPr lang="en-US" sz="1200" b="0" kern="1200" dirty="0">
              <a:solidFill>
                <a:schemeClr val="tx1"/>
              </a:solidFill>
              <a:effectLst/>
            </a:endParaRPr>
          </a:p>
          <a:p>
            <a:r>
              <a:rPr lang="ja-JP" sz="1200" b="0" dirty="0">
                <a:solidFill>
                  <a:schemeClr val="tx1"/>
                </a:solidFill>
              </a:rPr>
              <a:t>Azure Security Center の Standard サブスクリプションは、マイクロソフトの脅威データベースで検出された一般的な脅威の監視、特定、およびアラート設定のための一元的なダッシュボードを提供します。</a:t>
            </a:r>
          </a:p>
          <a:p>
            <a:endParaRPr lang="en-US" sz="1200" b="0" kern="1200" dirty="0">
              <a:solidFill>
                <a:schemeClr val="tx1"/>
              </a:solidFill>
              <a:effectLst/>
            </a:endParaRPr>
          </a:p>
          <a:p>
            <a:r>
              <a:rPr lang="ja-JP" sz="1200" b="0" dirty="0">
                <a:solidFill>
                  <a:schemeClr val="tx1"/>
                </a:solidFill>
              </a:rPr>
              <a:t>Network Watcher を利用して、ネットワーク接続の速度と正常性を監視します。</a:t>
            </a:r>
          </a:p>
          <a:p>
            <a:endParaRPr lang="en-US" sz="1200" b="0" kern="1200" dirty="0">
              <a:solidFill>
                <a:schemeClr val="tx1"/>
              </a:solidFill>
              <a:effectLst/>
            </a:endParaRPr>
          </a:p>
          <a:p>
            <a:r>
              <a:rPr lang="ja-JP" sz="1200" b="0" dirty="0">
                <a:solidFill>
                  <a:schemeClr val="tx1"/>
                </a:solidFill>
              </a:rPr>
              <a:t>Service Map は、仮想ネットワークをさらに監視するために利用されます。 </a:t>
            </a:r>
          </a:p>
          <a:p>
            <a:endParaRPr lang="en-US" sz="1200" b="0" kern="1200" dirty="0">
              <a:solidFill>
                <a:schemeClr val="tx1"/>
              </a:solidFill>
              <a:effectLst/>
            </a:endParaRPr>
          </a:p>
          <a:p>
            <a:r>
              <a:rPr lang="ja-JP" sz="1200" b="0" dirty="0">
                <a:solidFill>
                  <a:schemeClr val="tx1"/>
                </a:solidFill>
              </a:rPr>
              <a:t>Azure Sentinel は、インシデント対応と、脅威、脆弱性、および異常の調査を行うための中央のソースとなります。</a:t>
            </a:r>
          </a:p>
          <a:p>
            <a:endParaRPr lang="en-US" sz="1200" b="0" kern="1200" dirty="0">
              <a:solidFill>
                <a:schemeClr val="tx1"/>
              </a:solidFill>
              <a:effectLst/>
            </a:endParaRPr>
          </a:p>
          <a:p>
            <a:r>
              <a:rPr lang="ja-JP" sz="1200" b="0" dirty="0">
                <a:solidFill>
                  <a:schemeClr val="tx1"/>
                </a:solidFill>
              </a:rPr>
              <a:t>7.</a:t>
            </a:r>
            <a:r>
              <a:rPr lang="ja-JP" altLang="en-US" sz="1200" b="0" dirty="0">
                <a:solidFill>
                  <a:schemeClr val="tx1"/>
                </a:solidFill>
              </a:rPr>
              <a:t> </a:t>
            </a:r>
            <a:r>
              <a:rPr lang="ja-JP" sz="1200" b="0" dirty="0">
                <a:solidFill>
                  <a:schemeClr val="tx1"/>
                </a:solidFill>
              </a:rPr>
              <a:t>ネットワーク全体でネットワーク スループットと待機時間をどのように監視しますか。</a:t>
            </a:r>
          </a:p>
          <a:p>
            <a:endParaRPr lang="en-US" sz="1200" b="0" kern="1200" dirty="0">
              <a:solidFill>
                <a:schemeClr val="tx1"/>
              </a:solidFill>
              <a:effectLst/>
            </a:endParaRPr>
          </a:p>
          <a:p>
            <a:r>
              <a:rPr lang="ja-JP" sz="1200" b="0" dirty="0">
                <a:solidFill>
                  <a:schemeClr val="tx1"/>
                </a:solidFill>
              </a:rPr>
              <a:t>VNET 内で Network Watcher をオンにすると、VNET 全体およびオンプレミス ネットワークへのネットワークの速度のログ</a:t>
            </a:r>
            <a:r>
              <a:rPr lang="ja-JP" altLang="en-US" sz="1200" b="0" dirty="0">
                <a:solidFill>
                  <a:schemeClr val="tx1"/>
                </a:solidFill>
              </a:rPr>
              <a:t>記録</a:t>
            </a:r>
            <a:r>
              <a:rPr lang="ja-JP" sz="1200" b="0" dirty="0">
                <a:solidFill>
                  <a:schemeClr val="tx1"/>
                </a:solidFill>
              </a:rPr>
              <a:t>および分析が可能になります。</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3608391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dirty="0">
                <a:solidFill>
                  <a:schemeClr val="tx1"/>
                </a:solidFill>
              </a:rPr>
              <a:t>Windows Virtual Desktop イメージ</a:t>
            </a:r>
          </a:p>
          <a:p>
            <a:endParaRPr lang="en-US" sz="1200" b="0" kern="1200" dirty="0">
              <a:solidFill>
                <a:schemeClr val="tx1"/>
              </a:solidFill>
              <a:effectLst/>
            </a:endParaRPr>
          </a:p>
          <a:p>
            <a:r>
              <a:rPr lang="ja-JP" sz="1200" b="0" dirty="0">
                <a:solidFill>
                  <a:schemeClr val="tx1"/>
                </a:solidFill>
              </a:rPr>
              <a:t>1.</a:t>
            </a:r>
            <a:r>
              <a:rPr lang="ja-JP" altLang="en-US" sz="1200" b="0" dirty="0">
                <a:solidFill>
                  <a:schemeClr val="tx1"/>
                </a:solidFill>
              </a:rPr>
              <a:t> </a:t>
            </a:r>
            <a:r>
              <a:rPr lang="ja-JP" sz="1200" b="0" dirty="0">
                <a:solidFill>
                  <a:schemeClr val="tx1"/>
                </a:solidFill>
              </a:rPr>
              <a:t>標準化されたデスクトップ イメージはどのように作成されますか。</a:t>
            </a:r>
          </a:p>
          <a:p>
            <a:endParaRPr lang="en-US" sz="1200" b="0" kern="1200" dirty="0">
              <a:solidFill>
                <a:schemeClr val="tx1"/>
              </a:solidFill>
              <a:effectLst/>
            </a:endParaRPr>
          </a:p>
          <a:p>
            <a:r>
              <a:rPr lang="ja-JP" sz="1200" b="0" dirty="0">
                <a:solidFill>
                  <a:schemeClr val="tx1"/>
                </a:solidFill>
              </a:rPr>
              <a:t>推奨されるのは、Contoso Healthcare がユーザーに提供したいマネージド WVD イメージを作成することです。オプションとして、標準イメージの VHD を作成することもできます。このプロセスの詳細は、受講者ガイドに示すリンクで紹介されています。さらに別のオプションとして、Windows Virtual Desktop ホスト プールの作成時に Windows 10 マルチユーザー ライセンスと Office365 ProPlus でイメージを作成し、その後カスタムの要件に基づいてそのイメージを調整することもできます。このイメージを作成および管理するために、Azure Image Builder (</a:t>
            </a:r>
            <a:r>
              <a:rPr lang="ja-JP" sz="1200" b="0" u="none" strike="noStrike" dirty="0">
                <a:solidFill>
                  <a:schemeClr val="tx1"/>
                </a:solidFill>
                <a:hlinkClick r:id="rId3"/>
              </a:rPr>
              <a:t>https://docs.microsoft.com/ja-jp/azure/virtual-machines/windows/image-builder-overview</a:t>
            </a:r>
            <a:r>
              <a:rPr lang="ja-JP" sz="1200" b="0" dirty="0">
                <a:solidFill>
                  <a:schemeClr val="tx1"/>
                </a:solidFill>
              </a:rPr>
              <a:t>) のような自動化されたイメージ作成ソリューションを使用したり、Packer</a:t>
            </a:r>
            <a:r>
              <a:rPr lang="ja-JP" altLang="en-US" sz="1200" b="0" dirty="0">
                <a:solidFill>
                  <a:schemeClr val="tx1"/>
                </a:solidFill>
              </a:rPr>
              <a:t> </a:t>
            </a:r>
            <a:r>
              <a:rPr lang="ja-JP" altLang="ja-JP" sz="1200" b="0" dirty="0">
                <a:solidFill>
                  <a:schemeClr val="tx1"/>
                </a:solidFill>
              </a:rPr>
              <a:t>を使用してイメージを作成</a:t>
            </a:r>
            <a:r>
              <a:rPr lang="en-US" altLang="ja-JP" sz="1200" b="0" dirty="0">
                <a:solidFill>
                  <a:schemeClr val="tx1"/>
                </a:solidFill>
              </a:rPr>
              <a:t> </a:t>
            </a:r>
            <a:r>
              <a:rPr lang="ja-JP" sz="1200" b="0" dirty="0">
                <a:solidFill>
                  <a:schemeClr val="tx1"/>
                </a:solidFill>
              </a:rPr>
              <a:t>(</a:t>
            </a:r>
            <a:r>
              <a:rPr lang="ja-JP" sz="1200" b="0" u="none" strike="noStrike" dirty="0">
                <a:solidFill>
                  <a:schemeClr val="tx1"/>
                </a:solidFill>
                <a:hlinkClick r:id="rId4"/>
              </a:rPr>
              <a:t>https://docs.microsoft.com/ja-jp/azure/virtual-machines/windows/build-image-with-packer</a:t>
            </a:r>
            <a:r>
              <a:rPr lang="ja-JP" sz="1200" b="0" dirty="0">
                <a:solidFill>
                  <a:schemeClr val="tx1"/>
                </a:solidFill>
              </a:rPr>
              <a:t>) し、Azure でイメージを管理することができます。</a:t>
            </a:r>
          </a:p>
          <a:p>
            <a:endParaRPr lang="en-US" sz="1200" b="0" kern="1200" dirty="0">
              <a:solidFill>
                <a:schemeClr val="tx1"/>
              </a:solidFill>
              <a:effectLst/>
            </a:endParaRPr>
          </a:p>
          <a:p>
            <a:r>
              <a:rPr lang="ja-JP" sz="1200" b="0" dirty="0">
                <a:solidFill>
                  <a:schemeClr val="tx1"/>
                </a:solidFill>
              </a:rPr>
              <a:t>2.</a:t>
            </a:r>
            <a:r>
              <a:rPr lang="en-US" altLang="ja-JP" sz="1200" b="0" dirty="0">
                <a:solidFill>
                  <a:schemeClr val="tx1"/>
                </a:solidFill>
              </a:rPr>
              <a:t> </a:t>
            </a:r>
            <a:r>
              <a:rPr lang="ja-JP" sz="1200" b="0" dirty="0">
                <a:solidFill>
                  <a:schemeClr val="tx1"/>
                </a:solidFill>
              </a:rPr>
              <a:t>アプリケーションはどのようにデスクトップ イメージに配信されますか。</a:t>
            </a:r>
          </a:p>
          <a:p>
            <a:endParaRPr lang="en-US" sz="1200" b="0" kern="1200" dirty="0">
              <a:solidFill>
                <a:schemeClr val="tx1"/>
              </a:solidFill>
              <a:effectLst/>
            </a:endParaRPr>
          </a:p>
          <a:p>
            <a:r>
              <a:rPr lang="ja-JP" sz="1200" b="0" dirty="0">
                <a:solidFill>
                  <a:schemeClr val="tx1"/>
                </a:solidFill>
              </a:rPr>
              <a:t>アプリケーションの配信とライセンスを単純化するために、Contoso Healthcare は現在導入している Citrix インフラストラクチャを活用したいと考えています。これを実現するために、Citrix アプリ マーケットプレイスの標準のデスクトップ イメージにショートカットを提供して、アクセスを承認されたアプリケーションをユーザーに提供するようにできます。</a:t>
            </a:r>
          </a:p>
          <a:p>
            <a:endParaRPr lang="en-US" sz="1200" b="0" kern="1200" dirty="0">
              <a:solidFill>
                <a:schemeClr val="tx1"/>
              </a:solidFill>
              <a:effectLst/>
            </a:endParaRPr>
          </a:p>
          <a:p>
            <a:r>
              <a:rPr lang="ja-JP" sz="1200" b="0" dirty="0">
                <a:solidFill>
                  <a:schemeClr val="tx1"/>
                </a:solidFill>
              </a:rPr>
              <a:t>3.</a:t>
            </a:r>
            <a:r>
              <a:rPr lang="en-US" altLang="ja-JP" sz="1200" b="0" dirty="0">
                <a:solidFill>
                  <a:schemeClr val="tx1"/>
                </a:solidFill>
              </a:rPr>
              <a:t> </a:t>
            </a:r>
            <a:r>
              <a:rPr lang="ja-JP" sz="1200" b="0" dirty="0">
                <a:solidFill>
                  <a:schemeClr val="tx1"/>
                </a:solidFill>
              </a:rPr>
              <a:t>ユーザーが Windows Virtual Desktop イメージにアクセスできるようにするためのどのような接続オプションがありますか。</a:t>
            </a:r>
          </a:p>
          <a:p>
            <a:endParaRPr lang="en-US" sz="1200" b="0" kern="1200" dirty="0">
              <a:solidFill>
                <a:schemeClr val="tx1"/>
              </a:solidFill>
              <a:effectLst/>
            </a:endParaRPr>
          </a:p>
          <a:p>
            <a:r>
              <a:rPr lang="ja-JP" sz="1200" b="0" dirty="0">
                <a:solidFill>
                  <a:schemeClr val="tx1"/>
                </a:solidFill>
              </a:rPr>
              <a:t>ユーザーが Windows Virtual Desktop イメージにアクセスできるようにするための複数の接続オプションがあります。リモート デスクトップ クライアント アプリケーションは、Windows 10、Windows 7、Android、macOS、または iOS で使用できます。HTML5 対応 Web ブラウザーを介して接続することもできます。Contoso Healthcare 内の 500 台の既存のワークステーション上のオペレーティング システムの全容がわからないため、デスクトップ デバイス上の Web ブラウザーを介して、およびモバイル デバイス上のリモート デスクトップ アプリを使用して接続することをお勧めします。</a:t>
            </a:r>
          </a:p>
          <a:p>
            <a:endParaRPr lang="en-US" sz="1200" b="0" kern="1200" dirty="0">
              <a:solidFill>
                <a:schemeClr val="tx1"/>
              </a:solidFill>
              <a:effectLst/>
            </a:endParaRPr>
          </a:p>
          <a:p>
            <a:r>
              <a:rPr lang="ja-JP" sz="1200" b="0" dirty="0">
                <a:solidFill>
                  <a:schemeClr val="tx1"/>
                </a:solidFill>
              </a:rPr>
              <a:t>4.</a:t>
            </a:r>
            <a:r>
              <a:rPr lang="ja-JP" altLang="en-US" sz="1200" b="0" dirty="0">
                <a:solidFill>
                  <a:schemeClr val="tx1"/>
                </a:solidFill>
              </a:rPr>
              <a:t> </a:t>
            </a:r>
            <a:r>
              <a:rPr lang="ja-JP" sz="1200" b="0" dirty="0">
                <a:solidFill>
                  <a:schemeClr val="tx1"/>
                </a:solidFill>
              </a:rPr>
              <a:t>ユーザーが Windows Virtual Desktop イメージにアクセスできるようにするための最小システム要件はどのようなものですか。</a:t>
            </a:r>
          </a:p>
          <a:p>
            <a:endParaRPr lang="en-US" sz="1200" b="0" kern="1200" dirty="0">
              <a:solidFill>
                <a:schemeClr val="tx1"/>
              </a:solidFill>
              <a:effectLst/>
            </a:endParaRPr>
          </a:p>
          <a:p>
            <a:r>
              <a:rPr lang="ja-JP" sz="1200" b="0" dirty="0">
                <a:solidFill>
                  <a:schemeClr val="tx1"/>
                </a:solidFill>
              </a:rPr>
              <a:t>正式にサポートされるブラウザーは、Microsoft Edge、Internet Explorer、Apple Safari、Google Chrome、および Mozilla Firefox (v55 以降) です。Windows 10、Windows 10 IoT Enterprise、Windows 7、および macOS オペレーティング システムがサポートされます。Microsoft Remote Desktop アプリは、Android および iOS モバイル デバイスで利用できます。</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449361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000" b="0" dirty="0">
                <a:solidFill>
                  <a:schemeClr val="tx1"/>
                </a:solidFill>
              </a:rPr>
              <a:t>Windows Virtual Desktop ホスト プール</a:t>
            </a:r>
          </a:p>
          <a:p>
            <a:endParaRPr lang="en-US" sz="1000" b="0" kern="1200" dirty="0">
              <a:solidFill>
                <a:schemeClr val="tx1"/>
              </a:solidFill>
              <a:effectLst/>
            </a:endParaRPr>
          </a:p>
          <a:p>
            <a:r>
              <a:rPr lang="ja-JP" sz="1000" b="0" dirty="0">
                <a:solidFill>
                  <a:schemeClr val="tx1"/>
                </a:solidFill>
              </a:rPr>
              <a:t>1.</a:t>
            </a:r>
            <a:r>
              <a:rPr lang="ja-JP" altLang="en-US" sz="1000" b="0" dirty="0">
                <a:solidFill>
                  <a:schemeClr val="tx1"/>
                </a:solidFill>
              </a:rPr>
              <a:t> </a:t>
            </a:r>
            <a:r>
              <a:rPr lang="ja-JP" sz="1000" b="0" dirty="0">
                <a:solidFill>
                  <a:schemeClr val="tx1"/>
                </a:solidFill>
              </a:rPr>
              <a:t>Virtual Desktop イメージにアクセスするためにいくつの同時セッションが必要になりますか。</a:t>
            </a:r>
          </a:p>
          <a:p>
            <a:endParaRPr lang="en-US" sz="1000" b="0" kern="1200" dirty="0">
              <a:solidFill>
                <a:schemeClr val="tx1"/>
              </a:solidFill>
              <a:effectLst/>
            </a:endParaRPr>
          </a:p>
          <a:p>
            <a:r>
              <a:rPr lang="ja-JP" sz="1000" b="0" dirty="0">
                <a:solidFill>
                  <a:schemeClr val="tx1"/>
                </a:solidFill>
              </a:rPr>
              <a:t>マイクロソフトでは、お客様との初回ディスカッションで特定された 250 セッションすべてをサポートするよう容量を設計する予定です。</a:t>
            </a:r>
          </a:p>
          <a:p>
            <a:endParaRPr lang="en-US" sz="1000" b="0" kern="1200" dirty="0">
              <a:solidFill>
                <a:schemeClr val="tx1"/>
              </a:solidFill>
              <a:effectLst/>
            </a:endParaRPr>
          </a:p>
          <a:p>
            <a:r>
              <a:rPr lang="ja-JP" sz="1000" b="0" dirty="0">
                <a:solidFill>
                  <a:schemeClr val="tx1"/>
                </a:solidFill>
              </a:rPr>
              <a:t>2.</a:t>
            </a:r>
            <a:r>
              <a:rPr lang="ja-JP" altLang="en-US" sz="1000" b="0" dirty="0">
                <a:solidFill>
                  <a:schemeClr val="tx1"/>
                </a:solidFill>
              </a:rPr>
              <a:t> </a:t>
            </a:r>
            <a:r>
              <a:rPr lang="ja-JP" sz="1000" b="0" dirty="0">
                <a:solidFill>
                  <a:schemeClr val="tx1"/>
                </a:solidFill>
              </a:rPr>
              <a:t>同時セッションの数をサポートするために何台の仮想マシンが必要になりますか。</a:t>
            </a:r>
          </a:p>
          <a:p>
            <a:endParaRPr lang="en-US" sz="1000" b="0" kern="1200" dirty="0">
              <a:solidFill>
                <a:schemeClr val="tx1"/>
              </a:solidFill>
              <a:effectLst/>
            </a:endParaRPr>
          </a:p>
          <a:p>
            <a:r>
              <a:rPr lang="ja-JP" sz="1000" b="0" dirty="0">
                <a:solidFill>
                  <a:schemeClr val="tx1"/>
                </a:solidFill>
              </a:rPr>
              <a:t>初期容量の見積りを行うために、Azure の料金計算ツールを使用されたことでしょう。この見積りは、最大 31 台の DS2s v3 インスタンスを基本の可用性セットとして、ホストごとに 8 つの仮想デスクトップ セッションを使用して計算されました (参照先: </a:t>
            </a:r>
            <a:r>
              <a:rPr lang="ja-JP" sz="1000" b="0" u="none" strike="noStrike" dirty="0">
                <a:solidFill>
                  <a:schemeClr val="tx1"/>
                </a:solidFill>
                <a:hlinkClick r:id="rId3"/>
              </a:rPr>
              <a:t>https://docs.microsoft.com/ja-jp/windows-server/remote/remote-desktop-services/virtual-machine-recs</a:t>
            </a:r>
            <a:r>
              <a:rPr lang="ja-JP" sz="1000" b="0" dirty="0">
                <a:solidFill>
                  <a:schemeClr val="tx1"/>
                </a:solidFill>
              </a:rPr>
              <a:t>)。</a:t>
            </a:r>
          </a:p>
          <a:p>
            <a:endParaRPr lang="en-US" sz="1000" b="0" kern="1200" dirty="0">
              <a:solidFill>
                <a:schemeClr val="tx1"/>
              </a:solidFill>
              <a:effectLst/>
            </a:endParaRPr>
          </a:p>
          <a:p>
            <a:r>
              <a:rPr lang="ja-JP" sz="1000" b="0" dirty="0">
                <a:solidFill>
                  <a:schemeClr val="tx1"/>
                </a:solidFill>
              </a:rPr>
              <a:t>容量が増加するにつれ、インスタンスを追加してスケーリングします。サンプルの見積りはこちらで確認できます。 </a:t>
            </a:r>
            <a:r>
              <a:rPr lang="ja-JP" sz="1000" b="0" u="none" strike="noStrike" dirty="0">
                <a:solidFill>
                  <a:schemeClr val="tx1"/>
                </a:solidFill>
                <a:hlinkClick r:id="rId4"/>
              </a:rPr>
              <a:t>https://azure.com/e/296a636cede24f1c859b42a63687c80c</a:t>
            </a:r>
            <a:endParaRPr lang="ja-JP" sz="1000" b="0" dirty="0">
              <a:solidFill>
                <a:schemeClr val="tx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968351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このスライド上の図は、Contoso の Windows Virtual Desktop で考えられるソリューションを示しています。カリフォルニア州のデータ センターは Azure の米国西部リージョンに、バージニア州北部のデータ センターは米国東部リージョンに、それぞれ ExpressRoutes を利用して接続しています。米国西部および米国東部リージョンの VNET は、高速のバックボーン接続のためにピアリングされ、米国東部から、米国西部とピアリングされた WVD VM ホスト プール VNET へのパススルー ピアリングが可能になります。</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1525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041440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106783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endParaRPr>
          </a:p>
          <a:p>
            <a:endParaRPr lang="en-US" sz="1200" b="0" kern="1200" dirty="0">
              <a:solidFill>
                <a:schemeClr val="tx1"/>
              </a:solidFill>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420563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34775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998D5BB-B127-481F-BC0A-2F77C576BB34}" type="slidenum">
              <a:rPr lang="en-US" smtClean="0"/>
              <a:pPr/>
              <a:t>33</a:t>
            </a:fld>
            <a:endParaRPr lang="en-US" dirty="0"/>
          </a:p>
        </p:txBody>
      </p:sp>
    </p:spTree>
    <p:extLst>
      <p:ext uri="{BB962C8B-B14F-4D97-AF65-F5344CB8AC3E}">
        <p14:creationId xmlns:p14="http://schemas.microsoft.com/office/powerpoint/2010/main" val="2600738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9/25/2020 8:37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カリフォルニア州ロサンゼルスに本拠を置く Contoso Healthcare は、北米全土に連携病院とクリニックのネットワークを有する国立医療機関です。このネットワークは買収を通じて成長し続けています。同機関のビジネスの性質として、従業員の PII (個人の特定が可能な情報) の高度なセキュリティを必要としています。</a:t>
            </a:r>
          </a:p>
          <a:p>
            <a:endParaRPr lang="en-US" sz="1200" b="0" i="0" kern="1200" dirty="0">
              <a:solidFill>
                <a:schemeClr val="tx1"/>
              </a:solidFill>
              <a:effectLst/>
            </a:endParaRPr>
          </a:p>
          <a:p>
            <a:r>
              <a:rPr lang="ja-JP" sz="1200" b="0" i="0" dirty="0">
                <a:solidFill>
                  <a:schemeClr val="tx1"/>
                </a:solidFill>
              </a:rPr>
              <a:t>Contoso の環境内には現在約 250 </a:t>
            </a:r>
            <a:r>
              <a:rPr lang="ja-JP" altLang="en-US" sz="1200" b="0" i="0" dirty="0">
                <a:solidFill>
                  <a:schemeClr val="tx1"/>
                </a:solidFill>
              </a:rPr>
              <a:t>台</a:t>
            </a:r>
            <a:r>
              <a:rPr lang="ja-JP" sz="1200" b="0" i="0" dirty="0">
                <a:solidFill>
                  <a:schemeClr val="tx1"/>
                </a:solidFill>
              </a:rPr>
              <a:t>のワークステーションがあり、開発者、および財務部門や知財部門の非臨床ユーザーのためのビジネス アプリケーションがインストールされています。Contoso は現在カリフォルニア州およびバージニア州北部で既存のデータ センターをサポートしており、サーバーの制御プレーンに VMware を使用し、Citrix 仮想デスクトップ インフラストラクチャを部分的にデプロイしています。これらの拠点はプライベート WAN 接続とブロードバンドを経由したバックアップ VPN によって接続されています。</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88802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ヘルスケア ビジネスでは、患者の医療データにアクセスするためにモバイル デバイスにますます依存するようになっており、それは盗難とデータ漏えいに対する懸念を生み出しています。Contoso では、仮想デスクトップ インフラストラクチャを使用することで、ローカル デバイスに PII が存在する可能性を排除したいと考えています。</a:t>
            </a:r>
          </a:p>
          <a:p>
            <a:endParaRPr lang="en-US" sz="1200" b="0" i="0" kern="1200" dirty="0">
              <a:solidFill>
                <a:schemeClr val="tx1"/>
              </a:solidFill>
              <a:effectLst/>
            </a:endParaRPr>
          </a:p>
          <a:p>
            <a:r>
              <a:rPr lang="ja-JP" dirty="0"/>
              <a:t>Contoso Healthcare はカリフォルニア州に本拠を置いているため、カリフォルニア州の個人情報保護法 (GDPR の要件に類似) に準拠することが求められています。</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32801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dirty="0">
                <a:solidFill>
                  <a:schemeClr val="tx1"/>
                </a:solidFill>
              </a:rPr>
              <a:t>医療提供者として、Contoso はアプリケーションを 24 時間 365 日アクセス可能にする必要があるため、高可用性とスケーラビリティを念頭に置いてあらゆるインフラストラクチャを設計する必要があります。</a:t>
            </a:r>
          </a:p>
          <a:p>
            <a:endParaRPr lang="en-US" sz="1200" b="0" i="0" kern="1200" dirty="0">
              <a:solidFill>
                <a:schemeClr val="tx1"/>
              </a:solidFill>
              <a:effectLst/>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62895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446545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505200" y="456225"/>
            <a:ext cx="5511600" cy="1263600"/>
          </a:xfrm>
          <a:prstGeom prst="rect">
            <a:avLst/>
          </a:prstGeom>
        </p:spPr>
        <p:txBody>
          <a:bodyPr wrap="square">
            <a:spAutoFit/>
          </a:bodyPr>
          <a:lstStyle/>
          <a:p>
            <a:pPr>
              <a:lnSpc>
                <a:spcPct val="90000"/>
              </a:lnSpc>
            </a:pPr>
            <a:r>
              <a:rPr lang="ja-JP" altLang="en-US" sz="3800" b="1" kern="1200" cap="none" spc="-98" baseline="0">
                <a:ln w="3175">
                  <a:noFill/>
                </a:ln>
                <a:solidFill>
                  <a:schemeClr val="tx1"/>
                </a:solidFill>
                <a:effectLst/>
                <a:latin typeface="メイリオ" panose="020B0604030504040204" pitchFamily="50" charset="-128"/>
                <a:ea typeface="メイリオ" panose="020B0604030504040204" pitchFamily="50" charset="-128"/>
                <a:cs typeface="Segoe UI" panose="020B0502040204020203" pitchFamily="34" charset="0"/>
              </a:rPr>
              <a:t>マイクロソフト </a:t>
            </a:r>
            <a:br>
              <a:rPr lang="ja-JP" altLang="en-US" sz="3800" b="1" kern="1200" cap="none" spc="-98" baseline="0">
                <a:ln w="3175">
                  <a:noFill/>
                </a:ln>
                <a:solidFill>
                  <a:schemeClr val="tx1"/>
                </a:solidFill>
                <a:effectLst/>
                <a:latin typeface="メイリオ" panose="020B0604030504040204" pitchFamily="50" charset="-128"/>
                <a:ea typeface="メイリオ" panose="020B0604030504040204" pitchFamily="50" charset="-128"/>
                <a:cs typeface="Segoe UI" panose="020B0502040204020203" pitchFamily="34" charset="0"/>
              </a:rPr>
            </a:br>
            <a:r>
              <a:rPr lang="ja-JP" altLang="en-US" sz="3800" b="1" kern="1200" cap="none" spc="-98" baseline="0">
                <a:ln w="3175">
                  <a:noFill/>
                </a:ln>
                <a:solidFill>
                  <a:schemeClr val="tx1"/>
                </a:solidFill>
                <a:effectLst/>
                <a:latin typeface="メイリオ" panose="020B0604030504040204" pitchFamily="50" charset="-128"/>
                <a:ea typeface="メイリオ" panose="020B0604030504040204" pitchFamily="50" charset="-128"/>
                <a:cs typeface="Segoe UI" panose="020B0502040204020203" pitchFamily="34" charset="0"/>
              </a:rPr>
              <a:t>クラウド ワークショップ</a:t>
            </a:r>
            <a:endParaRPr lang="ja-JP" altLang="en-US" sz="3800" b="1" kern="1200" cap="none" spc="-98" baseline="0" dirty="0">
              <a:ln w="3175">
                <a:noFill/>
              </a:ln>
              <a:solidFill>
                <a:schemeClr val="tx1"/>
              </a:solidFill>
              <a:effectLst/>
              <a:latin typeface="メイリオ" panose="020B0604030504040204" pitchFamily="50" charset="-128"/>
              <a:ea typeface="メイリオ" panose="020B0604030504040204" pitchFamily="50" charset="-128"/>
              <a:cs typeface="Segoe UI" panose="020B0502040204020203" pitchFamily="34" charset="0"/>
            </a:endParaRP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latin typeface="メイリオ" panose="020B0604030504040204" pitchFamily="50" charset="-128"/>
                <a:ea typeface="メイリオ" panose="020B0604030504040204" pitchFamily="50" charset="-128"/>
                <a:cs typeface="Arial" panose="020B0604020202020204"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noAutofit/>
          </a:bodyPr>
          <a:lstStyle/>
          <a:p>
            <a:r>
              <a:rPr lang="ja-JP" altLang="en-US" kern="100" spc="0" dirty="0">
                <a:latin typeface="メイリオ" panose="020B0604030504040204" pitchFamily="50" charset="-128"/>
                <a:ea typeface="メイリオ" panose="020B0604030504040204" pitchFamily="50" charset="-128"/>
              </a:rPr>
              <a:t>エンタープライズでの </a:t>
            </a:r>
            <a:r>
              <a:rPr lang="en-US" altLang="ja-JP" kern="100" spc="0" dirty="0">
                <a:latin typeface="メイリオ" panose="020B0604030504040204" pitchFamily="50" charset="-128"/>
                <a:ea typeface="メイリオ" panose="020B0604030504040204" pitchFamily="50" charset="-128"/>
              </a:rPr>
              <a:t>Windows Virtual Desktop </a:t>
            </a:r>
            <a:r>
              <a:rPr lang="ja-JP" altLang="en-US" kern="100" spc="0" dirty="0">
                <a:latin typeface="メイリオ" panose="020B0604030504040204" pitchFamily="50" charset="-128"/>
                <a:ea typeface="メイリオ" panose="020B0604030504040204" pitchFamily="50" charset="-128"/>
              </a:rPr>
              <a:t>の実装</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noAutofit/>
          </a:bodyPr>
          <a:lstStyle/>
          <a:p>
            <a:r>
              <a:rPr lang="ja-JP" altLang="en-US" kern="100" dirty="0">
                <a:latin typeface="メイリオ" panose="020B0604030504040204" pitchFamily="50" charset="-128"/>
                <a:ea typeface="メイリオ" panose="020B0604030504040204" pitchFamily="50" charset="-128"/>
              </a:rPr>
              <a:t>発表者の名前</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お客様の反論 </a:t>
            </a:r>
            <a:r>
              <a:rPr lang="en-US" altLang="ja-JP" sz="4400" kern="100" spc="0" dirty="0">
                <a:latin typeface="メイリオ" panose="020B0604030504040204" pitchFamily="50" charset="-128"/>
                <a:ea typeface="メイリオ" panose="020B0604030504040204" pitchFamily="50" charset="-128"/>
              </a:rPr>
              <a:t>#1</a:t>
            </a:r>
            <a:br>
              <a:rPr lang="en-US" altLang="ja-JP" sz="4400" kern="100" spc="0" dirty="0">
                <a:latin typeface="メイリオ" panose="020B0604030504040204" pitchFamily="50" charset="-128"/>
                <a:ea typeface="メイリオ" panose="020B0604030504040204" pitchFamily="50" charset="-128"/>
              </a:rPr>
            </a:br>
            <a:endParaRPr lang="en-US" altLang="ja-JP" sz="4400" kern="100" spc="0" dirty="0">
              <a:latin typeface="メイリオ" panose="020B0604030504040204" pitchFamily="50" charset="-128"/>
              <a:ea typeface="メイリオ" panose="020B0604030504040204" pitchFamily="50" charset="-128"/>
            </a:endParaRPr>
          </a:p>
        </p:txBody>
      </p:sp>
      <p:sp>
        <p:nvSpPr>
          <p:cNvPr id="3" name="Content Placeholder 2"/>
          <p:cNvSpPr>
            <a:spLocks noGrp="1"/>
          </p:cNvSpPr>
          <p:nvPr>
            <p:ph type="body" sz="quarter" idx="10"/>
          </p:nvPr>
        </p:nvSpPr>
        <p:spPr>
          <a:xfrm>
            <a:off x="269239" y="1189177"/>
            <a:ext cx="11653523" cy="5287601"/>
          </a:xfrm>
        </p:spPr>
        <p:txBody>
          <a:bodyPr>
            <a:noAutofit/>
          </a:bodyPr>
          <a:lstStyle/>
          <a:p>
            <a:r>
              <a:rPr lang="en-US" altLang="ja-JP" sz="3200" kern="100" dirty="0">
                <a:latin typeface="メイリオ" panose="020B0604030504040204" pitchFamily="50" charset="-128"/>
                <a:ea typeface="メイリオ" panose="020B0604030504040204" pitchFamily="50" charset="-128"/>
              </a:rPr>
              <a:t>Contoso </a:t>
            </a:r>
            <a:r>
              <a:rPr lang="ja-JP" altLang="en-US" sz="3200" kern="100" dirty="0">
                <a:latin typeface="メイリオ" panose="020B0604030504040204" pitchFamily="50" charset="-128"/>
                <a:ea typeface="メイリオ" panose="020B0604030504040204" pitchFamily="50" charset="-128"/>
              </a:rPr>
              <a:t>の </a:t>
            </a:r>
            <a:r>
              <a:rPr lang="en-US" altLang="ja-JP" sz="3200" kern="100" dirty="0">
                <a:latin typeface="メイリオ" panose="020B0604030504040204" pitchFamily="50" charset="-128"/>
                <a:ea typeface="メイリオ" panose="020B0604030504040204" pitchFamily="50" charset="-128"/>
              </a:rPr>
              <a:t>CTO </a:t>
            </a:r>
            <a:r>
              <a:rPr lang="ja-JP" altLang="en-US" sz="3200" kern="100" dirty="0">
                <a:latin typeface="メイリオ" panose="020B0604030504040204" pitchFamily="50" charset="-128"/>
                <a:ea typeface="メイリオ" panose="020B0604030504040204" pitchFamily="50" charset="-128"/>
              </a:rPr>
              <a:t>は、標準化されたデスクトップ イメージをサポートするために新しいワークステーションとモバイル デバイスに投資することを望んでいません。</a:t>
            </a:r>
            <a:r>
              <a:rPr lang="en-US" altLang="ja-JP" sz="3200" kern="100" dirty="0">
                <a:latin typeface="メイリオ" panose="020B0604030504040204" pitchFamily="50" charset="-128"/>
                <a:ea typeface="メイリオ" panose="020B0604030504040204" pitchFamily="50" charset="-128"/>
              </a:rPr>
              <a:t>OS </a:t>
            </a:r>
            <a:r>
              <a:rPr lang="ja-JP" altLang="en-US" sz="3200" kern="100" dirty="0">
                <a:latin typeface="メイリオ" panose="020B0604030504040204" pitchFamily="50" charset="-128"/>
                <a:ea typeface="メイリオ" panose="020B0604030504040204" pitchFamily="50" charset="-128"/>
              </a:rPr>
              <a:t>なし、</a:t>
            </a:r>
            <a:r>
              <a:rPr lang="en-US" altLang="ja-JP" sz="3200" kern="100" dirty="0">
                <a:latin typeface="メイリオ" panose="020B0604030504040204" pitchFamily="50" charset="-128"/>
                <a:ea typeface="メイリオ" panose="020B0604030504040204" pitchFamily="50" charset="-128"/>
              </a:rPr>
              <a:t>Mac</a:t>
            </a:r>
            <a:r>
              <a:rPr lang="ja-JP" altLang="en-US" sz="3200" kern="100" dirty="0">
                <a:latin typeface="メイリオ" panose="020B0604030504040204" pitchFamily="50" charset="-128"/>
                <a:ea typeface="メイリオ" panose="020B0604030504040204" pitchFamily="50" charset="-128"/>
              </a:rPr>
              <a:t>、</a:t>
            </a:r>
            <a:r>
              <a:rPr lang="en-US" altLang="ja-JP" sz="3200" kern="100" dirty="0">
                <a:latin typeface="メイリオ" panose="020B0604030504040204" pitchFamily="50" charset="-128"/>
                <a:ea typeface="メイリオ" panose="020B0604030504040204" pitchFamily="50" charset="-128"/>
              </a:rPr>
              <a:t>Android</a:t>
            </a:r>
            <a:r>
              <a:rPr lang="ja-JP" altLang="en-US" sz="3200" kern="100" dirty="0">
                <a:latin typeface="メイリオ" panose="020B0604030504040204" pitchFamily="50" charset="-128"/>
                <a:ea typeface="メイリオ" panose="020B0604030504040204" pitchFamily="50" charset="-128"/>
              </a:rPr>
              <a:t>、シン クライアントのどれについてもです。これらのデバイスで新しいイメージをサポートできるでしょうか。</a:t>
            </a:r>
          </a:p>
          <a:p>
            <a:pPr>
              <a:spcBef>
                <a:spcPts val="2400"/>
              </a:spcBef>
            </a:pPr>
            <a:r>
              <a:rPr lang="en-US" altLang="ja-JP" sz="3200" kern="100" dirty="0">
                <a:latin typeface="メイリオ" panose="020B0604030504040204" pitchFamily="50" charset="-128"/>
                <a:ea typeface="メイリオ" panose="020B0604030504040204" pitchFamily="50" charset="-128"/>
              </a:rPr>
              <a:t>Contoso </a:t>
            </a:r>
            <a:r>
              <a:rPr lang="ja-JP" altLang="en-US" sz="3200" kern="100" dirty="0">
                <a:latin typeface="メイリオ" panose="020B0604030504040204" pitchFamily="50" charset="-128"/>
                <a:ea typeface="メイリオ" panose="020B0604030504040204" pitchFamily="50" charset="-128"/>
              </a:rPr>
              <a:t>の </a:t>
            </a:r>
            <a:r>
              <a:rPr lang="en-US" altLang="ja-JP" sz="3200" kern="100" dirty="0">
                <a:latin typeface="メイリオ" panose="020B0604030504040204" pitchFamily="50" charset="-128"/>
                <a:ea typeface="メイリオ" panose="020B0604030504040204" pitchFamily="50" charset="-128"/>
              </a:rPr>
              <a:t>CISO </a:t>
            </a:r>
            <a:r>
              <a:rPr lang="ja-JP" altLang="en-US" sz="3200" kern="100" dirty="0">
                <a:latin typeface="メイリオ" panose="020B0604030504040204" pitchFamily="50" charset="-128"/>
                <a:ea typeface="メイリオ" panose="020B0604030504040204" pitchFamily="50" charset="-128"/>
              </a:rPr>
              <a:t>を、データが漏えいすることはないと説得する必要があります。マイクロソフトはデータ保護のニーズをどのようにサポートできるでしょうか。</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お客様の反論 </a:t>
            </a:r>
            <a:r>
              <a:rPr lang="en-US" altLang="ja-JP" sz="4400" kern="100" spc="0" dirty="0">
                <a:latin typeface="メイリオ" panose="020B0604030504040204" pitchFamily="50" charset="-128"/>
                <a:ea typeface="メイリオ" panose="020B0604030504040204" pitchFamily="50" charset="-128"/>
              </a:rPr>
              <a:t>#2</a:t>
            </a:r>
            <a:br>
              <a:rPr lang="en-US" altLang="ja-JP" sz="4400" kern="100" spc="0" dirty="0">
                <a:latin typeface="メイリオ" panose="020B0604030504040204" pitchFamily="50" charset="-128"/>
                <a:ea typeface="メイリオ" panose="020B0604030504040204" pitchFamily="50" charset="-128"/>
              </a:rPr>
            </a:br>
            <a:endParaRPr lang="en-US" altLang="ja-JP" sz="4400" kern="100" spc="0" dirty="0">
              <a:latin typeface="メイリオ" panose="020B0604030504040204" pitchFamily="50" charset="-128"/>
              <a:ea typeface="メイリオ" panose="020B0604030504040204" pitchFamily="50" charset="-128"/>
            </a:endParaRPr>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noAutofit/>
          </a:bodyPr>
          <a:lstStyle/>
          <a:p>
            <a:r>
              <a:rPr lang="en-US" altLang="ja-JP" sz="3200" kern="100" dirty="0">
                <a:latin typeface="メイリオ" panose="020B0604030504040204" pitchFamily="50" charset="-128"/>
                <a:ea typeface="メイリオ" panose="020B0604030504040204" pitchFamily="50" charset="-128"/>
              </a:rPr>
              <a:t>Contoso </a:t>
            </a:r>
            <a:r>
              <a:rPr lang="ja-JP" altLang="en-US" sz="3200" kern="100" dirty="0">
                <a:latin typeface="メイリオ" panose="020B0604030504040204" pitchFamily="50" charset="-128"/>
                <a:ea typeface="メイリオ" panose="020B0604030504040204" pitchFamily="50" charset="-128"/>
              </a:rPr>
              <a:t>ではデスクトップ イメージ上のすべてのアクティビティをログ記録して監査できる必要があります。クラウドおよびオンプレミス環境上でこれにどのように対処できるでしょうか。</a:t>
            </a:r>
          </a:p>
          <a:p>
            <a:r>
              <a:rPr lang="ja-JP" altLang="en-US" sz="3200" kern="100" dirty="0">
                <a:latin typeface="メイリオ" panose="020B0604030504040204" pitchFamily="50" charset="-128"/>
                <a:ea typeface="メイリオ" panose="020B0604030504040204" pitchFamily="50" charset="-128"/>
              </a:rPr>
              <a:t>要件を満たすためには、クラウドと既存のデータ センター間の接続がセキュアで信頼できるものである必要があります。どのようにこの点を解決し、監視できるでしょうか。</a:t>
            </a:r>
          </a:p>
          <a:p>
            <a:r>
              <a:rPr lang="en-US" altLang="ja-JP" sz="3200" kern="100" dirty="0">
                <a:latin typeface="メイリオ" panose="020B0604030504040204" pitchFamily="50" charset="-128"/>
                <a:ea typeface="メイリオ" panose="020B0604030504040204" pitchFamily="50" charset="-128"/>
              </a:rPr>
              <a:t>Contoso </a:t>
            </a:r>
            <a:r>
              <a:rPr lang="ja-JP" altLang="en-US" sz="3200" kern="100" dirty="0">
                <a:latin typeface="メイリオ" panose="020B0604030504040204" pitchFamily="50" charset="-128"/>
                <a:ea typeface="メイリオ" panose="020B0604030504040204" pitchFamily="50" charset="-128"/>
              </a:rPr>
              <a:t>は、現在のデータ センターにかなりの設備投資を行ってきているため、それらを使用停止にすることは望んでいません。可能な限り既存のインフラストラクチャを活用したいと考えています。</a:t>
            </a:r>
          </a:p>
          <a:p>
            <a:pPr marL="0" indent="0">
              <a:buNone/>
            </a:pPr>
            <a:endParaRPr lang="ja-JP" altLang="en-US" sz="3200"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一般的なシナリオ </a:t>
            </a:r>
            <a:r>
              <a:rPr lang="en-US" altLang="ja-JP" sz="4400" kern="100" spc="0" dirty="0">
                <a:latin typeface="メイリオ" panose="020B0604030504040204" pitchFamily="50" charset="-128"/>
                <a:ea typeface="メイリオ" panose="020B0604030504040204" pitchFamily="50" charset="-128"/>
              </a:rPr>
              <a:t>#1</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noAutofit/>
          </a:bodyPr>
          <a:lstStyle/>
          <a:p>
            <a:pPr marL="0" lvl="0" indent="0">
              <a:buNone/>
            </a:pPr>
            <a:r>
              <a:rPr lang="en-US" altLang="ja-JP" sz="3600" kern="100" dirty="0">
                <a:latin typeface="メイリオ" panose="020B0604030504040204" pitchFamily="50" charset="-128"/>
                <a:ea typeface="メイリオ" panose="020B0604030504040204" pitchFamily="50" charset="-128"/>
              </a:rPr>
              <a:t>Microsoft 365 </a:t>
            </a:r>
            <a:r>
              <a:rPr lang="ja-JP" altLang="en-US" sz="3600" kern="100" dirty="0">
                <a:latin typeface="メイリオ" panose="020B0604030504040204" pitchFamily="50" charset="-128"/>
                <a:ea typeface="メイリオ" panose="020B0604030504040204" pitchFamily="50" charset="-128"/>
              </a:rPr>
              <a:t>のサブスクリプション</a:t>
            </a:r>
          </a:p>
          <a:p>
            <a:r>
              <a:rPr lang="en-US" altLang="ja-JP" sz="2800" kern="100" dirty="0">
                <a:latin typeface="メイリオ" panose="020B0604030504040204" pitchFamily="50" charset="-128"/>
                <a:ea typeface="メイリオ" panose="020B0604030504040204" pitchFamily="50" charset="-128"/>
              </a:rPr>
              <a:t>Windows 10 </a:t>
            </a:r>
            <a:r>
              <a:rPr lang="ja-JP" altLang="en-US" sz="2800" kern="100" dirty="0">
                <a:latin typeface="メイリオ" panose="020B0604030504040204" pitchFamily="50" charset="-128"/>
                <a:ea typeface="メイリオ" panose="020B0604030504040204" pitchFamily="50" charset="-128"/>
              </a:rPr>
              <a:t>のマルチユーザー ライセンス</a:t>
            </a:r>
          </a:p>
          <a:p>
            <a:r>
              <a:rPr lang="ja-JP" altLang="en-US" sz="2800" kern="100" dirty="0">
                <a:latin typeface="メイリオ" panose="020B0604030504040204" pitchFamily="50" charset="-128"/>
                <a:ea typeface="メイリオ" panose="020B0604030504040204" pitchFamily="50" charset="-128"/>
              </a:rPr>
              <a:t>デバイスの管理</a:t>
            </a:r>
          </a:p>
          <a:p>
            <a:r>
              <a:rPr lang="ja-JP" altLang="en-US" sz="2800" kern="100" dirty="0">
                <a:latin typeface="メイリオ" panose="020B0604030504040204" pitchFamily="50" charset="-128"/>
                <a:ea typeface="メイリオ" panose="020B0604030504040204" pitchFamily="50" charset="-128"/>
              </a:rPr>
              <a:t>多要素認証</a:t>
            </a:r>
          </a:p>
          <a:p>
            <a:r>
              <a:rPr lang="ja-JP" altLang="en-US" sz="2800" kern="100" dirty="0">
                <a:latin typeface="メイリオ" panose="020B0604030504040204" pitchFamily="50" charset="-128"/>
                <a:ea typeface="メイリオ" panose="020B0604030504040204" pitchFamily="50" charset="-128"/>
              </a:rPr>
              <a:t>データ保護</a:t>
            </a:r>
          </a:p>
          <a:p>
            <a:r>
              <a:rPr lang="en-US" altLang="ja-JP" sz="2800" kern="100" dirty="0">
                <a:latin typeface="メイリオ" panose="020B0604030504040204" pitchFamily="50" charset="-128"/>
                <a:ea typeface="メイリオ" panose="020B0604030504040204" pitchFamily="50" charset="-128"/>
              </a:rPr>
              <a:t>ID </a:t>
            </a:r>
            <a:r>
              <a:rPr lang="ja-JP" altLang="en-US" sz="2800" kern="100" dirty="0">
                <a:latin typeface="メイリオ" panose="020B0604030504040204" pitchFamily="50" charset="-128"/>
                <a:ea typeface="メイリオ" panose="020B0604030504040204" pitchFamily="50" charset="-128"/>
              </a:rPr>
              <a:t>の保護</a:t>
            </a:r>
          </a:p>
          <a:p>
            <a:r>
              <a:rPr lang="ja-JP" altLang="en-US" sz="2800" kern="100" dirty="0">
                <a:latin typeface="メイリオ" panose="020B0604030504040204" pitchFamily="50" charset="-128"/>
                <a:ea typeface="メイリオ" panose="020B0604030504040204" pitchFamily="50" charset="-128"/>
              </a:rPr>
              <a:t>条件付きアクセス</a:t>
            </a:r>
          </a:p>
          <a:p>
            <a:endParaRPr lang="ja-JP" altLang="en-US" sz="2800" kern="100">
              <a:latin typeface="メイリオ" panose="020B0604030504040204" pitchFamily="50" charset="-128"/>
              <a:ea typeface="メイリオ" panose="020B0604030504040204" pitchFamily="50" charset="-128"/>
            </a:endParaRPr>
          </a:p>
          <a:p>
            <a:pPr lvl="1"/>
            <a:endParaRPr lang="ja-JP" altLang="en-US" kern="100" dirty="0">
              <a:latin typeface="メイリオ" panose="020B0604030504040204" pitchFamily="50" charset="-128"/>
              <a:ea typeface="メイリオ" panose="020B0604030504040204" pitchFamily="50" charset="-128"/>
            </a:endParaRPr>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12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11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一般的なシナリオ </a:t>
            </a:r>
            <a:r>
              <a:rPr lang="en-US" altLang="ja-JP" sz="4400" kern="100" spc="0" dirty="0">
                <a:latin typeface="メイリオ" panose="020B0604030504040204" pitchFamily="50" charset="-128"/>
                <a:ea typeface="メイリオ" panose="020B0604030504040204" pitchFamily="50" charset="-128"/>
              </a:rPr>
              <a:t>#2</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40" y="1189177"/>
            <a:ext cx="6455054" cy="3662541"/>
          </a:xfrm>
        </p:spPr>
        <p:txBody>
          <a:bodyPr>
            <a:noAutofit/>
          </a:bodyPr>
          <a:lstStyle/>
          <a:p>
            <a:pPr marL="0" indent="0">
              <a:buNone/>
            </a:pPr>
            <a:r>
              <a:rPr lang="ja-JP" altLang="en-US" sz="3600" kern="100" dirty="0">
                <a:latin typeface="メイリオ" panose="020B0604030504040204" pitchFamily="50" charset="-128"/>
                <a:ea typeface="メイリオ" panose="020B0604030504040204" pitchFamily="50" charset="-128"/>
              </a:rPr>
              <a:t>セキュリティ</a:t>
            </a:r>
          </a:p>
          <a:p>
            <a:r>
              <a:rPr lang="en-US" altLang="ja-JP" sz="2800" kern="100" dirty="0">
                <a:latin typeface="メイリオ" panose="020B0604030504040204" pitchFamily="50" charset="-128"/>
                <a:ea typeface="メイリオ" panose="020B0604030504040204" pitchFamily="50" charset="-128"/>
              </a:rPr>
              <a:t>ISO 27001 </a:t>
            </a:r>
            <a:r>
              <a:rPr lang="ja-JP" altLang="en-US" sz="2800" kern="100" dirty="0">
                <a:latin typeface="メイリオ" panose="020B0604030504040204" pitchFamily="50" charset="-128"/>
                <a:ea typeface="メイリオ" panose="020B0604030504040204" pitchFamily="50" charset="-128"/>
              </a:rPr>
              <a:t>および </a:t>
            </a:r>
            <a:r>
              <a:rPr lang="en-US" altLang="ja-JP" sz="2800" kern="100" dirty="0">
                <a:latin typeface="メイリオ" panose="020B0604030504040204" pitchFamily="50" charset="-128"/>
                <a:ea typeface="メイリオ" panose="020B0604030504040204" pitchFamily="50" charset="-128"/>
              </a:rPr>
              <a:t>HIPAA </a:t>
            </a:r>
            <a:r>
              <a:rPr lang="ja-JP" altLang="en-US" sz="2800" kern="100" dirty="0">
                <a:latin typeface="メイリオ" panose="020B0604030504040204" pitchFamily="50" charset="-128"/>
                <a:ea typeface="メイリオ" panose="020B0604030504040204" pitchFamily="50" charset="-128"/>
              </a:rPr>
              <a:t>のコントロール</a:t>
            </a:r>
          </a:p>
          <a:p>
            <a:r>
              <a:rPr lang="ja-JP" altLang="en-US" sz="2800" kern="100" dirty="0">
                <a:latin typeface="メイリオ" panose="020B0604030504040204" pitchFamily="50" charset="-128"/>
                <a:ea typeface="メイリオ" panose="020B0604030504040204" pitchFamily="50" charset="-128"/>
              </a:rPr>
              <a:t>監視およびアラート</a:t>
            </a:r>
          </a:p>
          <a:p>
            <a:r>
              <a:rPr lang="ja-JP" altLang="en-US" sz="2800" kern="100" dirty="0">
                <a:latin typeface="メイリオ" panose="020B0604030504040204" pitchFamily="50" charset="-128"/>
                <a:ea typeface="メイリオ" panose="020B0604030504040204" pitchFamily="50" charset="-128"/>
              </a:rPr>
              <a:t>データ暗号化</a:t>
            </a:r>
          </a:p>
          <a:p>
            <a:r>
              <a:rPr lang="en-US" altLang="ja-JP" sz="2800" kern="100" dirty="0">
                <a:latin typeface="メイリオ" panose="020B0604030504040204" pitchFamily="50" charset="-128"/>
                <a:ea typeface="メイリオ" panose="020B0604030504040204" pitchFamily="50" charset="-128"/>
              </a:rPr>
              <a:t>ID </a:t>
            </a:r>
            <a:r>
              <a:rPr lang="ja-JP" altLang="en-US" sz="2800" kern="100" dirty="0">
                <a:latin typeface="メイリオ" panose="020B0604030504040204" pitchFamily="50" charset="-128"/>
                <a:ea typeface="メイリオ" panose="020B0604030504040204" pitchFamily="50" charset="-128"/>
              </a:rPr>
              <a:t>およびアクセス管理</a:t>
            </a:r>
          </a:p>
          <a:p>
            <a:r>
              <a:rPr lang="ja-JP" altLang="en-US" sz="2800" kern="100" dirty="0">
                <a:latin typeface="メイリオ" panose="020B0604030504040204" pitchFamily="50" charset="-128"/>
                <a:ea typeface="メイリオ" panose="020B0604030504040204" pitchFamily="50" charset="-128"/>
              </a:rPr>
              <a:t>ファイル ストレージのセキュリティ保護と一元化</a:t>
            </a:r>
          </a:p>
          <a:p>
            <a:endParaRPr lang="ja-JP" altLang="en-US" sz="3600" kern="100" dirty="0">
              <a:latin typeface="メイリオ" panose="020B0604030504040204" pitchFamily="50" charset="-128"/>
              <a:ea typeface="メイリオ" panose="020B0604030504040204" pitchFamily="50" charset="-128"/>
            </a:endParaRPr>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4293"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一般的なシナリオ </a:t>
            </a:r>
            <a:r>
              <a:rPr lang="en-US" altLang="ja-JP" sz="4400" kern="100" spc="0" dirty="0">
                <a:latin typeface="メイリオ" panose="020B0604030504040204" pitchFamily="50" charset="-128"/>
                <a:ea typeface="メイリオ" panose="020B0604030504040204" pitchFamily="50" charset="-128"/>
              </a:rPr>
              <a:t>#3</a:t>
            </a:r>
          </a:p>
        </p:txBody>
      </p:sp>
      <p:sp>
        <p:nvSpPr>
          <p:cNvPr id="3" name="Content Placeholder 2"/>
          <p:cNvSpPr>
            <a:spLocks noGrp="1"/>
          </p:cNvSpPr>
          <p:nvPr>
            <p:ph type="body" sz="quarter" idx="10"/>
          </p:nvPr>
        </p:nvSpPr>
        <p:spPr>
          <a:xfrm>
            <a:off x="269239" y="1189177"/>
            <a:ext cx="9440818" cy="4182683"/>
          </a:xfrm>
        </p:spPr>
        <p:txBody>
          <a:bodyPr>
            <a:noAutofit/>
          </a:bodyPr>
          <a:lstStyle/>
          <a:p>
            <a:pPr marL="0" indent="0">
              <a:buNone/>
            </a:pPr>
            <a:r>
              <a:rPr lang="ja-JP" altLang="en-US" sz="3600" kern="100" dirty="0">
                <a:latin typeface="メイリオ" panose="020B0604030504040204" pitchFamily="50" charset="-128"/>
                <a:ea typeface="メイリオ" panose="020B0604030504040204" pitchFamily="50" charset="-128"/>
              </a:rPr>
              <a:t>ネットワーク接続</a:t>
            </a:r>
          </a:p>
          <a:p>
            <a:r>
              <a:rPr lang="ja-JP" altLang="en-US" sz="2800" kern="100" dirty="0">
                <a:latin typeface="メイリオ" panose="020B0604030504040204" pitchFamily="50" charset="-128"/>
                <a:ea typeface="メイリオ" panose="020B0604030504040204" pitchFamily="50" charset="-128"/>
              </a:rPr>
              <a:t>仮想マシン プールの仮想ネットワークを作成</a:t>
            </a:r>
          </a:p>
          <a:p>
            <a:r>
              <a:rPr lang="ja-JP" altLang="en-US" sz="2800" kern="100" dirty="0">
                <a:latin typeface="メイリオ" panose="020B0604030504040204" pitchFamily="50" charset="-128"/>
                <a:ea typeface="メイリオ" panose="020B0604030504040204" pitchFamily="50" charset="-128"/>
              </a:rPr>
              <a:t>オンプレミス データ センターへの接続</a:t>
            </a:r>
          </a:p>
          <a:p>
            <a:r>
              <a:rPr lang="ja-JP" altLang="en-US" sz="2800" kern="100" dirty="0">
                <a:latin typeface="メイリオ" panose="020B0604030504040204" pitchFamily="50" charset="-128"/>
                <a:ea typeface="メイリオ" panose="020B0604030504040204" pitchFamily="50" charset="-128"/>
              </a:rPr>
              <a:t>デスクトップ イメージへのユーザー接続を特定</a:t>
            </a:r>
          </a:p>
          <a:p>
            <a:pPr lvl="1"/>
            <a:r>
              <a:rPr lang="ja-JP" altLang="en-US" sz="1800" kern="100" dirty="0">
                <a:latin typeface="メイリオ" panose="020B0604030504040204" pitchFamily="50" charset="-128"/>
                <a:ea typeface="メイリオ" panose="020B0604030504040204" pitchFamily="50" charset="-128"/>
              </a:rPr>
              <a:t>リモート デスクトップ クライアント</a:t>
            </a:r>
          </a:p>
          <a:p>
            <a:pPr lvl="1"/>
            <a:r>
              <a:rPr lang="en-US" altLang="ja-JP" sz="1800" kern="100" dirty="0">
                <a:latin typeface="メイリオ" panose="020B0604030504040204" pitchFamily="50" charset="-128"/>
                <a:ea typeface="メイリオ" panose="020B0604030504040204" pitchFamily="50" charset="-128"/>
              </a:rPr>
              <a:t>Web </a:t>
            </a:r>
            <a:r>
              <a:rPr lang="ja-JP" altLang="en-US" sz="1800" kern="100" dirty="0">
                <a:latin typeface="メイリオ" panose="020B0604030504040204" pitchFamily="50" charset="-128"/>
                <a:ea typeface="メイリオ" panose="020B0604030504040204" pitchFamily="50" charset="-128"/>
              </a:rPr>
              <a:t>クライアント</a:t>
            </a:r>
          </a:p>
          <a:p>
            <a:pPr lvl="1"/>
            <a:r>
              <a:rPr lang="en-US" altLang="ja-JP" sz="1800" kern="100" dirty="0">
                <a:latin typeface="メイリオ" panose="020B0604030504040204" pitchFamily="50" charset="-128"/>
                <a:ea typeface="メイリオ" panose="020B0604030504040204" pitchFamily="50" charset="-128"/>
              </a:rPr>
              <a:t>Apple iOS </a:t>
            </a:r>
            <a:r>
              <a:rPr lang="ja-JP" altLang="en-US" sz="1800" kern="100" dirty="0">
                <a:latin typeface="メイリオ" panose="020B0604030504040204" pitchFamily="50" charset="-128"/>
                <a:ea typeface="メイリオ" panose="020B0604030504040204" pitchFamily="50" charset="-128"/>
              </a:rPr>
              <a:t>または </a:t>
            </a:r>
            <a:r>
              <a:rPr lang="en-US" altLang="ja-JP" sz="1800" kern="100">
                <a:latin typeface="メイリオ" panose="020B0604030504040204" pitchFamily="50" charset="-128"/>
                <a:ea typeface="メイリオ" panose="020B0604030504040204" pitchFamily="50" charset="-128"/>
              </a:rPr>
              <a:t>Android </a:t>
            </a:r>
            <a:r>
              <a:rPr lang="ja-JP" altLang="en-US" sz="1800" kern="100">
                <a:latin typeface="メイリオ" panose="020B0604030504040204" pitchFamily="50" charset="-128"/>
                <a:ea typeface="メイリオ" panose="020B0604030504040204" pitchFamily="50" charset="-128"/>
              </a:rPr>
              <a:t>の</a:t>
            </a:r>
            <a:br>
              <a:rPr lang="en-US" altLang="ja-JP" sz="1800" kern="100">
                <a:latin typeface="メイリオ" panose="020B0604030504040204" pitchFamily="50" charset="-128"/>
                <a:ea typeface="メイリオ" panose="020B0604030504040204" pitchFamily="50" charset="-128"/>
              </a:rPr>
            </a:br>
            <a:r>
              <a:rPr lang="ja-JP" altLang="en-US" sz="1800" kern="100">
                <a:latin typeface="メイリオ" panose="020B0604030504040204" pitchFamily="50" charset="-128"/>
                <a:ea typeface="メイリオ" panose="020B0604030504040204" pitchFamily="50" charset="-128"/>
              </a:rPr>
              <a:t>リモート </a:t>
            </a:r>
            <a:r>
              <a:rPr lang="ja-JP" altLang="en-US" sz="1800" kern="100" dirty="0">
                <a:latin typeface="メイリオ" panose="020B0604030504040204" pitchFamily="50" charset="-128"/>
                <a:ea typeface="メイリオ" panose="020B0604030504040204" pitchFamily="50" charset="-128"/>
              </a:rPr>
              <a:t>デスクトップ アプリ</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一般的なシナリオ </a:t>
            </a:r>
            <a:r>
              <a:rPr lang="en-US" altLang="ja-JP" sz="4400" kern="100" spc="0" dirty="0">
                <a:latin typeface="メイリオ" panose="020B0604030504040204" pitchFamily="50" charset="-128"/>
                <a:ea typeface="メイリオ" panose="020B0604030504040204" pitchFamily="50" charset="-128"/>
              </a:rPr>
              <a:t>#4</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noAutofit/>
          </a:bodyPr>
          <a:lstStyle/>
          <a:p>
            <a:pPr marL="0" indent="0">
              <a:buNone/>
            </a:pPr>
            <a:r>
              <a:rPr lang="en-US" altLang="ja-JP" sz="3600" kern="100" dirty="0">
                <a:latin typeface="メイリオ" panose="020B0604030504040204" pitchFamily="50" charset="-128"/>
                <a:ea typeface="メイリオ" panose="020B0604030504040204" pitchFamily="50" charset="-128"/>
              </a:rPr>
              <a:t>Windows </a:t>
            </a:r>
            <a:r>
              <a:rPr lang="ja-JP" altLang="en-US" sz="3600" kern="100" dirty="0">
                <a:latin typeface="メイリオ" panose="020B0604030504040204" pitchFamily="50" charset="-128"/>
                <a:ea typeface="メイリオ" panose="020B0604030504040204" pitchFamily="50" charset="-128"/>
              </a:rPr>
              <a:t>デスクトップ イメージ</a:t>
            </a:r>
          </a:p>
          <a:p>
            <a:r>
              <a:rPr lang="ja-JP" altLang="en-US" sz="2800" kern="100" dirty="0">
                <a:latin typeface="メイリオ" panose="020B0604030504040204" pitchFamily="50" charset="-128"/>
                <a:ea typeface="メイリオ" panose="020B0604030504040204" pitchFamily="50" charset="-128"/>
              </a:rPr>
              <a:t>新しい </a:t>
            </a:r>
            <a:r>
              <a:rPr lang="en-US" altLang="ja-JP" sz="2800" kern="100" dirty="0">
                <a:latin typeface="メイリオ" panose="020B0604030504040204" pitchFamily="50" charset="-128"/>
                <a:ea typeface="メイリオ" panose="020B0604030504040204" pitchFamily="50" charset="-128"/>
              </a:rPr>
              <a:t>Windows 10 Enterprise </a:t>
            </a:r>
            <a:r>
              <a:rPr lang="ja-JP" altLang="en-US" sz="2800" kern="100" dirty="0">
                <a:latin typeface="メイリオ" panose="020B0604030504040204" pitchFamily="50" charset="-128"/>
                <a:ea typeface="メイリオ" panose="020B0604030504040204" pitchFamily="50" charset="-128"/>
              </a:rPr>
              <a:t>のマルチユーザー ワークスペース</a:t>
            </a:r>
          </a:p>
          <a:p>
            <a:r>
              <a:rPr lang="ja-JP" altLang="en-US" sz="2800" kern="100" dirty="0">
                <a:latin typeface="メイリオ" panose="020B0604030504040204" pitchFamily="50" charset="-128"/>
                <a:ea typeface="メイリオ" panose="020B0604030504040204" pitchFamily="50" charset="-128"/>
              </a:rPr>
              <a:t>既存のワークスペースの </a:t>
            </a:r>
            <a:r>
              <a:rPr lang="en-US" altLang="ja-JP" sz="2800" kern="100" dirty="0">
                <a:latin typeface="メイリオ" panose="020B0604030504040204" pitchFamily="50" charset="-128"/>
                <a:ea typeface="メイリオ" panose="020B0604030504040204" pitchFamily="50" charset="-128"/>
              </a:rPr>
              <a:t>VHD </a:t>
            </a:r>
            <a:r>
              <a:rPr lang="ja-JP" altLang="en-US" sz="2800" kern="100" dirty="0">
                <a:latin typeface="メイリオ" panose="020B0604030504040204" pitchFamily="50" charset="-128"/>
                <a:ea typeface="メイリオ" panose="020B0604030504040204" pitchFamily="50" charset="-128"/>
              </a:rPr>
              <a:t>イメージ</a:t>
            </a:r>
          </a:p>
          <a:p>
            <a:r>
              <a:rPr lang="ja-JP" altLang="en-US" sz="2800" kern="100" dirty="0">
                <a:latin typeface="メイリオ" panose="020B0604030504040204" pitchFamily="50" charset="-128"/>
                <a:ea typeface="メイリオ" panose="020B0604030504040204" pitchFamily="50" charset="-128"/>
              </a:rPr>
              <a:t>現在の </a:t>
            </a:r>
            <a:r>
              <a:rPr lang="en-US" altLang="ja-JP" sz="2800" kern="100" dirty="0">
                <a:latin typeface="メイリオ" panose="020B0604030504040204" pitchFamily="50" charset="-128"/>
                <a:ea typeface="メイリオ" panose="020B0604030504040204" pitchFamily="50" charset="-128"/>
              </a:rPr>
              <a:t>VMware </a:t>
            </a:r>
            <a:r>
              <a:rPr lang="ja-JP" altLang="en-US" sz="2800" kern="100" dirty="0">
                <a:latin typeface="メイリオ" panose="020B0604030504040204" pitchFamily="50" charset="-128"/>
                <a:ea typeface="メイリオ" panose="020B0604030504040204" pitchFamily="50" charset="-128"/>
              </a:rPr>
              <a:t>および </a:t>
            </a:r>
            <a:r>
              <a:rPr lang="en-US" altLang="ja-JP" sz="2800" kern="100" dirty="0">
                <a:latin typeface="メイリオ" panose="020B0604030504040204" pitchFamily="50" charset="-128"/>
                <a:ea typeface="メイリオ" panose="020B0604030504040204" pitchFamily="50" charset="-128"/>
              </a:rPr>
              <a:t>Citrix </a:t>
            </a:r>
            <a:r>
              <a:rPr lang="ja-JP" altLang="en-US" sz="2800" kern="100" dirty="0">
                <a:latin typeface="メイリオ" panose="020B0604030504040204" pitchFamily="50" charset="-128"/>
                <a:ea typeface="メイリオ" panose="020B0604030504040204" pitchFamily="50" charset="-128"/>
              </a:rPr>
              <a:t>環境を使用したアプリケーション配信</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一般的なシナリオ </a:t>
            </a:r>
            <a:r>
              <a:rPr lang="en-US" altLang="ja-JP" sz="4400" kern="100" spc="0" dirty="0">
                <a:latin typeface="メイリオ" panose="020B0604030504040204" pitchFamily="50" charset="-128"/>
                <a:ea typeface="メイリオ" panose="020B0604030504040204" pitchFamily="50" charset="-128"/>
              </a:rPr>
              <a:t>#5</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8" y="1189177"/>
            <a:ext cx="10699200" cy="2768900"/>
          </a:xfrm>
        </p:spPr>
        <p:txBody>
          <a:bodyPr>
            <a:noAutofit/>
          </a:bodyPr>
          <a:lstStyle/>
          <a:p>
            <a:pPr marL="0" indent="0">
              <a:buNone/>
            </a:pPr>
            <a:r>
              <a:rPr lang="en-US" altLang="ja-JP" sz="3600" kern="100" dirty="0">
                <a:latin typeface="メイリオ" panose="020B0604030504040204" pitchFamily="50" charset="-128"/>
                <a:ea typeface="メイリオ" panose="020B0604030504040204" pitchFamily="50" charset="-128"/>
              </a:rPr>
              <a:t>Windows Virtual Desktop </a:t>
            </a:r>
            <a:r>
              <a:rPr lang="ja-JP" altLang="en-US" sz="3600" kern="100" dirty="0">
                <a:latin typeface="メイリオ" panose="020B0604030504040204" pitchFamily="50" charset="-128"/>
                <a:ea typeface="メイリオ" panose="020B0604030504040204" pitchFamily="50" charset="-128"/>
              </a:rPr>
              <a:t>ホスト プール</a:t>
            </a:r>
          </a:p>
          <a:p>
            <a:r>
              <a:rPr lang="ja-JP" altLang="en-US" sz="2800" kern="100" dirty="0">
                <a:latin typeface="メイリオ" panose="020B0604030504040204" pitchFamily="50" charset="-128"/>
                <a:ea typeface="メイリオ" panose="020B0604030504040204" pitchFamily="50" charset="-128"/>
              </a:rPr>
              <a:t>同時セッション数の定義</a:t>
            </a:r>
          </a:p>
          <a:p>
            <a:r>
              <a:rPr lang="ja-JP" altLang="en-US" sz="2800" kern="100" dirty="0">
                <a:latin typeface="メイリオ" panose="020B0604030504040204" pitchFamily="50" charset="-128"/>
                <a:ea typeface="メイリオ" panose="020B0604030504040204" pitchFamily="50" charset="-128"/>
              </a:rPr>
              <a:t>仮想マシンの可用性セットの作成</a:t>
            </a:r>
          </a:p>
          <a:p>
            <a:r>
              <a:rPr lang="ja-JP" altLang="en-US" sz="2800" kern="100" dirty="0">
                <a:latin typeface="メイリオ" panose="020B0604030504040204" pitchFamily="50" charset="-128"/>
                <a:ea typeface="メイリオ" panose="020B0604030504040204" pitchFamily="50" charset="-128"/>
              </a:rPr>
              <a:t>デスクトップ イメージの定義</a:t>
            </a:r>
          </a:p>
          <a:p>
            <a:endParaRPr lang="ja-JP" altLang="en-US"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Autofit/>
          </a:bodyPr>
          <a:lstStyle/>
          <a:p>
            <a:r>
              <a:rPr lang="ja-JP" altLang="en-US"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a:t>
            </a:r>
            <a:r>
              <a:rPr lang="en-US" altLang="ja-JP"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2: </a:t>
            </a:r>
            <a:r>
              <a:rPr lang="ja-JP" altLang="en-US"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ソリューションの設計</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1372400" cy="2930033"/>
          </a:xfrm>
          <a:prstGeom prst="rect">
            <a:avLst/>
          </a:prstGeom>
          <a:noFill/>
        </p:spPr>
        <p:txBody>
          <a:bodyPr wrap="square" lIns="182880" tIns="146304" rIns="182880" bIns="146304" rtlCol="0">
            <a:noAutofit/>
          </a:bodyPr>
          <a:lstStyle/>
          <a:p>
            <a:pPr>
              <a:lnSpc>
                <a:spcPct val="90000"/>
              </a:lnSpc>
              <a:spcAft>
                <a:spcPts val="600"/>
              </a:spcAft>
            </a:pPr>
            <a:r>
              <a:rPr lang="ja-JP" altLang="en-US" sz="3600" kern="100" dirty="0">
                <a:latin typeface="メイリオ" panose="020B0604030504040204" pitchFamily="50" charset="-128"/>
                <a:ea typeface="メイリオ" panose="020B0604030504040204" pitchFamily="50" charset="-128"/>
              </a:rPr>
              <a:t>成果</a:t>
            </a:r>
          </a:p>
          <a:p>
            <a:pPr>
              <a:lnSpc>
                <a:spcPct val="90000"/>
              </a:lnSpc>
              <a:spcAft>
                <a:spcPts val="600"/>
              </a:spcAft>
            </a:pP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ソリューションを設計し、そのソリューションを </a:t>
            </a: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分のチョークトーク形式で顧客の対象者にプレゼンテーションする準備をする </a:t>
            </a:r>
          </a:p>
          <a:p>
            <a:pPr>
              <a:lnSpc>
                <a:spcPct val="90000"/>
              </a:lnSpc>
              <a:spcAft>
                <a:spcPts val="600"/>
              </a:spcAft>
            </a:pPr>
            <a:endParaRPr lang="ja-JP" altLang="en-US" sz="2400" kern="10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600" kern="100">
                <a:latin typeface="メイリオ" panose="020B0604030504040204" pitchFamily="50" charset="-128"/>
                <a:ea typeface="メイリオ" panose="020B0604030504040204" pitchFamily="50" charset="-128"/>
              </a:rPr>
              <a:t>所要</a:t>
            </a:r>
            <a:r>
              <a:rPr lang="ja-JP" altLang="en-US" sz="3600" kern="100" dirty="0">
                <a:latin typeface="メイリオ" panose="020B0604030504040204" pitchFamily="50" charset="-128"/>
                <a:ea typeface="メイリオ" panose="020B0604030504040204" pitchFamily="50" charset="-128"/>
              </a:rPr>
              <a:t>時間</a:t>
            </a:r>
          </a:p>
          <a:p>
            <a:pPr>
              <a:lnSpc>
                <a:spcPct val="90000"/>
              </a:lnSpc>
              <a:spcAft>
                <a:spcPts val="600"/>
              </a:spcAft>
            </a:pP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60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60881639"/>
              </p:ext>
            </p:extLst>
          </p:nvPr>
        </p:nvGraphicFramePr>
        <p:xfrm>
          <a:off x="3095545" y="3791921"/>
          <a:ext cx="8040154" cy="2460120"/>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pPr marR="0"/>
                      <a:r>
                        <a:rPr lang="ja-JP" altLang="en-US" sz="1300" b="1" i="1" kern="100" spc="0" dirty="0">
                          <a:latin typeface="メイリオ" panose="020B0604030504040204" pitchFamily="50" charset="-128"/>
                          <a:ea typeface="メイリオ" panose="020B0604030504040204" pitchFamily="50" charset="-128"/>
                          <a:cs typeface="Segoe UI" panose="020B0502040204020203" pitchFamily="34" charset="0"/>
                        </a:rPr>
                        <a:t>ビジネス </a:t>
                      </a:r>
                      <a:r>
                        <a:rPr lang="ja-JP" altLang="en-US" sz="1300" b="1" i="1"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ニーズ</a:t>
                      </a:r>
                    </a:p>
                    <a:p>
                      <a:pPr marR="0"/>
                      <a:r>
                        <a:rPr lang="en-US" altLang="ja-JP" sz="1300" b="0" i="0" kern="100" spc="0" dirty="0">
                          <a:latin typeface="メイリオ" panose="020B0604030504040204" pitchFamily="50" charset="-128"/>
                          <a:ea typeface="メイリオ" panose="020B0604030504040204" pitchFamily="50" charset="-128"/>
                          <a:cs typeface="Segoe UI" panose="020B0502040204020203" pitchFamily="34" charset="0"/>
                        </a:rPr>
                        <a:t>(10 </a:t>
                      </a:r>
                      <a:r>
                        <a:rPr lang="ja-JP" altLang="en-US" sz="1300" b="0" i="0" kern="100" spc="0" dirty="0">
                          <a:latin typeface="メイリオ" panose="020B0604030504040204" pitchFamily="50" charset="-128"/>
                          <a:ea typeface="メイリオ" panose="020B0604030504040204" pitchFamily="50" charset="-128"/>
                          <a:cs typeface="Segoe UI" panose="020B0502040204020203" pitchFamily="34" charset="0"/>
                        </a:rPr>
                        <a:t>分</a:t>
                      </a:r>
                      <a:r>
                        <a:rPr lang="en-US" altLang="ja-JP" sz="1300" b="0" i="0" kern="100" spc="0" dirty="0">
                          <a:latin typeface="メイリオ" panose="020B0604030504040204" pitchFamily="50" charset="-128"/>
                          <a:ea typeface="メイリオ" panose="020B0604030504040204" pitchFamily="50" charset="-128"/>
                          <a:cs typeface="Segoe UI" panose="020B0502040204020203" pitchFamily="34" charset="0"/>
                        </a:rPr>
                        <a:t>)</a:t>
                      </a:r>
                      <a:br>
                        <a:rPr lang="en-US" altLang="ja-JP" sz="1300" b="0" i="0" kern="100" spc="0" dirty="0">
                          <a:latin typeface="メイリオ" panose="020B0604030504040204" pitchFamily="50" charset="-128"/>
                          <a:ea typeface="メイリオ" panose="020B0604030504040204" pitchFamily="50" charset="-128"/>
                          <a:cs typeface="Segoe UI" panose="020B0502040204020203" pitchFamily="34" charset="0"/>
                        </a:rPr>
                      </a:br>
                      <a:endParaRPr lang="en-US" altLang="ja-JP" sz="1300" b="0" i="0" kern="100" spc="0" dirty="0">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300" b="0" kern="100" spc="0" dirty="0">
                          <a:solidFill>
                            <a:schemeClr val="bg1"/>
                          </a:solidFill>
                          <a:latin typeface="メイリオ" panose="020B0604030504040204" pitchFamily="50" charset="-128"/>
                          <a:ea typeface="メイリオ" panose="020B0604030504040204" pitchFamily="50" charset="-128"/>
                          <a:cs typeface="Segoe UI" panose="020B0502040204020203" pitchFamily="34" charset="0"/>
                        </a:rPr>
                        <a:t>ガイドに記載された質問に回答し、回答をデジタル ホワイトボードで一覧にする。</a:t>
                      </a:r>
                    </a:p>
                    <a:p>
                      <a:pPr marR="0"/>
                      <a:endParaRPr lang="ja-JP" altLang="en-US" sz="1300" b="0" kern="100" spc="0" dirty="0">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extLst>
                  <a:ext uri="{0D108BD9-81ED-4DB2-BD59-A6C34878D82A}">
                    <a16:rowId xmlns:a16="http://schemas.microsoft.com/office/drawing/2014/main" val="10000"/>
                  </a:ext>
                </a:extLst>
              </a:tr>
              <a:tr h="672348">
                <a:tc>
                  <a:txBody>
                    <a:bodyPr/>
                    <a:lstStyle/>
                    <a:p>
                      <a:pPr marR="0"/>
                      <a:r>
                        <a:rPr lang="ja-JP" altLang="en-US" sz="1300" b="1" i="1" kern="100" spc="0" dirty="0">
                          <a:latin typeface="メイリオ" panose="020B0604030504040204" pitchFamily="50" charset="-128"/>
                          <a:ea typeface="メイリオ" panose="020B0604030504040204" pitchFamily="50" charset="-128"/>
                          <a:cs typeface="Segoe UI" panose="020B0502040204020203" pitchFamily="34" charset="0"/>
                        </a:rPr>
                        <a:t>設計</a:t>
                      </a:r>
                    </a:p>
                    <a:p>
                      <a:pPr marL="0" marR="0" algn="l" defTabSz="932742" rtl="0" eaLnBrk="1" latinLnBrk="0" hangingPunct="1"/>
                      <a:r>
                        <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(35 </a:t>
                      </a:r>
                      <a:r>
                        <a:rPr lang="ja-JP" altLang="en-US"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分</a:t>
                      </a:r>
                      <a:r>
                        <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a:t>
                      </a:r>
                      <a:br>
                        <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br>
                      <a:endPar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300" kern="100" spc="0" baseline="0" dirty="0">
                          <a:solidFill>
                            <a:schemeClr val="bg1"/>
                          </a:solidFill>
                          <a:latin typeface="メイリオ" panose="020B0604030504040204" pitchFamily="50" charset="-128"/>
                          <a:ea typeface="メイリオ" panose="020B0604030504040204" pitchFamily="50" charset="-128"/>
                          <a:cs typeface="Segoe UI" panose="020B0502040204020203" pitchFamily="34" charset="0"/>
                        </a:rPr>
                        <a:t>時間が許す限り多くの記載要件に対応するソリューションを設計</a:t>
                      </a:r>
                      <a:r>
                        <a:rPr lang="ja-JP" altLang="en-US" sz="1300" kern="100" spc="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t>する。</a:t>
                      </a:r>
                      <a:br>
                        <a:rPr lang="en-US" altLang="ja-JP" sz="1300" kern="100" spc="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br>
                      <a:r>
                        <a:rPr lang="ja-JP" altLang="en-US" sz="1300" kern="100" spc="0" baseline="0">
                          <a:solidFill>
                            <a:schemeClr val="bg1"/>
                          </a:solidFill>
                          <a:latin typeface="メイリオ" panose="020B0604030504040204" pitchFamily="50" charset="-128"/>
                          <a:ea typeface="メイリオ" panose="020B0604030504040204" pitchFamily="50" charset="-128"/>
                          <a:cs typeface="Segoe UI" panose="020B0502040204020203" pitchFamily="34" charset="0"/>
                        </a:rPr>
                        <a:t>ソリューション</a:t>
                      </a:r>
                      <a:r>
                        <a:rPr lang="ja-JP" altLang="en-US" sz="1300" kern="100" spc="0" baseline="0" dirty="0">
                          <a:solidFill>
                            <a:schemeClr val="bg1"/>
                          </a:solidFill>
                          <a:latin typeface="メイリオ" panose="020B0604030504040204" pitchFamily="50" charset="-128"/>
                          <a:ea typeface="メイリオ" panose="020B0604030504040204" pitchFamily="50" charset="-128"/>
                          <a:cs typeface="Segoe UI" panose="020B0502040204020203" pitchFamily="34" charset="0"/>
                        </a:rPr>
                        <a:t>をホワイトボードに示す。</a:t>
                      </a:r>
                    </a:p>
                    <a:p>
                      <a:pPr marR="0"/>
                      <a:endPar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extLst>
                  <a:ext uri="{0D108BD9-81ED-4DB2-BD59-A6C34878D82A}">
                    <a16:rowId xmlns:a16="http://schemas.microsoft.com/office/drawing/2014/main" val="10001"/>
                  </a:ext>
                </a:extLst>
              </a:tr>
              <a:tr h="1075756">
                <a:tc>
                  <a:txBody>
                    <a:bodyPr/>
                    <a:lstStyle/>
                    <a:p>
                      <a:pPr marR="0"/>
                      <a:r>
                        <a:rPr lang="ja-JP" altLang="en-US" sz="1300" b="1" i="1" kern="100" spc="0" dirty="0">
                          <a:latin typeface="メイリオ" panose="020B0604030504040204" pitchFamily="50" charset="-128"/>
                          <a:ea typeface="メイリオ" panose="020B0604030504040204" pitchFamily="50" charset="-128"/>
                          <a:cs typeface="Segoe UI" panose="020B0502040204020203" pitchFamily="34" charset="0"/>
                        </a:rPr>
                        <a:t>準備</a:t>
                      </a:r>
                    </a:p>
                    <a:p>
                      <a:pPr marL="0" marR="0" indent="0" algn="l" defTabSz="932742" rtl="0" eaLnBrk="1" fontAlgn="auto" latinLnBrk="0" hangingPunct="1">
                        <a:lnSpc>
                          <a:spcPct val="100000"/>
                        </a:lnSpc>
                        <a:spcBef>
                          <a:spcPts val="0"/>
                        </a:spcBef>
                        <a:spcAft>
                          <a:spcPts val="0"/>
                        </a:spcAft>
                        <a:buClrTx/>
                        <a:buSzTx/>
                        <a:buFontTx/>
                        <a:buNone/>
                        <a:tabLst/>
                        <a:defRPr/>
                      </a:pPr>
                      <a:r>
                        <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(15 </a:t>
                      </a:r>
                      <a:r>
                        <a:rPr lang="ja-JP" altLang="en-US"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分</a:t>
                      </a:r>
                      <a:r>
                        <a:rPr lang="en-US" altLang="ja-JP" sz="1300" b="0" i="0" kern="100" spc="0" dirty="0">
                          <a:solidFill>
                            <a:schemeClr val="dk1"/>
                          </a:solidFill>
                          <a:latin typeface="メイリオ" panose="020B0604030504040204" pitchFamily="50" charset="-128"/>
                          <a:ea typeface="メイリオ" panose="020B0604030504040204" pitchFamily="50" charset="-128"/>
                          <a:cs typeface="Segoe UI" panose="020B0502040204020203" pitchFamily="34" charset="0"/>
                        </a:rPr>
                        <a:t>)</a:t>
                      </a:r>
                    </a:p>
                    <a:p>
                      <a:pPr marR="0"/>
                      <a:endParaRPr lang="ja-JP" altLang="en-US" sz="1300" b="1" i="1" kern="100" spc="0" dirty="0">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tc>
                  <a:txBody>
                    <a:bodyPr/>
                    <a:lstStyle/>
                    <a:p>
                      <a:pPr marL="285750" marR="0" lvl="0" indent="-285750">
                        <a:buFont typeface="Arial" panose="020B0604020202020204" pitchFamily="34" charset="0"/>
                        <a:buChar char="•"/>
                      </a:pPr>
                      <a: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t>提案したソリューションでは対応していない顧客ニーズを特定する。</a:t>
                      </a:r>
                    </a:p>
                    <a:p>
                      <a:pPr marL="285750" marR="0" lvl="0" indent="-285750">
                        <a:buFont typeface="Arial" panose="020B0604020202020204" pitchFamily="34" charset="0"/>
                        <a:buChar char="•"/>
                      </a:pPr>
                      <a: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t>ソリューションの利点を特定する。</a:t>
                      </a:r>
                    </a:p>
                    <a:p>
                      <a:pPr marL="285750" marR="0" lvl="0" indent="-285750">
                        <a:buFont typeface="Arial" panose="020B0604020202020204" pitchFamily="34" charset="0"/>
                        <a:buChar char="•"/>
                      </a:pPr>
                      <a: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t>顧客の反論にどのように回答するかを決定する。</a:t>
                      </a:r>
                    </a:p>
                    <a:p>
                      <a:pPr marL="285750" marR="0" lvl="0" indent="-285750">
                        <a:buFont typeface="Arial" panose="020B0604020202020204" pitchFamily="34" charset="0"/>
                        <a:buChar char="•"/>
                      </a:pPr>
                      <a: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t>顧客に対する </a:t>
                      </a:r>
                      <a:r>
                        <a:rPr lang="en-US" altLang="ja-JP" sz="1300" kern="100" spc="0" dirty="0">
                          <a:latin typeface="メイリオ" panose="020B0604030504040204" pitchFamily="50" charset="-128"/>
                          <a:ea typeface="メイリオ" panose="020B0604030504040204" pitchFamily="50" charset="-128"/>
                          <a:cs typeface="Segoe UI" panose="020B0502040204020203" pitchFamily="34" charset="0"/>
                        </a:rPr>
                        <a:t>15 </a:t>
                      </a:r>
                      <a: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t>分のプレゼンテーションを準備する。</a:t>
                      </a:r>
                      <a:br>
                        <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rPr>
                      </a:br>
                      <a:endParaRPr lang="ja-JP" altLang="en-US" sz="1300" kern="100" spc="0" dirty="0">
                        <a:latin typeface="メイリオ" panose="020B0604030504040204" pitchFamily="50" charset="-128"/>
                        <a:ea typeface="メイリオ" panose="020B0604030504040204" pitchFamily="50" charset="-128"/>
                        <a:cs typeface="Segoe UI" panose="020B0502040204020203" pitchFamily="34" charset="0"/>
                      </a:endParaRPr>
                    </a:p>
                  </a:txBody>
                  <a:tcPr marL="90000" marR="90000" marT="46800" marB="468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Autofit/>
          </a:bodyPr>
          <a:lstStyle/>
          <a:p>
            <a:r>
              <a:rPr lang="ja-JP" altLang="en-US"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a:t>
            </a:r>
            <a:r>
              <a:rPr lang="en-US" altLang="ja-JP"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3: </a:t>
            </a:r>
            <a:r>
              <a:rPr lang="ja-JP" altLang="en-US" sz="36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ソリューションをプレゼンテーションする</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062166"/>
            <a:ext cx="11667600" cy="5727722"/>
          </a:xfrm>
          <a:prstGeom prst="rect">
            <a:avLst/>
          </a:prstGeom>
          <a:noFill/>
        </p:spPr>
        <p:txBody>
          <a:bodyPr wrap="square" lIns="182880" tIns="146304" rIns="182880" bIns="146304" rtlCol="0">
            <a:noAutofit/>
          </a:bodyPr>
          <a:lstStyle/>
          <a:p>
            <a:pPr>
              <a:lnSpc>
                <a:spcPct val="90000"/>
              </a:lnSpc>
              <a:spcAft>
                <a:spcPts val="600"/>
              </a:spcAft>
            </a:pPr>
            <a:r>
              <a:rPr lang="ja-JP" altLang="en-US" sz="3600" kern="100" dirty="0">
                <a:latin typeface="メイリオ" panose="020B0604030504040204" pitchFamily="50" charset="-128"/>
                <a:ea typeface="メイリオ" panose="020B0604030504040204" pitchFamily="50" charset="-128"/>
              </a:rPr>
              <a:t>成果</a:t>
            </a:r>
          </a:p>
          <a:p>
            <a:pPr>
              <a:lnSpc>
                <a:spcPct val="90000"/>
              </a:lnSpc>
              <a:spcAft>
                <a:spcPts val="600"/>
              </a:spcAft>
            </a:pP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対象の顧客にソリューションを </a:t>
            </a: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分のチョークトーク形式でプレゼンテーションする。 </a:t>
            </a:r>
          </a:p>
          <a:p>
            <a:pPr>
              <a:lnSpc>
                <a:spcPct val="90000"/>
              </a:lnSpc>
              <a:spcAft>
                <a:spcPts val="600"/>
              </a:spcAft>
            </a:pPr>
            <a:endParaRPr lang="ja-JP" altLang="en-US" sz="2000" kern="10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600" kern="100">
                <a:latin typeface="メイリオ" panose="020B0604030504040204" pitchFamily="50" charset="-128"/>
                <a:ea typeface="メイリオ" panose="020B0604030504040204" pitchFamily="50" charset="-128"/>
              </a:rPr>
              <a:t>所要</a:t>
            </a:r>
            <a:r>
              <a:rPr lang="ja-JP" altLang="en-US" sz="3600" kern="100" dirty="0">
                <a:latin typeface="メイリオ" panose="020B0604030504040204" pitchFamily="50" charset="-128"/>
                <a:ea typeface="メイリオ" panose="020B0604030504040204" pitchFamily="50" charset="-128"/>
              </a:rPr>
              <a:t>時間</a:t>
            </a:r>
          </a:p>
          <a:p>
            <a:pPr>
              <a:lnSpc>
                <a:spcPct val="90000"/>
              </a:lnSpc>
              <a:spcAft>
                <a:spcPts val="600"/>
              </a:spcAft>
            </a:pP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30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 </a:t>
            </a: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プレゼンテーションとフィードバックの受け取りに各チーム </a:t>
            </a: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分ずつ</a:t>
            </a: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 </a:t>
            </a:r>
          </a:p>
          <a:p>
            <a:pPr>
              <a:lnSpc>
                <a:spcPct val="90000"/>
              </a:lnSpc>
              <a:spcAft>
                <a:spcPts val="600"/>
              </a:spcAft>
            </a:pPr>
            <a:endParaRPr lang="ja-JP" altLang="en-US" sz="2000" kern="10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600" kern="100">
                <a:latin typeface="メイリオ" panose="020B0604030504040204" pitchFamily="50" charset="-128"/>
                <a:ea typeface="メイリオ" panose="020B0604030504040204" pitchFamily="50" charset="-128"/>
              </a:rPr>
              <a:t>指示</a:t>
            </a:r>
            <a:endParaRPr lang="ja-JP" altLang="en-US" sz="3600" kern="100" dirty="0">
              <a:latin typeface="メイリオ" panose="020B0604030504040204" pitchFamily="50" charset="-128"/>
              <a:ea typeface="メイリオ" panose="020B0604030504040204" pitchFamily="50" charset="-128"/>
            </a:endParaRP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別のテーブルとペアを組む。</a:t>
            </a: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一方のテーブルはマイクロソフト チーム、他方のテーブルは顧客とする。</a:t>
            </a: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マイクロソフト チームは提案ソリューションを顧客にプレゼンテーションする。</a:t>
            </a: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顧客はケース スタディの反論リストから反論を </a:t>
            </a:r>
            <a:r>
              <a:rPr lang="en-US" altLang="ja-JP" sz="2000" kern="100" dirty="0">
                <a:latin typeface="メイリオ" panose="020B0604030504040204" pitchFamily="50" charset="-128"/>
                <a:ea typeface="メイリオ" panose="020B0604030504040204" pitchFamily="50" charset="-128"/>
                <a:cs typeface="Segoe UI Semilight" panose="020B0402040204020203" pitchFamily="34" charset="0"/>
              </a:rPr>
              <a:t>1 </a:t>
            </a: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つ行う。</a:t>
            </a: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マイクロソフト チームは反論に回答する。</a:t>
            </a:r>
          </a:p>
          <a:p>
            <a:pPr marL="342900" lvl="0" indent="-342900">
              <a:buFont typeface="Arial" panose="020B0604020202020204" pitchFamily="34" charset="0"/>
              <a:buChar char="•"/>
            </a:pPr>
            <a:r>
              <a:rPr lang="ja-JP" altLang="en-US" sz="2000" kern="100" dirty="0">
                <a:latin typeface="メイリオ" panose="020B0604030504040204" pitchFamily="50" charset="-128"/>
                <a:ea typeface="メイリオ" panose="020B0604030504040204" pitchFamily="50" charset="-128"/>
                <a:cs typeface="Segoe UI Semilight" panose="020B0402040204020203" pitchFamily="34" charset="0"/>
              </a:rPr>
              <a:t>顧客チームはマイクロソフト チームにフィードバックを提供する。</a:t>
            </a:r>
          </a:p>
          <a:p>
            <a:pPr>
              <a:lnSpc>
                <a:spcPct val="90000"/>
              </a:lnSpc>
              <a:spcAft>
                <a:spcPts val="600"/>
              </a:spcAft>
            </a:pPr>
            <a:endPar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まとめ</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741246"/>
            <a:ext cx="9046800" cy="3006977"/>
          </a:xfrm>
          <a:prstGeom prst="rect">
            <a:avLst/>
          </a:prstGeom>
          <a:noFill/>
        </p:spPr>
        <p:txBody>
          <a:bodyPr wrap="square" lIns="182880" tIns="146304" rIns="182880" bIns="146304" rtlCol="0">
            <a:noAutofit/>
          </a:bodyPr>
          <a:lstStyle/>
          <a:p>
            <a:pPr>
              <a:lnSpc>
                <a:spcPct val="90000"/>
              </a:lnSpc>
              <a:spcAft>
                <a:spcPts val="600"/>
              </a:spcAft>
            </a:pPr>
            <a:r>
              <a:rPr lang="ja-JP" altLang="en-US" sz="3600" kern="100" dirty="0">
                <a:latin typeface="メイリオ" panose="020B0604030504040204" pitchFamily="50" charset="-128"/>
                <a:ea typeface="メイリオ" panose="020B0604030504040204" pitchFamily="50" charset="-128"/>
              </a:rPr>
              <a:t>成果</a:t>
            </a:r>
          </a:p>
          <a:p>
            <a:pPr>
              <a:lnSpc>
                <a:spcPct val="90000"/>
              </a:lnSpc>
              <a:spcAft>
                <a:spcPts val="600"/>
              </a:spcAft>
            </a:pP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このケース スタディの推奨ソリューションを特定する。</a:t>
            </a:r>
          </a:p>
          <a:p>
            <a:pPr>
              <a:lnSpc>
                <a:spcPct val="90000"/>
              </a:lnSpc>
              <a:spcAft>
                <a:spcPts val="600"/>
              </a:spcAft>
            </a:pP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他のチームが設計したソリューションを特定する。</a:t>
            </a:r>
          </a:p>
          <a:p>
            <a:pPr>
              <a:lnSpc>
                <a:spcPct val="90000"/>
              </a:lnSpc>
              <a:spcAft>
                <a:spcPts val="600"/>
              </a:spcAft>
            </a:pPr>
            <a:endParaRPr lang="ja-JP" altLang="en-US" sz="2400" kern="10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600" kern="100">
                <a:latin typeface="メイリオ" panose="020B0604030504040204" pitchFamily="50" charset="-128"/>
                <a:ea typeface="メイリオ" panose="020B0604030504040204" pitchFamily="50" charset="-128"/>
              </a:rPr>
              <a:t>所要</a:t>
            </a:r>
            <a:r>
              <a:rPr lang="ja-JP" altLang="en-US" sz="3600" kern="100" dirty="0">
                <a:latin typeface="メイリオ" panose="020B0604030504040204" pitchFamily="50" charset="-128"/>
                <a:ea typeface="メイリオ" panose="020B0604030504040204" pitchFamily="50" charset="-128"/>
              </a:rPr>
              <a:t>時間</a:t>
            </a:r>
          </a:p>
          <a:p>
            <a:pPr>
              <a:lnSpc>
                <a:spcPct val="90000"/>
              </a:lnSpc>
              <a:spcAft>
                <a:spcPts val="600"/>
              </a:spcAft>
            </a:pP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要約と学習目的</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96780"/>
          </a:xfrm>
          <a:prstGeom prst="rect">
            <a:avLst/>
          </a:prstGeom>
          <a:noFill/>
        </p:spPr>
        <p:txBody>
          <a:bodyPr wrap="square" lIns="182880" tIns="146304" rIns="182880" bIns="146304" rtlCol="0">
            <a:noAutofit/>
          </a:bodyPr>
          <a:lstStyle/>
          <a:p>
            <a:r>
              <a:rPr lang="ja-JP" altLang="en-US" sz="2300" kern="100" dirty="0">
                <a:latin typeface="メイリオ" panose="020B0604030504040204" pitchFamily="50" charset="-128"/>
                <a:ea typeface="メイリオ" panose="020B0604030504040204" pitchFamily="50" charset="-128"/>
              </a:rPr>
              <a:t>ホワイトボード設計セッションでは、グループで作業して、</a:t>
            </a:r>
            <a:r>
              <a:rPr lang="en-US" altLang="ja-JP" sz="2300" kern="100" dirty="0">
                <a:latin typeface="メイリオ" panose="020B0604030504040204" pitchFamily="50" charset="-128"/>
                <a:ea typeface="メイリオ" panose="020B0604030504040204" pitchFamily="50" charset="-128"/>
              </a:rPr>
              <a:t>Microsoft 365 </a:t>
            </a:r>
            <a:r>
              <a:rPr lang="ja-JP" altLang="en-US" sz="2300" kern="100" dirty="0">
                <a:latin typeface="メイリオ" panose="020B0604030504040204" pitchFamily="50" charset="-128"/>
                <a:ea typeface="メイリオ" panose="020B0604030504040204" pitchFamily="50" charset="-128"/>
              </a:rPr>
              <a:t>および </a:t>
            </a:r>
            <a:r>
              <a:rPr lang="en-US" altLang="ja-JP" sz="2300" kern="100" dirty="0">
                <a:latin typeface="メイリオ" panose="020B0604030504040204" pitchFamily="50" charset="-128"/>
                <a:ea typeface="メイリオ" panose="020B0604030504040204" pitchFamily="50" charset="-128"/>
              </a:rPr>
              <a:t>Azure </a:t>
            </a:r>
            <a:r>
              <a:rPr lang="ja-JP" altLang="en-US" sz="2300" kern="100" dirty="0">
                <a:latin typeface="メイリオ" panose="020B0604030504040204" pitchFamily="50" charset="-128"/>
                <a:ea typeface="メイリオ" panose="020B0604030504040204" pitchFamily="50" charset="-128"/>
              </a:rPr>
              <a:t>テクノロジを使用して </a:t>
            </a:r>
            <a:r>
              <a:rPr lang="en-US" altLang="ja-JP" sz="2300" kern="100" dirty="0">
                <a:latin typeface="メイリオ" panose="020B0604030504040204" pitchFamily="50" charset="-128"/>
                <a:ea typeface="メイリオ" panose="020B0604030504040204" pitchFamily="50" charset="-128"/>
              </a:rPr>
              <a:t>Windows Virtual Desktop </a:t>
            </a:r>
            <a:r>
              <a:rPr lang="ja-JP" altLang="en-US" sz="2300" kern="100" dirty="0">
                <a:latin typeface="メイリオ" panose="020B0604030504040204" pitchFamily="50" charset="-128"/>
                <a:ea typeface="メイリオ" panose="020B0604030504040204" pitchFamily="50" charset="-128"/>
              </a:rPr>
              <a:t>ソリューションを設計します。ソリューションでは、</a:t>
            </a:r>
            <a:r>
              <a:rPr lang="en-US" altLang="ja-JP" sz="2300" kern="100" dirty="0">
                <a:latin typeface="メイリオ" panose="020B0604030504040204" pitchFamily="50" charset="-128"/>
                <a:ea typeface="メイリオ" panose="020B0604030504040204" pitchFamily="50" charset="-128"/>
              </a:rPr>
              <a:t>Windows 10 Enterprise </a:t>
            </a:r>
            <a:r>
              <a:rPr lang="ja-JP" altLang="en-US" sz="2300" kern="100" dirty="0">
                <a:latin typeface="メイリオ" panose="020B0604030504040204" pitchFamily="50" charset="-128"/>
                <a:ea typeface="メイリオ" panose="020B0604030504040204" pitchFamily="50" charset="-128"/>
              </a:rPr>
              <a:t>のマルチユーザー ライセンスに必要な </a:t>
            </a:r>
            <a:r>
              <a:rPr lang="en-US" altLang="ja-JP" sz="2300" kern="100" dirty="0">
                <a:latin typeface="メイリオ" panose="020B0604030504040204" pitchFamily="50" charset="-128"/>
                <a:ea typeface="メイリオ" panose="020B0604030504040204" pitchFamily="50" charset="-128"/>
              </a:rPr>
              <a:t>Microsoft 365 </a:t>
            </a:r>
            <a:r>
              <a:rPr lang="ja-JP" altLang="en-US" sz="2300" kern="100" dirty="0">
                <a:latin typeface="メイリオ" panose="020B0604030504040204" pitchFamily="50" charset="-128"/>
                <a:ea typeface="メイリオ" panose="020B0604030504040204" pitchFamily="50" charset="-128"/>
              </a:rPr>
              <a:t>サブスクリプションと、</a:t>
            </a:r>
            <a:r>
              <a:rPr lang="en-US" altLang="ja-JP" sz="2300" kern="100" dirty="0">
                <a:latin typeface="メイリオ" panose="020B0604030504040204" pitchFamily="50" charset="-128"/>
                <a:ea typeface="メイリオ" panose="020B0604030504040204" pitchFamily="50" charset="-128"/>
              </a:rPr>
              <a:t>Azure Active Directory </a:t>
            </a:r>
            <a:r>
              <a:rPr lang="ja-JP" altLang="en-US" sz="2300" kern="100" dirty="0">
                <a:latin typeface="メイリオ" panose="020B0604030504040204" pitchFamily="50" charset="-128"/>
                <a:ea typeface="メイリオ" panose="020B0604030504040204" pitchFamily="50" charset="-128"/>
              </a:rPr>
              <a:t>および医療提供者のためのセキュリティ ニーズについても考慮する必要があります。</a:t>
            </a:r>
            <a:r>
              <a:rPr lang="en-US" altLang="ja-JP" sz="2300" kern="100" dirty="0">
                <a:latin typeface="メイリオ" panose="020B0604030504040204" pitchFamily="50" charset="-128"/>
                <a:ea typeface="メイリオ" panose="020B0604030504040204" pitchFamily="50" charset="-128"/>
              </a:rPr>
              <a:t>Azure </a:t>
            </a:r>
            <a:r>
              <a:rPr lang="ja-JP" altLang="en-US" sz="2300" kern="100" dirty="0">
                <a:latin typeface="メイリオ" panose="020B0604030504040204" pitchFamily="50" charset="-128"/>
                <a:ea typeface="メイリオ" panose="020B0604030504040204" pitchFamily="50" charset="-128"/>
              </a:rPr>
              <a:t>を現在の </a:t>
            </a:r>
            <a:r>
              <a:rPr lang="en-US" altLang="ja-JP" sz="2300" kern="100" dirty="0">
                <a:latin typeface="メイリオ" panose="020B0604030504040204" pitchFamily="50" charset="-128"/>
                <a:ea typeface="メイリオ" panose="020B0604030504040204" pitchFamily="50" charset="-128"/>
              </a:rPr>
              <a:t>VMware </a:t>
            </a:r>
            <a:r>
              <a:rPr lang="ja-JP" altLang="en-US" sz="2300" kern="100" dirty="0">
                <a:latin typeface="メイリオ" panose="020B0604030504040204" pitchFamily="50" charset="-128"/>
                <a:ea typeface="メイリオ" panose="020B0604030504040204" pitchFamily="50" charset="-128"/>
              </a:rPr>
              <a:t>および </a:t>
            </a:r>
            <a:r>
              <a:rPr lang="en-US" altLang="ja-JP" sz="2300" kern="100" dirty="0">
                <a:latin typeface="メイリオ" panose="020B0604030504040204" pitchFamily="50" charset="-128"/>
                <a:ea typeface="メイリオ" panose="020B0604030504040204" pitchFamily="50" charset="-128"/>
              </a:rPr>
              <a:t>Citrix </a:t>
            </a:r>
            <a:r>
              <a:rPr lang="ja-JP" altLang="en-US" sz="2300" kern="100" dirty="0">
                <a:latin typeface="メイリオ" panose="020B0604030504040204" pitchFamily="50" charset="-128"/>
                <a:ea typeface="メイリオ" panose="020B0604030504040204" pitchFamily="50" charset="-128"/>
              </a:rPr>
              <a:t>のオンプレミス インフラストラクチャに接続する方法と、アプリケーションにアクセスするためにこのインフラストラクチャを </a:t>
            </a:r>
            <a:r>
              <a:rPr lang="en-US" altLang="ja-JP" sz="2300" kern="100" dirty="0">
                <a:latin typeface="メイリオ" panose="020B0604030504040204" pitchFamily="50" charset="-128"/>
                <a:ea typeface="メイリオ" panose="020B0604030504040204" pitchFamily="50" charset="-128"/>
              </a:rPr>
              <a:t>Azure </a:t>
            </a:r>
            <a:r>
              <a:rPr lang="ja-JP" altLang="en-US" sz="2300" kern="100" dirty="0">
                <a:latin typeface="メイリオ" panose="020B0604030504040204" pitchFamily="50" charset="-128"/>
                <a:ea typeface="メイリオ" panose="020B0604030504040204" pitchFamily="50" charset="-128"/>
              </a:rPr>
              <a:t>に接続する方法も決定することが必要です。最後に、</a:t>
            </a:r>
            <a:r>
              <a:rPr lang="en-US" altLang="ja-JP" sz="2300" kern="100" dirty="0">
                <a:latin typeface="メイリオ" panose="020B0604030504040204" pitchFamily="50" charset="-128"/>
                <a:ea typeface="メイリオ" panose="020B0604030504040204" pitchFamily="50" charset="-128"/>
              </a:rPr>
              <a:t>Azure </a:t>
            </a:r>
            <a:r>
              <a:rPr lang="ja-JP" altLang="en-US" sz="2300" kern="100" dirty="0">
                <a:latin typeface="メイリオ" panose="020B0604030504040204" pitchFamily="50" charset="-128"/>
                <a:ea typeface="メイリオ" panose="020B0604030504040204" pitchFamily="50" charset="-128"/>
              </a:rPr>
              <a:t>仮想マシンを活用して、パフォーマンス低下を招くことなく </a:t>
            </a:r>
            <a:r>
              <a:rPr lang="en-US" altLang="ja-JP" sz="2300" kern="100" dirty="0">
                <a:latin typeface="メイリオ" panose="020B0604030504040204" pitchFamily="50" charset="-128"/>
                <a:ea typeface="メイリオ" panose="020B0604030504040204" pitchFamily="50" charset="-128"/>
              </a:rPr>
              <a:t>24 </a:t>
            </a:r>
            <a:r>
              <a:rPr lang="ja-JP" altLang="en-US" sz="2300" kern="100" dirty="0">
                <a:latin typeface="メイリオ" panose="020B0604030504040204" pitchFamily="50" charset="-128"/>
                <a:ea typeface="メイリオ" panose="020B0604030504040204" pitchFamily="50" charset="-128"/>
              </a:rPr>
              <a:t>時間 </a:t>
            </a:r>
            <a:r>
              <a:rPr lang="en-US" altLang="ja-JP" sz="2300" kern="100" dirty="0">
                <a:latin typeface="メイリオ" panose="020B0604030504040204" pitchFamily="50" charset="-128"/>
                <a:ea typeface="メイリオ" panose="020B0604030504040204" pitchFamily="50" charset="-128"/>
              </a:rPr>
              <a:t>365 </a:t>
            </a:r>
            <a:r>
              <a:rPr lang="ja-JP" altLang="en-US" sz="2300" kern="100" dirty="0">
                <a:latin typeface="メイリオ" panose="020B0604030504040204" pitchFamily="50" charset="-128"/>
                <a:ea typeface="メイリオ" panose="020B0604030504040204" pitchFamily="50" charset="-128"/>
              </a:rPr>
              <a:t>日の業務に対応できる可用性とスケーラビリティを備えた </a:t>
            </a:r>
            <a:r>
              <a:rPr lang="en-US" altLang="ja-JP" sz="2300" kern="100" dirty="0">
                <a:latin typeface="メイリオ" panose="020B0604030504040204" pitchFamily="50" charset="-128"/>
                <a:ea typeface="メイリオ" panose="020B0604030504040204" pitchFamily="50" charset="-128"/>
              </a:rPr>
              <a:t>Windows Virtual Desktop </a:t>
            </a:r>
            <a:r>
              <a:rPr lang="ja-JP" altLang="en-US" sz="2300" kern="100" dirty="0">
                <a:latin typeface="メイリオ" panose="020B0604030504040204" pitchFamily="50" charset="-128"/>
                <a:ea typeface="メイリオ" panose="020B0604030504040204" pitchFamily="50" charset="-128"/>
              </a:rPr>
              <a:t>ソリューションを設計する必要があります。</a:t>
            </a:r>
          </a:p>
          <a:p>
            <a:endParaRPr lang="ja-JP" altLang="en-US" sz="2300" kern="100" dirty="0">
              <a:latin typeface="メイリオ" panose="020B0604030504040204" pitchFamily="50" charset="-128"/>
              <a:ea typeface="メイリオ" panose="020B0604030504040204" pitchFamily="50" charset="-128"/>
            </a:endParaRPr>
          </a:p>
          <a:p>
            <a:r>
              <a:rPr lang="ja-JP" altLang="en-US" sz="2300" kern="100" dirty="0">
                <a:latin typeface="メイリオ" panose="020B0604030504040204" pitchFamily="50" charset="-128"/>
                <a:ea typeface="メイリオ" panose="020B0604030504040204" pitchFamily="50" charset="-128"/>
              </a:rPr>
              <a:t>このホワイトボード設計セッションを完了すると、</a:t>
            </a:r>
            <a:r>
              <a:rPr lang="en-US" altLang="ja-JP" sz="2300" kern="100" dirty="0">
                <a:latin typeface="メイリオ" panose="020B0604030504040204" pitchFamily="50" charset="-128"/>
                <a:ea typeface="メイリオ" panose="020B0604030504040204" pitchFamily="50" charset="-128"/>
              </a:rPr>
              <a:t>Microsoft 365 </a:t>
            </a:r>
            <a:r>
              <a:rPr lang="ja-JP" altLang="en-US" sz="2300" kern="100" dirty="0">
                <a:latin typeface="メイリオ" panose="020B0604030504040204" pitchFamily="50" charset="-128"/>
                <a:ea typeface="メイリオ" panose="020B0604030504040204" pitchFamily="50" charset="-128"/>
              </a:rPr>
              <a:t>および </a:t>
            </a:r>
            <a:r>
              <a:rPr lang="en-US" altLang="ja-JP" sz="2300" kern="100" dirty="0">
                <a:latin typeface="メイリオ" panose="020B0604030504040204" pitchFamily="50" charset="-128"/>
                <a:ea typeface="メイリオ" panose="020B0604030504040204" pitchFamily="50" charset="-128"/>
              </a:rPr>
              <a:t>Azure </a:t>
            </a:r>
            <a:r>
              <a:rPr lang="ja-JP" altLang="en-US" sz="2300" kern="100" dirty="0">
                <a:latin typeface="メイリオ" panose="020B0604030504040204" pitchFamily="50" charset="-128"/>
                <a:ea typeface="メイリオ" panose="020B0604030504040204" pitchFamily="50" charset="-128"/>
              </a:rPr>
              <a:t>テクノロジを共に活用して、安全で堅牢な </a:t>
            </a:r>
            <a:r>
              <a:rPr lang="en-US" altLang="ja-JP" sz="2300" kern="100" dirty="0">
                <a:latin typeface="メイリオ" panose="020B0604030504040204" pitchFamily="50" charset="-128"/>
                <a:ea typeface="メイリオ" panose="020B0604030504040204" pitchFamily="50" charset="-128"/>
              </a:rPr>
              <a:t>Windows Virtual Desktop </a:t>
            </a:r>
            <a:r>
              <a:rPr lang="ja-JP" altLang="en-US" sz="2300" kern="100" dirty="0">
                <a:latin typeface="メイリオ" panose="020B0604030504040204" pitchFamily="50" charset="-128"/>
                <a:ea typeface="メイリオ" panose="020B0604030504040204" pitchFamily="50" charset="-128"/>
              </a:rPr>
              <a:t>インフラストラクチャを構築するためのソリューションをより効果的に設計できるようになります。</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エンタープライズでの </a:t>
            </a:r>
            <a:r>
              <a:rPr lang="en-US" altLang="ja-JP" sz="4400" kern="100" spc="0" dirty="0">
                <a:latin typeface="メイリオ" panose="020B0604030504040204" pitchFamily="50" charset="-128"/>
                <a:ea typeface="メイリオ" panose="020B0604030504040204" pitchFamily="50" charset="-128"/>
              </a:rPr>
              <a:t>Windows Virtual Desktop </a:t>
            </a:r>
            <a:r>
              <a:rPr lang="ja-JP" altLang="en-US" sz="4400" kern="100" spc="0" dirty="0">
                <a:latin typeface="メイリオ" panose="020B0604030504040204" pitchFamily="50" charset="-128"/>
                <a:ea typeface="メイリオ" panose="020B0604030504040204" pitchFamily="50" charset="-128"/>
              </a:rPr>
              <a:t>の実装</a:t>
            </a:r>
          </a:p>
        </p:txBody>
      </p:sp>
      <p:sp>
        <p:nvSpPr>
          <p:cNvPr id="3" name="Content Placeholder 2"/>
          <p:cNvSpPr>
            <a:spLocks noGrp="1"/>
          </p:cNvSpPr>
          <p:nvPr>
            <p:ph type="body" sz="quarter" idx="12"/>
          </p:nvPr>
        </p:nvSpPr>
        <p:spPr/>
        <p:txBody>
          <a:bodyPr>
            <a:noAutofit/>
          </a:bodyPr>
          <a:lstStyle/>
          <a:p>
            <a:r>
              <a:rPr lang="ja-JP" altLang="en-US" sz="3600" kern="100" dirty="0">
                <a:latin typeface="メイリオ" panose="020B0604030504040204" pitchFamily="50" charset="-128"/>
                <a:ea typeface="メイリオ" panose="020B0604030504040204" pitchFamily="50" charset="-128"/>
              </a:rPr>
              <a:t>ホワイトボード設計セッション </a:t>
            </a:r>
            <a:r>
              <a:rPr lang="en-US" altLang="ja-JP" sz="3600" kern="100" dirty="0">
                <a:latin typeface="メイリオ" panose="020B0604030504040204" pitchFamily="50" charset="-128"/>
                <a:ea typeface="メイリオ" panose="020B0604030504040204" pitchFamily="50" charset="-128"/>
              </a:rPr>
              <a:t>– </a:t>
            </a:r>
            <a:r>
              <a:rPr lang="ja-JP" altLang="en-US" sz="3600" kern="100" dirty="0">
                <a:latin typeface="メイリオ" panose="020B0604030504040204" pitchFamily="50" charset="-128"/>
                <a:ea typeface="メイリオ" panose="020B0604030504040204" pitchFamily="50" charset="-128"/>
              </a:rPr>
              <a:t>推奨ソリューション</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推奨される対象者</a:t>
            </a:r>
            <a:br>
              <a:rPr lang="ja-JP" altLang="en-US" sz="4400" kern="100" spc="0" dirty="0">
                <a:latin typeface="メイリオ" panose="020B0604030504040204" pitchFamily="50" charset="-128"/>
                <a:ea typeface="メイリオ" panose="020B0604030504040204" pitchFamily="50" charset="-128"/>
              </a:rPr>
            </a:br>
            <a:endParaRPr lang="ja-JP" altLang="en-US" sz="4400" kern="100" spc="0" dirty="0">
              <a:latin typeface="メイリオ" panose="020B0604030504040204" pitchFamily="50" charset="-128"/>
              <a:ea typeface="メイリオ" panose="020B0604030504040204" pitchFamily="50" charset="-128"/>
            </a:endParaRPr>
          </a:p>
        </p:txBody>
      </p:sp>
      <p:sp>
        <p:nvSpPr>
          <p:cNvPr id="3" name="Content Placeholder 2"/>
          <p:cNvSpPr>
            <a:spLocks noGrp="1"/>
          </p:cNvSpPr>
          <p:nvPr>
            <p:ph type="body" sz="quarter" idx="10"/>
          </p:nvPr>
        </p:nvSpPr>
        <p:spPr>
          <a:xfrm>
            <a:off x="269239" y="1189177"/>
            <a:ext cx="11653523" cy="3619452"/>
          </a:xfrm>
        </p:spPr>
        <p:txBody>
          <a:bodyPr>
            <a:noAutofit/>
          </a:bodyPr>
          <a:lstStyle/>
          <a:p>
            <a:r>
              <a:rPr lang="en-US" altLang="ja-JP" sz="3600" kern="100" dirty="0">
                <a:latin typeface="メイリオ" panose="020B0604030504040204" pitchFamily="50" charset="-128"/>
                <a:ea typeface="メイリオ" panose="020B0604030504040204" pitchFamily="50" charset="-128"/>
              </a:rPr>
              <a:t>Ken Greenwald </a:t>
            </a:r>
            <a:r>
              <a:rPr lang="ja-JP" altLang="en-US" sz="3600" kern="100" dirty="0">
                <a:latin typeface="メイリオ" panose="020B0604030504040204" pitchFamily="50" charset="-128"/>
                <a:ea typeface="メイリオ" panose="020B0604030504040204" pitchFamily="50" charset="-128"/>
              </a:rPr>
              <a:t>氏、</a:t>
            </a:r>
            <a:r>
              <a:rPr lang="en-US" altLang="ja-JP" sz="3600" kern="100" dirty="0">
                <a:latin typeface="メイリオ" panose="020B0604030504040204" pitchFamily="50" charset="-128"/>
                <a:ea typeface="メイリオ" panose="020B0604030504040204" pitchFamily="50" charset="-128"/>
              </a:rPr>
              <a:t>CTO</a:t>
            </a:r>
          </a:p>
          <a:p>
            <a:r>
              <a:rPr lang="en-US" altLang="ja-JP" sz="3600" kern="100" dirty="0">
                <a:latin typeface="メイリオ" panose="020B0604030504040204" pitchFamily="50" charset="-128"/>
                <a:ea typeface="メイリオ" panose="020B0604030504040204" pitchFamily="50" charset="-128"/>
              </a:rPr>
              <a:t>Laura Knight </a:t>
            </a:r>
            <a:r>
              <a:rPr lang="ja-JP" altLang="en-US" sz="3600" kern="100" dirty="0">
                <a:latin typeface="メイリオ" panose="020B0604030504040204" pitchFamily="50" charset="-128"/>
                <a:ea typeface="メイリオ" panose="020B0604030504040204" pitchFamily="50" charset="-128"/>
              </a:rPr>
              <a:t>氏、</a:t>
            </a:r>
            <a:r>
              <a:rPr lang="en-US" altLang="ja-JP" sz="3600" kern="100" dirty="0">
                <a:latin typeface="メイリオ" panose="020B0604030504040204" pitchFamily="50" charset="-128"/>
                <a:ea typeface="メイリオ" panose="020B0604030504040204" pitchFamily="50" charset="-128"/>
              </a:rPr>
              <a:t>CISO</a:t>
            </a:r>
          </a:p>
          <a:p>
            <a:r>
              <a:rPr lang="ja-JP" altLang="en-US" sz="3600" kern="100" dirty="0">
                <a:latin typeface="メイリオ" panose="020B0604030504040204" pitchFamily="50" charset="-128"/>
                <a:ea typeface="メイリオ" panose="020B0604030504040204" pitchFamily="50" charset="-128"/>
              </a:rPr>
              <a:t>デスクトップ管理者</a:t>
            </a:r>
          </a:p>
          <a:p>
            <a:r>
              <a:rPr lang="ja-JP" altLang="en-US" sz="3600" kern="100" dirty="0">
                <a:latin typeface="メイリオ" panose="020B0604030504040204" pitchFamily="50" charset="-128"/>
                <a:ea typeface="メイリオ" panose="020B0604030504040204" pitchFamily="50" charset="-128"/>
              </a:rPr>
              <a:t>サービス デリバリー マネージャー</a:t>
            </a:r>
          </a:p>
          <a:p>
            <a:r>
              <a:rPr lang="ja-JP" altLang="en-US" sz="3600" kern="100" dirty="0">
                <a:latin typeface="メイリオ" panose="020B0604030504040204" pitchFamily="50" charset="-128"/>
                <a:ea typeface="メイリオ" panose="020B0604030504040204" pitchFamily="50" charset="-128"/>
              </a:rPr>
              <a:t>インフラストラクチャ、仮想化、ストレージ、およびネットワーキングの各チーム</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noAutofit/>
          </a:bodyPr>
          <a:lstStyle/>
          <a:p>
            <a:r>
              <a:rPr lang="en-US" altLang="ja-JP" sz="4400" kern="100" spc="0" dirty="0">
                <a:latin typeface="メイリオ" panose="020B0604030504040204" pitchFamily="50" charset="-128"/>
                <a:ea typeface="メイリオ" panose="020B0604030504040204" pitchFamily="50" charset="-128"/>
              </a:rPr>
              <a:t>Microsoft 365 </a:t>
            </a:r>
            <a:r>
              <a:rPr lang="ja-JP" altLang="en-US" sz="4400" kern="100" spc="0" dirty="0">
                <a:latin typeface="メイリオ" panose="020B0604030504040204" pitchFamily="50" charset="-128"/>
                <a:ea typeface="メイリオ" panose="020B0604030504040204" pitchFamily="50" charset="-128"/>
              </a:rPr>
              <a:t>サブスクリプションの要件</a:t>
            </a:r>
          </a:p>
        </p:txBody>
      </p:sp>
      <p:sp>
        <p:nvSpPr>
          <p:cNvPr id="3" name="Content Placeholder 2"/>
          <p:cNvSpPr>
            <a:spLocks noGrp="1"/>
          </p:cNvSpPr>
          <p:nvPr>
            <p:ph type="body" sz="quarter" idx="10"/>
          </p:nvPr>
        </p:nvSpPr>
        <p:spPr>
          <a:xfrm>
            <a:off x="269240" y="1189176"/>
            <a:ext cx="6164217" cy="2154436"/>
          </a:xfrm>
        </p:spPr>
        <p:txBody>
          <a:bodyPr>
            <a:noAutofit/>
          </a:bodyPr>
          <a:lstStyle/>
          <a:p>
            <a:r>
              <a:rPr lang="en-US" altLang="ja-JP" sz="2800" kern="100" dirty="0">
                <a:latin typeface="メイリオ" panose="020B0604030504040204" pitchFamily="50" charset="-128"/>
                <a:ea typeface="メイリオ" panose="020B0604030504040204" pitchFamily="50" charset="-128"/>
              </a:rPr>
              <a:t>Microsoft 365 E3/E5</a:t>
            </a:r>
          </a:p>
          <a:p>
            <a:r>
              <a:rPr lang="en-US" altLang="ja-JP" sz="2800" kern="100" dirty="0">
                <a:latin typeface="メイリオ" panose="020B0604030504040204" pitchFamily="50" charset="-128"/>
                <a:ea typeface="メイリオ" panose="020B0604030504040204" pitchFamily="50" charset="-128"/>
              </a:rPr>
              <a:t>Microsoft 365 A3/A5/Student Use Benefits</a:t>
            </a:r>
          </a:p>
          <a:p>
            <a:r>
              <a:rPr lang="en-US" altLang="ja-JP" sz="2800" kern="100" dirty="0">
                <a:latin typeface="メイリオ" panose="020B0604030504040204" pitchFamily="50" charset="-128"/>
                <a:ea typeface="メイリオ" panose="020B0604030504040204" pitchFamily="50" charset="-128"/>
              </a:rPr>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5928000" y="1189176"/>
            <a:ext cx="6264000" cy="2308324"/>
          </a:xfrm>
          <a:prstGeom prst="rect">
            <a:avLst/>
          </a:prstGeom>
        </p:spPr>
        <p:txBody>
          <a:bodyPr vert="horz" wrap="square" lIns="146304" tIns="91440" rIns="146304" bIns="91440" rtlCol="0">
            <a:no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altLang="ja-JP" sz="2800" kern="100" dirty="0">
                <a:latin typeface="メイリオ" panose="020B0604030504040204" pitchFamily="50" charset="-128"/>
                <a:ea typeface="メイリオ" panose="020B0604030504040204" pitchFamily="50" charset="-128"/>
              </a:rPr>
              <a:t>Microsoft 365 Business Premium</a:t>
            </a:r>
          </a:p>
          <a:p>
            <a:r>
              <a:rPr lang="en-US" altLang="ja-JP" sz="2800" kern="100" dirty="0">
                <a:latin typeface="メイリオ" panose="020B0604030504040204" pitchFamily="50" charset="-128"/>
                <a:ea typeface="メイリオ" panose="020B0604030504040204" pitchFamily="50" charset="-128"/>
              </a:rPr>
              <a:t>Windows 10 Enterprise E3/E5</a:t>
            </a:r>
          </a:p>
          <a:p>
            <a:r>
              <a:rPr lang="en-US" altLang="ja-JP" sz="2800" kern="100" dirty="0">
                <a:latin typeface="メイリオ" panose="020B0604030504040204" pitchFamily="50" charset="-128"/>
                <a:ea typeface="メイリオ" panose="020B0604030504040204" pitchFamily="50" charset="-128"/>
              </a:rPr>
              <a:t>Windows 10 Education A3/A5</a:t>
            </a:r>
          </a:p>
          <a:p>
            <a:r>
              <a:rPr lang="en-US" altLang="ja-JP" sz="2800" kern="100" dirty="0">
                <a:latin typeface="メイリオ" panose="020B0604030504040204" pitchFamily="50" charset="-128"/>
                <a:ea typeface="メイリオ" panose="020B0604030504040204" pitchFamily="50" charset="-128"/>
              </a:rPr>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8" y="4073890"/>
            <a:ext cx="11426400" cy="2406813"/>
          </a:xfrm>
        </p:spPr>
        <p:txBody>
          <a:bodyPr>
            <a:noAutofit/>
          </a:bodyPr>
          <a:lstStyle/>
          <a:p>
            <a:r>
              <a:rPr lang="en-US" altLang="ja-JP" sz="3200" kern="100" dirty="0">
                <a:latin typeface="メイリオ" panose="020B0604030504040204" pitchFamily="50" charset="-128"/>
                <a:ea typeface="メイリオ" panose="020B0604030504040204" pitchFamily="50" charset="-128"/>
              </a:rPr>
              <a:t>Contoso </a:t>
            </a:r>
            <a:r>
              <a:rPr lang="ja-JP" altLang="en-US" sz="3200" kern="100" dirty="0">
                <a:latin typeface="メイリオ" panose="020B0604030504040204" pitchFamily="50" charset="-128"/>
                <a:ea typeface="メイリオ" panose="020B0604030504040204" pitchFamily="50" charset="-128"/>
              </a:rPr>
              <a:t>のニーズに最適なサブスクリプション </a:t>
            </a:r>
            <a:r>
              <a:rPr lang="en-US" altLang="ja-JP" sz="3200" kern="100" dirty="0">
                <a:latin typeface="メイリオ" panose="020B0604030504040204" pitchFamily="50" charset="-128"/>
                <a:ea typeface="メイリオ" panose="020B0604030504040204" pitchFamily="50" charset="-128"/>
              </a:rPr>
              <a:t>–</a:t>
            </a:r>
            <a:endParaRPr lang="ja-JP" altLang="en-US" sz="3200" kern="100" dirty="0">
              <a:latin typeface="メイリオ" panose="020B0604030504040204" pitchFamily="50" charset="-128"/>
              <a:ea typeface="メイリオ" panose="020B0604030504040204" pitchFamily="50" charset="-128"/>
            </a:endParaRPr>
          </a:p>
          <a:p>
            <a:pPr lvl="1"/>
            <a:r>
              <a:rPr lang="en-US" altLang="ja-JP" sz="2400" kern="100" dirty="0">
                <a:latin typeface="メイリオ" panose="020B0604030504040204" pitchFamily="50" charset="-128"/>
                <a:ea typeface="メイリオ" panose="020B0604030504040204" pitchFamily="50" charset="-128"/>
              </a:rPr>
              <a:t>Microsoft 365 E5 + EMS E5</a:t>
            </a:r>
          </a:p>
          <a:p>
            <a:pPr lvl="1"/>
            <a:r>
              <a:rPr lang="ja-JP" altLang="en-US" sz="2400" kern="100" dirty="0">
                <a:latin typeface="メイリオ" panose="020B0604030504040204" pitchFamily="50" charset="-128"/>
                <a:ea typeface="メイリオ" panose="020B0604030504040204" pitchFamily="50" charset="-128"/>
              </a:rPr>
              <a:t>これらのサブスクリプションは、モバイル デバイスの管理、データの分類と情報保護、および条件付きアクセス ポリシーの要件を満たします。</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セキュリティ要件</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5516423"/>
          </a:xfrm>
        </p:spPr>
        <p:txBody>
          <a:bodyPr>
            <a:noAutofit/>
          </a:bodyPr>
          <a:lstStyle/>
          <a:p>
            <a:r>
              <a:rPr lang="en-US" altLang="ja-JP" sz="2000" kern="100" dirty="0">
                <a:latin typeface="メイリオ" panose="020B0604030504040204" pitchFamily="50" charset="-128"/>
                <a:ea typeface="メイリオ" panose="020B0604030504040204" pitchFamily="50" charset="-128"/>
              </a:rPr>
              <a:t>ISO 27001 </a:t>
            </a:r>
            <a:r>
              <a:rPr lang="ja-JP" altLang="en-US" sz="2000" kern="100" dirty="0">
                <a:latin typeface="メイリオ" panose="020B0604030504040204" pitchFamily="50" charset="-128"/>
                <a:ea typeface="メイリオ" panose="020B0604030504040204" pitchFamily="50" charset="-128"/>
              </a:rPr>
              <a:t>および </a:t>
            </a:r>
            <a:r>
              <a:rPr lang="en-US" altLang="ja-JP" sz="2000" kern="100" dirty="0">
                <a:latin typeface="メイリオ" panose="020B0604030504040204" pitchFamily="50" charset="-128"/>
                <a:ea typeface="メイリオ" panose="020B0604030504040204" pitchFamily="50" charset="-128"/>
              </a:rPr>
              <a:t>HIPAA </a:t>
            </a:r>
            <a:r>
              <a:rPr lang="ja-JP" altLang="en-US" sz="2000" kern="100" dirty="0">
                <a:latin typeface="メイリオ" panose="020B0604030504040204" pitchFamily="50" charset="-128"/>
                <a:ea typeface="メイリオ" panose="020B0604030504040204" pitchFamily="50" charset="-128"/>
              </a:rPr>
              <a:t>の要件</a:t>
            </a:r>
          </a:p>
          <a:p>
            <a:pPr lvl="1"/>
            <a:r>
              <a:rPr lang="en-US" altLang="ja-JP" sz="1600" kern="100" dirty="0">
                <a:latin typeface="メイリオ" panose="020B0604030504040204" pitchFamily="50" charset="-128"/>
                <a:ea typeface="メイリオ" panose="020B0604030504040204" pitchFamily="50" charset="-128"/>
              </a:rPr>
              <a:t>HIPAA </a:t>
            </a:r>
            <a:r>
              <a:rPr lang="ja-JP" altLang="en-US" sz="1600" kern="100" dirty="0">
                <a:latin typeface="メイリオ" panose="020B0604030504040204" pitchFamily="50" charset="-128"/>
                <a:ea typeface="メイリオ" panose="020B0604030504040204" pitchFamily="50" charset="-128"/>
              </a:rPr>
              <a:t>および </a:t>
            </a:r>
            <a:r>
              <a:rPr lang="en-US" altLang="ja-JP" sz="1600" kern="100" dirty="0">
                <a:latin typeface="メイリオ" panose="020B0604030504040204" pitchFamily="50" charset="-128"/>
                <a:ea typeface="メイリオ" panose="020B0604030504040204" pitchFamily="50" charset="-128"/>
              </a:rPr>
              <a:t>ISO 27001 </a:t>
            </a:r>
            <a:r>
              <a:rPr lang="ja-JP" altLang="en-US" sz="1600" kern="100" dirty="0">
                <a:latin typeface="メイリオ" panose="020B0604030504040204" pitchFamily="50" charset="-128"/>
                <a:ea typeface="メイリオ" panose="020B0604030504040204" pitchFamily="50" charset="-128"/>
              </a:rPr>
              <a:t>のコントロールのための </a:t>
            </a:r>
            <a:r>
              <a:rPr lang="en-US" altLang="ja-JP" sz="1600" kern="100" dirty="0">
                <a:latin typeface="メイリオ" panose="020B0604030504040204" pitchFamily="50" charset="-128"/>
                <a:ea typeface="メイリオ" panose="020B0604030504040204" pitchFamily="50" charset="-128"/>
              </a:rPr>
              <a:t>Azure Security Center </a:t>
            </a:r>
            <a:r>
              <a:rPr lang="ja-JP" altLang="en-US" sz="1600" kern="100" dirty="0">
                <a:latin typeface="メイリオ" panose="020B0604030504040204" pitchFamily="50" charset="-128"/>
                <a:ea typeface="メイリオ" panose="020B0604030504040204" pitchFamily="50" charset="-128"/>
              </a:rPr>
              <a:t>の </a:t>
            </a:r>
            <a:r>
              <a:rPr lang="en-US" altLang="ja-JP" sz="1600" kern="100" dirty="0">
                <a:latin typeface="メイリオ" panose="020B0604030504040204" pitchFamily="50" charset="-128"/>
                <a:ea typeface="メイリオ" panose="020B0604030504040204" pitchFamily="50" charset="-128"/>
              </a:rPr>
              <a:t>Standard </a:t>
            </a:r>
            <a:r>
              <a:rPr lang="ja-JP" altLang="en-US" sz="1600" kern="100" dirty="0">
                <a:latin typeface="メイリオ" panose="020B0604030504040204" pitchFamily="50" charset="-128"/>
                <a:ea typeface="メイリオ" panose="020B0604030504040204" pitchFamily="50" charset="-128"/>
              </a:rPr>
              <a:t>レベルおよび </a:t>
            </a:r>
            <a:r>
              <a:rPr lang="en-US" altLang="ja-JP" sz="1600" kern="100" dirty="0">
                <a:latin typeface="メイリオ" panose="020B0604030504040204" pitchFamily="50" charset="-128"/>
                <a:ea typeface="メイリオ" panose="020B0604030504040204" pitchFamily="50" charset="-128"/>
              </a:rPr>
              <a:t>Azure Policy </a:t>
            </a:r>
            <a:r>
              <a:rPr lang="ja-JP" altLang="en-US" sz="1600" kern="100" dirty="0">
                <a:latin typeface="メイリオ" panose="020B0604030504040204" pitchFamily="50" charset="-128"/>
                <a:ea typeface="メイリオ" panose="020B0604030504040204" pitchFamily="50" charset="-128"/>
              </a:rPr>
              <a:t>のイニシアチブ</a:t>
            </a:r>
          </a:p>
          <a:p>
            <a:r>
              <a:rPr lang="ja-JP" altLang="en-US" sz="2000" kern="100" dirty="0">
                <a:latin typeface="メイリオ" panose="020B0604030504040204" pitchFamily="50" charset="-128"/>
                <a:ea typeface="メイリオ" panose="020B0604030504040204" pitchFamily="50" charset="-128"/>
              </a:rPr>
              <a:t>カリフォルニア州の個人情報保護法 </a:t>
            </a:r>
            <a:r>
              <a:rPr lang="en-US" altLang="ja-JP" sz="2000" kern="100" dirty="0">
                <a:latin typeface="メイリオ" panose="020B0604030504040204" pitchFamily="50" charset="-128"/>
                <a:ea typeface="メイリオ" panose="020B0604030504040204" pitchFamily="50" charset="-128"/>
              </a:rPr>
              <a:t>(GDPR </a:t>
            </a:r>
            <a:r>
              <a:rPr lang="ja-JP" altLang="en-US" sz="2000" kern="100" dirty="0">
                <a:latin typeface="メイリオ" panose="020B0604030504040204" pitchFamily="50" charset="-128"/>
                <a:ea typeface="メイリオ" panose="020B0604030504040204" pitchFamily="50" charset="-128"/>
              </a:rPr>
              <a:t>に類似</a:t>
            </a:r>
            <a:r>
              <a:rPr lang="en-US" altLang="ja-JP" sz="2000" kern="100" dirty="0">
                <a:latin typeface="メイリオ" panose="020B0604030504040204" pitchFamily="50" charset="-128"/>
                <a:ea typeface="メイリオ" panose="020B0604030504040204" pitchFamily="50" charset="-128"/>
              </a:rPr>
              <a:t>)</a:t>
            </a:r>
          </a:p>
          <a:p>
            <a:r>
              <a:rPr lang="ja-JP" altLang="en-US" sz="2000" kern="100" dirty="0">
                <a:latin typeface="メイリオ" panose="020B0604030504040204" pitchFamily="50" charset="-128"/>
                <a:ea typeface="メイリオ" panose="020B0604030504040204" pitchFamily="50" charset="-128"/>
              </a:rPr>
              <a:t>監視およびアラート</a:t>
            </a:r>
          </a:p>
          <a:p>
            <a:pPr lvl="1"/>
            <a:r>
              <a:rPr lang="en-US" altLang="ja-JP" sz="1600" kern="100" dirty="0">
                <a:latin typeface="メイリオ" panose="020B0604030504040204" pitchFamily="50" charset="-128"/>
                <a:ea typeface="メイリオ" panose="020B0604030504040204" pitchFamily="50" charset="-128"/>
              </a:rPr>
              <a:t>Azure Monitor </a:t>
            </a:r>
            <a:r>
              <a:rPr lang="ja-JP" altLang="en-US" sz="1600" kern="100" dirty="0">
                <a:latin typeface="メイリオ" panose="020B0604030504040204" pitchFamily="50" charset="-128"/>
                <a:ea typeface="メイリオ" panose="020B0604030504040204" pitchFamily="50" charset="-128"/>
              </a:rPr>
              <a:t>エージェントがすべての </a:t>
            </a:r>
            <a:r>
              <a:rPr lang="en-US" altLang="ja-JP" sz="1600" kern="100" dirty="0">
                <a:latin typeface="メイリオ" panose="020B0604030504040204" pitchFamily="50" charset="-128"/>
                <a:ea typeface="メイリオ" panose="020B0604030504040204" pitchFamily="50" charset="-128"/>
              </a:rPr>
              <a:t>Azure </a:t>
            </a:r>
            <a:r>
              <a:rPr lang="ja-JP" altLang="en-US" sz="1600" kern="100" dirty="0">
                <a:latin typeface="メイリオ" panose="020B0604030504040204" pitchFamily="50" charset="-128"/>
                <a:ea typeface="メイリオ" panose="020B0604030504040204" pitchFamily="50" charset="-128"/>
              </a:rPr>
              <a:t>およびオンプレミスの仮想マシン上にインストールされていること </a:t>
            </a:r>
          </a:p>
          <a:p>
            <a:pPr lvl="1"/>
            <a:r>
              <a:rPr lang="ja-JP" altLang="en-US" sz="1600" kern="100" dirty="0">
                <a:latin typeface="メイリオ" panose="020B0604030504040204" pitchFamily="50" charset="-128"/>
                <a:ea typeface="メイリオ" panose="020B0604030504040204" pitchFamily="50" charset="-128"/>
              </a:rPr>
              <a:t>脅威監視のために </a:t>
            </a:r>
            <a:r>
              <a:rPr lang="en-US" altLang="ja-JP" sz="1600" kern="100" dirty="0">
                <a:latin typeface="メイリオ" panose="020B0604030504040204" pitchFamily="50" charset="-128"/>
                <a:ea typeface="メイリオ" panose="020B0604030504040204" pitchFamily="50" charset="-128"/>
              </a:rPr>
              <a:t>ATP </a:t>
            </a:r>
            <a:r>
              <a:rPr lang="ja-JP" altLang="en-US" sz="1600" kern="100" dirty="0">
                <a:latin typeface="メイリオ" panose="020B0604030504040204" pitchFamily="50" charset="-128"/>
                <a:ea typeface="メイリオ" panose="020B0604030504040204" pitchFamily="50" charset="-128"/>
              </a:rPr>
              <a:t>を使用すること</a:t>
            </a:r>
          </a:p>
          <a:p>
            <a:pPr lvl="1"/>
            <a:r>
              <a:rPr lang="ja-JP" altLang="en-US" sz="1600" kern="100" dirty="0">
                <a:latin typeface="メイリオ" panose="020B0604030504040204" pitchFamily="50" charset="-128"/>
                <a:ea typeface="メイリオ" panose="020B0604030504040204" pitchFamily="50" charset="-128"/>
              </a:rPr>
              <a:t>インシデント対応と調査のために </a:t>
            </a:r>
            <a:r>
              <a:rPr lang="en-US" altLang="ja-JP" sz="1600" kern="100" dirty="0">
                <a:latin typeface="メイリオ" panose="020B0604030504040204" pitchFamily="50" charset="-128"/>
                <a:ea typeface="メイリオ" panose="020B0604030504040204" pitchFamily="50" charset="-128"/>
              </a:rPr>
              <a:t>Azure Sentinel </a:t>
            </a:r>
            <a:r>
              <a:rPr lang="ja-JP" altLang="en-US" sz="1600" kern="100" dirty="0">
                <a:latin typeface="メイリオ" panose="020B0604030504040204" pitchFamily="50" charset="-128"/>
                <a:ea typeface="メイリオ" panose="020B0604030504040204" pitchFamily="50" charset="-128"/>
              </a:rPr>
              <a:t>を使用すること</a:t>
            </a:r>
          </a:p>
          <a:p>
            <a:r>
              <a:rPr lang="ja-JP" altLang="en-US" sz="2000" kern="100" dirty="0">
                <a:latin typeface="メイリオ" panose="020B0604030504040204" pitchFamily="50" charset="-128"/>
                <a:ea typeface="メイリオ" panose="020B0604030504040204" pitchFamily="50" charset="-128"/>
              </a:rPr>
              <a:t>データのセキュリティおよび暗号化</a:t>
            </a:r>
          </a:p>
          <a:p>
            <a:pPr lvl="1"/>
            <a:r>
              <a:rPr lang="ja-JP" altLang="en-US" sz="1600" kern="100" dirty="0">
                <a:latin typeface="メイリオ" panose="020B0604030504040204" pitchFamily="50" charset="-128"/>
                <a:ea typeface="メイリオ" panose="020B0604030504040204" pitchFamily="50" charset="-128"/>
              </a:rPr>
              <a:t>承認済みアプリケーションを管理するために </a:t>
            </a:r>
            <a:r>
              <a:rPr lang="en-US" altLang="ja-JP" sz="1600" kern="100" dirty="0">
                <a:latin typeface="メイリオ" panose="020B0604030504040204" pitchFamily="50" charset="-128"/>
                <a:ea typeface="メイリオ" panose="020B0604030504040204" pitchFamily="50" charset="-128"/>
              </a:rPr>
              <a:t>Cloud App Security </a:t>
            </a:r>
            <a:r>
              <a:rPr lang="ja-JP" altLang="en-US" sz="1600" kern="100" dirty="0">
                <a:latin typeface="メイリオ" panose="020B0604030504040204" pitchFamily="50" charset="-128"/>
                <a:ea typeface="メイリオ" panose="020B0604030504040204" pitchFamily="50" charset="-128"/>
              </a:rPr>
              <a:t>を使用すること </a:t>
            </a:r>
          </a:p>
          <a:p>
            <a:pPr lvl="1"/>
            <a:r>
              <a:rPr lang="ja-JP" altLang="en-US" sz="1600" kern="100" dirty="0">
                <a:latin typeface="メイリオ" panose="020B0604030504040204" pitchFamily="50" charset="-128"/>
                <a:ea typeface="メイリオ" panose="020B0604030504040204" pitchFamily="50" charset="-128"/>
              </a:rPr>
              <a:t>すべての転送中のデータは暗号化された </a:t>
            </a:r>
            <a:r>
              <a:rPr lang="en-US" altLang="ja-JP" sz="1600" kern="100" dirty="0">
                <a:latin typeface="メイリオ" panose="020B0604030504040204" pitchFamily="50" charset="-128"/>
                <a:ea typeface="メイリオ" panose="020B0604030504040204" pitchFamily="50" charset="-128"/>
              </a:rPr>
              <a:t>SSL </a:t>
            </a:r>
            <a:r>
              <a:rPr lang="ja-JP" altLang="en-US" sz="1600" kern="100" dirty="0">
                <a:latin typeface="メイリオ" panose="020B0604030504040204" pitchFamily="50" charset="-128"/>
                <a:ea typeface="メイリオ" panose="020B0604030504040204" pitchFamily="50" charset="-128"/>
              </a:rPr>
              <a:t>接続経由で送信されること。保存中のデータは </a:t>
            </a:r>
            <a:r>
              <a:rPr lang="en-US" altLang="ja-JP" sz="1600" kern="100" dirty="0">
                <a:latin typeface="メイリオ" panose="020B0604030504040204" pitchFamily="50" charset="-128"/>
                <a:ea typeface="メイリオ" panose="020B0604030504040204" pitchFamily="50" charset="-128"/>
              </a:rPr>
              <a:t>Azure Files </a:t>
            </a:r>
            <a:r>
              <a:rPr lang="ja-JP" altLang="en-US" sz="1600" kern="100" dirty="0">
                <a:latin typeface="メイリオ" panose="020B0604030504040204" pitchFamily="50" charset="-128"/>
                <a:ea typeface="メイリオ" panose="020B0604030504040204" pitchFamily="50" charset="-128"/>
              </a:rPr>
              <a:t>ストレージで暗号化されること</a:t>
            </a:r>
          </a:p>
          <a:p>
            <a:r>
              <a:rPr lang="en-US" altLang="ja-JP" sz="2000" kern="100" dirty="0">
                <a:latin typeface="メイリオ" panose="020B0604030504040204" pitchFamily="50" charset="-128"/>
                <a:ea typeface="メイリオ" panose="020B0604030504040204" pitchFamily="50" charset="-128"/>
              </a:rPr>
              <a:t>ID </a:t>
            </a:r>
            <a:r>
              <a:rPr lang="ja-JP" altLang="en-US" sz="2000" kern="100" dirty="0">
                <a:latin typeface="メイリオ" panose="020B0604030504040204" pitchFamily="50" charset="-128"/>
                <a:ea typeface="メイリオ" panose="020B0604030504040204" pitchFamily="50" charset="-128"/>
              </a:rPr>
              <a:t>とアクセス管理</a:t>
            </a:r>
          </a:p>
          <a:p>
            <a:pPr lvl="1"/>
            <a:r>
              <a:rPr lang="en-US" altLang="ja-JP" sz="1600" kern="100" dirty="0">
                <a:latin typeface="メイリオ" panose="020B0604030504040204" pitchFamily="50" charset="-128"/>
                <a:ea typeface="メイリオ" panose="020B0604030504040204" pitchFamily="50" charset="-128"/>
              </a:rPr>
              <a:t>Azure Active Directory </a:t>
            </a:r>
            <a:r>
              <a:rPr lang="ja-JP" altLang="en-US" sz="1600" kern="100" dirty="0">
                <a:latin typeface="メイリオ" panose="020B0604030504040204" pitchFamily="50" charset="-128"/>
                <a:ea typeface="メイリオ" panose="020B0604030504040204" pitchFamily="50" charset="-128"/>
              </a:rPr>
              <a:t>サービスおよび</a:t>
            </a:r>
            <a:r>
              <a:rPr lang="en-US" altLang="ja-JP" sz="1600" kern="100" dirty="0">
                <a:latin typeface="メイリオ" panose="020B0604030504040204" pitchFamily="50" charset="-128"/>
                <a:ea typeface="メイリオ" panose="020B0604030504040204" pitchFamily="50" charset="-128"/>
              </a:rPr>
              <a:t>Azure AD Connect </a:t>
            </a:r>
            <a:r>
              <a:rPr lang="ja-JP" altLang="en-US" sz="1600" kern="100" dirty="0">
                <a:latin typeface="メイリオ" panose="020B0604030504040204" pitchFamily="50" charset="-128"/>
                <a:ea typeface="メイリオ" panose="020B0604030504040204" pitchFamily="50" charset="-128"/>
              </a:rPr>
              <a:t>によるオンプレミスの </a:t>
            </a:r>
            <a:r>
              <a:rPr lang="en-US" altLang="ja-JP" sz="1600" kern="100" dirty="0">
                <a:latin typeface="メイリオ" panose="020B0604030504040204" pitchFamily="50" charset="-128"/>
                <a:ea typeface="メイリオ" panose="020B0604030504040204" pitchFamily="50" charset="-128"/>
              </a:rPr>
              <a:t>Active Directory </a:t>
            </a:r>
            <a:r>
              <a:rPr lang="ja-JP" altLang="en-US" sz="1600" kern="100" dirty="0">
                <a:latin typeface="メイリオ" panose="020B0604030504040204" pitchFamily="50" charset="-128"/>
                <a:ea typeface="メイリオ" panose="020B0604030504040204" pitchFamily="50" charset="-128"/>
              </a:rPr>
              <a:t>ドメインへのハッシュ同期</a:t>
            </a:r>
          </a:p>
          <a:p>
            <a:r>
              <a:rPr lang="ja-JP" altLang="en-US" sz="2000" kern="100" dirty="0">
                <a:latin typeface="メイリオ" panose="020B0604030504040204" pitchFamily="50" charset="-128"/>
                <a:ea typeface="メイリオ" panose="020B0604030504040204" pitchFamily="50" charset="-128"/>
              </a:rPr>
              <a:t>ファイル ストレージのセキュリティ保護と一元化</a:t>
            </a:r>
          </a:p>
          <a:p>
            <a:pPr lvl="1"/>
            <a:r>
              <a:rPr lang="ja-JP" altLang="en-US" sz="1600" kern="100" dirty="0">
                <a:latin typeface="メイリオ" panose="020B0604030504040204" pitchFamily="50" charset="-128"/>
                <a:ea typeface="メイリオ" panose="020B0604030504040204" pitchFamily="50" charset="-128"/>
              </a:rPr>
              <a:t>一元化されたファイル ストレージおよび共有のために </a:t>
            </a:r>
            <a:r>
              <a:rPr lang="en-US" altLang="ja-JP" sz="1600" kern="100" dirty="0">
                <a:latin typeface="メイリオ" panose="020B0604030504040204" pitchFamily="50" charset="-128"/>
                <a:ea typeface="メイリオ" panose="020B0604030504040204" pitchFamily="50" charset="-128"/>
              </a:rPr>
              <a:t>Azure Files </a:t>
            </a:r>
            <a:r>
              <a:rPr lang="ja-JP" altLang="en-US" sz="1600" kern="100" dirty="0">
                <a:latin typeface="メイリオ" panose="020B0604030504040204" pitchFamily="50" charset="-128"/>
                <a:ea typeface="メイリオ" panose="020B0604030504040204" pitchFamily="50" charset="-128"/>
              </a:rPr>
              <a:t>が使用されること。ファイル アクセスは </a:t>
            </a:r>
            <a:r>
              <a:rPr lang="en-US" altLang="ja-JP" sz="1600" kern="100" dirty="0">
                <a:latin typeface="メイリオ" panose="020B0604030504040204" pitchFamily="50" charset="-128"/>
                <a:ea typeface="メイリオ" panose="020B0604030504040204" pitchFamily="50" charset="-128"/>
              </a:rPr>
              <a:t>Azure Active Directory </a:t>
            </a:r>
            <a:r>
              <a:rPr lang="ja-JP" altLang="en-US" sz="1600" kern="100" dirty="0">
                <a:latin typeface="メイリオ" panose="020B0604030504040204" pitchFamily="50" charset="-128"/>
                <a:ea typeface="メイリオ" panose="020B0604030504040204" pitchFamily="50" charset="-128"/>
              </a:rPr>
              <a:t>ロールを使用して制御されること</a:t>
            </a:r>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1189177"/>
            <a:ext cx="10956251" cy="6392942"/>
          </a:xfrm>
        </p:spPr>
        <p:txBody>
          <a:bodyPr>
            <a:noAutofit/>
          </a:bodyPr>
          <a:lstStyle/>
          <a:p>
            <a:r>
              <a:rPr lang="ja-JP" altLang="en-US" sz="2400" kern="100" dirty="0">
                <a:latin typeface="メイリオ" panose="020B0604030504040204" pitchFamily="50" charset="-128"/>
                <a:ea typeface="メイリオ" panose="020B0604030504040204" pitchFamily="50" charset="-128"/>
              </a:rPr>
              <a:t>リージョンおよびリソース グループ</a:t>
            </a:r>
          </a:p>
          <a:p>
            <a:pPr lvl="1"/>
            <a:r>
              <a:rPr lang="ja-JP" altLang="en-US" sz="1600" kern="100" dirty="0">
                <a:latin typeface="メイリオ" panose="020B0604030504040204" pitchFamily="50" charset="-128"/>
                <a:ea typeface="メイリオ" panose="020B0604030504040204" pitchFamily="50" charset="-128"/>
              </a:rPr>
              <a:t>カリフォルニア州およびバージニア州北部の待機時間を短縮するために、米国西部と米国東部のリージョンを </a:t>
            </a:r>
            <a:r>
              <a:rPr lang="en-US" altLang="ja-JP" sz="1600" kern="100" dirty="0">
                <a:latin typeface="メイリオ" panose="020B0604030504040204" pitchFamily="50" charset="-128"/>
                <a:ea typeface="メイリオ" panose="020B0604030504040204" pitchFamily="50" charset="-128"/>
              </a:rPr>
              <a:t>Azure </a:t>
            </a:r>
            <a:r>
              <a:rPr lang="ja-JP" altLang="en-US" sz="1600" kern="100" dirty="0">
                <a:latin typeface="メイリオ" panose="020B0604030504040204" pitchFamily="50" charset="-128"/>
                <a:ea typeface="メイリオ" panose="020B0604030504040204" pitchFamily="50" charset="-128"/>
              </a:rPr>
              <a:t>でピアリングすること</a:t>
            </a:r>
          </a:p>
          <a:p>
            <a:pPr lvl="1"/>
            <a:r>
              <a:rPr lang="en-US" altLang="ja-JP" sz="1600" kern="100" dirty="0">
                <a:latin typeface="メイリオ" panose="020B0604030504040204" pitchFamily="50" charset="-128"/>
                <a:ea typeface="メイリオ" panose="020B0604030504040204" pitchFamily="50" charset="-128"/>
              </a:rPr>
              <a:t>Window Virtual Desktop </a:t>
            </a:r>
            <a:r>
              <a:rPr lang="ja-JP" altLang="en-US" sz="1600" kern="100" dirty="0">
                <a:latin typeface="メイリオ" panose="020B0604030504040204" pitchFamily="50" charset="-128"/>
                <a:ea typeface="メイリオ" panose="020B0604030504040204" pitchFamily="50" charset="-128"/>
              </a:rPr>
              <a:t>インフラストラクチャに単一のリソース グループ</a:t>
            </a:r>
          </a:p>
          <a:p>
            <a:r>
              <a:rPr lang="ja-JP" altLang="en-US" sz="2400" kern="100" dirty="0">
                <a:latin typeface="メイリオ" panose="020B0604030504040204" pitchFamily="50" charset="-128"/>
                <a:ea typeface="メイリオ" panose="020B0604030504040204" pitchFamily="50" charset="-128"/>
              </a:rPr>
              <a:t>仮想ネットワーク</a:t>
            </a:r>
          </a:p>
          <a:p>
            <a:pPr lvl="1"/>
            <a:r>
              <a:rPr lang="en-US" altLang="ja-JP" sz="1400" kern="100" dirty="0">
                <a:latin typeface="メイリオ" panose="020B0604030504040204" pitchFamily="50" charset="-128"/>
                <a:ea typeface="メイリオ" panose="020B0604030504040204" pitchFamily="50" charset="-128"/>
              </a:rPr>
              <a:t>3 </a:t>
            </a:r>
            <a:r>
              <a:rPr lang="ja-JP" altLang="en-US" sz="1400" kern="100" dirty="0">
                <a:latin typeface="メイリオ" panose="020B0604030504040204" pitchFamily="50" charset="-128"/>
                <a:ea typeface="メイリオ" panose="020B0604030504040204" pitchFamily="50" charset="-128"/>
              </a:rPr>
              <a:t>つのピアリングされた </a:t>
            </a:r>
            <a:r>
              <a:rPr lang="en-US" altLang="ja-JP" sz="1400" kern="100" dirty="0">
                <a:latin typeface="メイリオ" panose="020B0604030504040204" pitchFamily="50" charset="-128"/>
                <a:ea typeface="メイリオ" panose="020B0604030504040204" pitchFamily="50" charset="-128"/>
              </a:rPr>
              <a:t>Vnet: </a:t>
            </a:r>
            <a:r>
              <a:rPr lang="ja-JP" altLang="en-US" sz="1400" kern="100" dirty="0">
                <a:latin typeface="メイリオ" panose="020B0604030504040204" pitchFamily="50" charset="-128"/>
                <a:ea typeface="メイリオ" panose="020B0604030504040204" pitchFamily="50" charset="-128"/>
              </a:rPr>
              <a:t>仮想デスクトップのホスト プール ネットワーク、</a:t>
            </a:r>
            <a:r>
              <a:rPr lang="en-US" altLang="ja-JP" sz="1400" kern="100" dirty="0">
                <a:latin typeface="メイリオ" panose="020B0604030504040204" pitchFamily="50" charset="-128"/>
                <a:ea typeface="メイリオ" panose="020B0604030504040204" pitchFamily="50" charset="-128"/>
              </a:rPr>
              <a:t>VPN </a:t>
            </a:r>
            <a:r>
              <a:rPr lang="ja-JP" altLang="en-US" sz="1400" kern="100" dirty="0">
                <a:latin typeface="メイリオ" panose="020B0604030504040204" pitchFamily="50" charset="-128"/>
                <a:ea typeface="メイリオ" panose="020B0604030504040204" pitchFamily="50" charset="-128"/>
              </a:rPr>
              <a:t>からオンプレミスへのネットワーク、および </a:t>
            </a:r>
            <a:r>
              <a:rPr lang="en-US" altLang="ja-JP" sz="1400" kern="100" dirty="0">
                <a:latin typeface="メイリオ" panose="020B0604030504040204" pitchFamily="50" charset="-128"/>
                <a:ea typeface="メイリオ" panose="020B0604030504040204" pitchFamily="50" charset="-128"/>
              </a:rPr>
              <a:t>Bastion </a:t>
            </a:r>
            <a:r>
              <a:rPr lang="ja-JP" altLang="en-US" sz="1400" kern="100" dirty="0">
                <a:latin typeface="メイリオ" panose="020B0604030504040204" pitchFamily="50" charset="-128"/>
                <a:ea typeface="メイリオ" panose="020B0604030504040204" pitchFamily="50" charset="-128"/>
              </a:rPr>
              <a:t>ホスト ネットワーク</a:t>
            </a:r>
          </a:p>
          <a:p>
            <a:pPr lvl="1"/>
            <a:r>
              <a:rPr lang="ja-JP" altLang="en-US" sz="1400" kern="100" dirty="0">
                <a:latin typeface="メイリオ" panose="020B0604030504040204" pitchFamily="50" charset="-128"/>
                <a:ea typeface="メイリオ" panose="020B0604030504040204" pitchFamily="50" charset="-128"/>
              </a:rPr>
              <a:t>パブリック </a:t>
            </a:r>
            <a:r>
              <a:rPr lang="en-US" altLang="ja-JP" sz="1400" kern="100" dirty="0">
                <a:latin typeface="メイリオ" panose="020B0604030504040204" pitchFamily="50" charset="-128"/>
                <a:ea typeface="メイリオ" panose="020B0604030504040204" pitchFamily="50" charset="-128"/>
              </a:rPr>
              <a:t>IP </a:t>
            </a:r>
            <a:r>
              <a:rPr lang="ja-JP" altLang="en-US" sz="1400" kern="100" dirty="0">
                <a:latin typeface="メイリオ" panose="020B0604030504040204" pitchFamily="50" charset="-128"/>
                <a:ea typeface="メイリオ" panose="020B0604030504040204" pitchFamily="50" charset="-128"/>
              </a:rPr>
              <a:t>の攻撃領域を削減するために、ホスト プールの仮想マシンの前でロード バランサーが使用される</a:t>
            </a:r>
          </a:p>
          <a:p>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からオンプレミスへのネットワーク</a:t>
            </a:r>
          </a:p>
          <a:p>
            <a:pPr lvl="1"/>
            <a:r>
              <a:rPr lang="ja-JP" altLang="en-US" sz="1400" kern="100" dirty="0">
                <a:latin typeface="メイリオ" panose="020B0604030504040204" pitchFamily="50" charset="-128"/>
                <a:ea typeface="メイリオ" panose="020B0604030504040204" pitchFamily="50" charset="-128"/>
              </a:rPr>
              <a:t>最小要件は </a:t>
            </a:r>
            <a:r>
              <a:rPr lang="en-US" altLang="ja-JP" sz="1400" kern="100" dirty="0">
                <a:latin typeface="メイリオ" panose="020B0604030504040204" pitchFamily="50" charset="-128"/>
                <a:ea typeface="メイリオ" panose="020B0604030504040204" pitchFamily="50" charset="-128"/>
              </a:rPr>
              <a:t>Azure Firewall </a:t>
            </a:r>
            <a:r>
              <a:rPr lang="ja-JP" altLang="en-US" sz="1400" kern="100" dirty="0">
                <a:latin typeface="メイリオ" panose="020B0604030504040204" pitchFamily="50" charset="-128"/>
                <a:ea typeface="メイリオ" panose="020B0604030504040204" pitchFamily="50" charset="-128"/>
              </a:rPr>
              <a:t>およびサイト間 </a:t>
            </a:r>
            <a:r>
              <a:rPr lang="en-US" altLang="ja-JP" sz="1400" kern="100" dirty="0">
                <a:latin typeface="メイリオ" panose="020B0604030504040204" pitchFamily="50" charset="-128"/>
                <a:ea typeface="メイリオ" panose="020B0604030504040204" pitchFamily="50" charset="-128"/>
              </a:rPr>
              <a:t>VPN</a:t>
            </a:r>
          </a:p>
          <a:p>
            <a:pPr lvl="1"/>
            <a:r>
              <a:rPr lang="ja-JP" altLang="en-US" sz="1400" kern="100" dirty="0">
                <a:latin typeface="メイリオ" panose="020B0604030504040204" pitchFamily="50" charset="-128"/>
                <a:ea typeface="メイリオ" panose="020B0604030504040204" pitchFamily="50" charset="-128"/>
              </a:rPr>
              <a:t>理想的なソリューションは </a:t>
            </a:r>
            <a:r>
              <a:rPr lang="en-US" altLang="ja-JP" sz="1400" kern="100" dirty="0">
                <a:latin typeface="メイリオ" panose="020B0604030504040204" pitchFamily="50" charset="-128"/>
                <a:ea typeface="メイリオ" panose="020B0604030504040204" pitchFamily="50" charset="-128"/>
              </a:rPr>
              <a:t>CA </a:t>
            </a:r>
            <a:r>
              <a:rPr lang="ja-JP" altLang="en-US" sz="1400" kern="100" dirty="0">
                <a:latin typeface="メイリオ" panose="020B0604030504040204" pitchFamily="50" charset="-128"/>
                <a:ea typeface="メイリオ" panose="020B0604030504040204" pitchFamily="50" charset="-128"/>
              </a:rPr>
              <a:t>および </a:t>
            </a:r>
            <a:r>
              <a:rPr lang="en-US" altLang="ja-JP" sz="1400" kern="100" dirty="0">
                <a:latin typeface="メイリオ" panose="020B0604030504040204" pitchFamily="50" charset="-128"/>
                <a:ea typeface="メイリオ" panose="020B0604030504040204" pitchFamily="50" charset="-128"/>
              </a:rPr>
              <a:t>VA </a:t>
            </a:r>
            <a:r>
              <a:rPr lang="ja-JP" altLang="en-US" sz="1400" kern="100" dirty="0">
                <a:latin typeface="メイリオ" panose="020B0604030504040204" pitchFamily="50" charset="-128"/>
                <a:ea typeface="メイリオ" panose="020B0604030504040204" pitchFamily="50" charset="-128"/>
              </a:rPr>
              <a:t>北部の本社への </a:t>
            </a:r>
            <a:r>
              <a:rPr lang="en-US" altLang="ja-JP" sz="1400" kern="100" dirty="0">
                <a:latin typeface="メイリオ" panose="020B0604030504040204" pitchFamily="50" charset="-128"/>
                <a:ea typeface="メイリオ" panose="020B0604030504040204" pitchFamily="50" charset="-128"/>
              </a:rPr>
              <a:t>ExpressRoute</a:t>
            </a:r>
          </a:p>
          <a:p>
            <a:r>
              <a:rPr lang="ja-JP" altLang="en-US" sz="2400" kern="100" dirty="0">
                <a:latin typeface="メイリオ" panose="020B0604030504040204" pitchFamily="50" charset="-128"/>
                <a:ea typeface="メイリオ" panose="020B0604030504040204" pitchFamily="50" charset="-128"/>
              </a:rPr>
              <a:t>監視およびアラート</a:t>
            </a:r>
          </a:p>
          <a:p>
            <a:pPr lvl="1"/>
            <a:r>
              <a:rPr lang="en-US" altLang="ja-JP" sz="1400" kern="100" dirty="0">
                <a:latin typeface="メイリオ" panose="020B0604030504040204" pitchFamily="50" charset="-128"/>
                <a:ea typeface="メイリオ" panose="020B0604030504040204" pitchFamily="50" charset="-128"/>
              </a:rPr>
              <a:t>Azure Monitor</a:t>
            </a:r>
          </a:p>
          <a:p>
            <a:pPr lvl="1"/>
            <a:r>
              <a:rPr lang="en-US" altLang="ja-JP" sz="1400" kern="100" dirty="0">
                <a:latin typeface="メイリオ" panose="020B0604030504040204" pitchFamily="50" charset="-128"/>
                <a:ea typeface="メイリオ" panose="020B0604030504040204" pitchFamily="50" charset="-128"/>
              </a:rPr>
              <a:t>Azure Log Analytics</a:t>
            </a:r>
          </a:p>
          <a:p>
            <a:pPr lvl="1"/>
            <a:r>
              <a:rPr lang="en-US" altLang="ja-JP" sz="1400" kern="100" dirty="0">
                <a:latin typeface="メイリオ" panose="020B0604030504040204" pitchFamily="50" charset="-128"/>
                <a:ea typeface="メイリオ" panose="020B0604030504040204" pitchFamily="50" charset="-128"/>
              </a:rPr>
              <a:t>Advanced Threat Protection (ATP)</a:t>
            </a:r>
          </a:p>
          <a:p>
            <a:pPr lvl="1"/>
            <a:r>
              <a:rPr lang="en-US" altLang="ja-JP" sz="1400" kern="100" dirty="0">
                <a:latin typeface="メイリオ" panose="020B0604030504040204" pitchFamily="50" charset="-128"/>
                <a:ea typeface="メイリオ" panose="020B0604030504040204" pitchFamily="50" charset="-128"/>
              </a:rPr>
              <a:t>Network Watcher</a:t>
            </a:r>
          </a:p>
          <a:p>
            <a:pPr lvl="1"/>
            <a:r>
              <a:rPr lang="en-US" altLang="ja-JP" sz="1400" kern="100" dirty="0">
                <a:latin typeface="メイリオ" panose="020B0604030504040204" pitchFamily="50" charset="-128"/>
                <a:ea typeface="メイリオ" panose="020B0604030504040204" pitchFamily="50" charset="-128"/>
              </a:rPr>
              <a:t>Service Map</a:t>
            </a:r>
          </a:p>
          <a:p>
            <a:pPr lvl="1"/>
            <a:r>
              <a:rPr lang="en-US" altLang="ja-JP" sz="1400" kern="100" dirty="0">
                <a:latin typeface="メイリオ" panose="020B0604030504040204" pitchFamily="50" charset="-128"/>
                <a:ea typeface="メイリオ" panose="020B0604030504040204" pitchFamily="50" charset="-128"/>
              </a:rPr>
              <a:t>Azure Security Center</a:t>
            </a:r>
          </a:p>
          <a:p>
            <a:pPr lvl="1"/>
            <a:r>
              <a:rPr lang="en-US" altLang="ja-JP" sz="1400" kern="100" dirty="0">
                <a:latin typeface="メイリオ" panose="020B0604030504040204" pitchFamily="50" charset="-128"/>
                <a:ea typeface="メイリオ" panose="020B0604030504040204" pitchFamily="50" charset="-128"/>
              </a:rPr>
              <a:t>Azure Sentinel</a:t>
            </a:r>
          </a:p>
          <a:p>
            <a:endParaRPr lang="ja-JP" altLang="en-US" sz="1800" kern="100" dirty="0">
              <a:latin typeface="メイリオ" panose="020B0604030504040204" pitchFamily="50" charset="-128"/>
              <a:ea typeface="メイリオ" panose="020B0604030504040204" pitchFamily="50" charset="-128"/>
            </a:endParaRPr>
          </a:p>
        </p:txBody>
      </p:sp>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ネットワーク接続</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sz="4400" kern="100" spc="0" dirty="0">
                <a:latin typeface="メイリオ" panose="020B0604030504040204" pitchFamily="50" charset="-128"/>
                <a:ea typeface="メイリオ" panose="020B0604030504040204" pitchFamily="50" charset="-128"/>
              </a:rPr>
              <a:t>Windows </a:t>
            </a:r>
            <a:r>
              <a:rPr lang="ja-JP" altLang="en-US" sz="4400" kern="100" spc="0" dirty="0">
                <a:latin typeface="メイリオ" panose="020B0604030504040204" pitchFamily="50" charset="-128"/>
                <a:ea typeface="メイリオ" panose="020B0604030504040204" pitchFamily="50" charset="-128"/>
              </a:rPr>
              <a:t>デスクトップ イメージ</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808000" cy="5327612"/>
          </a:xfrm>
        </p:spPr>
        <p:txBody>
          <a:bodyPr>
            <a:noAutofit/>
          </a:bodyPr>
          <a:lstStyle/>
          <a:p>
            <a:r>
              <a:rPr lang="ja-JP" altLang="en-US" sz="2700" kern="100" dirty="0">
                <a:latin typeface="メイリオ" panose="020B0604030504040204" pitchFamily="50" charset="-128"/>
                <a:ea typeface="メイリオ" panose="020B0604030504040204" pitchFamily="50" charset="-128"/>
              </a:rPr>
              <a:t>新しい </a:t>
            </a:r>
            <a:r>
              <a:rPr lang="en-US" altLang="ja-JP" sz="2700" kern="100" dirty="0">
                <a:latin typeface="メイリオ" panose="020B0604030504040204" pitchFamily="50" charset="-128"/>
                <a:ea typeface="メイリオ" panose="020B0604030504040204" pitchFamily="50" charset="-128"/>
              </a:rPr>
              <a:t>Windows 10 </a:t>
            </a:r>
            <a:r>
              <a:rPr lang="ja-JP" altLang="en-US" sz="2700" kern="100" dirty="0">
                <a:latin typeface="メイリオ" panose="020B0604030504040204" pitchFamily="50" charset="-128"/>
                <a:ea typeface="メイリオ" panose="020B0604030504040204" pitchFamily="50" charset="-128"/>
              </a:rPr>
              <a:t>マルチユーザー ワークスペースと </a:t>
            </a:r>
            <a:r>
              <a:rPr lang="en-US" altLang="ja-JP" sz="2700" kern="100" dirty="0">
                <a:latin typeface="メイリオ" panose="020B0604030504040204" pitchFamily="50" charset="-128"/>
                <a:ea typeface="メイリオ" panose="020B0604030504040204" pitchFamily="50" charset="-128"/>
              </a:rPr>
              <a:t>Office 365 ProPlus</a:t>
            </a:r>
          </a:p>
          <a:p>
            <a:r>
              <a:rPr lang="ja-JP" altLang="en-US" sz="2700" kern="100" dirty="0">
                <a:latin typeface="メイリオ" panose="020B0604030504040204" pitchFamily="50" charset="-128"/>
                <a:ea typeface="メイリオ" panose="020B0604030504040204" pitchFamily="50" charset="-128"/>
              </a:rPr>
              <a:t>現在の </a:t>
            </a:r>
            <a:r>
              <a:rPr lang="en-US" altLang="ja-JP" sz="2700" kern="100" dirty="0">
                <a:latin typeface="メイリオ" panose="020B0604030504040204" pitchFamily="50" charset="-128"/>
                <a:ea typeface="メイリオ" panose="020B0604030504040204" pitchFamily="50" charset="-128"/>
              </a:rPr>
              <a:t>Citrix </a:t>
            </a:r>
            <a:r>
              <a:rPr lang="ja-JP" altLang="en-US" sz="2700" kern="100" dirty="0">
                <a:latin typeface="メイリオ" panose="020B0604030504040204" pitchFamily="50" charset="-128"/>
                <a:ea typeface="メイリオ" panose="020B0604030504040204" pitchFamily="50" charset="-128"/>
              </a:rPr>
              <a:t>アプリ マーケットプレイスを介したアプリケーション配信</a:t>
            </a:r>
          </a:p>
          <a:p>
            <a:r>
              <a:rPr lang="en-US" altLang="ja-JP" sz="2700" kern="100" dirty="0">
                <a:latin typeface="メイリオ" panose="020B0604030504040204" pitchFamily="50" charset="-128"/>
                <a:ea typeface="メイリオ" panose="020B0604030504040204" pitchFamily="50" charset="-128"/>
              </a:rPr>
              <a:t>Cloud App Security </a:t>
            </a:r>
            <a:r>
              <a:rPr lang="ja-JP" altLang="en-US" sz="2700" kern="100" dirty="0">
                <a:latin typeface="メイリオ" panose="020B0604030504040204" pitchFamily="50" charset="-128"/>
                <a:ea typeface="メイリオ" panose="020B0604030504040204" pitchFamily="50" charset="-128"/>
              </a:rPr>
              <a:t>を通じて管理される承認済みのアプリケーション</a:t>
            </a:r>
          </a:p>
          <a:p>
            <a:r>
              <a:rPr lang="en-US" altLang="ja-JP" sz="2700" kern="100" dirty="0">
                <a:latin typeface="メイリオ" panose="020B0604030504040204" pitchFamily="50" charset="-128"/>
                <a:ea typeface="メイリオ" panose="020B0604030504040204" pitchFamily="50" charset="-128"/>
              </a:rPr>
              <a:t>WVD </a:t>
            </a:r>
            <a:r>
              <a:rPr lang="ja-JP" altLang="en-US" sz="2700" kern="100" dirty="0">
                <a:latin typeface="メイリオ" panose="020B0604030504040204" pitchFamily="50" charset="-128"/>
                <a:ea typeface="メイリオ" panose="020B0604030504040204" pitchFamily="50" charset="-128"/>
              </a:rPr>
              <a:t>によるマネージド イメージと代替オプションとしての </a:t>
            </a:r>
            <a:r>
              <a:rPr lang="en-US" altLang="ja-JP" sz="2700" kern="100" dirty="0">
                <a:latin typeface="メイリオ" panose="020B0604030504040204" pitchFamily="50" charset="-128"/>
                <a:ea typeface="メイリオ" panose="020B0604030504040204" pitchFamily="50" charset="-128"/>
              </a:rPr>
              <a:t>VHD </a:t>
            </a:r>
            <a:br>
              <a:rPr lang="en-US" altLang="ja-JP" sz="2700" kern="100" dirty="0">
                <a:latin typeface="メイリオ" panose="020B0604030504040204" pitchFamily="50" charset="-128"/>
                <a:ea typeface="メイリオ" panose="020B0604030504040204" pitchFamily="50" charset="-128"/>
              </a:rPr>
            </a:br>
            <a:r>
              <a:rPr lang="ja-JP" altLang="en-US" sz="2700" kern="100" dirty="0">
                <a:latin typeface="メイリオ" panose="020B0604030504040204" pitchFamily="50" charset="-128"/>
                <a:ea typeface="メイリオ" panose="020B0604030504040204" pitchFamily="50" charset="-128"/>
              </a:rPr>
              <a:t>イメージの作成</a:t>
            </a:r>
          </a:p>
          <a:p>
            <a:endParaRPr lang="ja-JP" altLang="en-US" sz="2700" kern="100" dirty="0">
              <a:latin typeface="メイリオ" panose="020B0604030504040204" pitchFamily="50" charset="-128"/>
              <a:ea typeface="メイリオ" panose="020B0604030504040204" pitchFamily="50" charset="-128"/>
            </a:endParaRPr>
          </a:p>
          <a:p>
            <a:r>
              <a:rPr lang="ja-JP" altLang="en-US" sz="3600" kern="100" dirty="0">
                <a:latin typeface="メイリオ" panose="020B0604030504040204" pitchFamily="50" charset="-128"/>
                <a:ea typeface="メイリオ" panose="020B0604030504040204" pitchFamily="50" charset="-128"/>
              </a:rPr>
              <a:t>ユーザー接続</a:t>
            </a:r>
          </a:p>
          <a:p>
            <a:r>
              <a:rPr lang="ja-JP" altLang="en-US" sz="2700" kern="100" dirty="0">
                <a:latin typeface="メイリオ" panose="020B0604030504040204" pitchFamily="50" charset="-128"/>
                <a:ea typeface="メイリオ" panose="020B0604030504040204" pitchFamily="50" charset="-128"/>
              </a:rPr>
              <a:t>これらのオプションがすべて実行可能 </a:t>
            </a:r>
            <a:r>
              <a:rPr lang="en-US" altLang="ja-JP" sz="2700" kern="100" dirty="0">
                <a:latin typeface="メイリオ" panose="020B0604030504040204" pitchFamily="50" charset="-128"/>
                <a:ea typeface="メイリオ" panose="020B0604030504040204" pitchFamily="50" charset="-128"/>
              </a:rPr>
              <a:t>–</a:t>
            </a:r>
            <a:endParaRPr lang="ja-JP" altLang="en-US" sz="2700" kern="100" dirty="0">
              <a:latin typeface="メイリオ" panose="020B0604030504040204" pitchFamily="50" charset="-128"/>
              <a:ea typeface="メイリオ" panose="020B0604030504040204" pitchFamily="50" charset="-128"/>
            </a:endParaRPr>
          </a:p>
          <a:p>
            <a:pPr lvl="1"/>
            <a:r>
              <a:rPr lang="ja-JP" altLang="en-US" sz="1800" kern="100" dirty="0">
                <a:latin typeface="メイリオ" panose="020B0604030504040204" pitchFamily="50" charset="-128"/>
                <a:ea typeface="メイリオ" panose="020B0604030504040204" pitchFamily="50" charset="-128"/>
              </a:rPr>
              <a:t>リモート デスクトップ クライアント</a:t>
            </a:r>
          </a:p>
          <a:p>
            <a:pPr lvl="1"/>
            <a:r>
              <a:rPr lang="en-US" altLang="ja-JP" sz="1800" kern="100" dirty="0">
                <a:latin typeface="メイリオ" panose="020B0604030504040204" pitchFamily="50" charset="-128"/>
                <a:ea typeface="メイリオ" panose="020B0604030504040204" pitchFamily="50" charset="-128"/>
              </a:rPr>
              <a:t>Web </a:t>
            </a:r>
            <a:r>
              <a:rPr lang="ja-JP" altLang="en-US" sz="1800" kern="100" dirty="0">
                <a:latin typeface="メイリオ" panose="020B0604030504040204" pitchFamily="50" charset="-128"/>
                <a:ea typeface="メイリオ" panose="020B0604030504040204" pitchFamily="50" charset="-128"/>
              </a:rPr>
              <a:t>クライアント</a:t>
            </a:r>
          </a:p>
          <a:p>
            <a:pPr lvl="1"/>
            <a:r>
              <a:rPr lang="en-US" altLang="ja-JP" sz="1800" kern="100" dirty="0">
                <a:latin typeface="メイリオ" panose="020B0604030504040204" pitchFamily="50" charset="-128"/>
                <a:ea typeface="メイリオ" panose="020B0604030504040204" pitchFamily="50" charset="-128"/>
              </a:rPr>
              <a:t>Apple iOS </a:t>
            </a:r>
            <a:r>
              <a:rPr lang="ja-JP" altLang="en-US" sz="1800" kern="100" dirty="0">
                <a:latin typeface="メイリオ" panose="020B0604030504040204" pitchFamily="50" charset="-128"/>
                <a:ea typeface="メイリオ" panose="020B0604030504040204" pitchFamily="50" charset="-128"/>
              </a:rPr>
              <a:t>または </a:t>
            </a:r>
            <a:r>
              <a:rPr lang="en-US" altLang="ja-JP" sz="1800" kern="100" dirty="0">
                <a:latin typeface="メイリオ" panose="020B0604030504040204" pitchFamily="50" charset="-128"/>
                <a:ea typeface="メイリオ" panose="020B0604030504040204" pitchFamily="50" charset="-128"/>
              </a:rPr>
              <a:t>Android </a:t>
            </a:r>
            <a:r>
              <a:rPr lang="ja-JP" altLang="en-US" sz="1800" kern="100" dirty="0">
                <a:latin typeface="メイリオ" panose="020B0604030504040204" pitchFamily="50" charset="-128"/>
                <a:ea typeface="メイリオ" panose="020B0604030504040204" pitchFamily="50" charset="-128"/>
              </a:rPr>
              <a:t>のリモート デスクトップ アプリ</a:t>
            </a:r>
          </a:p>
          <a:p>
            <a:endParaRPr lang="ja-JP" altLang="en-US" sz="2800"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sz="4400" kern="100" spc="0" dirty="0">
                <a:latin typeface="メイリオ" panose="020B0604030504040204" pitchFamily="50" charset="-128"/>
                <a:ea typeface="メイリオ" panose="020B0604030504040204" pitchFamily="50" charset="-128"/>
              </a:rPr>
              <a:t>Windows Virtual Desktop </a:t>
            </a:r>
            <a:r>
              <a:rPr lang="ja-JP" altLang="en-US" sz="4400" kern="100" spc="0" dirty="0">
                <a:latin typeface="メイリオ" panose="020B0604030504040204" pitchFamily="50" charset="-128"/>
                <a:ea typeface="メイリオ" panose="020B0604030504040204" pitchFamily="50" charset="-128"/>
              </a:rPr>
              <a:t>ホスト プール</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noAutofit/>
          </a:bodyPr>
          <a:lstStyle/>
          <a:p>
            <a:r>
              <a:rPr lang="ja-JP" altLang="en-US" sz="3200" kern="100" dirty="0">
                <a:latin typeface="メイリオ" panose="020B0604030504040204" pitchFamily="50" charset="-128"/>
                <a:ea typeface="メイリオ" panose="020B0604030504040204" pitchFamily="50" charset="-128"/>
              </a:rPr>
              <a:t>同時セッション数の定義 </a:t>
            </a:r>
            <a:r>
              <a:rPr lang="en-US" altLang="ja-JP" sz="3200" kern="100" dirty="0">
                <a:latin typeface="メイリオ" panose="020B0604030504040204" pitchFamily="50" charset="-128"/>
                <a:ea typeface="メイリオ" panose="020B0604030504040204" pitchFamily="50" charset="-128"/>
              </a:rPr>
              <a:t>-</a:t>
            </a:r>
          </a:p>
          <a:p>
            <a:pPr lvl="1"/>
            <a:r>
              <a:rPr lang="en-US" altLang="ja-JP" sz="2400" kern="100" dirty="0">
                <a:latin typeface="メイリオ" panose="020B0604030504040204" pitchFamily="50" charset="-128"/>
                <a:ea typeface="メイリオ" panose="020B0604030504040204" pitchFamily="50" charset="-128"/>
              </a:rPr>
              <a:t>250 </a:t>
            </a:r>
            <a:r>
              <a:rPr lang="ja-JP" altLang="en-US" sz="2400" kern="100" dirty="0">
                <a:latin typeface="メイリオ" panose="020B0604030504040204" pitchFamily="50" charset="-128"/>
                <a:ea typeface="メイリオ" panose="020B0604030504040204" pitchFamily="50" charset="-128"/>
              </a:rPr>
              <a:t>ユーザー</a:t>
            </a:r>
          </a:p>
          <a:p>
            <a:r>
              <a:rPr lang="ja-JP" altLang="en-US" sz="3200" kern="100" dirty="0">
                <a:latin typeface="メイリオ" panose="020B0604030504040204" pitchFamily="50" charset="-128"/>
                <a:ea typeface="メイリオ" panose="020B0604030504040204" pitchFamily="50" charset="-128"/>
              </a:rPr>
              <a:t>開発者、および知財部門と財務部門のユーザーのための単一のホスト プール</a:t>
            </a:r>
          </a:p>
          <a:p>
            <a:r>
              <a:rPr lang="ja-JP" altLang="en-US" sz="3200" kern="100" dirty="0">
                <a:latin typeface="メイリオ" panose="020B0604030504040204" pitchFamily="50" charset="-128"/>
                <a:ea typeface="メイリオ" panose="020B0604030504040204" pitchFamily="50" charset="-128"/>
              </a:rPr>
              <a:t>仮想マシンの可用性セットの作成 </a:t>
            </a:r>
            <a:r>
              <a:rPr lang="en-US" altLang="ja-JP" sz="3200" kern="100" dirty="0">
                <a:latin typeface="メイリオ" panose="020B0604030504040204" pitchFamily="50" charset="-128"/>
                <a:ea typeface="メイリオ" panose="020B0604030504040204" pitchFamily="50" charset="-128"/>
              </a:rPr>
              <a:t>-</a:t>
            </a:r>
          </a:p>
          <a:p>
            <a:pPr lvl="1"/>
            <a:r>
              <a:rPr lang="en-US" altLang="ja-JP" sz="2400" kern="100" dirty="0">
                <a:latin typeface="メイリオ" panose="020B0604030504040204" pitchFamily="50" charset="-128"/>
                <a:ea typeface="メイリオ" panose="020B0604030504040204" pitchFamily="50" charset="-128"/>
              </a:rPr>
              <a:t>25 </a:t>
            </a:r>
            <a:r>
              <a:rPr lang="ja-JP" altLang="en-US" sz="2400" kern="100" dirty="0">
                <a:latin typeface="メイリオ" panose="020B0604030504040204" pitchFamily="50" charset="-128"/>
                <a:ea typeface="メイリオ" panose="020B0604030504040204" pitchFamily="50" charset="-128"/>
              </a:rPr>
              <a:t>台の </a:t>
            </a:r>
            <a:r>
              <a:rPr lang="en-US" altLang="ja-JP" sz="2400" kern="100" dirty="0">
                <a:latin typeface="メイリオ" panose="020B0604030504040204" pitchFamily="50" charset="-128"/>
                <a:ea typeface="メイリオ" panose="020B0604030504040204" pitchFamily="50" charset="-128"/>
              </a:rPr>
              <a:t>DS4s v3 </a:t>
            </a:r>
            <a:r>
              <a:rPr lang="ja-JP" altLang="en-US" sz="2400" kern="100" dirty="0">
                <a:latin typeface="メイリオ" panose="020B0604030504040204" pitchFamily="50" charset="-128"/>
                <a:ea typeface="メイリオ" panose="020B0604030504040204" pitchFamily="50" charset="-128"/>
              </a:rPr>
              <a:t>仮想マシン </a:t>
            </a:r>
          </a:p>
          <a:p>
            <a:pPr lvl="1"/>
            <a:r>
              <a:rPr lang="ja-JP" altLang="en-US" sz="2400" kern="100" dirty="0">
                <a:latin typeface="メイリオ" panose="020B0604030504040204" pitchFamily="50" charset="-128"/>
                <a:ea typeface="メイリオ" panose="020B0604030504040204" pitchFamily="50" charset="-128"/>
              </a:rPr>
              <a:t>仮想マシンあたり </a:t>
            </a:r>
            <a:r>
              <a:rPr lang="en-US" altLang="ja-JP" sz="2400" kern="100" dirty="0">
                <a:latin typeface="メイリオ" panose="020B0604030504040204" pitchFamily="50" charset="-128"/>
                <a:ea typeface="メイリオ" panose="020B0604030504040204" pitchFamily="50" charset="-128"/>
              </a:rPr>
              <a:t>10 </a:t>
            </a:r>
            <a:r>
              <a:rPr lang="ja-JP" altLang="en-US" sz="2400" kern="100" dirty="0">
                <a:latin typeface="メイリオ" panose="020B0604030504040204" pitchFamily="50" charset="-128"/>
                <a:ea typeface="メイリオ" panose="020B0604030504040204" pitchFamily="50" charset="-128"/>
              </a:rPr>
              <a:t>人のユーザー</a:t>
            </a:r>
          </a:p>
          <a:p>
            <a:endParaRPr lang="ja-JP" altLang="en-US" sz="4000"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ソリューションの略図</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#1</a:t>
            </a:r>
            <a:b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ja-JP" altLang="en-US" sz="2800" kern="100" dirty="0">
                <a:solidFill>
                  <a:schemeClr val="tx1"/>
                </a:solidFill>
                <a:latin typeface="メイリオ" panose="020B0604030504040204" pitchFamily="50" charset="-128"/>
                <a:ea typeface="メイリオ" panose="020B0604030504040204" pitchFamily="50" charset="-128"/>
              </a:rPr>
              <a:t>反論</a:t>
            </a:r>
          </a:p>
          <a:p>
            <a:pPr marL="0" indent="0">
              <a:spcBef>
                <a:spcPts val="2400"/>
              </a:spcBef>
              <a:buNone/>
            </a:pPr>
            <a:r>
              <a:rPr lang="en-US" altLang="ja-JP" sz="2400" kern="100" dirty="0">
                <a:latin typeface="メイリオ" panose="020B0604030504040204" pitchFamily="50" charset="-128"/>
                <a:ea typeface="メイリオ" panose="020B0604030504040204" pitchFamily="50" charset="-128"/>
              </a:rPr>
              <a:t>Contoso </a:t>
            </a:r>
            <a:r>
              <a:rPr lang="ja-JP" altLang="en-US" sz="2400" kern="100" dirty="0">
                <a:latin typeface="メイリオ" panose="020B0604030504040204" pitchFamily="50" charset="-128"/>
                <a:ea typeface="メイリオ" panose="020B0604030504040204" pitchFamily="50" charset="-128"/>
              </a:rPr>
              <a:t>の </a:t>
            </a:r>
            <a:r>
              <a:rPr lang="en-US" altLang="ja-JP" sz="2400" kern="100" dirty="0">
                <a:latin typeface="メイリオ" panose="020B0604030504040204" pitchFamily="50" charset="-128"/>
                <a:ea typeface="メイリオ" panose="020B0604030504040204" pitchFamily="50" charset="-128"/>
              </a:rPr>
              <a:t>CTO </a:t>
            </a:r>
            <a:r>
              <a:rPr lang="ja-JP" altLang="en-US" sz="2400" kern="100" dirty="0">
                <a:latin typeface="メイリオ" panose="020B0604030504040204" pitchFamily="50" charset="-128"/>
                <a:ea typeface="メイリオ" panose="020B0604030504040204" pitchFamily="50" charset="-128"/>
              </a:rPr>
              <a:t>は、標準化されたデスクトップ イメージをサポートするために新しいワークステーションとモバイル デバイスに投資することを望んでいません。これらのデバイスで新しいイメージをサポートできるでしょうか。</a:t>
            </a:r>
          </a:p>
          <a:p>
            <a:pPr marL="0" indent="0">
              <a:buNone/>
            </a:pPr>
            <a:endParaRPr lang="ja-JP" altLang="en-US" sz="2800" kern="100" dirty="0">
              <a:solidFill>
                <a:schemeClr val="tx1"/>
              </a:solidFill>
              <a:latin typeface="メイリオ" panose="020B0604030504040204" pitchFamily="50" charset="-128"/>
              <a:ea typeface="メイリオ" panose="020B0604030504040204" pitchFamily="50" charset="-128"/>
            </a:endParaRPr>
          </a:p>
          <a:p>
            <a:pPr marL="0" indent="0">
              <a:buNone/>
            </a:pPr>
            <a:r>
              <a:rPr lang="ja-JP" altLang="en-US" sz="2800" kern="100" dirty="0">
                <a:solidFill>
                  <a:schemeClr val="tx1"/>
                </a:solidFill>
                <a:latin typeface="メイリオ" panose="020B0604030504040204" pitchFamily="50" charset="-128"/>
                <a:ea typeface="メイリオ" panose="020B0604030504040204" pitchFamily="50" charset="-128"/>
              </a:rPr>
              <a:t>考えられる回答</a:t>
            </a:r>
          </a:p>
          <a:p>
            <a:pPr marL="0" indent="0">
              <a:buNone/>
            </a:pPr>
            <a:r>
              <a:rPr lang="en-US" altLang="ja-JP" sz="2400" kern="100" dirty="0">
                <a:latin typeface="メイリオ" panose="020B0604030504040204" pitchFamily="50" charset="-128"/>
                <a:ea typeface="メイリオ" panose="020B0604030504040204" pitchFamily="50" charset="-128"/>
              </a:rPr>
              <a:t>Windows Virtual Desktop </a:t>
            </a:r>
            <a:r>
              <a:rPr lang="ja-JP" altLang="en-US" sz="2400" kern="100" dirty="0">
                <a:latin typeface="メイリオ" panose="020B0604030504040204" pitchFamily="50" charset="-128"/>
                <a:ea typeface="メイリオ" panose="020B0604030504040204" pitchFamily="50" charset="-128"/>
              </a:rPr>
              <a:t>では、ユーザーがそれぞれの仮想デスクトップにアクセスする方法において柔軟性があります。ワークステーション上の仮想デスクトップ、およびモバイル デバイス上のリモート デスクトップ アプリへの </a:t>
            </a:r>
            <a:r>
              <a:rPr lang="en-US" altLang="ja-JP" sz="2400" kern="100" dirty="0">
                <a:latin typeface="メイリオ" panose="020B0604030504040204" pitchFamily="50" charset="-128"/>
                <a:ea typeface="メイリオ" panose="020B0604030504040204" pitchFamily="50" charset="-128"/>
              </a:rPr>
              <a:t>Web </a:t>
            </a:r>
            <a:r>
              <a:rPr lang="ja-JP" altLang="en-US" sz="2400" kern="100" dirty="0">
                <a:latin typeface="メイリオ" panose="020B0604030504040204" pitchFamily="50" charset="-128"/>
                <a:ea typeface="メイリオ" panose="020B0604030504040204" pitchFamily="50" charset="-128"/>
              </a:rPr>
              <a:t>ブラウザー アクセスを利用するよう設計されています。</a:t>
            </a: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#2</a:t>
            </a:r>
            <a:b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ja-JP" altLang="en-US" sz="3600" kern="100" dirty="0">
                <a:solidFill>
                  <a:schemeClr val="tx1"/>
                </a:solidFill>
                <a:latin typeface="メイリオ" panose="020B0604030504040204" pitchFamily="50" charset="-128"/>
                <a:ea typeface="メイリオ" panose="020B0604030504040204" pitchFamily="50" charset="-128"/>
              </a:rPr>
              <a:t>反論</a:t>
            </a:r>
          </a:p>
          <a:p>
            <a:pPr marL="0" indent="0">
              <a:spcBef>
                <a:spcPts val="2400"/>
              </a:spcBef>
              <a:buNone/>
            </a:pPr>
            <a:r>
              <a:rPr lang="en-US" altLang="ja-JP" sz="2400" kern="100" dirty="0">
                <a:latin typeface="メイリオ" panose="020B0604030504040204" pitchFamily="50" charset="-128"/>
                <a:ea typeface="メイリオ" panose="020B0604030504040204" pitchFamily="50" charset="-128"/>
              </a:rPr>
              <a:t>Contoso </a:t>
            </a:r>
            <a:r>
              <a:rPr lang="ja-JP" altLang="en-US" sz="2400" kern="100" dirty="0">
                <a:latin typeface="メイリオ" panose="020B0604030504040204" pitchFamily="50" charset="-128"/>
                <a:ea typeface="メイリオ" panose="020B0604030504040204" pitchFamily="50" charset="-128"/>
              </a:rPr>
              <a:t>の </a:t>
            </a:r>
            <a:r>
              <a:rPr lang="en-US" altLang="ja-JP" sz="2400" kern="100" dirty="0">
                <a:latin typeface="メイリオ" panose="020B0604030504040204" pitchFamily="50" charset="-128"/>
                <a:ea typeface="メイリオ" panose="020B0604030504040204" pitchFamily="50" charset="-128"/>
              </a:rPr>
              <a:t>CISO </a:t>
            </a:r>
            <a:r>
              <a:rPr lang="ja-JP" altLang="en-US" sz="2400" kern="100" dirty="0">
                <a:latin typeface="メイリオ" panose="020B0604030504040204" pitchFamily="50" charset="-128"/>
                <a:ea typeface="メイリオ" panose="020B0604030504040204" pitchFamily="50" charset="-128"/>
              </a:rPr>
              <a:t>を、データが漏えいすることはないと説得する必要があります。マイクロソフトはデータ保護にどのように対応しますか。</a:t>
            </a:r>
            <a:r>
              <a:rPr lang="ja-JP" altLang="en-US" sz="2400" b="1" kern="100" dirty="0">
                <a:solidFill>
                  <a:schemeClr val="tx1"/>
                </a:solidFill>
                <a:latin typeface="メイリオ" panose="020B0604030504040204" pitchFamily="50" charset="-128"/>
                <a:ea typeface="メイリオ" panose="020B0604030504040204" pitchFamily="50" charset="-128"/>
              </a:rPr>
              <a:t> </a:t>
            </a:r>
          </a:p>
          <a:p>
            <a:pPr marL="0" lvl="0" indent="0">
              <a:buNone/>
            </a:pPr>
            <a:endParaRPr lang="ja-JP" altLang="en-US" sz="1300" kern="100" dirty="0">
              <a:solidFill>
                <a:schemeClr val="tx1"/>
              </a:solidFill>
              <a:latin typeface="メイリオ" panose="020B0604030504040204" pitchFamily="50" charset="-128"/>
              <a:ea typeface="メイリオ" panose="020B0604030504040204" pitchFamily="50" charset="-128"/>
            </a:endParaRPr>
          </a:p>
          <a:p>
            <a:pPr marL="0" lvl="0" indent="0">
              <a:buNone/>
            </a:pPr>
            <a:r>
              <a:rPr lang="ja-JP" altLang="en-US" sz="3600" kern="100" dirty="0">
                <a:solidFill>
                  <a:schemeClr val="tx1"/>
                </a:solidFill>
                <a:latin typeface="メイリオ" panose="020B0604030504040204" pitchFamily="50" charset="-128"/>
                <a:ea typeface="メイリオ" panose="020B0604030504040204" pitchFamily="50" charset="-128"/>
              </a:rPr>
              <a:t>考えられる回答</a:t>
            </a:r>
          </a:p>
          <a:p>
            <a:pPr marL="0" lvl="0" indent="0">
              <a:buNone/>
            </a:pPr>
            <a:endParaRPr lang="ja-JP" altLang="en-US" sz="1300" kern="100" dirty="0">
              <a:latin typeface="メイリオ" panose="020B0604030504040204" pitchFamily="50" charset="-128"/>
              <a:ea typeface="メイリオ" panose="020B0604030504040204" pitchFamily="50" charset="-128"/>
            </a:endParaRPr>
          </a:p>
          <a:p>
            <a:pPr marL="0" lvl="0" indent="0">
              <a:buNone/>
            </a:pPr>
            <a:r>
              <a:rPr lang="en-US" altLang="ja-JP" sz="2400" kern="100" dirty="0">
                <a:latin typeface="メイリオ" panose="020B0604030504040204" pitchFamily="50" charset="-128"/>
                <a:ea typeface="メイリオ" panose="020B0604030504040204" pitchFamily="50" charset="-128"/>
              </a:rPr>
              <a:t>Contoso Healthcare </a:t>
            </a:r>
            <a:r>
              <a:rPr lang="ja-JP" altLang="en-US" sz="2400" kern="100" dirty="0">
                <a:latin typeface="メイリオ" panose="020B0604030504040204" pitchFamily="50" charset="-128"/>
                <a:ea typeface="メイリオ" panose="020B0604030504040204" pitchFamily="50" charset="-128"/>
              </a:rPr>
              <a:t>のために設計されたソリューションには、</a:t>
            </a:r>
            <a:r>
              <a:rPr lang="en-US" altLang="ja-JP" sz="2400" kern="100" dirty="0">
                <a:latin typeface="メイリオ" panose="020B0604030504040204" pitchFamily="50" charset="-128"/>
                <a:ea typeface="メイリオ" panose="020B0604030504040204" pitchFamily="50" charset="-128"/>
              </a:rPr>
              <a:t>Microsoft 365 E5 </a:t>
            </a:r>
            <a:r>
              <a:rPr lang="ja-JP" altLang="en-US" sz="2400" kern="100" dirty="0">
                <a:latin typeface="メイリオ" panose="020B0604030504040204" pitchFamily="50" charset="-128"/>
                <a:ea typeface="メイリオ" panose="020B0604030504040204" pitchFamily="50" charset="-128"/>
              </a:rPr>
              <a:t>の </a:t>
            </a:r>
            <a:r>
              <a:rPr lang="en-US" altLang="ja-JP" sz="2400" kern="100" dirty="0">
                <a:latin typeface="メイリオ" panose="020B0604030504040204" pitchFamily="50" charset="-128"/>
                <a:ea typeface="メイリオ" panose="020B0604030504040204" pitchFamily="50" charset="-128"/>
              </a:rPr>
              <a:t>Enterprise Mobility + Security (EMS) E5 </a:t>
            </a:r>
            <a:r>
              <a:rPr lang="ja-JP" altLang="en-US" sz="2400" kern="100" dirty="0">
                <a:latin typeface="メイリオ" panose="020B0604030504040204" pitchFamily="50" charset="-128"/>
                <a:ea typeface="メイリオ" panose="020B0604030504040204" pitchFamily="50" charset="-128"/>
              </a:rPr>
              <a:t>が含まれます。これにより、機密データを分類し、アクティビティを監査するためのデータおよび情報保護機能の完全なスイートが提供されます。また、</a:t>
            </a:r>
            <a:r>
              <a:rPr lang="en-US" altLang="ja-JP" sz="2400" kern="100" dirty="0">
                <a:latin typeface="メイリオ" panose="020B0604030504040204" pitchFamily="50" charset="-128"/>
                <a:ea typeface="メイリオ" panose="020B0604030504040204" pitchFamily="50" charset="-128"/>
              </a:rPr>
              <a:t>Cloud App Security </a:t>
            </a:r>
            <a:r>
              <a:rPr lang="ja-JP" altLang="en-US" sz="2400" kern="100" dirty="0">
                <a:latin typeface="メイリオ" panose="020B0604030504040204" pitchFamily="50" charset="-128"/>
                <a:ea typeface="メイリオ" panose="020B0604030504040204" pitchFamily="50" charset="-128"/>
              </a:rPr>
              <a:t>を使用して、未承認のファイル共有サービスへのアクセスをブロックして、ユーザーが保護されていない場所にファイルをコピーするのを防止することもできます。データ保護コントロールは、</a:t>
            </a:r>
            <a:r>
              <a:rPr lang="en-US" altLang="ja-JP" sz="2400" kern="100" dirty="0">
                <a:latin typeface="メイリオ" panose="020B0604030504040204" pitchFamily="50" charset="-128"/>
                <a:ea typeface="メイリオ" panose="020B0604030504040204" pitchFamily="50" charset="-128"/>
              </a:rPr>
              <a:t>Microsoft 365 </a:t>
            </a:r>
            <a:r>
              <a:rPr lang="ja-JP" altLang="en-US" sz="2400" kern="100" dirty="0">
                <a:latin typeface="メイリオ" panose="020B0604030504040204" pitchFamily="50" charset="-128"/>
                <a:ea typeface="メイリオ" panose="020B0604030504040204" pitchFamily="50" charset="-128"/>
              </a:rPr>
              <a:t>のセキュリティ アドバイザーと、</a:t>
            </a:r>
            <a:r>
              <a:rPr lang="en-US" altLang="ja-JP" sz="2400" kern="100" dirty="0">
                <a:latin typeface="メイリオ" panose="020B0604030504040204" pitchFamily="50" charset="-128"/>
                <a:ea typeface="メイリオ" panose="020B0604030504040204" pitchFamily="50" charset="-128"/>
              </a:rPr>
              <a:t>Azure Security Center </a:t>
            </a:r>
            <a:r>
              <a:rPr lang="ja-JP" altLang="en-US" sz="2400" kern="100" dirty="0">
                <a:latin typeface="メイリオ" panose="020B0604030504040204" pitchFamily="50" charset="-128"/>
                <a:ea typeface="メイリオ" panose="020B0604030504040204" pitchFamily="50" charset="-128"/>
              </a:rPr>
              <a:t>を介して監視できます。</a:t>
            </a: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ステップ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1: </a:t>
            </a:r>
            <a:r>
              <a:rPr lang="ja-JP" altLang="en-US" sz="4400" kern="100" spc="0" dirty="0">
                <a:solidFill>
                  <a:schemeClr val="tx1"/>
                </a:solidFill>
                <a:latin typeface="メイリオ" panose="020B0604030504040204" pitchFamily="50" charset="-128"/>
                <a:ea typeface="メイリオ" panose="020B0604030504040204" pitchFamily="50" charset="-128"/>
                <a:cs typeface="Segoe UI Light" panose="020B0502040204020203" pitchFamily="34" charset="0"/>
              </a:rPr>
              <a:t>顧客のケース スタディの確認</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noAutofit/>
          </a:bodyPr>
          <a:lstStyle/>
          <a:p>
            <a:pPr>
              <a:lnSpc>
                <a:spcPct val="90000"/>
              </a:lnSpc>
              <a:spcAft>
                <a:spcPts val="600"/>
              </a:spcAft>
            </a:pPr>
            <a:r>
              <a:rPr lang="ja-JP" altLang="en-US" sz="3600" kern="100" dirty="0">
                <a:latin typeface="メイリオ" panose="020B0604030504040204" pitchFamily="50" charset="-128"/>
                <a:ea typeface="メイリオ" panose="020B0604030504040204" pitchFamily="50" charset="-128"/>
              </a:rPr>
              <a:t>成果</a:t>
            </a:r>
          </a:p>
          <a:p>
            <a:pPr>
              <a:lnSpc>
                <a:spcPct val="90000"/>
              </a:lnSpc>
              <a:spcAft>
                <a:spcPts val="600"/>
              </a:spcAft>
            </a:pP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顧客のニーズの分析</a:t>
            </a:r>
          </a:p>
          <a:p>
            <a:pPr>
              <a:lnSpc>
                <a:spcPct val="90000"/>
              </a:lnSpc>
              <a:spcAft>
                <a:spcPts val="600"/>
              </a:spcAft>
            </a:pPr>
            <a:endParaRPr lang="ja-JP" altLang="en-US" sz="2400" kern="100">
              <a:latin typeface="メイリオ" panose="020B0604030504040204" pitchFamily="50" charset="-128"/>
              <a:ea typeface="メイリオ" panose="020B0604030504040204" pitchFamily="50" charset="-128"/>
            </a:endParaRPr>
          </a:p>
          <a:p>
            <a:pPr>
              <a:lnSpc>
                <a:spcPct val="90000"/>
              </a:lnSpc>
              <a:spcAft>
                <a:spcPts val="600"/>
              </a:spcAft>
            </a:pPr>
            <a:r>
              <a:rPr lang="ja-JP" altLang="en-US" sz="3600" kern="100">
                <a:latin typeface="メイリオ" panose="020B0604030504040204" pitchFamily="50" charset="-128"/>
                <a:ea typeface="メイリオ" panose="020B0604030504040204" pitchFamily="50" charset="-128"/>
              </a:rPr>
              <a:t>所要</a:t>
            </a:r>
            <a:r>
              <a:rPr lang="ja-JP" altLang="en-US" sz="3600" kern="100" dirty="0">
                <a:latin typeface="メイリオ" panose="020B0604030504040204" pitchFamily="50" charset="-128"/>
                <a:ea typeface="メイリオ" panose="020B0604030504040204" pitchFamily="50" charset="-128"/>
              </a:rPr>
              <a:t>時間</a:t>
            </a:r>
          </a:p>
          <a:p>
            <a:pPr>
              <a:lnSpc>
                <a:spcPct val="90000"/>
              </a:lnSpc>
              <a:spcAft>
                <a:spcPts val="600"/>
              </a:spcAft>
            </a:pPr>
            <a:r>
              <a:rPr lang="en-US" altLang="ja-JP" sz="2400" kern="100" dirty="0">
                <a:latin typeface="メイリオ" panose="020B0604030504040204" pitchFamily="50" charset="-128"/>
                <a:ea typeface="メイリオ" panose="020B0604030504040204" pitchFamily="50" charset="-128"/>
                <a:cs typeface="Segoe UI Semilight" panose="020B0402040204020203" pitchFamily="34" charset="0"/>
              </a:rPr>
              <a:t>15 </a:t>
            </a:r>
            <a:r>
              <a:rPr lang="ja-JP" altLang="en-US" sz="2400" kern="100" dirty="0">
                <a:latin typeface="メイリオ" panose="020B0604030504040204" pitchFamily="50" charset="-128"/>
                <a:ea typeface="メイリオ" panose="020B0604030504040204" pitchFamily="50" charset="-128"/>
                <a:cs typeface="Segoe UI Semilight" panose="020B0402040204020203" pitchFamily="34" charset="0"/>
              </a:rPr>
              <a:t>分</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#3</a:t>
            </a:r>
            <a:b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ja-JP" altLang="en-US" sz="3600" kern="100" dirty="0">
                <a:solidFill>
                  <a:schemeClr val="tx1"/>
                </a:solidFill>
                <a:latin typeface="メイリオ" panose="020B0604030504040204" pitchFamily="50" charset="-128"/>
                <a:ea typeface="メイリオ" panose="020B0604030504040204" pitchFamily="50" charset="-128"/>
              </a:rPr>
              <a:t>反論</a:t>
            </a:r>
          </a:p>
          <a:p>
            <a:pPr marL="0" indent="0">
              <a:spcBef>
                <a:spcPts val="2400"/>
              </a:spcBef>
              <a:buNone/>
            </a:pPr>
            <a:r>
              <a:rPr lang="en-US" altLang="ja-JP" sz="2400" kern="100" dirty="0">
                <a:latin typeface="メイリオ" panose="020B0604030504040204" pitchFamily="50" charset="-128"/>
                <a:ea typeface="メイリオ" panose="020B0604030504040204" pitchFamily="50" charset="-128"/>
              </a:rPr>
              <a:t>Contoso </a:t>
            </a:r>
            <a:r>
              <a:rPr lang="ja-JP" altLang="en-US" sz="2400" kern="100" dirty="0">
                <a:latin typeface="メイリオ" panose="020B0604030504040204" pitchFamily="50" charset="-128"/>
                <a:ea typeface="メイリオ" panose="020B0604030504040204" pitchFamily="50" charset="-128"/>
              </a:rPr>
              <a:t>ではデスクトップ イメージ上のすべてのアクティビティをログ記録して監査できる必要があります。クラウドおよびオンプレミス環境上でこれにどのように対処できるでしょうか。</a:t>
            </a:r>
            <a:r>
              <a:rPr lang="ja-JP" altLang="en-US" sz="2400" b="1" kern="100" dirty="0">
                <a:solidFill>
                  <a:schemeClr val="tx1"/>
                </a:solidFill>
                <a:latin typeface="メイリオ" panose="020B0604030504040204" pitchFamily="50" charset="-128"/>
                <a:ea typeface="メイリオ" panose="020B0604030504040204" pitchFamily="50" charset="-128"/>
              </a:rPr>
              <a:t> </a:t>
            </a:r>
          </a:p>
          <a:p>
            <a:pPr marL="0" indent="0">
              <a:spcBef>
                <a:spcPts val="2400"/>
              </a:spcBef>
              <a:buNone/>
            </a:pPr>
            <a:endParaRPr lang="ja-JP" altLang="en-US" sz="1300" b="1" kern="100" dirty="0">
              <a:solidFill>
                <a:schemeClr val="tx1"/>
              </a:solidFill>
              <a:latin typeface="メイリオ" panose="020B0604030504040204" pitchFamily="50" charset="-128"/>
              <a:ea typeface="メイリオ" panose="020B0604030504040204" pitchFamily="50" charset="-128"/>
            </a:endParaRPr>
          </a:p>
          <a:p>
            <a:pPr marL="0" lvl="0" indent="0">
              <a:buNone/>
            </a:pPr>
            <a:r>
              <a:rPr lang="ja-JP" altLang="en-US" sz="3600" kern="100" dirty="0">
                <a:solidFill>
                  <a:schemeClr val="tx1"/>
                </a:solidFill>
                <a:latin typeface="メイリオ" panose="020B0604030504040204" pitchFamily="50" charset="-128"/>
                <a:ea typeface="メイリオ" panose="020B0604030504040204" pitchFamily="50" charset="-128"/>
              </a:rPr>
              <a:t>考えられる回答</a:t>
            </a:r>
          </a:p>
          <a:p>
            <a:pPr marL="0" lvl="0" indent="0">
              <a:buNone/>
            </a:pPr>
            <a:endParaRPr lang="ja-JP" altLang="en-US" sz="1300" kern="100" dirty="0">
              <a:latin typeface="メイリオ" panose="020B0604030504040204" pitchFamily="50" charset="-128"/>
              <a:ea typeface="メイリオ" panose="020B0604030504040204" pitchFamily="50" charset="-128"/>
            </a:endParaRPr>
          </a:p>
          <a:p>
            <a:pPr marL="0" lvl="0" indent="0">
              <a:buNone/>
            </a:pPr>
            <a:r>
              <a:rPr lang="en-US" altLang="ja-JP" sz="2400" kern="100" dirty="0">
                <a:latin typeface="メイリオ" panose="020B0604030504040204" pitchFamily="50" charset="-128"/>
                <a:ea typeface="メイリオ" panose="020B0604030504040204" pitchFamily="50" charset="-128"/>
              </a:rPr>
              <a:t>Azure Monitor </a:t>
            </a:r>
            <a:r>
              <a:rPr lang="ja-JP" altLang="en-US" sz="2400" kern="100" dirty="0">
                <a:latin typeface="メイリオ" panose="020B0604030504040204" pitchFamily="50" charset="-128"/>
                <a:ea typeface="メイリオ" panose="020B0604030504040204" pitchFamily="50" charset="-128"/>
              </a:rPr>
              <a:t>および </a:t>
            </a:r>
            <a:r>
              <a:rPr lang="en-US" altLang="ja-JP" sz="2400" kern="100" dirty="0">
                <a:latin typeface="メイリオ" panose="020B0604030504040204" pitchFamily="50" charset="-128"/>
                <a:ea typeface="メイリオ" panose="020B0604030504040204" pitchFamily="50" charset="-128"/>
              </a:rPr>
              <a:t>Azure Log Analytics </a:t>
            </a:r>
            <a:r>
              <a:rPr lang="ja-JP" altLang="en-US" sz="2400" kern="100" dirty="0">
                <a:latin typeface="メイリオ" panose="020B0604030504040204" pitchFamily="50" charset="-128"/>
                <a:ea typeface="メイリオ" panose="020B0604030504040204" pitchFamily="50" charset="-128"/>
              </a:rPr>
              <a:t>は、</a:t>
            </a:r>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環境内で有効化されます。</a:t>
            </a:r>
            <a:r>
              <a:rPr lang="en-US" altLang="ja-JP" sz="2400" kern="100" dirty="0">
                <a:latin typeface="メイリオ" panose="020B0604030504040204" pitchFamily="50" charset="-128"/>
                <a:ea typeface="メイリオ" panose="020B0604030504040204" pitchFamily="50" charset="-128"/>
              </a:rPr>
              <a:t>Azure Monitor </a:t>
            </a:r>
            <a:r>
              <a:rPr lang="ja-JP" altLang="en-US" sz="2400" kern="100" dirty="0">
                <a:latin typeface="メイリオ" panose="020B0604030504040204" pitchFamily="50" charset="-128"/>
                <a:ea typeface="メイリオ" panose="020B0604030504040204" pitchFamily="50" charset="-128"/>
              </a:rPr>
              <a:t>エージェントがオンプレミスの仮想マシンに展開され、インフラストラクチャ全体のアクティビティを監視します。</a:t>
            </a: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#4</a:t>
            </a:r>
            <a:b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ja-JP" altLang="en-US" sz="3600" kern="100" dirty="0">
                <a:solidFill>
                  <a:schemeClr val="tx1"/>
                </a:solidFill>
                <a:latin typeface="メイリオ" panose="020B0604030504040204" pitchFamily="50" charset="-128"/>
                <a:ea typeface="メイリオ" panose="020B0604030504040204" pitchFamily="50" charset="-128"/>
              </a:rPr>
              <a:t>反論</a:t>
            </a:r>
          </a:p>
          <a:p>
            <a:pPr marL="0" indent="0">
              <a:spcBef>
                <a:spcPts val="2400"/>
              </a:spcBef>
              <a:buNone/>
            </a:pPr>
            <a:r>
              <a:rPr lang="ja-JP" altLang="en-US" sz="2400" kern="100" dirty="0">
                <a:latin typeface="メイリオ" panose="020B0604030504040204" pitchFamily="50" charset="-128"/>
                <a:ea typeface="メイリオ" panose="020B0604030504040204" pitchFamily="50" charset="-128"/>
              </a:rPr>
              <a:t>要件を満たすためには、クラウドと既存のデータ センター間の接続はセキュアで信頼性が高いものである必要があります。どのようにこの点を解決し、監視できるでしょうか。</a:t>
            </a:r>
            <a:r>
              <a:rPr lang="ja-JP" altLang="en-US" sz="2400" b="1" kern="100" dirty="0">
                <a:solidFill>
                  <a:schemeClr val="tx1"/>
                </a:solidFill>
                <a:latin typeface="メイリオ" panose="020B0604030504040204" pitchFamily="50" charset="-128"/>
                <a:ea typeface="メイリオ" panose="020B0604030504040204" pitchFamily="50" charset="-128"/>
              </a:rPr>
              <a:t> </a:t>
            </a:r>
          </a:p>
          <a:p>
            <a:pPr marL="0" indent="0">
              <a:spcBef>
                <a:spcPts val="2400"/>
              </a:spcBef>
              <a:buNone/>
            </a:pPr>
            <a:endParaRPr lang="ja-JP" altLang="en-US" sz="1300" b="1" kern="100">
              <a:solidFill>
                <a:schemeClr val="tx1"/>
              </a:solidFill>
              <a:latin typeface="メイリオ" panose="020B0604030504040204" pitchFamily="50" charset="-128"/>
              <a:ea typeface="メイリオ" panose="020B0604030504040204" pitchFamily="50" charset="-128"/>
            </a:endParaRPr>
          </a:p>
          <a:p>
            <a:pPr marL="0" lvl="0" indent="0">
              <a:buNone/>
            </a:pPr>
            <a:r>
              <a:rPr lang="ja-JP" altLang="en-US" sz="3600" kern="100">
                <a:solidFill>
                  <a:schemeClr val="tx1"/>
                </a:solidFill>
                <a:latin typeface="メイリオ" panose="020B0604030504040204" pitchFamily="50" charset="-128"/>
                <a:ea typeface="メイリオ" panose="020B0604030504040204" pitchFamily="50" charset="-128"/>
              </a:rPr>
              <a:t>考えられる</a:t>
            </a:r>
            <a:r>
              <a:rPr lang="ja-JP" altLang="en-US" sz="3600" kern="100" dirty="0">
                <a:solidFill>
                  <a:schemeClr val="tx1"/>
                </a:solidFill>
                <a:latin typeface="メイリオ" panose="020B0604030504040204" pitchFamily="50" charset="-128"/>
                <a:ea typeface="メイリオ" panose="020B0604030504040204" pitchFamily="50" charset="-128"/>
              </a:rPr>
              <a:t>回答</a:t>
            </a:r>
          </a:p>
          <a:p>
            <a:pPr marL="0" lvl="0" indent="0">
              <a:buNone/>
            </a:pPr>
            <a:endParaRPr lang="ja-JP" altLang="en-US" sz="1300" kern="100">
              <a:latin typeface="メイリオ" panose="020B0604030504040204" pitchFamily="50" charset="-128"/>
              <a:ea typeface="メイリオ" panose="020B0604030504040204" pitchFamily="50" charset="-128"/>
            </a:endParaRPr>
          </a:p>
          <a:p>
            <a:pPr marL="0" lvl="0" indent="0">
              <a:buNone/>
            </a:pPr>
            <a:r>
              <a:rPr lang="ja-JP" altLang="en-US" sz="2400" kern="100">
                <a:latin typeface="メイリオ" panose="020B0604030504040204" pitchFamily="50" charset="-128"/>
                <a:ea typeface="メイリオ" panose="020B0604030504040204" pitchFamily="50" charset="-128"/>
              </a:rPr>
              <a:t>初期</a:t>
            </a:r>
            <a:r>
              <a:rPr lang="ja-JP" altLang="en-US" sz="2400" kern="100" dirty="0">
                <a:latin typeface="メイリオ" panose="020B0604030504040204" pitchFamily="50" charset="-128"/>
                <a:ea typeface="メイリオ" panose="020B0604030504040204" pitchFamily="50" charset="-128"/>
              </a:rPr>
              <a:t>設計で、</a:t>
            </a:r>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からデトロイトのデータ センターへのセキュアで暗号化されたサイト間 </a:t>
            </a:r>
            <a:r>
              <a:rPr lang="en-US" altLang="ja-JP" sz="2400" kern="100" dirty="0">
                <a:latin typeface="メイリオ" panose="020B0604030504040204" pitchFamily="50" charset="-128"/>
                <a:ea typeface="メイリオ" panose="020B0604030504040204" pitchFamily="50" charset="-128"/>
              </a:rPr>
              <a:t>VPN </a:t>
            </a:r>
            <a:r>
              <a:rPr lang="ja-JP" altLang="en-US" sz="2400" kern="100" dirty="0">
                <a:latin typeface="メイリオ" panose="020B0604030504040204" pitchFamily="50" charset="-128"/>
                <a:ea typeface="メイリオ" panose="020B0604030504040204" pitchFamily="50" charset="-128"/>
              </a:rPr>
              <a:t>接続が利用されます。</a:t>
            </a:r>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からデトロイトのデータ センターへのプライベート専用接続を提供するために、</a:t>
            </a:r>
            <a:r>
              <a:rPr lang="en-US" altLang="ja-JP" sz="2400" kern="100" dirty="0">
                <a:latin typeface="メイリオ" panose="020B0604030504040204" pitchFamily="50" charset="-128"/>
                <a:ea typeface="メイリオ" panose="020B0604030504040204" pitchFamily="50" charset="-128"/>
              </a:rPr>
              <a:t>Azure ExpressRoute </a:t>
            </a:r>
            <a:r>
              <a:rPr lang="ja-JP" altLang="en-US" sz="2400" kern="100" dirty="0">
                <a:latin typeface="メイリオ" panose="020B0604030504040204" pitchFamily="50" charset="-128"/>
                <a:ea typeface="メイリオ" panose="020B0604030504040204" pitchFamily="50" charset="-128"/>
              </a:rPr>
              <a:t>接続を利用するオプションも提供されます。接続のネットワーク トラフィックとスループットを監視するために </a:t>
            </a:r>
            <a:r>
              <a:rPr lang="en-US" altLang="ja-JP" sz="2400" kern="100" dirty="0">
                <a:latin typeface="メイリオ" panose="020B0604030504040204" pitchFamily="50" charset="-128"/>
                <a:ea typeface="メイリオ" panose="020B0604030504040204" pitchFamily="50" charset="-128"/>
              </a:rPr>
              <a:t>Network Watcher </a:t>
            </a:r>
            <a:r>
              <a:rPr lang="ja-JP" altLang="en-US" sz="2400" kern="100" dirty="0">
                <a:latin typeface="メイリオ" panose="020B0604030504040204" pitchFamily="50" charset="-128"/>
                <a:ea typeface="メイリオ" panose="020B0604030504040204" pitchFamily="50" charset="-128"/>
              </a:rPr>
              <a:t>が使用されます。</a:t>
            </a:r>
            <a:r>
              <a:rPr lang="en-US" altLang="ja-JP" sz="2400" kern="100" dirty="0">
                <a:latin typeface="メイリオ" panose="020B0604030504040204" pitchFamily="50" charset="-128"/>
                <a:ea typeface="メイリオ" panose="020B0604030504040204" pitchFamily="50" charset="-128"/>
              </a:rPr>
              <a:t>Azure Security Center </a:t>
            </a:r>
            <a:r>
              <a:rPr lang="ja-JP" altLang="en-US" sz="2400" kern="100" dirty="0">
                <a:latin typeface="メイリオ" panose="020B0604030504040204" pitchFamily="50" charset="-128"/>
                <a:ea typeface="メイリオ" panose="020B0604030504040204" pitchFamily="50" charset="-128"/>
              </a:rPr>
              <a:t>および </a:t>
            </a:r>
            <a:r>
              <a:rPr lang="en-US" altLang="ja-JP" sz="2400" kern="100" dirty="0">
                <a:latin typeface="メイリオ" panose="020B0604030504040204" pitchFamily="50" charset="-128"/>
                <a:ea typeface="メイリオ" panose="020B0604030504040204" pitchFamily="50" charset="-128"/>
              </a:rPr>
              <a:t>Advanced Threat Protection </a:t>
            </a:r>
            <a:r>
              <a:rPr lang="ja-JP" altLang="en-US" sz="2400" kern="100" dirty="0">
                <a:latin typeface="メイリオ" panose="020B0604030504040204" pitchFamily="50" charset="-128"/>
                <a:ea typeface="メイリオ" panose="020B0604030504040204" pitchFamily="50" charset="-128"/>
              </a:rPr>
              <a:t>は、潜在的な脆弱性と脅威を監視し、アラートを設定するために配備されます。</a:t>
            </a: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反論への推奨される対応 </a:t>
            </a:r>
            <a:r>
              <a:rPr lang="en-US" altLang="ja-JP"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#5</a:t>
            </a:r>
            <a:br>
              <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br>
            <a:endParaRPr lang="ja-JP" altLang="en-US" sz="4400" kern="100" spc="0" dirty="0">
              <a:solidFill>
                <a:schemeClr val="tx1"/>
              </a:solidFill>
              <a:latin typeface="メイリオ" panose="020B0604030504040204" pitchFamily="50" charset="-128"/>
              <a:ea typeface="メイリオ" panose="020B0604030504040204" pitchFamily="50" charset="-128"/>
              <a:cs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ja-JP" altLang="en-US" sz="2800" kern="100" dirty="0">
                <a:solidFill>
                  <a:schemeClr val="tx1"/>
                </a:solidFill>
                <a:latin typeface="メイリオ" panose="020B0604030504040204" pitchFamily="50" charset="-128"/>
                <a:ea typeface="メイリオ" panose="020B0604030504040204" pitchFamily="50" charset="-128"/>
              </a:rPr>
              <a:t>反論</a:t>
            </a:r>
          </a:p>
          <a:p>
            <a:pPr marL="0" indent="0">
              <a:buNone/>
            </a:pPr>
            <a:endParaRPr lang="ja-JP" altLang="en-US" sz="1300" kern="100" dirty="0">
              <a:latin typeface="メイリオ" panose="020B0604030504040204" pitchFamily="50" charset="-128"/>
              <a:ea typeface="メイリオ" panose="020B0604030504040204" pitchFamily="50" charset="-128"/>
            </a:endParaRPr>
          </a:p>
          <a:p>
            <a:pPr marL="0" indent="0">
              <a:buNone/>
            </a:pPr>
            <a:r>
              <a:rPr lang="en-US" altLang="ja-JP" sz="2400" kern="100" dirty="0">
                <a:latin typeface="メイリオ" panose="020B0604030504040204" pitchFamily="50" charset="-128"/>
                <a:ea typeface="メイリオ" panose="020B0604030504040204" pitchFamily="50" charset="-128"/>
              </a:rPr>
              <a:t>Contoso </a:t>
            </a:r>
            <a:r>
              <a:rPr lang="ja-JP" altLang="en-US" sz="2400" kern="100" dirty="0">
                <a:latin typeface="メイリオ" panose="020B0604030504040204" pitchFamily="50" charset="-128"/>
                <a:ea typeface="メイリオ" panose="020B0604030504040204" pitchFamily="50" charset="-128"/>
              </a:rPr>
              <a:t>は、現在のデータ センターにかなりの設備投資を行ってきているため、それらを使用停止にすることは望んでいません。現在のデータ センターをサポートするよう、どのようにインフラストラクチャを設計できますか。</a:t>
            </a:r>
          </a:p>
          <a:p>
            <a:pPr marL="0" indent="0">
              <a:buNone/>
            </a:pPr>
            <a:endParaRPr lang="ja-JP" altLang="en-US" sz="1300" kern="100" dirty="0">
              <a:solidFill>
                <a:schemeClr val="tx1"/>
              </a:solidFill>
              <a:latin typeface="メイリオ" panose="020B0604030504040204" pitchFamily="50" charset="-128"/>
              <a:ea typeface="メイリオ" panose="020B0604030504040204" pitchFamily="50" charset="-128"/>
            </a:endParaRPr>
          </a:p>
          <a:p>
            <a:pPr marL="0" indent="0">
              <a:buNone/>
            </a:pPr>
            <a:r>
              <a:rPr lang="ja-JP" altLang="en-US" sz="2800" kern="100" dirty="0">
                <a:solidFill>
                  <a:schemeClr val="tx1"/>
                </a:solidFill>
                <a:latin typeface="メイリオ" panose="020B0604030504040204" pitchFamily="50" charset="-128"/>
                <a:ea typeface="メイリオ" panose="020B0604030504040204" pitchFamily="50" charset="-128"/>
              </a:rPr>
              <a:t>考えられる回答</a:t>
            </a:r>
          </a:p>
          <a:p>
            <a:pPr marL="0" indent="0">
              <a:buNone/>
            </a:pPr>
            <a:endParaRPr lang="ja-JP" altLang="en-US" sz="1300" kern="100" dirty="0">
              <a:latin typeface="メイリオ" panose="020B0604030504040204" pitchFamily="50" charset="-128"/>
              <a:ea typeface="メイリオ" panose="020B0604030504040204" pitchFamily="50" charset="-128"/>
            </a:endParaRPr>
          </a:p>
          <a:p>
            <a:pPr marL="0" indent="0">
              <a:buNone/>
            </a:pPr>
            <a:r>
              <a:rPr lang="en-US" altLang="ja-JP" sz="2400" kern="100" dirty="0">
                <a:latin typeface="メイリオ" panose="020B0604030504040204" pitchFamily="50" charset="-128"/>
                <a:ea typeface="メイリオ" panose="020B0604030504040204" pitchFamily="50" charset="-128"/>
              </a:rPr>
              <a:t>Citrix </a:t>
            </a:r>
            <a:r>
              <a:rPr lang="ja-JP" altLang="en-US" sz="2400" kern="100" dirty="0">
                <a:latin typeface="メイリオ" panose="020B0604030504040204" pitchFamily="50" charset="-128"/>
                <a:ea typeface="メイリオ" panose="020B0604030504040204" pitchFamily="50" charset="-128"/>
              </a:rPr>
              <a:t>を介して、現在のアプリケーション配信構成を標準化された </a:t>
            </a:r>
            <a:r>
              <a:rPr lang="en-US" altLang="ja-JP" sz="2400" kern="100" dirty="0">
                <a:latin typeface="メイリオ" panose="020B0604030504040204" pitchFamily="50" charset="-128"/>
                <a:ea typeface="メイリオ" panose="020B0604030504040204" pitchFamily="50" charset="-128"/>
              </a:rPr>
              <a:t>Windows Virtual Desktop </a:t>
            </a:r>
            <a:r>
              <a:rPr lang="ja-JP" altLang="en-US" sz="2400" kern="100" dirty="0">
                <a:latin typeface="メイリオ" panose="020B0604030504040204" pitchFamily="50" charset="-128"/>
                <a:ea typeface="メイリオ" panose="020B0604030504040204" pitchFamily="50" charset="-128"/>
              </a:rPr>
              <a:t>イメージに統合するようにソリューションが設計されています。さらに、</a:t>
            </a:r>
            <a:r>
              <a:rPr lang="en-US" altLang="ja-JP" sz="2400" kern="100" dirty="0">
                <a:latin typeface="メイリオ" panose="020B0604030504040204" pitchFamily="50" charset="-128"/>
                <a:ea typeface="メイリオ" panose="020B0604030504040204" pitchFamily="50" charset="-128"/>
              </a:rPr>
              <a:t>Azure AD Connect </a:t>
            </a:r>
            <a:r>
              <a:rPr lang="ja-JP" altLang="en-US" sz="2400" kern="100" dirty="0">
                <a:latin typeface="メイリオ" panose="020B0604030504040204" pitchFamily="50" charset="-128"/>
                <a:ea typeface="メイリオ" panose="020B0604030504040204" pitchFamily="50" charset="-128"/>
              </a:rPr>
              <a:t>がハッシュ同期と共に使用されることで、</a:t>
            </a:r>
            <a:r>
              <a:rPr lang="en-US" altLang="ja-JP" sz="2400" kern="100" dirty="0">
                <a:latin typeface="メイリオ" panose="020B0604030504040204" pitchFamily="50" charset="-128"/>
                <a:ea typeface="メイリオ" panose="020B0604030504040204" pitchFamily="50" charset="-128"/>
              </a:rPr>
              <a:t>Azure Active Directory ID </a:t>
            </a:r>
            <a:r>
              <a:rPr lang="ja-JP" altLang="en-US" sz="2400" kern="100" dirty="0">
                <a:latin typeface="メイリオ" panose="020B0604030504040204" pitchFamily="50" charset="-128"/>
                <a:ea typeface="メイリオ" panose="020B0604030504040204" pitchFamily="50" charset="-128"/>
              </a:rPr>
              <a:t>管理と既存のオンプレミス </a:t>
            </a:r>
            <a:r>
              <a:rPr lang="en-US" altLang="ja-JP" sz="2400" kern="100" dirty="0">
                <a:latin typeface="メイリオ" panose="020B0604030504040204" pitchFamily="50" charset="-128"/>
                <a:ea typeface="メイリオ" panose="020B0604030504040204" pitchFamily="50" charset="-128"/>
              </a:rPr>
              <a:t>Active Directory </a:t>
            </a:r>
            <a:r>
              <a:rPr lang="ja-JP" altLang="en-US" sz="2400" kern="100" dirty="0">
                <a:latin typeface="メイリオ" panose="020B0604030504040204" pitchFamily="50" charset="-128"/>
                <a:ea typeface="メイリオ" panose="020B0604030504040204" pitchFamily="50" charset="-128"/>
              </a:rPr>
              <a:t>ドメイン間でのシングル サインオン環境を提供します。ハードウェアは現在のデータ センター内で減価償却されるため、アプリケーション サーバーは </a:t>
            </a:r>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に移行でき、</a:t>
            </a:r>
            <a:r>
              <a:rPr lang="en-US" altLang="ja-JP" sz="2400" kern="100" dirty="0">
                <a:latin typeface="メイリオ" panose="020B0604030504040204" pitchFamily="50" charset="-128"/>
                <a:ea typeface="メイリオ" panose="020B0604030504040204" pitchFamily="50" charset="-128"/>
              </a:rPr>
              <a:t>Windows Virtual Desktop </a:t>
            </a:r>
            <a:r>
              <a:rPr lang="ja-JP" altLang="en-US" sz="2400" kern="100" dirty="0">
                <a:latin typeface="メイリオ" panose="020B0604030504040204" pitchFamily="50" charset="-128"/>
                <a:ea typeface="メイリオ" panose="020B0604030504040204" pitchFamily="50" charset="-128"/>
              </a:rPr>
              <a:t>イメージはこれらのサーバーの新しい場所に更新することができます。</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お客様の声</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noAutofit/>
          </a:bodyPr>
          <a:lstStyle/>
          <a:p>
            <a:pPr marL="0" indent="0">
              <a:buNone/>
            </a:pPr>
            <a:r>
              <a:rPr lang="ja-JP" altLang="en-US" sz="3200" kern="100" dirty="0">
                <a:latin typeface="メイリオ" panose="020B0604030504040204" pitchFamily="50" charset="-128"/>
                <a:ea typeface="メイリオ" panose="020B0604030504040204" pitchFamily="50" charset="-128"/>
              </a:rPr>
              <a:t>「</a:t>
            </a:r>
            <a:r>
              <a:rPr lang="en-US" altLang="ja-JP" sz="3200" kern="100" dirty="0">
                <a:latin typeface="メイリオ" panose="020B0604030504040204" pitchFamily="50" charset="-128"/>
                <a:ea typeface="メイリオ" panose="020B0604030504040204" pitchFamily="50" charset="-128"/>
              </a:rPr>
              <a:t>Azure </a:t>
            </a:r>
            <a:r>
              <a:rPr lang="ja-JP" altLang="en-US" sz="3200" kern="100" dirty="0">
                <a:latin typeface="メイリオ" panose="020B0604030504040204" pitchFamily="50" charset="-128"/>
                <a:ea typeface="メイリオ" panose="020B0604030504040204" pitchFamily="50" charset="-128"/>
              </a:rPr>
              <a:t>によって、</a:t>
            </a:r>
            <a:r>
              <a:rPr lang="en-US" altLang="ja-JP" sz="3200" kern="100" dirty="0">
                <a:latin typeface="メイリオ" panose="020B0604030504040204" pitchFamily="50" charset="-128"/>
                <a:ea typeface="メイリオ" panose="020B0604030504040204" pitchFamily="50" charset="-128"/>
              </a:rPr>
              <a:t>Contoso Healthcare </a:t>
            </a:r>
            <a:r>
              <a:rPr lang="ja-JP" altLang="en-US" sz="3200" kern="100" dirty="0">
                <a:latin typeface="メイリオ" panose="020B0604030504040204" pitchFamily="50" charset="-128"/>
                <a:ea typeface="メイリオ" panose="020B0604030504040204" pitchFamily="50" charset="-128"/>
              </a:rPr>
              <a:t>と共に成長することが可能な、セキュアで管理しやすいインフラストラクチャを設計できました。この幅広さと奥深さによって、当社のビジネス ニーズと、アプリケーションの規制要件の両方を満たすことが可能になります。言うまでもなく、医療従事者が、必要な時に、必要な患者データに確実にアクセスすることが可能になります。」</a:t>
            </a:r>
          </a:p>
          <a:p>
            <a:pPr marL="0" indent="0">
              <a:buNone/>
            </a:pPr>
            <a:endParaRPr lang="ja-JP" altLang="en-US" sz="3200" kern="100" dirty="0">
              <a:latin typeface="メイリオ" panose="020B0604030504040204" pitchFamily="50" charset="-128"/>
              <a:ea typeface="メイリオ" panose="020B0604030504040204" pitchFamily="50" charset="-128"/>
            </a:endParaRPr>
          </a:p>
          <a:p>
            <a:pPr marL="0" indent="0">
              <a:buNone/>
            </a:pPr>
            <a:r>
              <a:rPr lang="en-US" altLang="ja-JP" sz="3200" kern="100" dirty="0">
                <a:latin typeface="メイリオ" panose="020B0604030504040204" pitchFamily="50" charset="-128"/>
                <a:ea typeface="メイリオ" panose="020B0604030504040204" pitchFamily="50" charset="-128"/>
              </a:rPr>
              <a:t>Ken Greenwald </a:t>
            </a:r>
            <a:r>
              <a:rPr lang="ja-JP" altLang="en-US" sz="3200" kern="100" dirty="0">
                <a:latin typeface="メイリオ" panose="020B0604030504040204" pitchFamily="50" charset="-128"/>
                <a:ea typeface="メイリオ" panose="020B0604030504040204" pitchFamily="50" charset="-128"/>
              </a:rPr>
              <a:t>氏、</a:t>
            </a:r>
            <a:r>
              <a:rPr lang="en-US" altLang="ja-JP" sz="3200" kern="100" dirty="0">
                <a:latin typeface="メイリオ" panose="020B0604030504040204" pitchFamily="50" charset="-128"/>
                <a:ea typeface="メイリオ" panose="020B0604030504040204" pitchFamily="50" charset="-128"/>
              </a:rPr>
              <a:t>CTO</a:t>
            </a:r>
            <a:r>
              <a:rPr lang="ja-JP" altLang="en-US" sz="3200" kern="100" dirty="0">
                <a:latin typeface="メイリオ" panose="020B0604030504040204" pitchFamily="50" charset="-128"/>
                <a:ea typeface="メイリオ" panose="020B0604030504040204" pitchFamily="50" charset="-128"/>
              </a:rPr>
              <a:t>、</a:t>
            </a:r>
            <a:r>
              <a:rPr lang="en-US" altLang="ja-JP" sz="3200" kern="100" dirty="0">
                <a:latin typeface="メイリオ" panose="020B0604030504040204" pitchFamily="50" charset="-128"/>
                <a:ea typeface="メイリオ" panose="020B0604030504040204" pitchFamily="50" charset="-128"/>
              </a:rPr>
              <a:t>Contoso Healthcare</a:t>
            </a:r>
          </a:p>
          <a:p>
            <a:pPr marL="0" indent="0">
              <a:buNone/>
            </a:pPr>
            <a:endParaRPr lang="ja-JP" altLang="en-US"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顧客の状況</a:t>
            </a:r>
            <a:br>
              <a:rPr lang="ja-JP" altLang="en-US" kern="100" spc="0" dirty="0">
                <a:latin typeface="メイリオ" panose="020B0604030504040204" pitchFamily="50" charset="-128"/>
                <a:ea typeface="メイリオ" panose="020B0604030504040204" pitchFamily="50" charset="-128"/>
              </a:rPr>
            </a:br>
            <a:endParaRPr lang="ja-JP" altLang="en-US" kern="100" spc="0" dirty="0">
              <a:latin typeface="メイリオ" panose="020B0604030504040204" pitchFamily="50" charset="-128"/>
              <a:ea typeface="メイリオ" panose="020B0604030504040204" pitchFamily="50" charset="-128"/>
            </a:endParaRPr>
          </a:p>
        </p:txBody>
      </p:sp>
      <p:sp>
        <p:nvSpPr>
          <p:cNvPr id="3" name="Content Placeholder 2"/>
          <p:cNvSpPr>
            <a:spLocks noGrp="1"/>
          </p:cNvSpPr>
          <p:nvPr>
            <p:ph type="body" sz="quarter" idx="10"/>
          </p:nvPr>
        </p:nvSpPr>
        <p:spPr>
          <a:xfrm>
            <a:off x="269239" y="1189177"/>
            <a:ext cx="11653523" cy="4807470"/>
          </a:xfrm>
        </p:spPr>
        <p:txBody>
          <a:bodyPr>
            <a:noAutofit/>
          </a:bodyPr>
          <a:lstStyle/>
          <a:p>
            <a:pPr marL="0" lvl="0" indent="0">
              <a:buNone/>
            </a:pPr>
            <a:r>
              <a:rPr lang="en-US" altLang="ja-JP" sz="3200" b="1" kern="100" dirty="0">
                <a:latin typeface="メイリオ" panose="020B0604030504040204" pitchFamily="50" charset="-128"/>
                <a:ea typeface="メイリオ" panose="020B0604030504040204" pitchFamily="50" charset="-128"/>
                <a:cs typeface="Segoe UI Semibold" panose="020B0702040204020203" pitchFamily="34" charset="0"/>
              </a:rPr>
              <a:t>Contoso Healthcare</a:t>
            </a:r>
          </a:p>
          <a:p>
            <a:pPr lvl="0"/>
            <a:r>
              <a:rPr lang="ja-JP" altLang="en-US" sz="2800" kern="100" dirty="0">
                <a:latin typeface="メイリオ" panose="020B0604030504040204" pitchFamily="50" charset="-128"/>
                <a:ea typeface="メイリオ" panose="020B0604030504040204" pitchFamily="50" charset="-128"/>
              </a:rPr>
              <a:t>医療提供者</a:t>
            </a:r>
          </a:p>
          <a:p>
            <a:pPr lvl="0"/>
            <a:r>
              <a:rPr lang="en-US" altLang="ja-JP" sz="2800" kern="100" dirty="0">
                <a:latin typeface="メイリオ" panose="020B0604030504040204" pitchFamily="50" charset="-128"/>
                <a:ea typeface="メイリオ" panose="020B0604030504040204" pitchFamily="50" charset="-128"/>
              </a:rPr>
              <a:t>2 </a:t>
            </a:r>
            <a:r>
              <a:rPr lang="ja-JP" altLang="en-US" sz="2800" kern="100" dirty="0">
                <a:latin typeface="メイリオ" panose="020B0604030504040204" pitchFamily="50" charset="-128"/>
                <a:ea typeface="メイリオ" panose="020B0604030504040204" pitchFamily="50" charset="-128"/>
              </a:rPr>
              <a:t>億米ドルの年間収益</a:t>
            </a:r>
          </a:p>
          <a:p>
            <a:pPr lvl="0"/>
            <a:r>
              <a:rPr lang="ja-JP" altLang="en-US" sz="2800" kern="100" dirty="0">
                <a:latin typeface="メイリオ" panose="020B0604030504040204" pitchFamily="50" charset="-128"/>
                <a:ea typeface="メイリオ" panose="020B0604030504040204" pitchFamily="50" charset="-128"/>
              </a:rPr>
              <a:t>国営企業</a:t>
            </a:r>
          </a:p>
          <a:p>
            <a:pPr lvl="1"/>
            <a:r>
              <a:rPr lang="ja-JP" altLang="en-US" sz="2800" kern="100" dirty="0">
                <a:latin typeface="メイリオ" panose="020B0604030504040204" pitchFamily="50" charset="-128"/>
                <a:ea typeface="メイリオ" panose="020B0604030504040204" pitchFamily="50" charset="-128"/>
              </a:rPr>
              <a:t>本拠地</a:t>
            </a:r>
            <a:r>
              <a:rPr lang="en-US" altLang="ja-JP" sz="2800" kern="100" dirty="0">
                <a:latin typeface="メイリオ" panose="020B0604030504040204" pitchFamily="50" charset="-128"/>
                <a:ea typeface="メイリオ" panose="020B0604030504040204" pitchFamily="50" charset="-128"/>
              </a:rPr>
              <a:t>: </a:t>
            </a:r>
            <a:r>
              <a:rPr lang="ja-JP" altLang="en-US" sz="2800" kern="100" dirty="0">
                <a:latin typeface="メイリオ" panose="020B0604030504040204" pitchFamily="50" charset="-128"/>
                <a:ea typeface="メイリオ" panose="020B0604030504040204" pitchFamily="50" charset="-128"/>
              </a:rPr>
              <a:t>カリフォルニア州ロサンゼルス</a:t>
            </a:r>
          </a:p>
          <a:p>
            <a:pPr lvl="1"/>
            <a:r>
              <a:rPr lang="ja-JP" altLang="en-US" sz="2800" kern="100" dirty="0">
                <a:latin typeface="メイリオ" panose="020B0604030504040204" pitchFamily="50" charset="-128"/>
                <a:ea typeface="メイリオ" panose="020B0604030504040204" pitchFamily="50" charset="-128"/>
              </a:rPr>
              <a:t>北米全体に連携病院とクリニックのネットワーク。買収による成長</a:t>
            </a:r>
          </a:p>
          <a:p>
            <a:pPr lvl="1"/>
            <a:r>
              <a:rPr lang="ja-JP" altLang="en-US" sz="2800" kern="100" dirty="0">
                <a:latin typeface="メイリオ" panose="020B0604030504040204" pitchFamily="50" charset="-128"/>
                <a:ea typeface="メイリオ" panose="020B0604030504040204" pitchFamily="50" charset="-128"/>
              </a:rPr>
              <a:t>現在、非臨床ユーザーのために </a:t>
            </a:r>
            <a:r>
              <a:rPr lang="en-US" altLang="ja-JP" sz="2800" kern="100" dirty="0">
                <a:latin typeface="メイリオ" panose="020B0604030504040204" pitchFamily="50" charset="-128"/>
                <a:ea typeface="メイリオ" panose="020B0604030504040204" pitchFamily="50" charset="-128"/>
              </a:rPr>
              <a:t>250 </a:t>
            </a:r>
            <a:r>
              <a:rPr lang="ja-JP" altLang="en-US" sz="2800" kern="100" dirty="0">
                <a:latin typeface="メイリオ" panose="020B0604030504040204" pitchFamily="50" charset="-128"/>
                <a:ea typeface="メイリオ" panose="020B0604030504040204" pitchFamily="50" charset="-128"/>
              </a:rPr>
              <a:t>のワークステーションを</a:t>
            </a:r>
            <a:br>
              <a:rPr lang="en-US" altLang="ja-JP" sz="2800" kern="100" dirty="0">
                <a:latin typeface="メイリオ" panose="020B0604030504040204" pitchFamily="50" charset="-128"/>
                <a:ea typeface="メイリオ" panose="020B0604030504040204" pitchFamily="50" charset="-128"/>
              </a:rPr>
            </a:br>
            <a:r>
              <a:rPr lang="ja-JP" altLang="en-US" sz="2800" kern="100" dirty="0">
                <a:latin typeface="メイリオ" panose="020B0604030504040204" pitchFamily="50" charset="-128"/>
                <a:ea typeface="メイリオ" panose="020B0604030504040204" pitchFamily="50" charset="-128"/>
              </a:rPr>
              <a:t>サポート</a:t>
            </a:r>
          </a:p>
          <a:p>
            <a:pPr lvl="1"/>
            <a:r>
              <a:rPr lang="ja-JP" altLang="en-US" sz="2800" kern="100" dirty="0">
                <a:latin typeface="メイリオ" panose="020B0604030504040204" pitchFamily="50" charset="-128"/>
                <a:ea typeface="メイリオ" panose="020B0604030504040204" pitchFamily="50" charset="-128"/>
              </a:rPr>
              <a:t>カリフォルニア州およびバージニア州北部にデータセンターが所在</a:t>
            </a:r>
          </a:p>
          <a:p>
            <a:pPr lvl="0"/>
            <a:r>
              <a:rPr lang="ja-JP" altLang="en-US" sz="2800" kern="100" dirty="0">
                <a:latin typeface="メイリオ" panose="020B0604030504040204" pitchFamily="50" charset="-128"/>
                <a:ea typeface="メイリオ" panose="020B0604030504040204" pitchFamily="50" charset="-128"/>
              </a:rPr>
              <a:t>現在、</a:t>
            </a:r>
            <a:r>
              <a:rPr lang="en-US" altLang="ja-JP" sz="2800" kern="100" dirty="0">
                <a:latin typeface="メイリオ" panose="020B0604030504040204" pitchFamily="50" charset="-128"/>
                <a:ea typeface="メイリオ" panose="020B0604030504040204" pitchFamily="50" charset="-128"/>
              </a:rPr>
              <a:t>VMware </a:t>
            </a:r>
            <a:r>
              <a:rPr lang="ja-JP" altLang="en-US" sz="2800" kern="100" dirty="0">
                <a:latin typeface="メイリオ" panose="020B0604030504040204" pitchFamily="50" charset="-128"/>
                <a:ea typeface="メイリオ" panose="020B0604030504040204" pitchFamily="50" charset="-128"/>
              </a:rPr>
              <a:t>と </a:t>
            </a:r>
            <a:r>
              <a:rPr lang="en-US" altLang="ja-JP" sz="2800" kern="100" dirty="0">
                <a:latin typeface="メイリオ" panose="020B0604030504040204" pitchFamily="50" charset="-128"/>
                <a:ea typeface="メイリオ" panose="020B0604030504040204" pitchFamily="50" charset="-128"/>
              </a:rPr>
              <a:t>Citrix </a:t>
            </a:r>
            <a:r>
              <a:rPr lang="ja-JP" altLang="en-US" sz="2800" kern="100" dirty="0">
                <a:latin typeface="メイリオ" panose="020B0604030504040204" pitchFamily="50" charset="-128"/>
                <a:ea typeface="メイリオ" panose="020B0604030504040204" pitchFamily="50" charset="-128"/>
              </a:rPr>
              <a:t>での仮想デスクトップ インフラストラクチャに投資</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noAutofit/>
          </a:bodyPr>
          <a:lstStyle/>
          <a:p>
            <a:pPr marL="0" lvl="0" indent="0">
              <a:buNone/>
            </a:pPr>
            <a:r>
              <a:rPr lang="en-US" altLang="ja-JP" sz="2400" b="1" kern="100" dirty="0">
                <a:latin typeface="メイリオ" panose="020B0604030504040204" pitchFamily="50" charset="-128"/>
                <a:ea typeface="メイリオ" panose="020B0604030504040204" pitchFamily="50" charset="-128"/>
                <a:cs typeface="Segoe UI Semibold" panose="020B0702040204020203" pitchFamily="34" charset="0"/>
              </a:rPr>
              <a:t>Ken Greenwald </a:t>
            </a:r>
            <a:r>
              <a:rPr lang="ja-JP" altLang="en-US" sz="2400" b="1" kern="100" dirty="0">
                <a:latin typeface="メイリオ" panose="020B0604030504040204" pitchFamily="50" charset="-128"/>
                <a:ea typeface="メイリオ" panose="020B0604030504040204" pitchFamily="50" charset="-128"/>
                <a:cs typeface="Segoe UI Semibold" panose="020B0702040204020203" pitchFamily="34" charset="0"/>
              </a:rPr>
              <a:t>氏、</a:t>
            </a:r>
            <a:r>
              <a:rPr lang="en-US" altLang="ja-JP" sz="2400" b="1" kern="100" dirty="0">
                <a:latin typeface="メイリオ" panose="020B0604030504040204" pitchFamily="50" charset="-128"/>
                <a:ea typeface="メイリオ" panose="020B0604030504040204" pitchFamily="50" charset="-128"/>
                <a:cs typeface="Segoe UI Semibold" panose="020B0702040204020203" pitchFamily="34" charset="0"/>
              </a:rPr>
              <a:t>Contoso Healthcare CTO </a:t>
            </a:r>
          </a:p>
          <a:p>
            <a:r>
              <a:rPr lang="ja-JP" altLang="en-US" sz="2400" kern="100" dirty="0">
                <a:latin typeface="メイリオ" panose="020B0604030504040204" pitchFamily="50" charset="-128"/>
                <a:ea typeface="メイリオ" panose="020B0604030504040204" pitchFamily="50" charset="-128"/>
              </a:rPr>
              <a:t>可用性とスケーラビリティを実現するためのクラウドの価値を理解している</a:t>
            </a:r>
          </a:p>
          <a:p>
            <a:r>
              <a:rPr lang="ja-JP" altLang="en-US" sz="2400" kern="100" dirty="0">
                <a:latin typeface="メイリオ" panose="020B0604030504040204" pitchFamily="50" charset="-128"/>
                <a:ea typeface="メイリオ" panose="020B0604030504040204" pitchFamily="50" charset="-128"/>
              </a:rPr>
              <a:t>デスクトップ イメージの標準化と公開されたアプリケーションの管理に注力</a:t>
            </a:r>
          </a:p>
          <a:p>
            <a:r>
              <a:rPr lang="ja-JP" altLang="en-US" sz="2400" kern="100" dirty="0">
                <a:latin typeface="メイリオ" panose="020B0604030504040204" pitchFamily="50" charset="-128"/>
                <a:ea typeface="メイリオ" panose="020B0604030504040204" pitchFamily="50" charset="-128"/>
              </a:rPr>
              <a:t>個々の場所でデスクトップを管理する必要性をなくしたい</a:t>
            </a:r>
          </a:p>
          <a:p>
            <a:r>
              <a:rPr lang="ja-JP" altLang="en-US" sz="2400" kern="100" dirty="0">
                <a:latin typeface="メイリオ" panose="020B0604030504040204" pitchFamily="50" charset="-128"/>
                <a:ea typeface="メイリオ" panose="020B0604030504040204" pitchFamily="50" charset="-128"/>
              </a:rPr>
              <a:t>追加の設備投資を最小限に抑え、</a:t>
            </a:r>
            <a:r>
              <a:rPr lang="en-US" altLang="ja-JP" sz="2400" kern="100" dirty="0">
                <a:latin typeface="メイリオ" panose="020B0604030504040204" pitchFamily="50" charset="-128"/>
                <a:ea typeface="メイリオ" panose="020B0604030504040204" pitchFamily="50" charset="-128"/>
              </a:rPr>
              <a:t>Azure </a:t>
            </a:r>
            <a:r>
              <a:rPr lang="ja-JP" altLang="en-US" sz="2400" kern="100" dirty="0">
                <a:latin typeface="メイリオ" panose="020B0604030504040204" pitchFamily="50" charset="-128"/>
                <a:ea typeface="メイリオ" panose="020B0604030504040204" pitchFamily="50" charset="-128"/>
              </a:rPr>
              <a:t>において現在の </a:t>
            </a:r>
            <a:r>
              <a:rPr lang="en-US" altLang="ja-JP" sz="2400" kern="100" dirty="0">
                <a:latin typeface="メイリオ" panose="020B0604030504040204" pitchFamily="50" charset="-128"/>
                <a:ea typeface="メイリオ" panose="020B0604030504040204" pitchFamily="50" charset="-128"/>
              </a:rPr>
              <a:t>Vmware </a:t>
            </a:r>
            <a:r>
              <a:rPr lang="ja-JP" altLang="en-US" sz="2400" kern="100" dirty="0">
                <a:latin typeface="メイリオ" panose="020B0604030504040204" pitchFamily="50" charset="-128"/>
                <a:ea typeface="メイリオ" panose="020B0604030504040204" pitchFamily="50" charset="-128"/>
              </a:rPr>
              <a:t>と </a:t>
            </a:r>
            <a:r>
              <a:rPr lang="en-US" altLang="ja-JP" sz="2400" kern="100" dirty="0">
                <a:latin typeface="メイリオ" panose="020B0604030504040204" pitchFamily="50" charset="-128"/>
                <a:ea typeface="メイリオ" panose="020B0604030504040204" pitchFamily="50" charset="-128"/>
              </a:rPr>
              <a:t>Citrix </a:t>
            </a:r>
            <a:r>
              <a:rPr lang="ja-JP" altLang="en-US" sz="2400" kern="100" dirty="0">
                <a:latin typeface="メイリオ" panose="020B0604030504040204" pitchFamily="50" charset="-128"/>
                <a:ea typeface="メイリオ" panose="020B0604030504040204" pitchFamily="50" charset="-128"/>
              </a:rPr>
              <a:t>仮想デスクトップ インフラストラクチャを最大限に活用したい</a:t>
            </a:r>
          </a:p>
          <a:p>
            <a:pPr marL="0" indent="0">
              <a:buNone/>
            </a:pPr>
            <a:endParaRPr lang="ja-JP" altLang="en-US" sz="2400" kern="100" dirty="0">
              <a:latin typeface="メイリオ" panose="020B0604030504040204" pitchFamily="50" charset="-128"/>
              <a:ea typeface="メイリオ" panose="020B0604030504040204" pitchFamily="50" charset="-128"/>
            </a:endParaRPr>
          </a:p>
          <a:p>
            <a:pPr marL="0" indent="0">
              <a:buNone/>
            </a:pPr>
            <a:r>
              <a:rPr lang="en-US" altLang="ja-JP" sz="2400" b="1" kern="100" dirty="0">
                <a:latin typeface="メイリオ" panose="020B0604030504040204" pitchFamily="50" charset="-128"/>
                <a:ea typeface="メイリオ" panose="020B0604030504040204" pitchFamily="50" charset="-128"/>
                <a:cs typeface="Segoe UI Semibold" panose="020B0702040204020203" pitchFamily="34" charset="0"/>
              </a:rPr>
              <a:t>Laura Knight </a:t>
            </a:r>
            <a:r>
              <a:rPr lang="ja-JP" altLang="en-US" sz="2400" b="1" kern="100" dirty="0">
                <a:latin typeface="メイリオ" panose="020B0604030504040204" pitchFamily="50" charset="-128"/>
                <a:ea typeface="メイリオ" panose="020B0604030504040204" pitchFamily="50" charset="-128"/>
                <a:cs typeface="Segoe UI Semibold" panose="020B0702040204020203" pitchFamily="34" charset="0"/>
              </a:rPr>
              <a:t>氏、</a:t>
            </a:r>
            <a:r>
              <a:rPr lang="en-US" altLang="ja-JP" sz="2400" b="1" kern="100" dirty="0">
                <a:latin typeface="メイリオ" panose="020B0604030504040204" pitchFamily="50" charset="-128"/>
                <a:ea typeface="メイリオ" panose="020B0604030504040204" pitchFamily="50" charset="-128"/>
                <a:cs typeface="Segoe UI Semibold" panose="020B0702040204020203" pitchFamily="34" charset="0"/>
              </a:rPr>
              <a:t>Contoso Healthcare CISO</a:t>
            </a:r>
          </a:p>
          <a:p>
            <a:r>
              <a:rPr lang="en-US" altLang="ja-JP" sz="2400" kern="100" dirty="0">
                <a:latin typeface="メイリオ" panose="020B0604030504040204" pitchFamily="50" charset="-128"/>
                <a:ea typeface="メイリオ" panose="020B0604030504040204" pitchFamily="50" charset="-128"/>
              </a:rPr>
              <a:t>PHI </a:t>
            </a:r>
            <a:r>
              <a:rPr lang="ja-JP" altLang="en-US" sz="2400" kern="100" dirty="0">
                <a:latin typeface="メイリオ" panose="020B0604030504040204" pitchFamily="50" charset="-128"/>
                <a:ea typeface="メイリオ" panose="020B0604030504040204" pitchFamily="50" charset="-128"/>
              </a:rPr>
              <a:t>および </a:t>
            </a:r>
            <a:r>
              <a:rPr lang="en-US" altLang="ja-JP" sz="2400" kern="100" dirty="0">
                <a:latin typeface="メイリオ" panose="020B0604030504040204" pitchFamily="50" charset="-128"/>
                <a:ea typeface="メイリオ" panose="020B0604030504040204" pitchFamily="50" charset="-128"/>
              </a:rPr>
              <a:t>PII </a:t>
            </a:r>
            <a:r>
              <a:rPr lang="ja-JP" altLang="en-US" sz="2400" kern="100" dirty="0">
                <a:latin typeface="メイリオ" panose="020B0604030504040204" pitchFamily="50" charset="-128"/>
                <a:ea typeface="メイリオ" panose="020B0604030504040204" pitchFamily="50" charset="-128"/>
              </a:rPr>
              <a:t>のデータ漏えいを回避したい</a:t>
            </a:r>
          </a:p>
          <a:p>
            <a:r>
              <a:rPr lang="ja-JP" altLang="en-US" sz="2400" kern="100" dirty="0">
                <a:latin typeface="メイリオ" panose="020B0604030504040204" pitchFamily="50" charset="-128"/>
                <a:ea typeface="メイリオ" panose="020B0604030504040204" pitchFamily="50" charset="-128"/>
              </a:rPr>
              <a:t>カリフォルニア州の個人情報保護法への準拠</a:t>
            </a:r>
          </a:p>
          <a:p>
            <a:r>
              <a:rPr lang="ja-JP" altLang="en-US" sz="2400" kern="100" dirty="0">
                <a:latin typeface="メイリオ" panose="020B0604030504040204" pitchFamily="50" charset="-128"/>
                <a:ea typeface="メイリオ" panose="020B0604030504040204" pitchFamily="50" charset="-128"/>
              </a:rPr>
              <a:t>データおよびリソースの保護に注力</a:t>
            </a:r>
          </a:p>
          <a:p>
            <a:r>
              <a:rPr lang="ja-JP" altLang="en-US" sz="2400" kern="100" dirty="0">
                <a:latin typeface="メイリオ" panose="020B0604030504040204" pitchFamily="50" charset="-128"/>
                <a:ea typeface="メイリオ" panose="020B0604030504040204" pitchFamily="50" charset="-128"/>
              </a:rPr>
              <a:t>デバイスの盗難による潜在的なデータ損失を懸念</a:t>
            </a:r>
          </a:p>
          <a:p>
            <a:pPr lvl="1"/>
            <a:endParaRPr lang="ja-JP" altLang="en-US" sz="1400" kern="100" dirty="0">
              <a:latin typeface="メイリオ" panose="020B0604030504040204" pitchFamily="50" charset="-128"/>
              <a:ea typeface="メイリオ" panose="020B0604030504040204" pitchFamily="50" charset="-128"/>
            </a:endParaRPr>
          </a:p>
        </p:txBody>
      </p:sp>
      <p:sp>
        <p:nvSpPr>
          <p:cNvPr id="2" name="Title 1"/>
          <p:cNvSpPr>
            <a:spLocks noGrp="1"/>
          </p:cNvSpPr>
          <p:nvPr>
            <p:ph type="title"/>
          </p:nvPr>
        </p:nvSpPr>
        <p:spPr/>
        <p:txBody>
          <a:bodyPr>
            <a:noAutofit/>
          </a:bodyPr>
          <a:lstStyle/>
          <a:p>
            <a:r>
              <a:rPr lang="ja-JP" altLang="en-US" sz="4400" kern="100" spc="0">
                <a:latin typeface="メイリオ" panose="020B0604030504040204" pitchFamily="50" charset="-128"/>
                <a:ea typeface="メイリオ" panose="020B0604030504040204" pitchFamily="50" charset="-128"/>
              </a:rPr>
              <a:t>顧客の</a:t>
            </a:r>
            <a:r>
              <a:rPr lang="ja-JP" altLang="en-US" sz="4400" kern="100" spc="0" dirty="0">
                <a:latin typeface="メイリオ" panose="020B0604030504040204" pitchFamily="50" charset="-128"/>
                <a:ea typeface="メイリオ" panose="020B0604030504040204" pitchFamily="50" charset="-128"/>
              </a:rPr>
              <a:t>状況</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お客様のニーズ </a:t>
            </a:r>
            <a:r>
              <a:rPr lang="en-US" altLang="ja-JP" sz="4400" kern="100" spc="0" dirty="0">
                <a:latin typeface="メイリオ" panose="020B0604030504040204" pitchFamily="50" charset="-128"/>
                <a:ea typeface="メイリオ" panose="020B0604030504040204" pitchFamily="50" charset="-128"/>
              </a:rPr>
              <a:t>— </a:t>
            </a:r>
            <a:r>
              <a:rPr lang="ja-JP" altLang="en-US" sz="4400" kern="100" spc="0" dirty="0">
                <a:latin typeface="メイリオ" panose="020B0604030504040204" pitchFamily="50" charset="-128"/>
                <a:ea typeface="メイリオ" panose="020B0604030504040204" pitchFamily="50" charset="-128"/>
              </a:rPr>
              <a:t>セキュリティ </a:t>
            </a:r>
            <a:r>
              <a:rPr lang="en-US" altLang="ja-JP" sz="4400" kern="100" spc="0" dirty="0">
                <a:latin typeface="メイリオ" panose="020B0604030504040204" pitchFamily="50" charset="-128"/>
                <a:ea typeface="メイリオ" panose="020B0604030504040204" pitchFamily="50" charset="-128"/>
              </a:rPr>
              <a:t>#1</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noAutofit/>
          </a:bodyPr>
          <a:lstStyle/>
          <a:p>
            <a:r>
              <a:rPr lang="ja-JP" altLang="en-US" sz="2800" kern="100" dirty="0">
                <a:solidFill>
                  <a:schemeClr val="tx1"/>
                </a:solidFill>
                <a:latin typeface="メイリオ" panose="020B0604030504040204" pitchFamily="50" charset="-128"/>
                <a:ea typeface="メイリオ" panose="020B0604030504040204" pitchFamily="50" charset="-128"/>
              </a:rPr>
              <a:t>非臨床ユーザーのためのモバイル デバイスのニーズが増加</a:t>
            </a:r>
          </a:p>
          <a:p>
            <a:endParaRPr lang="ja-JP" altLang="en-US" sz="2000" kern="100" dirty="0">
              <a:solidFill>
                <a:schemeClr val="tx1"/>
              </a:solidFill>
              <a:latin typeface="メイリオ" panose="020B0604030504040204" pitchFamily="50" charset="-128"/>
              <a:ea typeface="メイリオ" panose="020B0604030504040204" pitchFamily="50" charset="-128"/>
            </a:endParaRPr>
          </a:p>
          <a:p>
            <a:r>
              <a:rPr lang="ja-JP" altLang="en-US" sz="2800" kern="100" dirty="0">
                <a:solidFill>
                  <a:schemeClr val="tx1"/>
                </a:solidFill>
                <a:latin typeface="メイリオ" panose="020B0604030504040204" pitchFamily="50" charset="-128"/>
                <a:ea typeface="メイリオ" panose="020B0604030504040204" pitchFamily="50" charset="-128"/>
              </a:rPr>
              <a:t>デバイスの盗難によりデータ漏えいが引き起こされる可能性</a:t>
            </a:r>
          </a:p>
          <a:p>
            <a:endParaRPr lang="ja-JP" altLang="en-US" sz="2000" kern="100" dirty="0">
              <a:solidFill>
                <a:schemeClr val="tx1"/>
              </a:solidFill>
              <a:latin typeface="メイリオ" panose="020B0604030504040204" pitchFamily="50" charset="-128"/>
              <a:ea typeface="メイリオ" panose="020B0604030504040204" pitchFamily="50" charset="-128"/>
            </a:endParaRPr>
          </a:p>
          <a:p>
            <a:r>
              <a:rPr lang="ja-JP" altLang="en-US" sz="2800" kern="100" dirty="0">
                <a:solidFill>
                  <a:schemeClr val="tx1"/>
                </a:solidFill>
                <a:latin typeface="メイリオ" panose="020B0604030504040204" pitchFamily="50" charset="-128"/>
                <a:ea typeface="メイリオ" panose="020B0604030504040204" pitchFamily="50" charset="-128"/>
              </a:rPr>
              <a:t>承認済みアプリケーションの管理と未承認のクラウド アプリケーションのブロック</a:t>
            </a:r>
          </a:p>
          <a:p>
            <a:endParaRPr lang="ja-JP" altLang="en-US" sz="2000" kern="100" dirty="0">
              <a:solidFill>
                <a:schemeClr val="tx1"/>
              </a:solidFill>
              <a:latin typeface="メイリオ" panose="020B0604030504040204" pitchFamily="50" charset="-128"/>
              <a:ea typeface="メイリオ" panose="020B0604030504040204" pitchFamily="50" charset="-128"/>
            </a:endParaRPr>
          </a:p>
          <a:p>
            <a:r>
              <a:rPr lang="ja-JP" altLang="en-US" sz="2800" kern="100" dirty="0">
                <a:solidFill>
                  <a:schemeClr val="tx1"/>
                </a:solidFill>
                <a:latin typeface="メイリオ" panose="020B0604030504040204" pitchFamily="50" charset="-128"/>
                <a:ea typeface="メイリオ" panose="020B0604030504040204" pitchFamily="50" charset="-128"/>
              </a:rPr>
              <a:t>単一のプラットフォーム内でのアプリケーションの使用および脆弱性の管理および監視</a:t>
            </a:r>
          </a:p>
          <a:p>
            <a:endParaRPr lang="ja-JP" altLang="en-US" sz="2000" kern="100" dirty="0">
              <a:solidFill>
                <a:schemeClr val="tx1"/>
              </a:solidFill>
              <a:latin typeface="メイリオ" panose="020B0604030504040204" pitchFamily="50" charset="-128"/>
              <a:ea typeface="メイリオ" panose="020B0604030504040204" pitchFamily="50" charset="-128"/>
            </a:endParaRPr>
          </a:p>
          <a:p>
            <a:r>
              <a:rPr lang="ja-JP" altLang="en-US" sz="2800" kern="100" dirty="0">
                <a:solidFill>
                  <a:schemeClr val="tx1"/>
                </a:solidFill>
                <a:latin typeface="メイリオ" panose="020B0604030504040204" pitchFamily="50" charset="-128"/>
                <a:ea typeface="メイリオ" panose="020B0604030504040204" pitchFamily="50" charset="-128"/>
              </a:rPr>
              <a:t>潜在的な脅威を特定するためのアクティビティのログ記録および監査の機能</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お客様のニーズ </a:t>
            </a:r>
            <a:r>
              <a:rPr lang="en-US" altLang="ja-JP" sz="4400" kern="100" spc="0" dirty="0">
                <a:latin typeface="メイリオ" panose="020B0604030504040204" pitchFamily="50" charset="-128"/>
                <a:ea typeface="メイリオ" panose="020B0604030504040204" pitchFamily="50" charset="-128"/>
              </a:rPr>
              <a:t>— </a:t>
            </a:r>
            <a:r>
              <a:rPr lang="ja-JP" altLang="en-US" sz="4400" kern="100" spc="0" dirty="0">
                <a:latin typeface="メイリオ" panose="020B0604030504040204" pitchFamily="50" charset="-128"/>
                <a:ea typeface="メイリオ" panose="020B0604030504040204" pitchFamily="50" charset="-128"/>
              </a:rPr>
              <a:t>セキュリティ </a:t>
            </a:r>
            <a:r>
              <a:rPr lang="en-US" altLang="ja-JP" sz="4400" kern="100" spc="0" dirty="0">
                <a:latin typeface="メイリオ" panose="020B0604030504040204" pitchFamily="50" charset="-128"/>
                <a:ea typeface="メイリオ" panose="020B0604030504040204" pitchFamily="50" charset="-128"/>
              </a:rPr>
              <a:t>#2</a:t>
            </a:r>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noAutofit/>
          </a:bodyPr>
          <a:lstStyle/>
          <a:p>
            <a:r>
              <a:rPr lang="en-US" altLang="ja-JP" sz="4000" kern="100" dirty="0">
                <a:solidFill>
                  <a:schemeClr val="tx1"/>
                </a:solidFill>
                <a:latin typeface="メイリオ" panose="020B0604030504040204" pitchFamily="50" charset="-128"/>
                <a:ea typeface="メイリオ" panose="020B0604030504040204" pitchFamily="50" charset="-128"/>
              </a:rPr>
              <a:t>PII </a:t>
            </a:r>
            <a:r>
              <a:rPr lang="ja-JP" altLang="en-US" sz="4000" kern="100" dirty="0">
                <a:solidFill>
                  <a:schemeClr val="tx1"/>
                </a:solidFill>
                <a:latin typeface="メイリオ" panose="020B0604030504040204" pitchFamily="50" charset="-128"/>
                <a:ea typeface="メイリオ" panose="020B0604030504040204" pitchFamily="50" charset="-128"/>
              </a:rPr>
              <a:t>の漏えいを軽減するためにローカル デバイスへのデータの保存を最小限に抑える</a:t>
            </a:r>
          </a:p>
          <a:p>
            <a:endParaRPr lang="ja-JP" altLang="en-US" sz="4000" kern="100">
              <a:solidFill>
                <a:schemeClr val="tx1"/>
              </a:solidFill>
              <a:latin typeface="メイリオ" panose="020B0604030504040204" pitchFamily="50" charset="-128"/>
              <a:ea typeface="メイリオ" panose="020B0604030504040204" pitchFamily="50" charset="-128"/>
            </a:endParaRPr>
          </a:p>
          <a:p>
            <a:r>
              <a:rPr lang="ja-JP" altLang="en-US" sz="4000" kern="100">
                <a:solidFill>
                  <a:schemeClr val="tx1"/>
                </a:solidFill>
                <a:latin typeface="メイリオ" panose="020B0604030504040204" pitchFamily="50" charset="-128"/>
                <a:ea typeface="メイリオ" panose="020B0604030504040204" pitchFamily="50" charset="-128"/>
              </a:rPr>
              <a:t>カリフォルニア州</a:t>
            </a:r>
            <a:r>
              <a:rPr lang="ja-JP" altLang="en-US" sz="4000" kern="100" dirty="0">
                <a:solidFill>
                  <a:schemeClr val="tx1"/>
                </a:solidFill>
                <a:latin typeface="メイリオ" panose="020B0604030504040204" pitchFamily="50" charset="-128"/>
                <a:ea typeface="メイリオ" panose="020B0604030504040204" pitchFamily="50" charset="-128"/>
              </a:rPr>
              <a:t>の個人情報保護法への準拠を維持する</a:t>
            </a:r>
          </a:p>
          <a:p>
            <a:endParaRPr lang="ja-JP" altLang="en-US"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64298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wrap="none">
            <a:noAutofit/>
          </a:bodyPr>
          <a:lstStyle/>
          <a:p>
            <a:r>
              <a:rPr lang="ja-JP" altLang="en-US" sz="4400" kern="100" spc="0" dirty="0">
                <a:latin typeface="メイリオ" panose="020B0604030504040204" pitchFamily="50" charset="-128"/>
                <a:ea typeface="メイリオ" panose="020B0604030504040204" pitchFamily="50" charset="-128"/>
              </a:rPr>
              <a:t>お客様のニーズ </a:t>
            </a:r>
            <a:r>
              <a:rPr lang="en-US" altLang="ja-JP" sz="4400" kern="100" spc="0" dirty="0">
                <a:latin typeface="メイリオ" panose="020B0604030504040204" pitchFamily="50" charset="-128"/>
                <a:ea typeface="メイリオ" panose="020B0604030504040204" pitchFamily="50" charset="-128"/>
              </a:rPr>
              <a:t>— </a:t>
            </a:r>
            <a:r>
              <a:rPr lang="ja-JP" altLang="en-US" sz="4400" kern="100" spc="0" dirty="0">
                <a:latin typeface="メイリオ" panose="020B0604030504040204" pitchFamily="50" charset="-128"/>
                <a:ea typeface="メイリオ" panose="020B0604030504040204" pitchFamily="50" charset="-128"/>
              </a:rPr>
              <a:t>可用性とスケーラビリティ</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noAutofit/>
          </a:bodyPr>
          <a:lstStyle/>
          <a:p>
            <a:r>
              <a:rPr lang="en-US" altLang="ja-JP" sz="3600" kern="100" dirty="0">
                <a:latin typeface="メイリオ" panose="020B0604030504040204" pitchFamily="50" charset="-128"/>
                <a:ea typeface="メイリオ" panose="020B0604030504040204" pitchFamily="50" charset="-128"/>
              </a:rPr>
              <a:t>24 </a:t>
            </a:r>
            <a:r>
              <a:rPr lang="ja-JP" altLang="en-US" sz="3600" kern="100" dirty="0">
                <a:latin typeface="メイリオ" panose="020B0604030504040204" pitchFamily="50" charset="-128"/>
                <a:ea typeface="メイリオ" panose="020B0604030504040204" pitchFamily="50" charset="-128"/>
              </a:rPr>
              <a:t>時間 </a:t>
            </a:r>
            <a:r>
              <a:rPr lang="en-US" altLang="ja-JP" sz="3600" kern="100" dirty="0">
                <a:latin typeface="メイリオ" panose="020B0604030504040204" pitchFamily="50" charset="-128"/>
                <a:ea typeface="メイリオ" panose="020B0604030504040204" pitchFamily="50" charset="-128"/>
              </a:rPr>
              <a:t>365 </a:t>
            </a:r>
            <a:r>
              <a:rPr lang="ja-JP" altLang="en-US" sz="3600" kern="100" dirty="0">
                <a:latin typeface="メイリオ" panose="020B0604030504040204" pitchFamily="50" charset="-128"/>
                <a:ea typeface="メイリオ" panose="020B0604030504040204" pitchFamily="50" charset="-128"/>
              </a:rPr>
              <a:t>日のアプリケーションへのアクセス</a:t>
            </a:r>
          </a:p>
          <a:p>
            <a:endParaRPr lang="ja-JP" altLang="en-US" sz="3600" kern="100" dirty="0">
              <a:latin typeface="メイリオ" panose="020B0604030504040204" pitchFamily="50" charset="-128"/>
              <a:ea typeface="メイリオ" panose="020B0604030504040204" pitchFamily="50" charset="-128"/>
            </a:endParaRPr>
          </a:p>
          <a:p>
            <a:r>
              <a:rPr lang="ja-JP" altLang="en-US" sz="3600" kern="100" dirty="0">
                <a:latin typeface="メイリオ" panose="020B0604030504040204" pitchFamily="50" charset="-128"/>
                <a:ea typeface="メイリオ" panose="020B0604030504040204" pitchFamily="50" charset="-128"/>
              </a:rPr>
              <a:t>限られた設備投資による高可用性</a:t>
            </a:r>
          </a:p>
          <a:p>
            <a:endParaRPr lang="ja-JP" altLang="en-US" sz="3600" kern="100" dirty="0">
              <a:latin typeface="メイリオ" panose="020B0604030504040204" pitchFamily="50" charset="-128"/>
              <a:ea typeface="メイリオ" panose="020B0604030504040204" pitchFamily="50" charset="-128"/>
            </a:endParaRPr>
          </a:p>
          <a:p>
            <a:r>
              <a:rPr lang="ja-JP" altLang="en-US" sz="3600" kern="100" dirty="0">
                <a:latin typeface="メイリオ" panose="020B0604030504040204" pitchFamily="50" charset="-128"/>
                <a:ea typeface="メイリオ" panose="020B0604030504040204" pitchFamily="50" charset="-128"/>
              </a:rPr>
              <a:t>需要の増加に伴いリソースをスケーリング可能</a:t>
            </a:r>
          </a:p>
          <a:p>
            <a:endParaRPr lang="ja-JP" altLang="en-US" sz="3600" kern="100" dirty="0">
              <a:latin typeface="メイリオ" panose="020B0604030504040204" pitchFamily="50" charset="-128"/>
              <a:ea typeface="メイリオ" panose="020B0604030504040204" pitchFamily="50" charset="-128"/>
            </a:endParaRPr>
          </a:p>
          <a:p>
            <a:r>
              <a:rPr lang="ja-JP" altLang="en-US" sz="3600" kern="100" dirty="0">
                <a:latin typeface="メイリオ" panose="020B0604030504040204" pitchFamily="50" charset="-128"/>
                <a:ea typeface="メイリオ" panose="020B0604030504040204" pitchFamily="50" charset="-128"/>
              </a:rPr>
              <a:t>ネットワーク接続は回復性が高く、アプリケーションの待機時間が短い</a:t>
            </a:r>
          </a:p>
          <a:p>
            <a:endParaRPr lang="ja-JP" altLang="en-US" kern="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5253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noAutofit/>
          </a:bodyPr>
          <a:lstStyle/>
          <a:p>
            <a:r>
              <a:rPr lang="ja-JP" altLang="en-US" sz="4400" kern="100" spc="0" dirty="0">
                <a:latin typeface="メイリオ" panose="020B0604030504040204" pitchFamily="50" charset="-128"/>
                <a:ea typeface="メイリオ" panose="020B0604030504040204" pitchFamily="50" charset="-128"/>
              </a:rPr>
              <a:t>お客様のニーズ </a:t>
            </a:r>
            <a:r>
              <a:rPr lang="en-US" altLang="ja-JP" sz="4400" kern="100" spc="0" dirty="0">
                <a:latin typeface="メイリオ" panose="020B0604030504040204" pitchFamily="50" charset="-128"/>
                <a:ea typeface="メイリオ" panose="020B0604030504040204" pitchFamily="50" charset="-128"/>
              </a:rPr>
              <a:t>— </a:t>
            </a:r>
            <a:r>
              <a:rPr lang="ja-JP" altLang="en-US" sz="4400" kern="100" spc="0" dirty="0">
                <a:latin typeface="メイリオ" panose="020B0604030504040204" pitchFamily="50" charset="-128"/>
                <a:ea typeface="メイリオ" panose="020B0604030504040204" pitchFamily="50" charset="-128"/>
              </a:rPr>
              <a:t>デプロイ高速化</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noAutofit/>
          </a:bodyPr>
          <a:lstStyle/>
          <a:p>
            <a:pPr>
              <a:spcBef>
                <a:spcPts val="1800"/>
              </a:spcBef>
            </a:pPr>
            <a:r>
              <a:rPr lang="ja-JP" altLang="en-US" sz="3200" kern="100" dirty="0">
                <a:latin typeface="メイリオ" panose="020B0604030504040204" pitchFamily="50" charset="-128"/>
                <a:ea typeface="メイリオ" panose="020B0604030504040204" pitchFamily="50" charset="-128"/>
              </a:rPr>
              <a:t>ローカル デバイスを更新および管理する必要性を排除</a:t>
            </a:r>
          </a:p>
          <a:p>
            <a:pPr>
              <a:spcBef>
                <a:spcPts val="1800"/>
              </a:spcBef>
            </a:pPr>
            <a:endParaRPr lang="ja-JP" altLang="en-US" sz="3200" kern="100" dirty="0">
              <a:latin typeface="メイリオ" panose="020B0604030504040204" pitchFamily="50" charset="-128"/>
              <a:ea typeface="メイリオ" panose="020B0604030504040204" pitchFamily="50" charset="-128"/>
            </a:endParaRPr>
          </a:p>
          <a:p>
            <a:pPr>
              <a:spcBef>
                <a:spcPts val="1800"/>
              </a:spcBef>
            </a:pPr>
            <a:r>
              <a:rPr lang="ja-JP" altLang="en-US" sz="3200" kern="100" dirty="0">
                <a:latin typeface="メイリオ" panose="020B0604030504040204" pitchFamily="50" charset="-128"/>
                <a:ea typeface="メイリオ" panose="020B0604030504040204" pitchFamily="50" charset="-128"/>
              </a:rPr>
              <a:t>アプリケーションのアクセスおよび配信のための制御プレーンとして、現在の </a:t>
            </a:r>
            <a:r>
              <a:rPr lang="en-US" altLang="ja-JP" sz="3200" kern="100" dirty="0">
                <a:latin typeface="メイリオ" panose="020B0604030504040204" pitchFamily="50" charset="-128"/>
                <a:ea typeface="メイリオ" panose="020B0604030504040204" pitchFamily="50" charset="-128"/>
              </a:rPr>
              <a:t>VMware </a:t>
            </a:r>
            <a:r>
              <a:rPr lang="ja-JP" altLang="en-US" sz="3200" kern="100" dirty="0">
                <a:latin typeface="メイリオ" panose="020B0604030504040204" pitchFamily="50" charset="-128"/>
                <a:ea typeface="メイリオ" panose="020B0604030504040204" pitchFamily="50" charset="-128"/>
              </a:rPr>
              <a:t>および </a:t>
            </a:r>
            <a:r>
              <a:rPr lang="en-US" altLang="ja-JP" sz="3200" kern="100" dirty="0">
                <a:latin typeface="メイリオ" panose="020B0604030504040204" pitchFamily="50" charset="-128"/>
                <a:ea typeface="メイリオ" panose="020B0604030504040204" pitchFamily="50" charset="-128"/>
              </a:rPr>
              <a:t>Citrix </a:t>
            </a:r>
            <a:r>
              <a:rPr lang="ja-JP" altLang="en-US" sz="3200" kern="100" dirty="0">
                <a:latin typeface="メイリオ" panose="020B0604030504040204" pitchFamily="50" charset="-128"/>
                <a:ea typeface="メイリオ" panose="020B0604030504040204" pitchFamily="50" charset="-128"/>
              </a:rPr>
              <a:t>仮想デスクトップを利用</a:t>
            </a:r>
          </a:p>
          <a:p>
            <a:pPr>
              <a:spcBef>
                <a:spcPts val="1800"/>
              </a:spcBef>
            </a:pPr>
            <a:endParaRPr lang="ja-JP" altLang="en-US" sz="3200" kern="100" dirty="0">
              <a:latin typeface="メイリオ" panose="020B0604030504040204" pitchFamily="50" charset="-128"/>
              <a:ea typeface="メイリオ" panose="020B0604030504040204" pitchFamily="50" charset="-128"/>
            </a:endParaRPr>
          </a:p>
          <a:p>
            <a:pPr>
              <a:spcBef>
                <a:spcPts val="1800"/>
              </a:spcBef>
            </a:pPr>
            <a:r>
              <a:rPr lang="ja-JP" altLang="en-US" sz="3200" kern="100" dirty="0">
                <a:latin typeface="メイリオ" panose="020B0604030504040204" pitchFamily="50" charset="-128"/>
                <a:ea typeface="メイリオ" panose="020B0604030504040204" pitchFamily="50" charset="-128"/>
              </a:rPr>
              <a:t>ユーザーが </a:t>
            </a:r>
            <a:r>
              <a:rPr lang="en-US" altLang="ja-JP" sz="3200" kern="100" dirty="0">
                <a:latin typeface="メイリオ" panose="020B0604030504040204" pitchFamily="50" charset="-128"/>
                <a:ea typeface="メイリオ" panose="020B0604030504040204" pitchFamily="50" charset="-128"/>
              </a:rPr>
              <a:t>Microsoft 365 </a:t>
            </a:r>
            <a:r>
              <a:rPr lang="ja-JP" altLang="en-US" sz="3200" kern="100" dirty="0">
                <a:latin typeface="メイリオ" panose="020B0604030504040204" pitchFamily="50" charset="-128"/>
                <a:ea typeface="メイリオ" panose="020B0604030504040204" pitchFamily="50" charset="-128"/>
              </a:rPr>
              <a:t>およびレガシ オンプレミス アプリケーションにアクセスできるよう標準化されたデスクトップ イメージを作成</a:t>
            </a:r>
          </a:p>
        </p:txBody>
      </p:sp>
    </p:spTree>
    <p:extLst>
      <p:ext uri="{BB962C8B-B14F-4D97-AF65-F5344CB8AC3E}">
        <p14:creationId xmlns:p14="http://schemas.microsoft.com/office/powerpoint/2010/main" val="2119545179"/>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MS Mincho"/>
        <a:cs typeface=""/>
      </a:majorFont>
      <a:minorFont>
        <a:latin typeface="Segoe UI"/>
        <a:ea typeface="MS Mincho"/>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MS Mincho"/>
        <a:cs typeface=""/>
      </a:majorFont>
      <a:minorFont>
        <a:latin typeface="Segoe UI Semilight"/>
        <a:ea typeface="MS Mincho"/>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B288A-115F-4EDF-8326-05039CEE1DB1}">
  <ds:schemaRefs>
    <ds:schemaRef ds:uri="http://schemas.microsoft.com/sharepoint/v3/contenttype/forms"/>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6255</Words>
  <Application>Microsoft Office PowerPoint</Application>
  <PresentationFormat>ワイド画面</PresentationFormat>
  <Paragraphs>430</Paragraphs>
  <Slides>34</Slides>
  <Notes>34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34</vt:i4>
      </vt:variant>
    </vt:vector>
  </HeadingPairs>
  <TitlesOfParts>
    <vt:vector size="43" baseType="lpstr">
      <vt:lpstr>メイリオ</vt:lpstr>
      <vt:lpstr>Arial</vt:lpstr>
      <vt:lpstr>Consolas</vt:lpstr>
      <vt:lpstr>Segoe UI</vt:lpstr>
      <vt:lpstr>Segoe UI Light</vt:lpstr>
      <vt:lpstr>Segoe UI Semilight</vt:lpstr>
      <vt:lpstr>Wingdings</vt:lpstr>
      <vt:lpstr>2_Server and Cloud 2013</vt:lpstr>
      <vt:lpstr>C+E Readiness Template</vt:lpstr>
      <vt:lpstr>エンタープライズでの Windows Virtual Desktop の実装</vt:lpstr>
      <vt:lpstr>要約と学習目的</vt:lpstr>
      <vt:lpstr>ステップ 1: 顧客のケース スタディの確認</vt:lpstr>
      <vt:lpstr>顧客の状況 </vt:lpstr>
      <vt:lpstr>顧客の状況</vt:lpstr>
      <vt:lpstr>お客様のニーズ — セキュリティ #1</vt:lpstr>
      <vt:lpstr>お客様のニーズ — セキュリティ #2</vt:lpstr>
      <vt:lpstr>お客様のニーズ — 可用性とスケーラビリティ</vt:lpstr>
      <vt:lpstr>お客様のニーズ — デプロイ高速化</vt:lpstr>
      <vt:lpstr>お客様の反論 #1 </vt:lpstr>
      <vt:lpstr>お客様の反論 #2 </vt:lpstr>
      <vt:lpstr>一般的なシナリオ #1</vt:lpstr>
      <vt:lpstr>一般的なシナリオ #2</vt:lpstr>
      <vt:lpstr>一般的なシナリオ #3</vt:lpstr>
      <vt:lpstr>一般的なシナリオ #4</vt:lpstr>
      <vt:lpstr>一般的なシナリオ #5</vt:lpstr>
      <vt:lpstr>ステップ 2: ソリューションの設計</vt:lpstr>
      <vt:lpstr>ステップ 3: ソリューションをプレゼンテーションする</vt:lpstr>
      <vt:lpstr>まとめ</vt:lpstr>
      <vt:lpstr>エンタープライズでの Windows Virtual Desktop の実装</vt:lpstr>
      <vt:lpstr>推奨される対象者 </vt:lpstr>
      <vt:lpstr>Microsoft 365 サブスクリプションの要件</vt:lpstr>
      <vt:lpstr>セキュリティ要件</vt:lpstr>
      <vt:lpstr>ネットワーク接続</vt:lpstr>
      <vt:lpstr>Windows デスクトップ イメージ</vt:lpstr>
      <vt:lpstr>Windows Virtual Desktop ホスト プール</vt:lpstr>
      <vt:lpstr>ソリューションの略図</vt:lpstr>
      <vt:lpstr>反論への推奨される対応 #1 </vt:lpstr>
      <vt:lpstr>反論への推奨される対応 #2 </vt:lpstr>
      <vt:lpstr>反論への推奨される対応 #3 </vt:lpstr>
      <vt:lpstr>反論への推奨される対応 #4 </vt:lpstr>
      <vt:lpstr>反論への推奨される対応 #5 </vt:lpstr>
      <vt:lpstr>お客様の声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2020-09-25T00:28:47Z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