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19AE3-85E0-4851-9019-7C4276DFEAE8}" v="707" dt="2021-06-01T08:23:22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oyoung" userId="bf6e5b09668c2870" providerId="LiveId" clId="{6839D665-BC5E-403E-9CF2-086CF784E11A}"/>
    <pc:docChg chg="modSld">
      <pc:chgData name="lee soyoung" userId="bf6e5b09668c2870" providerId="LiveId" clId="{6839D665-BC5E-403E-9CF2-086CF784E11A}" dt="2021-06-01T08:32:01.683" v="7" actId="1076"/>
      <pc:docMkLst>
        <pc:docMk/>
      </pc:docMkLst>
      <pc:sldChg chg="modSp mod">
        <pc:chgData name="lee soyoung" userId="bf6e5b09668c2870" providerId="LiveId" clId="{6839D665-BC5E-403E-9CF2-086CF784E11A}" dt="2021-06-01T08:32:01.683" v="7" actId="1076"/>
        <pc:sldMkLst>
          <pc:docMk/>
          <pc:sldMk cId="1247900878" sldId="258"/>
        </pc:sldMkLst>
        <pc:spChg chg="mod">
          <ac:chgData name="lee soyoung" userId="bf6e5b09668c2870" providerId="LiveId" clId="{6839D665-BC5E-403E-9CF2-086CF784E11A}" dt="2021-06-01T08:31:34.157" v="0" actId="14100"/>
          <ac:spMkLst>
            <pc:docMk/>
            <pc:sldMk cId="1247900878" sldId="258"/>
            <ac:spMk id="49" creationId="{00000000-0000-0000-0000-000000000000}"/>
          </ac:spMkLst>
        </pc:spChg>
        <pc:spChg chg="mod">
          <ac:chgData name="lee soyoung" userId="bf6e5b09668c2870" providerId="LiveId" clId="{6839D665-BC5E-403E-9CF2-086CF784E11A}" dt="2021-06-01T08:32:01.683" v="7" actId="1076"/>
          <ac:spMkLst>
            <pc:docMk/>
            <pc:sldMk cId="1247900878" sldId="258"/>
            <ac:spMk id="50" creationId="{00000000-0000-0000-0000-000000000000}"/>
          </ac:spMkLst>
        </pc:spChg>
        <pc:spChg chg="mod">
          <ac:chgData name="lee soyoung" userId="bf6e5b09668c2870" providerId="LiveId" clId="{6839D665-BC5E-403E-9CF2-086CF784E11A}" dt="2021-06-01T08:31:55.003" v="6" actId="1036"/>
          <ac:spMkLst>
            <pc:docMk/>
            <pc:sldMk cId="1247900878" sldId="258"/>
            <ac:spMk id="5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61390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R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언어</a:t>
            </a: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-</a:t>
            </a: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아무거나 프로젝트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20516070 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이소영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원호 46"/>
          <p:cNvSpPr/>
          <p:nvPr/>
        </p:nvSpPr>
        <p:spPr>
          <a:xfrm>
            <a:off x="1461539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02228" y="4640950"/>
            <a:ext cx="2860173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워드클라우드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수원대학교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블로그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블로그를 통한 워드 클라우드</a:t>
            </a:r>
          </a:p>
        </p:txBody>
      </p:sp>
      <p:sp>
        <p:nvSpPr>
          <p:cNvPr id="49" name="원호 48"/>
          <p:cNvSpPr/>
          <p:nvPr/>
        </p:nvSpPr>
        <p:spPr>
          <a:xfrm>
            <a:off x="1321478" y="2061198"/>
            <a:ext cx="2421652" cy="2421652"/>
          </a:xfrm>
          <a:prstGeom prst="arc">
            <a:avLst>
              <a:gd name="adj1" fmla="val 8646718"/>
              <a:gd name="adj2" fmla="val 13269132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51883" y="2435654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이등변 삼각형 51"/>
          <p:cNvSpPr/>
          <p:nvPr/>
        </p:nvSpPr>
        <p:spPr>
          <a:xfrm rot="18561467">
            <a:off x="1653666" y="2509263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22063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1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  <p:sp>
        <p:nvSpPr>
          <p:cNvPr id="73" name="원호 72"/>
          <p:cNvSpPr/>
          <p:nvPr/>
        </p:nvSpPr>
        <p:spPr>
          <a:xfrm>
            <a:off x="5036416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원호 74"/>
          <p:cNvSpPr/>
          <p:nvPr/>
        </p:nvSpPr>
        <p:spPr>
          <a:xfrm>
            <a:off x="4887404" y="2061198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069096" y="2012140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이등변 삼각형 76"/>
          <p:cNvSpPr/>
          <p:nvPr/>
        </p:nvSpPr>
        <p:spPr>
          <a:xfrm>
            <a:off x="5990053" y="2209096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20181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2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  <p:sp>
        <p:nvSpPr>
          <p:cNvPr id="79" name="원호 78"/>
          <p:cNvSpPr/>
          <p:nvPr/>
        </p:nvSpPr>
        <p:spPr>
          <a:xfrm>
            <a:off x="8665091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65912" y="4640950"/>
            <a:ext cx="2860173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웹스크래핑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수원대학교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뉴스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수원대학교를 검색하였을 때 나오는 뉴스 내용</a:t>
            </a:r>
          </a:p>
        </p:txBody>
      </p:sp>
      <p:sp>
        <p:nvSpPr>
          <p:cNvPr id="81" name="원호 80"/>
          <p:cNvSpPr/>
          <p:nvPr/>
        </p:nvSpPr>
        <p:spPr>
          <a:xfrm>
            <a:off x="8516078" y="2061198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622885" y="248563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이등변 삼각형 82"/>
          <p:cNvSpPr/>
          <p:nvPr/>
        </p:nvSpPr>
        <p:spPr>
          <a:xfrm rot="3022874">
            <a:off x="10414872" y="2604919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82319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3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F4A492-1F58-4EE0-AF54-204C1EED5BB0}"/>
              </a:ext>
            </a:extLst>
          </p:cNvPr>
          <p:cNvSpPr/>
          <p:nvPr/>
        </p:nvSpPr>
        <p:spPr>
          <a:xfrm>
            <a:off x="8244654" y="4640950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추가내용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웹크롤과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응용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통한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웹크롤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저장한 엑셀 파일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 studio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불러오기</a:t>
            </a:r>
          </a:p>
        </p:txBody>
      </p:sp>
    </p:spTree>
    <p:extLst>
      <p:ext uri="{BB962C8B-B14F-4D97-AF65-F5344CB8AC3E}">
        <p14:creationId xmlns:p14="http://schemas.microsoft.com/office/powerpoint/2010/main" val="12479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3:00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6008499" y="1585253"/>
            <a:ext cx="4041966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37C56E"/>
                </a:solidFill>
              </a:rPr>
              <a:t>워드클라우드</a:t>
            </a:r>
            <a:endParaRPr lang="en-US" altLang="ko-KR" sz="2400" b="1" dirty="0">
              <a:solidFill>
                <a:srgbClr val="37C56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C8280"/>
                </a:solidFill>
              </a:rPr>
              <a:t>“</a:t>
            </a:r>
            <a:r>
              <a:rPr lang="ko-KR" altLang="en-US" sz="1200" dirty="0">
                <a:solidFill>
                  <a:srgbClr val="8C8280"/>
                </a:solidFill>
              </a:rPr>
              <a:t>수원대학교</a:t>
            </a:r>
            <a:r>
              <a:rPr lang="en-US" altLang="ko-KR" sz="1200" dirty="0">
                <a:solidFill>
                  <a:srgbClr val="8C8280"/>
                </a:solidFill>
              </a:rPr>
              <a:t>”</a:t>
            </a:r>
            <a:r>
              <a:rPr lang="ko-KR" altLang="en-US" sz="1200" dirty="0">
                <a:solidFill>
                  <a:srgbClr val="8C8280"/>
                </a:solidFill>
              </a:rPr>
              <a:t>를 검색하였을 때 나오는 블로그 내용들을</a:t>
            </a:r>
            <a:endParaRPr lang="en-US" altLang="ko-KR" sz="1200" dirty="0">
              <a:solidFill>
                <a:srgbClr val="8C828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C8280"/>
                </a:solidFill>
              </a:rPr>
              <a:t>R studio</a:t>
            </a:r>
            <a:r>
              <a:rPr lang="ko-KR" altLang="en-US" sz="1200" dirty="0">
                <a:solidFill>
                  <a:srgbClr val="8C8280"/>
                </a:solidFill>
              </a:rPr>
              <a:t>를 이용하여 </a:t>
            </a:r>
            <a:r>
              <a:rPr lang="ko-KR" altLang="en-US" sz="1200" dirty="0" err="1">
                <a:solidFill>
                  <a:srgbClr val="8C8280"/>
                </a:solidFill>
              </a:rPr>
              <a:t>워드클라우드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A9D470-9501-414D-BD1C-E7D93B7B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34" y="3074892"/>
            <a:ext cx="5424540" cy="324985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C6E7261-C5F0-4E6D-86CA-C4A3FE41F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3" y="1050251"/>
            <a:ext cx="4809293" cy="5448959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F6BA493-38FE-4F09-A7C7-FA0487EB8DA1}"/>
              </a:ext>
            </a:extLst>
          </p:cNvPr>
          <p:cNvSpPr/>
          <p:nvPr/>
        </p:nvSpPr>
        <p:spPr>
          <a:xfrm>
            <a:off x="5368725" y="3864961"/>
            <a:ext cx="1110030" cy="1506070"/>
          </a:xfrm>
          <a:prstGeom prst="rightArrow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4:00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4431417" y="1886627"/>
            <a:ext cx="216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37C56E"/>
                </a:solidFill>
                <a:cs typeface="Aharoni" panose="02010803020104030203" pitchFamily="2" charset="-79"/>
              </a:rPr>
              <a:t>웹스크랩핑</a:t>
            </a:r>
            <a:endParaRPr lang="en-US" altLang="ko-KR" sz="2800" b="1" dirty="0">
              <a:solidFill>
                <a:srgbClr val="37C56E"/>
              </a:solidFill>
              <a:cs typeface="Aharoni" panose="02010803020104030203" pitchFamily="2" charset="-79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3193" y="1615046"/>
            <a:ext cx="334126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수원대학교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NEWS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수원대학교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검색하였을 때 나오는 뉴스 중 첫 페이지만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웹스크래핑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실행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42F62-A40E-4E22-BCEE-AAC3631A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3453052"/>
            <a:ext cx="5071312" cy="246080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5E9098E-2021-471E-8DAB-27DEA78E670E}"/>
              </a:ext>
            </a:extLst>
          </p:cNvPr>
          <p:cNvSpPr/>
          <p:nvPr/>
        </p:nvSpPr>
        <p:spPr>
          <a:xfrm>
            <a:off x="5613499" y="3944475"/>
            <a:ext cx="1110030" cy="1506070"/>
          </a:xfrm>
          <a:prstGeom prst="rightArrow">
            <a:avLst/>
          </a:prstGeom>
          <a:solidFill>
            <a:schemeClr val="bg1">
              <a:lumMod val="8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AEF6B6-D7C5-46BB-9F46-1EE3DCB43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88" y="1876677"/>
            <a:ext cx="4961715" cy="46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5:00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자유형 25">
            <a:extLst>
              <a:ext uri="{FF2B5EF4-FFF2-40B4-BE49-F238E27FC236}">
                <a16:creationId xmlns:a16="http://schemas.microsoft.com/office/drawing/2014/main" id="{026BE89F-2490-4F55-9F1C-A14E7A7AB54F}"/>
              </a:ext>
            </a:extLst>
          </p:cNvPr>
          <p:cNvSpPr/>
          <p:nvPr/>
        </p:nvSpPr>
        <p:spPr>
          <a:xfrm rot="2700000">
            <a:off x="2931406" y="1720574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9FACFF-E614-43A4-8142-3D6F72B24F8F}"/>
              </a:ext>
            </a:extLst>
          </p:cNvPr>
          <p:cNvSpPr/>
          <p:nvPr/>
        </p:nvSpPr>
        <p:spPr>
          <a:xfrm>
            <a:off x="2600304" y="3833758"/>
            <a:ext cx="2204338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수원대학교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NEWS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통한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웹크롤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 엑셀 파일로 저장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2272143" y="2862996"/>
            <a:ext cx="2938255" cy="2938255"/>
          </a:xfrm>
          <a:prstGeom prst="arc">
            <a:avLst>
              <a:gd name="adj1" fmla="val 1686225"/>
              <a:gd name="adj2" fmla="val 16173651"/>
            </a:avLst>
          </a:prstGeom>
          <a:ln w="41275" cap="rnd">
            <a:solidFill>
              <a:srgbClr val="37C56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36090" y="2198229"/>
            <a:ext cx="906255" cy="906255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37C56E"/>
                </a:solidFill>
              </a:rPr>
              <a:t>웹크롤</a:t>
            </a:r>
            <a:endParaRPr lang="ko-KR" altLang="en-US" sz="1200" b="1" dirty="0">
              <a:solidFill>
                <a:srgbClr val="37C56E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4836090" y="2207517"/>
            <a:ext cx="896967" cy="896967"/>
          </a:xfrm>
          <a:prstGeom prst="arc">
            <a:avLst>
              <a:gd name="adj1" fmla="val 3602228"/>
              <a:gd name="adj2" fmla="val 15951877"/>
            </a:avLst>
          </a:prstGeom>
          <a:ln w="50800" cap="rnd">
            <a:solidFill>
              <a:srgbClr val="37C56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492100" y="2979008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자유형 58">
            <a:extLst>
              <a:ext uri="{FF2B5EF4-FFF2-40B4-BE49-F238E27FC236}">
                <a16:creationId xmlns:a16="http://schemas.microsoft.com/office/drawing/2014/main" id="{026BE89F-2490-4F55-9F1C-A14E7A7AB54F}"/>
              </a:ext>
            </a:extLst>
          </p:cNvPr>
          <p:cNvSpPr/>
          <p:nvPr/>
        </p:nvSpPr>
        <p:spPr>
          <a:xfrm rot="18900000" flipH="1">
            <a:off x="6712525" y="1720574"/>
            <a:ext cx="2699657" cy="4172468"/>
          </a:xfrm>
          <a:custGeom>
            <a:avLst/>
            <a:gdLst>
              <a:gd name="connsiteX0" fmla="*/ 846002 w 2699657"/>
              <a:gd name="connsiteY0" fmla="*/ 164731 h 4172468"/>
              <a:gd name="connsiteX1" fmla="*/ 1641396 w 2699657"/>
              <a:gd name="connsiteY1" fmla="*/ 164731 h 4172468"/>
              <a:gd name="connsiteX2" fmla="*/ 1641396 w 2699657"/>
              <a:gd name="connsiteY2" fmla="*/ 960126 h 4172468"/>
              <a:gd name="connsiteX3" fmla="*/ 1553167 w 2699657"/>
              <a:gd name="connsiteY3" fmla="*/ 1032196 h 4172468"/>
              <a:gd name="connsiteX4" fmla="*/ 1488186 w 2699657"/>
              <a:gd name="connsiteY4" fmla="*/ 1066391 h 4172468"/>
              <a:gd name="connsiteX5" fmla="*/ 1488186 w 2699657"/>
              <a:gd name="connsiteY5" fmla="*/ 1071417 h 4172468"/>
              <a:gd name="connsiteX6" fmla="*/ 1467884 w 2699657"/>
              <a:gd name="connsiteY6" fmla="*/ 1078108 h 4172468"/>
              <a:gd name="connsiteX7" fmla="*/ 1339451 w 2699657"/>
              <a:gd name="connsiteY7" fmla="*/ 1279380 h 4172468"/>
              <a:gd name="connsiteX8" fmla="*/ 1474802 w 2699657"/>
              <a:gd name="connsiteY8" fmla="*/ 1476066 h 4172468"/>
              <a:gd name="connsiteX9" fmla="*/ 1488186 w 2699657"/>
              <a:gd name="connsiteY9" fmla="*/ 1479967 h 4172468"/>
              <a:gd name="connsiteX10" fmla="*/ 1488186 w 2699657"/>
              <a:gd name="connsiteY10" fmla="*/ 1480282 h 4172468"/>
              <a:gd name="connsiteX11" fmla="*/ 1490326 w 2699657"/>
              <a:gd name="connsiteY11" fmla="*/ 1480591 h 4172468"/>
              <a:gd name="connsiteX12" fmla="*/ 1515557 w 2699657"/>
              <a:gd name="connsiteY12" fmla="*/ 1487944 h 4172468"/>
              <a:gd name="connsiteX13" fmla="*/ 1559154 w 2699657"/>
              <a:gd name="connsiteY13" fmla="*/ 1491575 h 4172468"/>
              <a:gd name="connsiteX14" fmla="*/ 1565659 w 2699657"/>
              <a:gd name="connsiteY14" fmla="*/ 1491462 h 4172468"/>
              <a:gd name="connsiteX15" fmla="*/ 1607638 w 2699657"/>
              <a:gd name="connsiteY15" fmla="*/ 1497520 h 4172468"/>
              <a:gd name="connsiteX16" fmla="*/ 2304302 w 2699657"/>
              <a:gd name="connsiteY16" fmla="*/ 1868166 h 4172468"/>
              <a:gd name="connsiteX17" fmla="*/ 2304302 w 2699657"/>
              <a:gd name="connsiteY17" fmla="*/ 3777112 h 4172468"/>
              <a:gd name="connsiteX18" fmla="*/ 395355 w 2699657"/>
              <a:gd name="connsiteY18" fmla="*/ 3777112 h 4172468"/>
              <a:gd name="connsiteX19" fmla="*/ 395355 w 2699657"/>
              <a:gd name="connsiteY19" fmla="*/ 1868166 h 4172468"/>
              <a:gd name="connsiteX20" fmla="*/ 965514 w 2699657"/>
              <a:gd name="connsiteY20" fmla="*/ 1528407 h 4172468"/>
              <a:gd name="connsiteX21" fmla="*/ 1019395 w 2699657"/>
              <a:gd name="connsiteY21" fmla="*/ 1515252 h 4172468"/>
              <a:gd name="connsiteX22" fmla="*/ 1019395 w 2699657"/>
              <a:gd name="connsiteY22" fmla="*/ 1508180 h 4172468"/>
              <a:gd name="connsiteX23" fmla="*/ 1027106 w 2699657"/>
              <a:gd name="connsiteY23" fmla="*/ 1507099 h 4172468"/>
              <a:gd name="connsiteX24" fmla="*/ 1210981 w 2699657"/>
              <a:gd name="connsiteY24" fmla="*/ 1263200 h 4172468"/>
              <a:gd name="connsiteX25" fmla="*/ 1052695 w 2699657"/>
              <a:gd name="connsiteY25" fmla="*/ 1084451 h 4172468"/>
              <a:gd name="connsiteX26" fmla="*/ 1019395 w 2699657"/>
              <a:gd name="connsiteY26" fmla="*/ 1082457 h 4172468"/>
              <a:gd name="connsiteX27" fmla="*/ 1019395 w 2699657"/>
              <a:gd name="connsiteY27" fmla="*/ 1077012 h 4172468"/>
              <a:gd name="connsiteX28" fmla="*/ 934231 w 2699657"/>
              <a:gd name="connsiteY28" fmla="*/ 1032196 h 4172468"/>
              <a:gd name="connsiteX29" fmla="*/ 846002 w 2699657"/>
              <a:gd name="connsiteY29" fmla="*/ 960126 h 4172468"/>
              <a:gd name="connsiteX30" fmla="*/ 846002 w 2699657"/>
              <a:gd name="connsiteY30" fmla="*/ 164731 h 417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657" h="4172468">
                <a:moveTo>
                  <a:pt x="846002" y="164731"/>
                </a:moveTo>
                <a:cubicBezTo>
                  <a:pt x="1065644" y="-54911"/>
                  <a:pt x="1421754" y="-54911"/>
                  <a:pt x="1641396" y="164731"/>
                </a:cubicBezTo>
                <a:cubicBezTo>
                  <a:pt x="1861039" y="384374"/>
                  <a:pt x="1861039" y="740484"/>
                  <a:pt x="1641396" y="960126"/>
                </a:cubicBezTo>
                <a:cubicBezTo>
                  <a:pt x="1613941" y="987581"/>
                  <a:pt x="1584353" y="1011605"/>
                  <a:pt x="1553167" y="1032196"/>
                </a:cubicBezTo>
                <a:lnTo>
                  <a:pt x="1488186" y="1066391"/>
                </a:lnTo>
                <a:lnTo>
                  <a:pt x="1488186" y="1071417"/>
                </a:lnTo>
                <a:lnTo>
                  <a:pt x="1467884" y="1078108"/>
                </a:lnTo>
                <a:cubicBezTo>
                  <a:pt x="1390946" y="1112238"/>
                  <a:pt x="1337896" y="1189931"/>
                  <a:pt x="1339451" y="1279380"/>
                </a:cubicBezTo>
                <a:cubicBezTo>
                  <a:pt x="1341006" y="1368829"/>
                  <a:pt x="1396725" y="1444630"/>
                  <a:pt x="1474802" y="1476066"/>
                </a:cubicBezTo>
                <a:lnTo>
                  <a:pt x="1488186" y="1479967"/>
                </a:lnTo>
                <a:lnTo>
                  <a:pt x="1488186" y="1480282"/>
                </a:lnTo>
                <a:lnTo>
                  <a:pt x="1490326" y="1480591"/>
                </a:lnTo>
                <a:lnTo>
                  <a:pt x="1515557" y="1487944"/>
                </a:lnTo>
                <a:cubicBezTo>
                  <a:pt x="1529664" y="1490577"/>
                  <a:pt x="1544246" y="1491834"/>
                  <a:pt x="1559154" y="1491575"/>
                </a:cubicBezTo>
                <a:lnTo>
                  <a:pt x="1565659" y="1491462"/>
                </a:lnTo>
                <a:lnTo>
                  <a:pt x="1607638" y="1497520"/>
                </a:lnTo>
                <a:cubicBezTo>
                  <a:pt x="1862888" y="1546939"/>
                  <a:pt x="2106624" y="1670488"/>
                  <a:pt x="2304302" y="1868166"/>
                </a:cubicBezTo>
                <a:cubicBezTo>
                  <a:pt x="2831443" y="2395307"/>
                  <a:pt x="2831443" y="3249971"/>
                  <a:pt x="2304302" y="3777112"/>
                </a:cubicBezTo>
                <a:cubicBezTo>
                  <a:pt x="1777161" y="4304254"/>
                  <a:pt x="922496" y="4304254"/>
                  <a:pt x="395355" y="3777112"/>
                </a:cubicBezTo>
                <a:cubicBezTo>
                  <a:pt x="-131786" y="3249971"/>
                  <a:pt x="-131786" y="2395307"/>
                  <a:pt x="395355" y="1868166"/>
                </a:cubicBezTo>
                <a:cubicBezTo>
                  <a:pt x="560087" y="1703434"/>
                  <a:pt x="756803" y="1590181"/>
                  <a:pt x="965514" y="1528407"/>
                </a:cubicBezTo>
                <a:lnTo>
                  <a:pt x="1019395" y="1515252"/>
                </a:lnTo>
                <a:lnTo>
                  <a:pt x="1019395" y="1508180"/>
                </a:lnTo>
                <a:lnTo>
                  <a:pt x="1027106" y="1507099"/>
                </a:lnTo>
                <a:cubicBezTo>
                  <a:pt x="1145232" y="1490523"/>
                  <a:pt x="1227556" y="1381327"/>
                  <a:pt x="1210981" y="1263200"/>
                </a:cubicBezTo>
                <a:cubicBezTo>
                  <a:pt x="1198549" y="1174605"/>
                  <a:pt x="1134019" y="1106149"/>
                  <a:pt x="1052695" y="1084451"/>
                </a:cubicBezTo>
                <a:lnTo>
                  <a:pt x="1019395" y="1082457"/>
                </a:lnTo>
                <a:lnTo>
                  <a:pt x="1019395" y="1077012"/>
                </a:lnTo>
                <a:lnTo>
                  <a:pt x="934231" y="1032196"/>
                </a:lnTo>
                <a:cubicBezTo>
                  <a:pt x="903044" y="1011605"/>
                  <a:pt x="873457" y="987582"/>
                  <a:pt x="846002" y="960126"/>
                </a:cubicBezTo>
                <a:cubicBezTo>
                  <a:pt x="626359" y="740484"/>
                  <a:pt x="626359" y="384374"/>
                  <a:pt x="846002" y="1647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9FACFF-E614-43A4-8142-3D6F72B24F8F}"/>
              </a:ext>
            </a:extLst>
          </p:cNvPr>
          <p:cNvSpPr/>
          <p:nvPr/>
        </p:nvSpPr>
        <p:spPr>
          <a:xfrm flipH="1">
            <a:off x="7538946" y="3833758"/>
            <a:ext cx="2204338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엑셀 파일 불러오기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파이썬으로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저장한 엑셀 파일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 studio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불러오기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 flipH="1">
            <a:off x="7133190" y="2862996"/>
            <a:ext cx="2938255" cy="2938255"/>
          </a:xfrm>
          <a:prstGeom prst="arc">
            <a:avLst>
              <a:gd name="adj1" fmla="val 76164"/>
              <a:gd name="adj2" fmla="val 16173651"/>
            </a:avLst>
          </a:prstGeom>
          <a:ln w="41275" cap="rnd">
            <a:solidFill>
              <a:srgbClr val="37C56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AD577DE-98EE-4AE1-8221-D99B1C6BA608}"/>
              </a:ext>
            </a:extLst>
          </p:cNvPr>
          <p:cNvSpPr/>
          <p:nvPr/>
        </p:nvSpPr>
        <p:spPr>
          <a:xfrm>
            <a:off x="6601243" y="2207517"/>
            <a:ext cx="906255" cy="906255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7C56E"/>
                </a:solidFill>
              </a:rPr>
              <a:t>R studio</a:t>
            </a:r>
            <a:endParaRPr lang="ko-KR" altLang="en-US" sz="1200" b="1" dirty="0">
              <a:solidFill>
                <a:srgbClr val="37C56E"/>
              </a:solidFill>
            </a:endParaRPr>
          </a:p>
        </p:txBody>
      </p:sp>
      <p:sp>
        <p:nvSpPr>
          <p:cNvPr id="67" name="원호 66"/>
          <p:cNvSpPr/>
          <p:nvPr/>
        </p:nvSpPr>
        <p:spPr>
          <a:xfrm flipH="1">
            <a:off x="6610531" y="2207517"/>
            <a:ext cx="896967" cy="896967"/>
          </a:xfrm>
          <a:prstGeom prst="arc">
            <a:avLst>
              <a:gd name="adj1" fmla="val 19665565"/>
              <a:gd name="adj2" fmla="val 15951877"/>
            </a:avLst>
          </a:prstGeom>
          <a:ln w="50800" cap="rnd">
            <a:solidFill>
              <a:srgbClr val="37C56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6653757" y="2345460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603B70-E461-4268-8F8A-86AEB86CC847}"/>
              </a:ext>
            </a:extLst>
          </p:cNvPr>
          <p:cNvSpPr/>
          <p:nvPr/>
        </p:nvSpPr>
        <p:spPr>
          <a:xfrm>
            <a:off x="5012933" y="1272376"/>
            <a:ext cx="216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37C56E"/>
                </a:solidFill>
                <a:cs typeface="Aharoni" panose="02010803020104030203" pitchFamily="2" charset="-79"/>
              </a:rPr>
              <a:t>추가 내용</a:t>
            </a:r>
            <a:endParaRPr lang="en-US" altLang="ko-KR" sz="2800" b="1" dirty="0">
              <a:solidFill>
                <a:srgbClr val="37C56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9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6:00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6008499" y="1585253"/>
            <a:ext cx="4041966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37C56E"/>
                </a:solidFill>
              </a:rPr>
              <a:t>웹크롤</a:t>
            </a:r>
            <a:endParaRPr lang="en-US" altLang="ko-KR" sz="2400" b="1" dirty="0">
              <a:solidFill>
                <a:srgbClr val="37C56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C8280"/>
                </a:solidFill>
              </a:rPr>
              <a:t>“</a:t>
            </a:r>
            <a:r>
              <a:rPr lang="ko-KR" altLang="en-US" sz="1200" dirty="0">
                <a:solidFill>
                  <a:srgbClr val="8C8280"/>
                </a:solidFill>
              </a:rPr>
              <a:t>수원대학교</a:t>
            </a:r>
            <a:r>
              <a:rPr lang="en-US" altLang="ko-KR" sz="1200" dirty="0">
                <a:solidFill>
                  <a:srgbClr val="8C8280"/>
                </a:solidFill>
              </a:rPr>
              <a:t>”</a:t>
            </a:r>
            <a:r>
              <a:rPr lang="ko-KR" altLang="en-US" sz="1200" dirty="0">
                <a:solidFill>
                  <a:srgbClr val="8C8280"/>
                </a:solidFill>
              </a:rPr>
              <a:t>를 검색하였을 때 나오는 뉴스 중 첫 페이지만</a:t>
            </a:r>
            <a:r>
              <a:rPr lang="en-US" altLang="ko-KR" sz="1200" dirty="0">
                <a:solidFill>
                  <a:srgbClr val="8C8280"/>
                </a:solidFill>
              </a:rPr>
              <a:t> </a:t>
            </a:r>
            <a:r>
              <a:rPr lang="ko-KR" altLang="en-US" sz="1200" dirty="0" err="1">
                <a:solidFill>
                  <a:srgbClr val="8C8280"/>
                </a:solidFill>
              </a:rPr>
              <a:t>파이썬를</a:t>
            </a:r>
            <a:r>
              <a:rPr lang="ko-KR" altLang="en-US" sz="1200" dirty="0">
                <a:solidFill>
                  <a:srgbClr val="8C8280"/>
                </a:solidFill>
              </a:rPr>
              <a:t> 이용하여 </a:t>
            </a:r>
            <a:r>
              <a:rPr lang="ko-KR" altLang="en-US" sz="1200" dirty="0" err="1">
                <a:solidFill>
                  <a:srgbClr val="8C8280"/>
                </a:solidFill>
              </a:rPr>
              <a:t>웹스크랩핑</a:t>
            </a:r>
            <a:r>
              <a:rPr lang="ko-KR" altLang="en-US" sz="1200" dirty="0">
                <a:solidFill>
                  <a:srgbClr val="8C8280"/>
                </a:solidFill>
              </a:rPr>
              <a:t> 실행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A0D3173-5C20-4FD2-A8BF-CC153CAD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0" y="1004725"/>
            <a:ext cx="5002956" cy="222209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F9A0F03-A51A-4854-A939-FC84AF51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0" y="3727174"/>
            <a:ext cx="10739110" cy="277840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DAAF2FA-E8AC-4D67-8081-1F2311112713}"/>
              </a:ext>
            </a:extLst>
          </p:cNvPr>
          <p:cNvSpPr/>
          <p:nvPr/>
        </p:nvSpPr>
        <p:spPr>
          <a:xfrm>
            <a:off x="2307662" y="2930032"/>
            <a:ext cx="1281667" cy="9299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7:00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4222483" y="1137066"/>
            <a:ext cx="2166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37C56E"/>
                </a:solidFill>
                <a:cs typeface="Aharoni" panose="02010803020104030203" pitchFamily="2" charset="-79"/>
              </a:rPr>
              <a:t>웹크롤</a:t>
            </a:r>
            <a:endParaRPr lang="en-US" altLang="ko-KR" sz="2800" b="1" dirty="0">
              <a:solidFill>
                <a:srgbClr val="37C56E"/>
              </a:solidFill>
              <a:cs typeface="Aharoni" panose="02010803020104030203" pitchFamily="2" charset="-79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2659" y="996330"/>
            <a:ext cx="4037590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수원대학교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NEWS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수원대학교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검색하였을 때 나오는 뉴스 중 첫 페이지만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웹스크랩핑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엑셀파일로 저장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47CBFA-3B86-4587-A33D-9292BA07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2" y="3935578"/>
            <a:ext cx="10258633" cy="256999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9D7443-3BC8-4588-8FF0-CBBF5157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15" y="1155597"/>
            <a:ext cx="4440720" cy="2504844"/>
          </a:xfrm>
          <a:prstGeom prst="rect">
            <a:avLst/>
          </a:prstGeom>
        </p:spPr>
      </p:pic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ED52AB0C-5AB2-45BE-90C6-963BF29C917F}"/>
              </a:ext>
            </a:extLst>
          </p:cNvPr>
          <p:cNvSpPr/>
          <p:nvPr/>
        </p:nvSpPr>
        <p:spPr>
          <a:xfrm rot="10800000">
            <a:off x="4578220" y="2326058"/>
            <a:ext cx="1454657" cy="1279154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8:00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6008499" y="1585253"/>
            <a:ext cx="404196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C56E"/>
                </a:solidFill>
              </a:rPr>
              <a:t>R</a:t>
            </a:r>
            <a:r>
              <a:rPr lang="ko-KR" altLang="en-US" sz="2400" b="1" dirty="0">
                <a:solidFill>
                  <a:srgbClr val="37C56E"/>
                </a:solidFill>
              </a:rPr>
              <a:t> </a:t>
            </a:r>
            <a:r>
              <a:rPr lang="en-US" altLang="ko-KR" sz="2400" b="1" dirty="0">
                <a:solidFill>
                  <a:srgbClr val="37C56E"/>
                </a:solidFill>
              </a:rPr>
              <a:t>studio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8C8280"/>
                </a:solidFill>
              </a:rPr>
              <a:t>파이썬으로</a:t>
            </a:r>
            <a:r>
              <a:rPr lang="ko-KR" altLang="en-US" sz="1200" dirty="0">
                <a:solidFill>
                  <a:srgbClr val="8C8280"/>
                </a:solidFill>
              </a:rPr>
              <a:t> 저장한 엑셀 파일 불러오기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B3DEF-1015-468C-8B2A-0CB82884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3" y="1122830"/>
            <a:ext cx="5215594" cy="198501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BCC02F5-6F7C-4764-B6C1-9C9A9C8B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3" y="3703839"/>
            <a:ext cx="6996113" cy="256299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DAAF2FA-E8AC-4D67-8081-1F2311112713}"/>
              </a:ext>
            </a:extLst>
          </p:cNvPr>
          <p:cNvSpPr/>
          <p:nvPr/>
        </p:nvSpPr>
        <p:spPr>
          <a:xfrm>
            <a:off x="2307662" y="2930032"/>
            <a:ext cx="1281667" cy="9299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6FEB05-97F3-4DB3-9762-E2AA20F50DDE}"/>
              </a:ext>
            </a:extLst>
          </p:cNvPr>
          <p:cNvSpPr/>
          <p:nvPr/>
        </p:nvSpPr>
        <p:spPr>
          <a:xfrm>
            <a:off x="7397760" y="2975871"/>
            <a:ext cx="1296000" cy="1296000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37C56E"/>
                </a:solidFill>
              </a:rPr>
              <a:t>웹크롤</a:t>
            </a:r>
            <a:endParaRPr lang="ko-KR" altLang="en-US" sz="1200" b="1" dirty="0">
              <a:solidFill>
                <a:srgbClr val="37C56E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86398DF5-84EC-4E87-AB91-3B5C5D3F01AB}"/>
              </a:ext>
            </a:extLst>
          </p:cNvPr>
          <p:cNvSpPr/>
          <p:nvPr/>
        </p:nvSpPr>
        <p:spPr>
          <a:xfrm>
            <a:off x="7387823" y="2975871"/>
            <a:ext cx="1296000" cy="1296000"/>
          </a:xfrm>
          <a:prstGeom prst="arc">
            <a:avLst>
              <a:gd name="adj1" fmla="val 3602228"/>
              <a:gd name="adj2" fmla="val 15951877"/>
            </a:avLst>
          </a:prstGeom>
          <a:ln w="50800" cap="rnd">
            <a:solidFill>
              <a:srgbClr val="37C56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E1F771-306F-451F-9766-0D2AF3E975B1}"/>
              </a:ext>
            </a:extLst>
          </p:cNvPr>
          <p:cNvSpPr/>
          <p:nvPr/>
        </p:nvSpPr>
        <p:spPr>
          <a:xfrm>
            <a:off x="8334692" y="4112072"/>
            <a:ext cx="108000" cy="10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2C1A379-4B09-4C32-8E26-AE743CEDE8D8}"/>
              </a:ext>
            </a:extLst>
          </p:cNvPr>
          <p:cNvSpPr/>
          <p:nvPr/>
        </p:nvSpPr>
        <p:spPr>
          <a:xfrm>
            <a:off x="9617868" y="4385133"/>
            <a:ext cx="1296000" cy="1296000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1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7C56E"/>
                </a:solidFill>
              </a:rPr>
              <a:t>R studio</a:t>
            </a:r>
            <a:endParaRPr lang="ko-KR" altLang="en-US" sz="1200" b="1" dirty="0">
              <a:solidFill>
                <a:srgbClr val="37C56E"/>
              </a:solidFill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B015AC6-B569-473E-B01C-446F79BFE614}"/>
              </a:ext>
            </a:extLst>
          </p:cNvPr>
          <p:cNvSpPr/>
          <p:nvPr/>
        </p:nvSpPr>
        <p:spPr>
          <a:xfrm flipH="1">
            <a:off x="9608663" y="4394126"/>
            <a:ext cx="1296000" cy="1296000"/>
          </a:xfrm>
          <a:prstGeom prst="arc">
            <a:avLst>
              <a:gd name="adj1" fmla="val 19665565"/>
              <a:gd name="adj2" fmla="val 15951877"/>
            </a:avLst>
          </a:prstGeom>
          <a:ln w="50800" cap="rnd">
            <a:solidFill>
              <a:srgbClr val="37C56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0864999-6B68-4BF5-BD77-F441B45887DC}"/>
              </a:ext>
            </a:extLst>
          </p:cNvPr>
          <p:cNvSpPr/>
          <p:nvPr/>
        </p:nvSpPr>
        <p:spPr>
          <a:xfrm flipH="1">
            <a:off x="10221903" y="4333283"/>
            <a:ext cx="108000" cy="10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26D893E0-1524-4B00-8A48-CFB6EE6A22E0}"/>
              </a:ext>
            </a:extLst>
          </p:cNvPr>
          <p:cNvSpPr/>
          <p:nvPr/>
        </p:nvSpPr>
        <p:spPr>
          <a:xfrm rot="2101631">
            <a:off x="8626863" y="3927728"/>
            <a:ext cx="1117515" cy="810278"/>
          </a:xfrm>
          <a:prstGeom prst="stripedRightArrow">
            <a:avLst/>
          </a:prstGeom>
          <a:gradFill flip="none" rotWithShape="1">
            <a:gsLst>
              <a:gs pos="57000">
                <a:srgbClr val="D2D2D2"/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감사합니다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9:00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518357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190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소영</cp:lastModifiedBy>
  <cp:revision>8</cp:revision>
  <dcterms:created xsi:type="dcterms:W3CDTF">2021-04-26T15:06:02Z</dcterms:created>
  <dcterms:modified xsi:type="dcterms:W3CDTF">2021-06-12T10:15:57Z</dcterms:modified>
</cp:coreProperties>
</file>