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77" r:id="rId20"/>
    <p:sldId id="275" r:id="rId21"/>
    <p:sldId id="271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8"/>
    <p:restoredTop sz="94673"/>
  </p:normalViewPr>
  <p:slideViewPr>
    <p:cSldViewPr snapToGrid="0" snapToObjects="1">
      <p:cViewPr varScale="1">
        <p:scale>
          <a:sx n="75" d="100"/>
          <a:sy n="75" d="100"/>
        </p:scale>
        <p:origin x="16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rPr dirty="0"/>
              <a:t>CS </a:t>
            </a:r>
            <a:r>
              <a:rPr lang="en-US" dirty="0"/>
              <a:t>4476</a:t>
            </a:r>
            <a:r>
              <a:rPr dirty="0"/>
              <a:t> Project 1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rPr dirty="0"/>
              <a:t>[</a:t>
            </a:r>
            <a:r>
              <a:rPr lang="en-US" dirty="0"/>
              <a:t>Seohee Yoon</a:t>
            </a:r>
            <a:r>
              <a:rPr dirty="0"/>
              <a:t>]</a:t>
            </a:r>
          </a:p>
          <a:p>
            <a:pPr marL="0" indent="0"/>
            <a:r>
              <a:rPr dirty="0"/>
              <a:t>[</a:t>
            </a:r>
            <a:r>
              <a:rPr lang="en-US" dirty="0"/>
              <a:t>syoon333@gatech.edu</a:t>
            </a:r>
            <a:r>
              <a:rPr dirty="0"/>
              <a:t>]</a:t>
            </a:r>
          </a:p>
          <a:p>
            <a:pPr marL="0" indent="0"/>
            <a:r>
              <a:rPr dirty="0"/>
              <a:t>[</a:t>
            </a:r>
            <a:r>
              <a:rPr lang="en-US" dirty="0"/>
              <a:t>syoon333</a:t>
            </a:r>
            <a:r>
              <a:rPr dirty="0"/>
              <a:t>]</a:t>
            </a:r>
          </a:p>
          <a:p>
            <a:pPr marL="0" indent="0"/>
            <a:r>
              <a:rPr dirty="0"/>
              <a:t>[</a:t>
            </a:r>
            <a:r>
              <a:rPr lang="en-US" dirty="0"/>
              <a:t>903763900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2: Hybrid images with </a:t>
            </a:r>
            <a:r>
              <a:rPr dirty="0" err="1"/>
              <a:t>PyTorch</a:t>
            </a:r>
            <a:endParaRPr dirty="0"/>
          </a:p>
        </p:txBody>
      </p:sp>
      <p:sp>
        <p:nvSpPr>
          <p:cNvPr id="241" name="Google Shape;162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</a:p>
        </p:txBody>
      </p:sp>
      <p:sp>
        <p:nvSpPr>
          <p:cNvPr id="242" name="Google Shape;163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Part 1 vs. Part 2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[Compare the run-times of Parts 1 and 2 here, as calculated in project-1.ipynb. Which method is faster?]</a:t>
            </a:r>
            <a:endParaRPr lang="en-US"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Part 1: 7.298 seconds</a:t>
            </a:r>
            <a:endParaRPr lang="en-US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lang="en-US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Part 2: 0.184 seconds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Using 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</a:rPr>
              <a:t>PyTorch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</a:rPr>
              <a:t> is faster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A fish swimming in the water&#10;&#10;Description automatically generated">
            <a:extLst>
              <a:ext uri="{FF2B5EF4-FFF2-40B4-BE49-F238E27FC236}">
                <a16:creationId xmlns:a16="http://schemas.microsoft.com/office/drawing/2014/main" id="{1BF7D598-3D60-45E9-3B76-E46C9F43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1" y="2206689"/>
            <a:ext cx="2374900" cy="1943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[Consider a 1-channel 5x5 image and a 3x3 filter. What are the output dimensions of a convolution with the following parameters?</a:t>
            </a:r>
          </a:p>
          <a:p>
            <a:pPr marL="0" indent="0">
              <a:buSzTx/>
              <a:buNone/>
            </a:pPr>
            <a:r>
              <a:rPr dirty="0"/>
              <a:t>Stride = 1, padding = 0?</a:t>
            </a:r>
            <a:r>
              <a:rPr lang="en-US" dirty="0"/>
              <a:t> (1, 1, 3,  3)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Stride = 2, padding = 0?</a:t>
            </a:r>
            <a:r>
              <a:rPr lang="en-US" dirty="0"/>
              <a:t> (1, 1, 2, 2)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Stride = 1, padding = 1?</a:t>
            </a:r>
            <a:r>
              <a:rPr lang="en-US" dirty="0"/>
              <a:t> (1, 1, 5, 5)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Stride = 2, padding = 1?</a:t>
            </a:r>
            <a:r>
              <a:rPr lang="en-US" dirty="0"/>
              <a:t>] (1, 1, 3, 3)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85000" lnSpcReduction="20000"/>
          </a:bodyPr>
          <a:lstStyle/>
          <a:p>
            <a:pPr marL="0" indent="0">
              <a:buSzTx/>
              <a:buNone/>
              <a:defRPr sz="1400"/>
            </a:pPr>
            <a:r>
              <a:rPr dirty="0"/>
              <a:t>[What are the input &amp; output dimensions of the convolutions of the dog image and a 3x3 filter  with the following parameters: </a:t>
            </a:r>
          </a:p>
          <a:p>
            <a:pPr marL="0" indent="0">
              <a:buSzTx/>
              <a:buNone/>
              <a:defRPr sz="1400"/>
            </a:pPr>
            <a:r>
              <a:rPr dirty="0"/>
              <a:t>Stride = 1, padding = </a:t>
            </a:r>
            <a:r>
              <a:rPr lang="en-US" dirty="0"/>
              <a:t>0 </a:t>
            </a:r>
          </a:p>
          <a:p>
            <a:pPr marL="0" indent="0">
              <a:buSzTx/>
              <a:buNone/>
              <a:defRPr sz="1400"/>
            </a:pPr>
            <a:r>
              <a:rPr lang="en-US" dirty="0"/>
              <a:t>Input: (3, 361, 410)</a:t>
            </a:r>
          </a:p>
          <a:p>
            <a:pPr marL="0" indent="0">
              <a:buSzTx/>
              <a:buNone/>
              <a:defRPr sz="1400"/>
            </a:pPr>
            <a:r>
              <a:rPr lang="en-US" dirty="0"/>
              <a:t>Output: (1, 12, 359, 408)</a:t>
            </a:r>
          </a:p>
          <a:p>
            <a:pPr marL="0" indent="0">
              <a:buSzTx/>
              <a:buNone/>
              <a:defRPr sz="1400"/>
            </a:pPr>
            <a:endParaRPr dirty="0"/>
          </a:p>
          <a:p>
            <a:pPr marL="0" indent="0">
              <a:buSzTx/>
              <a:buNone/>
              <a:defRPr sz="1400"/>
            </a:pPr>
            <a:r>
              <a:rPr dirty="0"/>
              <a:t>Stride = 2, padding = 0</a:t>
            </a:r>
            <a:endParaRPr lang="en-US" dirty="0"/>
          </a:p>
          <a:p>
            <a:pPr marL="0" indent="0">
              <a:buSzTx/>
              <a:buNone/>
              <a:defRPr sz="1400"/>
            </a:pPr>
            <a:r>
              <a:rPr lang="en-US" dirty="0"/>
              <a:t>Input: (3, 361, 410)</a:t>
            </a:r>
          </a:p>
          <a:p>
            <a:pPr marL="0" indent="0">
              <a:buSzTx/>
              <a:buNone/>
              <a:defRPr sz="1400"/>
            </a:pPr>
            <a:r>
              <a:rPr lang="en-US" dirty="0"/>
              <a:t>Output: (1, 12, 180, 204)</a:t>
            </a:r>
          </a:p>
          <a:p>
            <a:pPr marL="0" indent="0">
              <a:buSzTx/>
              <a:buNone/>
              <a:defRPr sz="1400"/>
            </a:pPr>
            <a:endParaRPr dirty="0"/>
          </a:p>
          <a:p>
            <a:pPr marL="0" indent="0">
              <a:buSzTx/>
              <a:buNone/>
              <a:defRPr sz="1400"/>
            </a:pPr>
            <a:r>
              <a:rPr dirty="0"/>
              <a:t>Stride = 1, padding = 1</a:t>
            </a:r>
            <a:endParaRPr lang="en-US" dirty="0"/>
          </a:p>
          <a:p>
            <a:pPr marL="0" indent="0">
              <a:buSzTx/>
              <a:buNone/>
              <a:defRPr sz="1400"/>
            </a:pPr>
            <a:r>
              <a:rPr lang="en-US" dirty="0"/>
              <a:t>Input: (3, 361, 410)</a:t>
            </a:r>
          </a:p>
          <a:p>
            <a:pPr marL="0" indent="0">
              <a:buSzTx/>
              <a:buNone/>
              <a:defRPr sz="1400"/>
            </a:pPr>
            <a:r>
              <a:rPr lang="en-US" dirty="0"/>
              <a:t>Output: (1, 12, 361, 410)</a:t>
            </a:r>
          </a:p>
          <a:p>
            <a:pPr marL="0" indent="0">
              <a:buSzTx/>
              <a:buNone/>
              <a:defRPr sz="1400"/>
            </a:pPr>
            <a:endParaRPr dirty="0"/>
          </a:p>
          <a:p>
            <a:pPr marL="0" indent="0">
              <a:buSzTx/>
              <a:buNone/>
              <a:defRPr sz="1400"/>
            </a:pPr>
            <a:r>
              <a:rPr dirty="0"/>
              <a:t>Stride = 2, padding = 1</a:t>
            </a:r>
            <a:endParaRPr lang="en-US" dirty="0"/>
          </a:p>
          <a:p>
            <a:pPr marL="0" indent="0">
              <a:buSzTx/>
              <a:buNone/>
              <a:defRPr sz="1400"/>
            </a:pPr>
            <a:r>
              <a:rPr lang="en-US" dirty="0"/>
              <a:t>Input: (3, 361, 410)</a:t>
            </a:r>
          </a:p>
          <a:p>
            <a:pPr marL="0" indent="0">
              <a:buSzTx/>
              <a:buNone/>
              <a:defRPr sz="1400"/>
            </a:pPr>
            <a:r>
              <a:rPr lang="en-US" dirty="0"/>
              <a:t>Output: (1, 12, 181, 205)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2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3" name="Google Shape;183;p37"/>
          <p:cNvSpPr txBox="1">
            <a:spLocks noGrp="1"/>
          </p:cNvSpPr>
          <p:nvPr>
            <p:ph type="body" sz="half" idx="1"/>
          </p:nvPr>
        </p:nvSpPr>
        <p:spPr>
          <a:xfrm>
            <a:off x="4486415" y="1152475"/>
            <a:ext cx="4144079" cy="3416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>
              <a:buSzTx/>
              <a:buNone/>
            </a:lvl1pPr>
          </a:lstStyle>
          <a:p>
            <a:r>
              <a:rPr lang="en-US" dirty="0"/>
              <a:t>[Section 3 of the handout gives equations to calculate output dimensions given filter size, stride, and padding. What is the intuition behind this equation?]</a:t>
            </a:r>
          </a:p>
          <a:p>
            <a:r>
              <a:rPr lang="en-US" dirty="0"/>
              <a:t>Output format : (1, d2, h2, w2)</a:t>
            </a:r>
          </a:p>
          <a:p>
            <a:endParaRPr lang="en-US" dirty="0"/>
          </a:p>
          <a:p>
            <a:r>
              <a:rPr lang="en-US" dirty="0"/>
              <a:t> d2: the number of filters applied to the input</a:t>
            </a:r>
          </a:p>
          <a:p>
            <a:endParaRPr lang="en-US" dirty="0"/>
          </a:p>
          <a:p>
            <a:r>
              <a:rPr lang="en-US" dirty="0"/>
              <a:t> h2 = (input image height – filter height + 2 * padding) / stride + 1</a:t>
            </a:r>
          </a:p>
          <a:p>
            <a:r>
              <a:rPr lang="en-US" dirty="0"/>
              <a:t>w2 = (input image width – filter width + 2 * padding) / stride + 1</a:t>
            </a:r>
          </a:p>
          <a:p>
            <a:endParaRPr lang="en-US" dirty="0"/>
          </a:p>
          <a:p>
            <a:r>
              <a:rPr lang="en-US" dirty="0"/>
              <a:t>Subtract filter height from input image height/width : </a:t>
            </a:r>
          </a:p>
          <a:p>
            <a:r>
              <a:rPr lang="en-US" dirty="0"/>
              <a:t>Image height and width after applying filter</a:t>
            </a:r>
          </a:p>
          <a:p>
            <a:r>
              <a:rPr lang="en-US" dirty="0"/>
              <a:t>Add 2 * padding : additional height/width by adding padding</a:t>
            </a:r>
          </a:p>
          <a:p>
            <a:r>
              <a:rPr lang="en-US" dirty="0"/>
              <a:t>Divide by stride : skipping positions</a:t>
            </a:r>
          </a:p>
          <a:p>
            <a:r>
              <a:rPr lang="en-US" dirty="0"/>
              <a:t>Add 1 : start position of the filter</a:t>
            </a:r>
          </a:p>
        </p:txBody>
      </p:sp>
      <p:sp>
        <p:nvSpPr>
          <p:cNvPr id="4" name="Google Shape;176;p36">
            <a:extLst>
              <a:ext uri="{FF2B5EF4-FFF2-40B4-BE49-F238E27FC236}">
                <a16:creationId xmlns:a16="http://schemas.microsoft.com/office/drawing/2014/main" id="{9D456C8C-54E4-BC49-8CE2-BD68F478A90C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39999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0" marR="0" indent="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Tx/>
              <a:buFont typeface="Arial"/>
              <a:buNone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■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hangingPunct="1"/>
            <a:r>
              <a:rPr lang="en-US" dirty="0"/>
              <a:t>[How many filters did we apply to the dog image?]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Identity filter, blur filter, </a:t>
            </a:r>
            <a:r>
              <a:rPr lang="en-US" dirty="0" err="1"/>
              <a:t>sobel</a:t>
            </a:r>
            <a:r>
              <a:rPr lang="en-US" dirty="0"/>
              <a:t> filter, Laplacian filter</a:t>
            </a:r>
          </a:p>
          <a:p>
            <a:pPr hangingPunct="1"/>
            <a:r>
              <a:rPr lang="en-US" dirty="0"/>
              <a:t>4 filters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89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57" name="Google Shape;190;p3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0 here]</a:t>
            </a:r>
          </a:p>
        </p:txBody>
      </p:sp>
      <p:sp>
        <p:nvSpPr>
          <p:cNvPr id="258" name="Google Shape;191;p3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1 here]</a:t>
            </a:r>
          </a:p>
        </p:txBody>
      </p:sp>
      <p:pic>
        <p:nvPicPr>
          <p:cNvPr id="3" name="Picture 2" descr="A close up of a dog&#10;&#10;Description automatically generated">
            <a:extLst>
              <a:ext uri="{FF2B5EF4-FFF2-40B4-BE49-F238E27FC236}">
                <a16:creationId xmlns:a16="http://schemas.microsoft.com/office/drawing/2014/main" id="{C303D222-C5B3-9857-0310-76B0F043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705025"/>
            <a:ext cx="2603500" cy="2286000"/>
          </a:xfrm>
          <a:prstGeom prst="rect">
            <a:avLst/>
          </a:prstGeom>
        </p:spPr>
      </p:pic>
      <p:pic>
        <p:nvPicPr>
          <p:cNvPr id="5" name="Picture 4" descr="A close-up of a dog&#10;&#10;Description automatically generated">
            <a:extLst>
              <a:ext uri="{FF2B5EF4-FFF2-40B4-BE49-F238E27FC236}">
                <a16:creationId xmlns:a16="http://schemas.microsoft.com/office/drawing/2014/main" id="{E92D84AC-C6BC-C812-F595-33403BBD2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99" y="1705025"/>
            <a:ext cx="2708802" cy="23784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96;p3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3</a:t>
            </a:r>
            <a:r>
              <a:rPr lang="en-US" dirty="0"/>
              <a:t>: Understanding input/output shapes in PyTorch</a:t>
            </a:r>
            <a:endParaRPr dirty="0"/>
          </a:p>
        </p:txBody>
      </p:sp>
      <p:sp>
        <p:nvSpPr>
          <p:cNvPr id="261" name="Google Shape;197;p3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2 here]</a:t>
            </a:r>
          </a:p>
        </p:txBody>
      </p:sp>
      <p:sp>
        <p:nvSpPr>
          <p:cNvPr id="262" name="Google Shape;198;p3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3 here]</a:t>
            </a:r>
          </a:p>
        </p:txBody>
      </p:sp>
      <p:pic>
        <p:nvPicPr>
          <p:cNvPr id="3" name="Picture 2" descr="A close up of a dog&#10;&#10;Description automatically generated">
            <a:extLst>
              <a:ext uri="{FF2B5EF4-FFF2-40B4-BE49-F238E27FC236}">
                <a16:creationId xmlns:a16="http://schemas.microsoft.com/office/drawing/2014/main" id="{3BB24A00-1F3E-629F-AC93-D2B2AC320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817057"/>
            <a:ext cx="2603500" cy="2286000"/>
          </a:xfrm>
          <a:prstGeom prst="rect">
            <a:avLst/>
          </a:prstGeom>
        </p:spPr>
      </p:pic>
      <p:pic>
        <p:nvPicPr>
          <p:cNvPr id="5" name="Picture 4" descr="A close up of a dog&#10;&#10;Description automatically generated">
            <a:extLst>
              <a:ext uri="{FF2B5EF4-FFF2-40B4-BE49-F238E27FC236}">
                <a16:creationId xmlns:a16="http://schemas.microsoft.com/office/drawing/2014/main" id="{8459B4F3-486C-5F23-37D6-D3CCA6CA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99" y="1817057"/>
            <a:ext cx="2603500" cy="2286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dog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blurred dog image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7475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[Insert the visualizations of the 2D Gaussian in the spatial and frequency domain]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[Why does our frequency domain representation of a Gaussian not look like a Gaussian itself? How could we adjust the kernel to make these look more similar?]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5444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8039521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[Briefly explain the Convolution Theorem and why this is related to deconvolution]</a:t>
            </a:r>
          </a:p>
        </p:txBody>
      </p:sp>
    </p:spTree>
    <p:extLst>
      <p:ext uri="{BB962C8B-B14F-4D97-AF65-F5344CB8AC3E}">
        <p14:creationId xmlns:p14="http://schemas.microsoft.com/office/powerpoint/2010/main" val="12324227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visualizations of the mystery image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visualizations of the mystery kernel in the spatial and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757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de-blurred mystery image and its visualizations in the spatial and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de-blurred mystery image and its visualizations in the spatial and frequency domain after adding salt and pepper noise]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3241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1: Image filtering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[insert visualization of Gaussian kernel</a:t>
            </a:r>
            <a:r>
              <a:rPr lang="en-US" dirty="0"/>
              <a:t> </a:t>
            </a:r>
            <a:r>
              <a:rPr dirty="0"/>
              <a:t>from project-1.ipynb here]</a:t>
            </a:r>
            <a:endParaRPr lang="en-US" dirty="0"/>
          </a:p>
          <a:p>
            <a:r>
              <a:rPr lang="en-US" dirty="0"/>
              <a:t>1D: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2D:</a:t>
            </a:r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77500" lnSpcReduction="20000"/>
          </a:bodyPr>
          <a:lstStyle>
            <a:lvl1pPr marL="0" indent="0">
              <a:spcBef>
                <a:spcPts val="1600"/>
              </a:spcBef>
              <a:buSzTx/>
              <a:buNone/>
              <a:defRPr sz="1400"/>
            </a:lvl1pPr>
          </a:lstStyle>
          <a:p>
            <a:r>
              <a:rPr dirty="0"/>
              <a:t>[Describe your implementation of my_conv2d_numpy() in words. Make sure to discuss padding, and the operations used between the filter and image.]</a:t>
            </a:r>
            <a:endParaRPr lang="en-US" dirty="0"/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First of all, to prevent an image from shrinking during convolution, I calculated how much padding is required. We can get it by simply doing floor divide filter width and height by 2 so that we can locate the filter on the desired place of the image. And pad the input image, using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np.pad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dirty="0">
                <a:effectLst/>
                <a:latin typeface="Helvetica Neue" panose="02000503000000020004" pitchFamily="2" charset="0"/>
              </a:rPr>
              <a:t>We need to pad with zeros, I used ‘constant’. And because the shape is image is 3 dimension (one is color channel), we need to reshape our filter as 3d to match the dimensions of  the padded image. And declared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filtered_image</a:t>
            </a:r>
            <a:r>
              <a:rPr lang="en-US" dirty="0">
                <a:effectLst/>
                <a:latin typeface="Helvetica Neue" panose="02000503000000020004" pitchFamily="2" charset="0"/>
              </a:rPr>
              <a:t> with value 1 with the same shape as the image in parameter. Lastly, Loop over the pixels in the image and apply the filter. It extracts a region of interest from the padded image and computes the element-wise multiplication with the filter. The result is summed along both axes to get the value for the filtered image.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85FC9F-D2FD-99B1-EBCB-5EA1EFE7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4" y="2402860"/>
            <a:ext cx="3543300" cy="41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856EFF-E997-90EB-08A6-C7AD3ECC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4" y="3203655"/>
            <a:ext cx="1757236" cy="1737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4174718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[What factors limit the potential uses of deconvolution in the real world? Give two possible factors]</a:t>
            </a:r>
          </a:p>
        </p:txBody>
      </p:sp>
      <p:sp>
        <p:nvSpPr>
          <p:cNvPr id="4" name="Google Shape;169;p35">
            <a:extLst>
              <a:ext uri="{FF2B5EF4-FFF2-40B4-BE49-F238E27FC236}">
                <a16:creationId xmlns:a16="http://schemas.microsoft.com/office/drawing/2014/main" id="{CBC4779F-BBD2-3F49-9926-A96DCE5BC7C8}"/>
              </a:ext>
            </a:extLst>
          </p:cNvPr>
          <p:cNvSpPr txBox="1">
            <a:spLocks/>
          </p:cNvSpPr>
          <p:nvPr/>
        </p:nvSpPr>
        <p:spPr>
          <a:xfrm>
            <a:off x="4657585" y="1152475"/>
            <a:ext cx="4174718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200" marR="0" indent="-3175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1pPr>
            <a:lvl2pPr marL="9652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14224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■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18796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●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2336800" marR="0" indent="-355600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400"/>
              <a:buFont typeface="Arial"/>
              <a:buChar char="○"/>
              <a:tabLst/>
              <a:defRPr sz="14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28339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32911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37483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○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4205514" marR="0" indent="-408214" algn="l" defTabSz="914400" rtl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■"/>
              <a:tabLst/>
              <a:defRPr sz="1800" b="0" i="0" u="none" strike="noStrike" cap="none" spc="0" baseline="0">
                <a:solidFill>
                  <a:schemeClr val="accent2">
                    <a:lumOff val="21764"/>
                  </a:schemeClr>
                </a:solidFill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pPr marL="0" indent="0" hangingPunct="1">
              <a:buSzTx/>
              <a:buFont typeface="Arial"/>
              <a:buNone/>
              <a:defRPr sz="1400"/>
            </a:pPr>
            <a:r>
              <a:rPr lang="en-US" dirty="0"/>
              <a:t>[We performed two convolutions of the dog image with the same Gaussian (one in the spatial domain, one in the </a:t>
            </a:r>
            <a:r>
              <a:rPr lang="en-US"/>
              <a:t>frequency domain). </a:t>
            </a:r>
            <a:r>
              <a:rPr lang="en-US" dirty="0"/>
              <a:t>How do the two compare, and why might they be different?]</a:t>
            </a:r>
          </a:p>
        </p:txBody>
      </p:sp>
    </p:spTree>
    <p:extLst>
      <p:ext uri="{BB962C8B-B14F-4D97-AF65-F5344CB8AC3E}">
        <p14:creationId xmlns:p14="http://schemas.microsoft.com/office/powerpoint/2010/main" val="10282003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03;p4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Conclusion</a:t>
            </a:r>
          </a:p>
        </p:txBody>
      </p:sp>
      <p:sp>
        <p:nvSpPr>
          <p:cNvPr id="265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>
                <a:solidFill>
                  <a:schemeClr val="tx1"/>
                </a:solidFill>
              </a:rPr>
              <a:t>[How does varying the cutoff frequency value or swapping images within a pair influences the resulting hybrid image?]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When value of cutoff frequency was 7, the result 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image looked more like a high frequency image, and the characteristics of the low frequency image were difficult to find. For example, the hybrid image using motorcycle and bicycle, with 7 cutoff frequency, the image of bicycle is too clear to see motorcycle even though I saw the image far away However,  the hybrid image using cat and dog, with 7 cutoff frequency, I can find both characteristics of dog and cat depending on the distance. 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 descr="A red bicycle with a black frame&#10;&#10;Description automatically generated">
            <a:extLst>
              <a:ext uri="{FF2B5EF4-FFF2-40B4-BE49-F238E27FC236}">
                <a16:creationId xmlns:a16="http://schemas.microsoft.com/office/drawing/2014/main" id="{6F11A726-9EB3-8FC5-0384-E13EE3DB7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3387448"/>
            <a:ext cx="2050599" cy="1361017"/>
          </a:xfrm>
          <a:prstGeom prst="rect">
            <a:avLst/>
          </a:prstGeom>
        </p:spPr>
      </p:pic>
      <p:pic>
        <p:nvPicPr>
          <p:cNvPr id="3" name="Picture 2" descr="A close up of a cat&#10;&#10;Description automatically generated">
            <a:extLst>
              <a:ext uri="{FF2B5EF4-FFF2-40B4-BE49-F238E27FC236}">
                <a16:creationId xmlns:a16="http://schemas.microsoft.com/office/drawing/2014/main" id="{96D14365-AC62-AD21-1E6C-13A433F82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21" y="3333750"/>
            <a:ext cx="1725739" cy="1515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7ECF34-76CC-CDC3-41D6-8F3207CC7B9B}"/>
              </a:ext>
            </a:extLst>
          </p:cNvPr>
          <p:cNvSpPr txBox="1"/>
          <p:nvPr/>
        </p:nvSpPr>
        <p:spPr>
          <a:xfrm>
            <a:off x="311699" y="4849033"/>
            <a:ext cx="335348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Motorcycle &amp; bicycle at 7 </a:t>
            </a:r>
            <a:r>
              <a:rPr lang="en-US" dirty="0" err="1"/>
              <a:t>cuttoff</a:t>
            </a:r>
            <a:r>
              <a:rPr lang="en-US" dirty="0"/>
              <a:t> frequency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DE8DF-8930-AB05-A7D5-F8266976ED44}"/>
              </a:ext>
            </a:extLst>
          </p:cNvPr>
          <p:cNvSpPr txBox="1"/>
          <p:nvPr/>
        </p:nvSpPr>
        <p:spPr>
          <a:xfrm>
            <a:off x="5068104" y="4849033"/>
            <a:ext cx="254717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Cat &amp; Dog at 7 </a:t>
            </a:r>
            <a:r>
              <a:rPr lang="en-US" dirty="0" err="1"/>
              <a:t>cuttoff</a:t>
            </a:r>
            <a:r>
              <a:rPr lang="en-US" dirty="0"/>
              <a:t> frequency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3" name="Google Shape;114;p2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Small blur with a box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box filter here]</a:t>
            </a:r>
          </a:p>
        </p:txBody>
      </p:sp>
      <p:sp>
        <p:nvSpPr>
          <p:cNvPr id="214" name="Google Shape;113;p2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Identity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identity filter here]</a:t>
            </a:r>
          </a:p>
        </p:txBody>
      </p:sp>
      <p:pic>
        <p:nvPicPr>
          <p:cNvPr id="5" name="Picture 4" descr="A close up of a cat&#10;&#10;Description automatically generated">
            <a:extLst>
              <a:ext uri="{FF2B5EF4-FFF2-40B4-BE49-F238E27FC236}">
                <a16:creationId xmlns:a16="http://schemas.microsoft.com/office/drawing/2014/main" id="{70FF031F-D229-E733-CCA0-D883F12A1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9" y="2571750"/>
            <a:ext cx="2151157" cy="1895425"/>
          </a:xfrm>
          <a:prstGeom prst="rect">
            <a:avLst/>
          </a:prstGeom>
        </p:spPr>
      </p:pic>
      <p:pic>
        <p:nvPicPr>
          <p:cNvPr id="7" name="Picture 6" descr="A close-up of a cat&#10;&#10;Description automatically generated">
            <a:extLst>
              <a:ext uri="{FF2B5EF4-FFF2-40B4-BE49-F238E27FC236}">
                <a16:creationId xmlns:a16="http://schemas.microsoft.com/office/drawing/2014/main" id="{D4669BC9-E4CF-238C-2432-8F79A4606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99" y="2481287"/>
            <a:ext cx="2253825" cy="19858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19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Sobel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Sobel filter here]</a:t>
            </a:r>
          </a:p>
        </p:txBody>
      </p:sp>
      <p:sp>
        <p:nvSpPr>
          <p:cNvPr id="218" name="Google Shape;121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Discrete Laplacian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the results from project-1.ipynb using 1b_cat.bmp with the discrete Laplacian filter here]</a:t>
            </a:r>
          </a:p>
        </p:txBody>
      </p:sp>
      <p:pic>
        <p:nvPicPr>
          <p:cNvPr id="6" name="Picture 5" descr="A close-up of a cat's face&#10;&#10;Description automatically generated">
            <a:extLst>
              <a:ext uri="{FF2B5EF4-FFF2-40B4-BE49-F238E27FC236}">
                <a16:creationId xmlns:a16="http://schemas.microsoft.com/office/drawing/2014/main" id="{DE10D8EA-B796-3FCC-2F47-08882414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2530018"/>
            <a:ext cx="2127250" cy="1874360"/>
          </a:xfrm>
          <a:prstGeom prst="rect">
            <a:avLst/>
          </a:prstGeom>
        </p:spPr>
      </p:pic>
      <p:pic>
        <p:nvPicPr>
          <p:cNvPr id="8" name="Picture 7" descr="A close up of a cat's face&#10;&#10;Description automatically generated">
            <a:extLst>
              <a:ext uri="{FF2B5EF4-FFF2-40B4-BE49-F238E27FC236}">
                <a16:creationId xmlns:a16="http://schemas.microsoft.com/office/drawing/2014/main" id="{E693F708-3DBF-51D0-3D21-80A60EA3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530017"/>
            <a:ext cx="2279650" cy="20086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6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1: Hybrid images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rPr dirty="0"/>
              <a:t>[Describe the three main steps of </a:t>
            </a:r>
            <a:r>
              <a:rPr dirty="0" err="1"/>
              <a:t>create_hybrid_image</a:t>
            </a:r>
            <a:r>
              <a:rPr dirty="0"/>
              <a:t>() here. Explain how to ensure the output values are within the appropriate range for matplotlib visualizations.]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Created low frequency image using my_conv2d_numpy .</a:t>
            </a:r>
          </a:p>
          <a:p>
            <a:pPr marL="342900" indent="-342900">
              <a:buAutoNum type="arabicPeriod"/>
            </a:pPr>
            <a:r>
              <a:rPr lang="en-US" dirty="0"/>
              <a:t>Create high frequency image by subtracting the result of my_conv2d_numpy with image2  from image2.</a:t>
            </a:r>
          </a:p>
          <a:p>
            <a:pPr marL="342900" indent="-342900">
              <a:buAutoNum type="arabicPeriod"/>
            </a:pPr>
            <a:r>
              <a:rPr lang="en-US" dirty="0"/>
              <a:t>Added two images. During adding, used </a:t>
            </a:r>
            <a:r>
              <a:rPr lang="en-US" dirty="0" err="1"/>
              <a:t>np.clip</a:t>
            </a:r>
            <a:r>
              <a:rPr lang="en-US" dirty="0"/>
              <a:t>() to make the pixel values of the hybrid image are between 0 and 1.</a:t>
            </a:r>
            <a:endParaRPr dirty="0"/>
          </a:p>
        </p:txBody>
      </p:sp>
      <p:sp>
        <p:nvSpPr>
          <p:cNvPr id="222" name="Google Shape;128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Cutoff frequency: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dirty="0"/>
          </a:p>
        </p:txBody>
      </p:sp>
      <p:pic>
        <p:nvPicPr>
          <p:cNvPr id="8" name="Picture 7" descr="A close up of a cat&#10;&#10;Description automatically generated">
            <a:extLst>
              <a:ext uri="{FF2B5EF4-FFF2-40B4-BE49-F238E27FC236}">
                <a16:creationId xmlns:a16="http://schemas.microsoft.com/office/drawing/2014/main" id="{EFA3BEE5-7F48-E229-1F64-500609C37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955800"/>
            <a:ext cx="2061104" cy="1809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3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Cutoff frequency: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226" name="Google Shape;135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Cutoff frequency</a:t>
            </a:r>
            <a:r>
              <a:rPr lang="en-US" dirty="0"/>
              <a:t>: 5</a:t>
            </a:r>
            <a:endParaRPr dirty="0"/>
          </a:p>
        </p:txBody>
      </p:sp>
      <p:pic>
        <p:nvPicPr>
          <p:cNvPr id="7" name="Picture 6" descr="A bicycle with a bike in the background&#10;&#10;Description automatically generated">
            <a:extLst>
              <a:ext uri="{FF2B5EF4-FFF2-40B4-BE49-F238E27FC236}">
                <a16:creationId xmlns:a16="http://schemas.microsoft.com/office/drawing/2014/main" id="{B37DB848-31A3-BD30-AD63-45092D3A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2127250"/>
            <a:ext cx="2210054" cy="1466850"/>
          </a:xfrm>
          <a:prstGeom prst="rect">
            <a:avLst/>
          </a:prstGeom>
        </p:spPr>
      </p:pic>
      <p:pic>
        <p:nvPicPr>
          <p:cNvPr id="9" name="Picture 8" descr="A bird flying in the sky&#10;&#10;Description automatically generated">
            <a:extLst>
              <a:ext uri="{FF2B5EF4-FFF2-40B4-BE49-F238E27FC236}">
                <a16:creationId xmlns:a16="http://schemas.microsoft.com/office/drawing/2014/main" id="{9B4B1DC8-4C4F-44C1-BDC7-DC1A99A7C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450" y="2037042"/>
            <a:ext cx="1866900" cy="16472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40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9" name="Google Shape;141;p31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rPr dirty="0"/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</a:pPr>
            <a:r>
              <a:rPr dirty="0"/>
              <a:t>Cutoff frequency: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230" name="Google Shape;142;p3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rPr dirty="0"/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 dirty="0"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rPr dirty="0"/>
              <a:t>Cutoff frequency: </a:t>
            </a:r>
            <a:r>
              <a:rPr lang="en-US" dirty="0"/>
              <a:t>3</a:t>
            </a:r>
            <a:endParaRPr dirty="0"/>
          </a:p>
        </p:txBody>
      </p:sp>
      <p:pic>
        <p:nvPicPr>
          <p:cNvPr id="7" name="Picture 6" descr="A close-up of a person&#10;&#10;Description automatically generated">
            <a:extLst>
              <a:ext uri="{FF2B5EF4-FFF2-40B4-BE49-F238E27FC236}">
                <a16:creationId xmlns:a16="http://schemas.microsoft.com/office/drawing/2014/main" id="{35939991-28AE-A2CF-C29F-C9F6119B8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7" y="1940857"/>
            <a:ext cx="1560903" cy="1839636"/>
          </a:xfrm>
          <a:prstGeom prst="rect">
            <a:avLst/>
          </a:prstGeom>
        </p:spPr>
      </p:pic>
      <p:pic>
        <p:nvPicPr>
          <p:cNvPr id="9" name="Picture 8" descr="A fish swimming in the water&#10;&#10;Description automatically generated">
            <a:extLst>
              <a:ext uri="{FF2B5EF4-FFF2-40B4-BE49-F238E27FC236}">
                <a16:creationId xmlns:a16="http://schemas.microsoft.com/office/drawing/2014/main" id="{1B87D9C1-D6B5-A792-3365-1453B861F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61" y="1940857"/>
            <a:ext cx="2107073" cy="17239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7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 2: Hybrid images with </a:t>
            </a:r>
            <a:r>
              <a:rPr dirty="0" err="1"/>
              <a:t>PyTorch</a:t>
            </a:r>
            <a:endParaRPr dirty="0"/>
          </a:p>
        </p:txBody>
      </p:sp>
      <p:sp>
        <p:nvSpPr>
          <p:cNvPr id="233" name="Google Shape;148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4" name="Google Shape;149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  <p:pic>
        <p:nvPicPr>
          <p:cNvPr id="5" name="Picture 4" descr="A close up of a cat&#10;&#10;Description automatically generated">
            <a:extLst>
              <a:ext uri="{FF2B5EF4-FFF2-40B4-BE49-F238E27FC236}">
                <a16:creationId xmlns:a16="http://schemas.microsoft.com/office/drawing/2014/main" id="{1A831766-A12F-0E67-4E83-01D23C1B1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9" y="2282875"/>
            <a:ext cx="2603500" cy="2286000"/>
          </a:xfrm>
          <a:prstGeom prst="rect">
            <a:avLst/>
          </a:prstGeom>
        </p:spPr>
      </p:pic>
      <p:pic>
        <p:nvPicPr>
          <p:cNvPr id="7" name="Picture 6" descr="A bicycle with a bike in the background&#10;&#10;Description automatically generated">
            <a:extLst>
              <a:ext uri="{FF2B5EF4-FFF2-40B4-BE49-F238E27FC236}">
                <a16:creationId xmlns:a16="http://schemas.microsoft.com/office/drawing/2014/main" id="{A9D2D9CD-9318-50D5-AA62-914C648D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75" y="2282875"/>
            <a:ext cx="2870200" cy="1905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4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37" name="Google Shape;155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8" name="Google Shape;156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  <p:pic>
        <p:nvPicPr>
          <p:cNvPr id="3" name="Picture 2" descr="A bird flying in the sky&#10;&#10;Description automatically generated">
            <a:extLst>
              <a:ext uri="{FF2B5EF4-FFF2-40B4-BE49-F238E27FC236}">
                <a16:creationId xmlns:a16="http://schemas.microsoft.com/office/drawing/2014/main" id="{C35E59E9-0F9C-33D8-9F68-8975243BE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1" y="2121160"/>
            <a:ext cx="2374900" cy="2095500"/>
          </a:xfrm>
          <a:prstGeom prst="rect">
            <a:avLst/>
          </a:prstGeom>
        </p:spPr>
      </p:pic>
      <p:pic>
        <p:nvPicPr>
          <p:cNvPr id="7" name="Picture 6" descr="A close-up of a person&#10;&#10;Description automatically generated">
            <a:extLst>
              <a:ext uri="{FF2B5EF4-FFF2-40B4-BE49-F238E27FC236}">
                <a16:creationId xmlns:a16="http://schemas.microsoft.com/office/drawing/2014/main" id="{601912C3-6654-2DB6-8631-CB8719AB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59" y="2091836"/>
            <a:ext cx="1802881" cy="21248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1464</Words>
  <Application>Microsoft Macintosh PowerPoint</Application>
  <PresentationFormat>On-screen Show (16:9)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Helvetica Neue</vt:lpstr>
      <vt:lpstr>Menlo</vt:lpstr>
      <vt:lpstr>Simple Light</vt:lpstr>
      <vt:lpstr>CS 4476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cp:lastModifiedBy>Yoon, Seohee</cp:lastModifiedBy>
  <cp:revision>9</cp:revision>
  <dcterms:modified xsi:type="dcterms:W3CDTF">2023-09-10T02:36:02Z</dcterms:modified>
</cp:coreProperties>
</file>