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7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FDA917-BF1D-45A5-B592-F91ACCB8328D}">
  <a:tblStyle styleId="{FCFDA917-BF1D-45A5-B592-F91ACCB832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4"/>
    <p:restoredTop sz="94673"/>
  </p:normalViewPr>
  <p:slideViewPr>
    <p:cSldViewPr snapToGrid="0">
      <p:cViewPr>
        <p:scale>
          <a:sx n="101" d="100"/>
          <a:sy n="101" d="100"/>
        </p:scale>
        <p:origin x="-1368" y="13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ee6c9df4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ee6c9df4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ee6c9df4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ee6c9df4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231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ee6c9df4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ee6c9df4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354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ee6c9df4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ee6c9df4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866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ee6c9df4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ee6c9df4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406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ee6c9df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ee6c9df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ee6c9df4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ee6c9df4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ee6c9df4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ee6c9df4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ee6c9df4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ee6c9df4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ee6c9df4b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ee6c9df4b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ee6c9df4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ee6c9df4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ee6c9df4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ee6c9df4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ee6c9df4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ee6c9df4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 4476 </a:t>
            </a:r>
            <a:r>
              <a:rPr lang="en" dirty="0"/>
              <a:t>Project 4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[Seohee Yoon]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[syoon333@gatech.edu]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[syoon333]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[903763900]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ResNet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[What does fine-tuning a network mean?]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Fine-tuning a network mean the process of using the weights of an already trained network as the starting values for </a:t>
            </a:r>
            <a:r>
              <a:rPr lang="en-US" dirty="0"/>
              <a:t>training</a:t>
            </a:r>
            <a:r>
              <a:rPr lang="en" dirty="0"/>
              <a:t> a new new network.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 improve the efficiency and performance of our new model that we want to train by using pre-trained models to utilize the knowledge captured by the pre-trained models.</a:t>
            </a:r>
            <a:endParaRPr dirty="0"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[Why do we want to "freeze" the conv layers and some of the linear layers from a pre-trained </a:t>
            </a:r>
            <a:r>
              <a:rPr lang="en" dirty="0" err="1"/>
              <a:t>ResNet</a:t>
            </a:r>
            <a:r>
              <a:rPr lang="en" dirty="0"/>
              <a:t>? Why can we do this?]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Because we want to use the pre-trained model as fixed feature extractor by using the knowledge captured in </a:t>
            </a:r>
            <a:r>
              <a:rPr lang="en" dirty="0" err="1"/>
              <a:t>freezed</a:t>
            </a:r>
            <a:r>
              <a:rPr lang="en" dirty="0"/>
              <a:t> layers for our goal without changing the learned features.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 do freeze the conv layers due to the nature of transfer learning and the architecture of neural networks.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4: Multi-label Scene Attributes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loss plot here]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training accuracy: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validation accuracy: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accuracy plot here]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875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4: Multi-label Scene Attributes</a:t>
            </a:r>
            <a:endParaRPr dirty="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[Insert visualization of accuracy table obtained from your final MultilabelResNet model.]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6327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4: Multi-label Scene Attributes</a:t>
            </a:r>
            <a:endParaRPr dirty="0"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[List 3 changes that you made in the network compared to the one in part 3.]</a:t>
            </a:r>
            <a:endParaRPr dirty="0"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[Is the loss function of the ResNet model from part 3 appropriate for this problem? Why or why not?]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2130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4: Multi-label Scene Attributes</a:t>
            </a:r>
            <a:endParaRPr dirty="0"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20220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[Explain a problem that one needs to be wary of with multilabel classification. HINT: consider the purpose of visualizing your results with the accuracy table. You might want to do some data exploration here.]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390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SimpleNet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[Insert loss plot for </a:t>
            </a:r>
            <a:r>
              <a:rPr lang="en" dirty="0" err="1"/>
              <a:t>SimpleNet</a:t>
            </a:r>
            <a:r>
              <a:rPr lang="en" dirty="0"/>
              <a:t> here]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Final training accuracy:</a:t>
            </a:r>
            <a:r>
              <a:rPr lang="ko-KR" altLang="en-US" dirty="0"/>
              <a:t> </a:t>
            </a:r>
            <a:r>
              <a:rPr lang="en-US" altLang="ko-KR" dirty="0"/>
              <a:t>0.5283082077051926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Final validation accuracy:</a:t>
            </a:r>
            <a:r>
              <a:rPr lang="ko-KR" altLang="en-US" dirty="0"/>
              <a:t> </a:t>
            </a:r>
            <a:r>
              <a:rPr lang="en-US" altLang="ko-KR" dirty="0"/>
              <a:t>0.4533333333333333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accuracy plot for SimpleNet here]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9E73AC-5EB4-3667-BAC4-A649F9006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542022"/>
            <a:ext cx="2670001" cy="20594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91096B-56D1-19F6-04D4-0DB50095A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906" y="1542021"/>
            <a:ext cx="3077508" cy="24490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2: </a:t>
            </a:r>
            <a:r>
              <a:rPr lang="en" dirty="0" err="1"/>
              <a:t>SimpleNetFinal</a:t>
            </a:r>
            <a:r>
              <a:rPr lang="en" dirty="0"/>
              <a:t> 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each of the following (keeping the changes as you move to the next row):</a:t>
            </a:r>
            <a:endParaRPr dirty="0"/>
          </a:p>
        </p:txBody>
      </p:sp>
      <p:graphicFrame>
        <p:nvGraphicFramePr>
          <p:cNvPr id="69" name="Google Shape;69;p15"/>
          <p:cNvGraphicFramePr/>
          <p:nvPr>
            <p:extLst>
              <p:ext uri="{D42A27DB-BD31-4B8C-83A1-F6EECF244321}">
                <p14:modId xmlns:p14="http://schemas.microsoft.com/office/powerpoint/2010/main" val="2718870237"/>
              </p:ext>
            </p:extLst>
          </p:nvPr>
        </p:nvGraphicFramePr>
        <p:xfrm>
          <a:off x="1239488" y="1693450"/>
          <a:ext cx="6665025" cy="2986835"/>
        </p:xfrm>
        <a:graphic>
          <a:graphicData uri="http://schemas.openxmlformats.org/drawingml/2006/table">
            <a:tbl>
              <a:tblPr>
                <a:noFill/>
                <a:tableStyleId>{FCFDA917-BF1D-45A5-B592-F91ACCB8328D}</a:tableStyleId>
              </a:tblPr>
              <a:tblGrid>
                <a:gridCol w="390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accuracy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SimpleNet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0.528308207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dirty="0"/>
                        <a:t>0.453333333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Jittering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0.4877721943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0.4426666667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35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 dirty="0"/>
                        <a:t>Zero-centering &amp; variance-normalization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0.5953098827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0.4986666667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Dropout regularization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0.6301507537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0.5106666667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Making network "deep"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0.6539363484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0.5646666667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 dirty="0"/>
                        <a:t>Batch normalization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0.6921273032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0.589333333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SimpleNetFinal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[Insert loss plot for </a:t>
            </a:r>
            <a:r>
              <a:rPr lang="en" dirty="0" err="1"/>
              <a:t>SimpleNetFinal</a:t>
            </a:r>
            <a:r>
              <a:rPr lang="en" dirty="0"/>
              <a:t> here]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Final training accuracy:</a:t>
            </a:r>
            <a:r>
              <a:rPr lang="ko-KR" altLang="en-US" dirty="0"/>
              <a:t> </a:t>
            </a:r>
            <a:r>
              <a:rPr lang="en-US" altLang="ko-KR" dirty="0"/>
              <a:t>0.6921273031825795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Final validation accuracy:</a:t>
            </a:r>
            <a:r>
              <a:rPr lang="ko-KR" altLang="en-US" dirty="0"/>
              <a:t> </a:t>
            </a:r>
            <a:r>
              <a:rPr lang="en-US" altLang="ko-KR" dirty="0"/>
              <a:t>0.5893333333333334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[Insert accuracy plot for </a:t>
            </a:r>
            <a:r>
              <a:rPr lang="en" dirty="0" err="1"/>
              <a:t>SimpleNetFinal</a:t>
            </a:r>
            <a:r>
              <a:rPr lang="en" dirty="0"/>
              <a:t> here]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7AB4F-AD6C-5A25-09BC-2E3621DC5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608130"/>
            <a:ext cx="2671524" cy="2089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78DE34-9223-3C1D-BCF1-3D577AF72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400" y="1608130"/>
            <a:ext cx="3606800" cy="287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SimpleNetFinal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[Name 10 different possible transformations for data augmentation.]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Padding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Cropping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Color Jitter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Rotation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Translation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Flipping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Brightness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Rescaling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Zooming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Shearing</a:t>
            </a: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[What is the desired variance after each layer? Why would that be helpful?]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desired variance after each layer is the same variance throughout layers. This can ensure learning process stable, and prevent issues such as vanishing.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SimpleNetFinal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[What distribution is dropout usually sampled from?]</a:t>
            </a: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Dropout is usually sampled from a Bernoulli distribution.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[How many parameters does your base </a:t>
            </a:r>
            <a:r>
              <a:rPr lang="en" dirty="0" err="1"/>
              <a:t>SimpleNet</a:t>
            </a:r>
            <a:r>
              <a:rPr lang="en" dirty="0"/>
              <a:t> model have? How many parameters does your </a:t>
            </a:r>
            <a:r>
              <a:rPr lang="en" dirty="0" err="1"/>
              <a:t>SimpleNetFinal</a:t>
            </a:r>
            <a:r>
              <a:rPr lang="en" dirty="0"/>
              <a:t> model have?]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SimpleNet</a:t>
            </a:r>
            <a:r>
              <a:rPr lang="en-US" dirty="0"/>
              <a:t> = 8 parameters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 err="1"/>
              <a:t>SimpleNetFinal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14</a:t>
            </a:r>
            <a:r>
              <a:rPr lang="ko-KR" altLang="en-US" dirty="0"/>
              <a:t> </a:t>
            </a:r>
            <a:r>
              <a:rPr lang="en-US" altLang="ko-KR" dirty="0"/>
              <a:t>parameters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4832402" y="86355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[What is the effect of batch norm after a conv layer with a bias?]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effect can include normalization the activations of a layer by subtracting the mean and dividing by std. If a conv layer has a bias,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this</a:t>
            </a:r>
            <a:r>
              <a:rPr lang="en" dirty="0"/>
              <a:t> can affect the computation of mean and variance during the normalization process.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606881-64DB-7449-D964-A0FC0F638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579" y="3063457"/>
            <a:ext cx="3271589" cy="9166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2A731D-C80E-3F22-F182-61D6CC64F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579" y="3999738"/>
            <a:ext cx="2252409" cy="11437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ResNet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[Insert loss plot here]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Final training accuracy:</a:t>
            </a:r>
            <a:r>
              <a:rPr lang="en-US" dirty="0"/>
              <a:t> 0.8683417085427135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Final validation accuracy: 0.86</a:t>
            </a:r>
            <a:endParaRPr dirty="0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accuracy plot here]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CFA49-665A-F613-7961-2F640DF7C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530599"/>
            <a:ext cx="2653553" cy="2082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673524-9932-7CC1-D57D-D048F43D2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400" y="1530599"/>
            <a:ext cx="2621406" cy="20934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ResNet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visualization of confusion matrix obtained from your final ResNet model.]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E68C49-8E70-878D-D9F8-C995887A8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002" y="1630219"/>
            <a:ext cx="3401383" cy="341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3: </a:t>
            </a:r>
            <a:r>
              <a:rPr lang="en" dirty="0" err="1"/>
              <a:t>ResNet</a:t>
            </a:r>
            <a:endParaRPr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[Insert visualizations of 3 misclassified images from the most misclassified class according to your confusion matrix. Explain why this may have occurred.]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According to confusion matrix, </a:t>
            </a:r>
            <a:r>
              <a:rPr lang="en-US" dirty="0"/>
              <a:t>our model classified image that was actually bedroom as living room.  I think these images that I inserted have similar features to living room such as furniture or windows. This can make our model confuse to differentiate between living room and bedroom.</a:t>
            </a:r>
            <a:endParaRPr dirty="0"/>
          </a:p>
        </p:txBody>
      </p:sp>
      <p:pic>
        <p:nvPicPr>
          <p:cNvPr id="3" name="Picture 2" descr="A bedroom with a large rug and a bed&#10;&#10;Description automatically generated">
            <a:extLst>
              <a:ext uri="{FF2B5EF4-FFF2-40B4-BE49-F238E27FC236}">
                <a16:creationId xmlns:a16="http://schemas.microsoft.com/office/drawing/2014/main" id="{97345A62-9F1C-A238-CF96-E4F025332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85" y="1873250"/>
            <a:ext cx="2247044" cy="1797635"/>
          </a:xfrm>
          <a:prstGeom prst="rect">
            <a:avLst/>
          </a:prstGeom>
        </p:spPr>
      </p:pic>
      <p:pic>
        <p:nvPicPr>
          <p:cNvPr id="5" name="Picture 4" descr="A bedroom with a canopy bed&#10;&#10;Description automatically generated">
            <a:extLst>
              <a:ext uri="{FF2B5EF4-FFF2-40B4-BE49-F238E27FC236}">
                <a16:creationId xmlns:a16="http://schemas.microsoft.com/office/drawing/2014/main" id="{D02E5382-D911-4E3C-3F3D-FCF367454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499" y="1873250"/>
            <a:ext cx="2584565" cy="1822450"/>
          </a:xfrm>
          <a:prstGeom prst="rect">
            <a:avLst/>
          </a:prstGeom>
        </p:spPr>
      </p:pic>
      <p:pic>
        <p:nvPicPr>
          <p:cNvPr id="9" name="Picture 8" descr="A bedroom with a bed and chairs&#10;&#10;Description automatically generated">
            <a:extLst>
              <a:ext uri="{FF2B5EF4-FFF2-40B4-BE49-F238E27FC236}">
                <a16:creationId xmlns:a16="http://schemas.microsoft.com/office/drawing/2014/main" id="{673B0662-AFEF-9533-757B-8F8CCDA84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159" y="1873250"/>
            <a:ext cx="2435456" cy="1822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712</Words>
  <Application>Microsoft Macintosh PowerPoint</Application>
  <PresentationFormat>On-screen Show (16:9)</PresentationFormat>
  <Paragraphs>145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CS 4476 Project 4</vt:lpstr>
      <vt:lpstr>Part 1: SimpleNet</vt:lpstr>
      <vt:lpstr>Part 2: SimpleNetFinal </vt:lpstr>
      <vt:lpstr>Part 2: SimpleNetFinal</vt:lpstr>
      <vt:lpstr>Part 2: SimpleNetFinal</vt:lpstr>
      <vt:lpstr>Part 2: SimpleNetFinal</vt:lpstr>
      <vt:lpstr>Part 3: ResNet</vt:lpstr>
      <vt:lpstr>Part 3: ResNet</vt:lpstr>
      <vt:lpstr>Part 3: ResNet</vt:lpstr>
      <vt:lpstr>Part 3: ResNet</vt:lpstr>
      <vt:lpstr>Part 4: Multi-label Scene Attributes</vt:lpstr>
      <vt:lpstr>Part 4: Multi-label Scene Attributes</vt:lpstr>
      <vt:lpstr>Part 4: Multi-label Scene Attributes</vt:lpstr>
      <vt:lpstr>Part 4: Multi-label Scene 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6476 Project 4</dc:title>
  <cp:lastModifiedBy>Yoon, Seohee</cp:lastModifiedBy>
  <cp:revision>19</cp:revision>
  <dcterms:modified xsi:type="dcterms:W3CDTF">2023-11-17T19:34:06Z</dcterms:modified>
</cp:coreProperties>
</file>