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2"/>
  </p:notesMasterIdLst>
  <p:sldIdLst>
    <p:sldId id="256" r:id="rId2"/>
    <p:sldId id="275" r:id="rId3"/>
    <p:sldId id="258" r:id="rId4"/>
    <p:sldId id="273" r:id="rId5"/>
    <p:sldId id="274" r:id="rId6"/>
    <p:sldId id="276" r:id="rId7"/>
    <p:sldId id="277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4" r:id="rId18"/>
    <p:sldId id="267" r:id="rId19"/>
    <p:sldId id="268" r:id="rId20"/>
    <p:sldId id="282" r:id="rId21"/>
    <p:sldId id="283" r:id="rId22"/>
    <p:sldId id="285" r:id="rId23"/>
    <p:sldId id="269" r:id="rId24"/>
    <p:sldId id="270" r:id="rId25"/>
    <p:sldId id="271" r:id="rId26"/>
    <p:sldId id="272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1F927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98992" autoAdjust="0"/>
  </p:normalViewPr>
  <p:slideViewPr>
    <p:cSldViewPr>
      <p:cViewPr>
        <p:scale>
          <a:sx n="100" d="100"/>
          <a:sy n="100" d="100"/>
        </p:scale>
        <p:origin x="-194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023A05-0A91-4EF2-8151-8E75423A7871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C4982E5-1E27-42A9-BCAC-921DBDB113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07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982E5-1E27-42A9-BCAC-921DBDB113A6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42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1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9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24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8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3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4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41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61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04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87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3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8EE0-F21A-49D6-B492-9696D74F8439}" type="datetimeFigureOut">
              <a:rPr lang="he-IL" smtClean="0"/>
              <a:t>כ"ח/תמוז/תש"ע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727F-3474-4FBB-829D-68842C6407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7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6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1560" y="3692691"/>
            <a:ext cx="1008112" cy="96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Sp</a:t>
            </a:r>
            <a:r>
              <a:rPr lang="en-US" dirty="0" smtClean="0"/>
              <a:t>/CCD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 flipH="1">
            <a:off x="1861985" y="3798039"/>
            <a:ext cx="45719" cy="7497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 flipH="1">
            <a:off x="4958329" y="3798039"/>
            <a:ext cx="45719" cy="7497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 flipH="1">
            <a:off x="6156175" y="3789040"/>
            <a:ext cx="45719" cy="7497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 rot="-2700000" flipH="1">
            <a:off x="3158656" y="3798040"/>
            <a:ext cx="45719" cy="749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 rot="-2700000" flipH="1">
            <a:off x="4189106" y="3815147"/>
            <a:ext cx="45719" cy="749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 rot="-2700000" flipH="1">
            <a:off x="3193246" y="2196824"/>
            <a:ext cx="45719" cy="749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 rot="-2700000" flipH="1">
            <a:off x="2172877" y="2196824"/>
            <a:ext cx="45719" cy="7497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6256" y="3692691"/>
            <a:ext cx="0" cy="960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7596336" y="3212976"/>
            <a:ext cx="79208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29248" y="1177702"/>
            <a:ext cx="0" cy="2993267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29" idx="1"/>
          </p:cNvCxnSpPr>
          <p:nvPr/>
        </p:nvCxnSpPr>
        <p:spPr>
          <a:xfrm flipV="1">
            <a:off x="1619672" y="4168011"/>
            <a:ext cx="6336704" cy="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56376" y="3970917"/>
            <a:ext cx="45719" cy="3941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20119" y="1180435"/>
            <a:ext cx="0" cy="1374944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1"/>
            <a:endCxn id="10" idx="1"/>
          </p:cNvCxnSpPr>
          <p:nvPr/>
        </p:nvCxnSpPr>
        <p:spPr>
          <a:xfrm>
            <a:off x="2211901" y="2555533"/>
            <a:ext cx="1020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400000" flipH="1">
            <a:off x="4197588" y="1241523"/>
            <a:ext cx="45719" cy="4240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 rot="5400000" flipH="1">
            <a:off x="4206489" y="1825971"/>
            <a:ext cx="45719" cy="424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ectangle 36"/>
          <p:cNvSpPr/>
          <p:nvPr/>
        </p:nvSpPr>
        <p:spPr>
          <a:xfrm rot="5400000" flipH="1">
            <a:off x="2213928" y="1825845"/>
            <a:ext cx="45719" cy="424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/>
          <p:cNvSpPr/>
          <p:nvPr/>
        </p:nvSpPr>
        <p:spPr>
          <a:xfrm>
            <a:off x="755576" y="4941168"/>
            <a:ext cx="720080" cy="72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PC</a:t>
            </a:r>
            <a:endParaRPr lang="he-IL" dirty="0"/>
          </a:p>
        </p:txBody>
      </p:sp>
      <p:cxnSp>
        <p:nvCxnSpPr>
          <p:cNvPr id="42" name="Straight Connector 41"/>
          <p:cNvCxnSpPr>
            <a:stCxn id="4" idx="2"/>
            <a:endCxn id="40" idx="0"/>
          </p:cNvCxnSpPr>
          <p:nvPr/>
        </p:nvCxnSpPr>
        <p:spPr>
          <a:xfrm>
            <a:off x="1115616" y="4653136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60547" y="476672"/>
            <a:ext cx="67037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err="1" smtClean="0"/>
              <a:t>HeNe</a:t>
            </a:r>
            <a:endParaRPr lang="en-US" sz="1600" dirty="0" smtClean="0"/>
          </a:p>
          <a:p>
            <a:pPr algn="ctr" rtl="0"/>
            <a:r>
              <a:rPr lang="en-US" sz="1600" dirty="0" smtClean="0"/>
              <a:t> Laser</a:t>
            </a:r>
            <a:endParaRPr lang="he-IL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9583" y="467961"/>
            <a:ext cx="98341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Tungsten </a:t>
            </a:r>
          </a:p>
          <a:p>
            <a:pPr algn="ctr" rtl="0"/>
            <a:r>
              <a:rPr lang="en-US" sz="1600" dirty="0" smtClean="0"/>
              <a:t>Lamp</a:t>
            </a:r>
            <a:endParaRPr lang="he-IL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740641" y="4716433"/>
            <a:ext cx="27122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L</a:t>
            </a:r>
            <a:endParaRPr lang="he-IL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7390" y="4714228"/>
            <a:ext cx="30328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A</a:t>
            </a:r>
            <a:endParaRPr lang="he-IL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829544" y="4716433"/>
            <a:ext cx="30328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A</a:t>
            </a:r>
            <a:endParaRPr lang="he-IL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006714" y="4716433"/>
            <a:ext cx="39145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BS</a:t>
            </a:r>
            <a:endParaRPr lang="he-IL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033521" y="4716433"/>
            <a:ext cx="39145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BS</a:t>
            </a:r>
            <a:endParaRPr lang="he-IL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62755" y="2386256"/>
            <a:ext cx="39145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BS</a:t>
            </a:r>
            <a:endParaRPr lang="he-IL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439975" y="2386256"/>
            <a:ext cx="35939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M</a:t>
            </a:r>
            <a:endParaRPr lang="he-IL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497345" y="1868585"/>
            <a:ext cx="3834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F2</a:t>
            </a:r>
            <a:endParaRPr lang="he-IL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411923" y="1868585"/>
            <a:ext cx="3834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F1</a:t>
            </a:r>
            <a:endParaRPr lang="he-IL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8088691" y="3994635"/>
            <a:ext cx="2792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S</a:t>
            </a:r>
            <a:endParaRPr lang="he-IL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845545" y="4885710"/>
            <a:ext cx="29367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C</a:t>
            </a:r>
            <a:endParaRPr lang="he-IL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632169" y="1284263"/>
            <a:ext cx="30328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A</a:t>
            </a:r>
            <a:endParaRPr lang="he-IL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733200" y="4716433"/>
            <a:ext cx="30328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A</a:t>
            </a:r>
            <a:endParaRPr lang="he-IL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31289" y="1177195"/>
            <a:ext cx="0" cy="2993267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37311" y="467961"/>
            <a:ext cx="116461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err="1" smtClean="0"/>
              <a:t>Ti:Sapphire</a:t>
            </a:r>
            <a:r>
              <a:rPr lang="en-US" sz="1600" dirty="0" smtClean="0"/>
              <a:t> </a:t>
            </a:r>
          </a:p>
          <a:p>
            <a:pPr algn="ctr" rtl="0"/>
            <a:r>
              <a:rPr lang="en-US" sz="1600" dirty="0" smtClean="0"/>
              <a:t>Laser</a:t>
            </a:r>
            <a:endParaRPr lang="he-IL" sz="1600" dirty="0"/>
          </a:p>
        </p:txBody>
      </p:sp>
      <p:sp>
        <p:nvSpPr>
          <p:cNvPr id="41" name="Rectangle 40"/>
          <p:cNvSpPr/>
          <p:nvPr/>
        </p:nvSpPr>
        <p:spPr>
          <a:xfrm rot="5400000" flipH="1">
            <a:off x="3206280" y="1825844"/>
            <a:ext cx="45719" cy="424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/>
          <p:cNvSpPr txBox="1"/>
          <p:nvPr/>
        </p:nvSpPr>
        <p:spPr>
          <a:xfrm>
            <a:off x="4592094" y="1868585"/>
            <a:ext cx="3834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600" dirty="0" smtClean="0"/>
              <a:t>F3</a:t>
            </a:r>
            <a:endParaRPr lang="he-IL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494670"/>
            <a:ext cx="2311595" cy="286232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 smtClean="0"/>
              <a:t>A</a:t>
            </a:r>
            <a:r>
              <a:rPr lang="en-US" dirty="0" smtClean="0"/>
              <a:t> – aperture</a:t>
            </a:r>
          </a:p>
          <a:p>
            <a:pPr algn="l" rtl="0"/>
            <a:r>
              <a:rPr lang="en-US" b="1" dirty="0" smtClean="0"/>
              <a:t>F</a:t>
            </a:r>
            <a:r>
              <a:rPr lang="en-US" dirty="0" smtClean="0"/>
              <a:t> – filter </a:t>
            </a:r>
          </a:p>
          <a:p>
            <a:pPr algn="l" rtl="0"/>
            <a:r>
              <a:rPr lang="en-US" b="1" dirty="0" smtClean="0"/>
              <a:t>M</a:t>
            </a:r>
            <a:r>
              <a:rPr lang="en-US" dirty="0" smtClean="0"/>
              <a:t> – mirror</a:t>
            </a:r>
          </a:p>
          <a:p>
            <a:pPr algn="l" rtl="0"/>
            <a:r>
              <a:rPr lang="en-US" b="1" dirty="0" smtClean="0"/>
              <a:t>BS</a:t>
            </a:r>
            <a:r>
              <a:rPr lang="en-US" dirty="0" smtClean="0"/>
              <a:t> – beam splitter</a:t>
            </a:r>
          </a:p>
          <a:p>
            <a:pPr algn="l" rtl="0"/>
            <a:r>
              <a:rPr lang="en-US" b="1" dirty="0" smtClean="0"/>
              <a:t>L</a:t>
            </a:r>
            <a:r>
              <a:rPr lang="en-US" dirty="0" smtClean="0"/>
              <a:t> – lens </a:t>
            </a:r>
          </a:p>
          <a:p>
            <a:pPr algn="l" rtl="0"/>
            <a:r>
              <a:rPr lang="en-US" b="1" dirty="0" smtClean="0"/>
              <a:t>C</a:t>
            </a:r>
            <a:r>
              <a:rPr lang="en-US" dirty="0" smtClean="0"/>
              <a:t> – cryogenic chamber</a:t>
            </a:r>
          </a:p>
          <a:p>
            <a:pPr algn="l" rtl="0"/>
            <a:r>
              <a:rPr lang="en-US" b="1" dirty="0" smtClean="0"/>
              <a:t>S</a:t>
            </a:r>
            <a:r>
              <a:rPr lang="en-US" dirty="0" smtClean="0"/>
              <a:t> – sample</a:t>
            </a:r>
          </a:p>
          <a:p>
            <a:pPr algn="l" rtl="0"/>
            <a:r>
              <a:rPr lang="en-US" b="1" dirty="0" err="1" smtClean="0"/>
              <a:t>Sp</a:t>
            </a:r>
            <a:r>
              <a:rPr lang="en-US" dirty="0" smtClean="0"/>
              <a:t> – spectrometer </a:t>
            </a:r>
          </a:p>
          <a:p>
            <a:pPr algn="l" rtl="0"/>
            <a:r>
              <a:rPr lang="en-US" b="1" dirty="0" smtClean="0"/>
              <a:t>CCD</a:t>
            </a:r>
            <a:r>
              <a:rPr lang="en-US" dirty="0" smtClean="0"/>
              <a:t> - camera</a:t>
            </a:r>
          </a:p>
          <a:p>
            <a:pPr algn="l" rtl="0"/>
            <a:r>
              <a:rPr lang="en-US" b="1" dirty="0" smtClean="0"/>
              <a:t>PC</a:t>
            </a:r>
            <a:r>
              <a:rPr lang="en-US" dirty="0" smtClean="0"/>
              <a:t> - computer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24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844824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491880" y="2132856"/>
            <a:ext cx="0" cy="8640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89326" y="2132856"/>
            <a:ext cx="0" cy="8640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54674" y="2132856"/>
            <a:ext cx="0" cy="8640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52120" y="2132856"/>
            <a:ext cx="0" cy="8640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9912" y="3501008"/>
            <a:ext cx="7920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3501008"/>
            <a:ext cx="7920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3653408"/>
            <a:ext cx="7920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79912" y="3653408"/>
            <a:ext cx="7920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18" y="279125"/>
            <a:ext cx="7560206" cy="567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815604" y="5328057"/>
            <a:ext cx="0" cy="64807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71518" y="5326469"/>
            <a:ext cx="0" cy="64807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15604" y="5980891"/>
            <a:ext cx="636155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06630" y="6008781"/>
            <a:ext cx="3041370" cy="32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5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5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630184" y="6008781"/>
            <a:ext cx="361315" cy="32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500" dirty="0">
                <a:effectLst/>
                <a:latin typeface="Arial"/>
                <a:ea typeface="Calibri"/>
                <a:cs typeface="Arial"/>
              </a:rPr>
              <a:t>2</a:t>
            </a:r>
            <a:endParaRPr lang="en-US" sz="15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397995" y="5998893"/>
            <a:ext cx="540698" cy="32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500" dirty="0" smtClean="0">
                <a:effectLst/>
                <a:latin typeface="Arial"/>
                <a:ea typeface="Calibri"/>
                <a:cs typeface="Arial"/>
              </a:rPr>
              <a:t>25</a:t>
            </a:r>
            <a:endParaRPr lang="en-US" sz="15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67944" y="2974557"/>
            <a:ext cx="144016" cy="576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329543" y="3550621"/>
            <a:ext cx="1620818" cy="50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500" dirty="0" smtClean="0">
                <a:latin typeface="Arial"/>
                <a:ea typeface="Calibri"/>
                <a:cs typeface="Arial"/>
              </a:rPr>
              <a:t>Cavity mode</a:t>
            </a:r>
            <a:endParaRPr lang="en-US" sz="1500" dirty="0">
              <a:effectLst/>
              <a:latin typeface="Calibri"/>
              <a:ea typeface="Calibri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48000" y="3277829"/>
            <a:ext cx="1149994" cy="752957"/>
            <a:chOff x="6084168" y="2910086"/>
            <a:chExt cx="1357170" cy="64835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084168" y="2910086"/>
              <a:ext cx="281214" cy="5760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84168" y="2910086"/>
              <a:ext cx="1081361" cy="11088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4168" y="2910086"/>
              <a:ext cx="1357170" cy="64835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4967406" y="2902267"/>
            <a:ext cx="1620818" cy="50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500" dirty="0" smtClean="0">
                <a:latin typeface="Arial"/>
                <a:ea typeface="Calibri"/>
                <a:cs typeface="Arial"/>
              </a:rPr>
              <a:t>Reflection side-windows</a:t>
            </a:r>
            <a:endParaRPr lang="en-US" sz="1500" dirty="0">
              <a:effectLst/>
              <a:latin typeface="Calibri"/>
              <a:ea typeface="Calibri"/>
              <a:cs typeface="Arial"/>
            </a:endParaRPr>
          </a:p>
        </p:txBody>
      </p:sp>
      <p:graphicFrame>
        <p:nvGraphicFramePr>
          <p:cNvPr id="2052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135949"/>
              </p:ext>
            </p:extLst>
          </p:nvPr>
        </p:nvGraphicFramePr>
        <p:xfrm>
          <a:off x="4508500" y="24796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24796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2052"/>
          <p:cNvSpPr txBox="1"/>
          <p:nvPr/>
        </p:nvSpPr>
        <p:spPr>
          <a:xfrm>
            <a:off x="1991499" y="1052735"/>
            <a:ext cx="2427588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x – PL maximum</a:t>
            </a:r>
            <a:endParaRPr lang="en-US" dirty="0"/>
          </a:p>
          <a:p>
            <a:pPr algn="l" rtl="0"/>
            <a:r>
              <a:rPr lang="en-US" dirty="0" smtClean="0"/>
              <a:t>o – Reflection minimum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5992" y="1049442"/>
            <a:ext cx="144016" cy="576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437591" y="1625506"/>
            <a:ext cx="1620818" cy="50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500" dirty="0" smtClean="0">
                <a:latin typeface="Arial"/>
                <a:ea typeface="Calibri"/>
                <a:cs typeface="Arial"/>
              </a:rPr>
              <a:t>PL peak</a:t>
            </a:r>
            <a:endParaRPr lang="en-US" sz="1500" dirty="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9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1768"/>
            <a:ext cx="6284168" cy="648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360378" y="5971183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20421" y="5970079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0378" y="6425188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474538" y="6444584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055148" y="6444584"/>
            <a:ext cx="64464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2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948264" y="6437708"/>
            <a:ext cx="47943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25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70644" y="4835252"/>
            <a:ext cx="134676" cy="2681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497922" y="5054345"/>
            <a:ext cx="1298214" cy="3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1s </a:t>
            </a:r>
            <a:r>
              <a:rPr lang="en-US" sz="1000" dirty="0" err="1" smtClean="0">
                <a:latin typeface="Arial"/>
                <a:ea typeface="Calibri"/>
                <a:cs typeface="Arial"/>
              </a:rPr>
              <a:t>exciton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394450" y="5069875"/>
            <a:ext cx="1298214" cy="3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2DEG peak 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55914" y="5291904"/>
            <a:ext cx="174981" cy="3119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476091" y="4300933"/>
            <a:ext cx="1298214" cy="3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2s </a:t>
            </a:r>
            <a:r>
              <a:rPr lang="en-US" sz="1000" dirty="0" err="1" smtClean="0">
                <a:latin typeface="Arial"/>
                <a:ea typeface="Calibri"/>
                <a:cs typeface="Arial"/>
              </a:rPr>
              <a:t>exciton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80282" y="4076902"/>
            <a:ext cx="134676" cy="2681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83768" y="704309"/>
            <a:ext cx="1807290" cy="4924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300" dirty="0" smtClean="0"/>
              <a:t>x – PL maximum</a:t>
            </a:r>
            <a:endParaRPr lang="en-US" sz="1300" dirty="0"/>
          </a:p>
          <a:p>
            <a:pPr algn="l" rtl="0"/>
            <a:r>
              <a:rPr lang="en-US" sz="1300" dirty="0" smtClean="0"/>
              <a:t>o – Reflection minimum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11760" y="2073548"/>
            <a:ext cx="48105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601575" y="1611172"/>
            <a:ext cx="1298214" cy="3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Cavity mode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157653" y="1403251"/>
            <a:ext cx="112784" cy="2681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5422837" y="1171807"/>
            <a:ext cx="1298214" cy="3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Side windows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516216" y="1231990"/>
            <a:ext cx="360040" cy="171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16216" y="1403251"/>
            <a:ext cx="360040" cy="2975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20688"/>
            <a:ext cx="7560840" cy="587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70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14589"/>
            <a:ext cx="7416824" cy="556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10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632848" cy="57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55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27275" y="1124744"/>
            <a:ext cx="4487863" cy="4646488"/>
            <a:chOff x="2327275" y="1124744"/>
            <a:chExt cx="4487863" cy="464648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275" y="1124744"/>
              <a:ext cx="4487863" cy="431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149269"/>
                </p:ext>
              </p:extLst>
            </p:nvPr>
          </p:nvGraphicFramePr>
          <p:xfrm>
            <a:off x="4572000" y="5517232"/>
            <a:ext cx="457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Equation" r:id="rId4" imgW="457200" imgH="253800" progId="Equation.DSMT4">
                    <p:embed/>
                  </p:oleObj>
                </mc:Choice>
                <mc:Fallback>
                  <p:oleObj name="Equation" r:id="rId4" imgW="457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72000" y="5517232"/>
                          <a:ext cx="457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78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4-6-10.1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9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7" name="Picture 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15" y="29518"/>
            <a:ext cx="6160668" cy="613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406732" y="5702086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180788" y="5700982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17910" y="6156091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20892" y="6175487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86210" y="6175487"/>
            <a:ext cx="44157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effectLst/>
                <a:latin typeface="Arial"/>
                <a:ea typeface="Calibri"/>
                <a:cs typeface="Arial"/>
              </a:rPr>
              <a:t>15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947233" y="6168611"/>
            <a:ext cx="433079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effectLst/>
                <a:latin typeface="Arial"/>
                <a:ea typeface="Calibri"/>
                <a:cs typeface="Arial"/>
              </a:rPr>
              <a:t>25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0897" y="1907528"/>
            <a:ext cx="1807290" cy="4924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300" dirty="0" smtClean="0"/>
              <a:t>x – PL maximum</a:t>
            </a:r>
            <a:endParaRPr lang="en-US" sz="1300" dirty="0"/>
          </a:p>
          <a:p>
            <a:pPr algn="l" rtl="0"/>
            <a:r>
              <a:rPr lang="en-US" sz="1300" dirty="0" smtClean="0"/>
              <a:t>o – Reflection minimum</a:t>
            </a:r>
          </a:p>
        </p:txBody>
      </p:sp>
    </p:spTree>
    <p:extLst>
      <p:ext uri="{BB962C8B-B14F-4D97-AF65-F5344CB8AC3E}">
        <p14:creationId xmlns:p14="http://schemas.microsoft.com/office/powerpoint/2010/main" val="30640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97" y="33114"/>
            <a:ext cx="6159625" cy="61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407750" y="5702086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176992" y="5694632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07750" y="6156091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21910" y="6175487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87228" y="6175487"/>
            <a:ext cx="44157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15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948251" y="6168611"/>
            <a:ext cx="433079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25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0897" y="1907528"/>
            <a:ext cx="1807290" cy="4924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300" dirty="0" smtClean="0"/>
              <a:t>x – PL maximum</a:t>
            </a:r>
            <a:endParaRPr lang="en-US" sz="1300" dirty="0"/>
          </a:p>
          <a:p>
            <a:pPr algn="l" rtl="0"/>
            <a:r>
              <a:rPr lang="en-US" sz="1300" dirty="0" smtClean="0"/>
              <a:t>o – Reflection minimum</a:t>
            </a:r>
          </a:p>
        </p:txBody>
      </p:sp>
    </p:spTree>
    <p:extLst>
      <p:ext uri="{BB962C8B-B14F-4D97-AF65-F5344CB8AC3E}">
        <p14:creationId xmlns:p14="http://schemas.microsoft.com/office/powerpoint/2010/main" val="13131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/>
          <p:cNvSpPr/>
          <p:nvPr/>
        </p:nvSpPr>
        <p:spPr>
          <a:xfrm>
            <a:off x="2205083" y="4414462"/>
            <a:ext cx="4383141" cy="8640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4" name="Group 13"/>
          <p:cNvGrpSpPr/>
          <p:nvPr/>
        </p:nvGrpSpPr>
        <p:grpSpPr>
          <a:xfrm>
            <a:off x="3869922" y="2219706"/>
            <a:ext cx="1044116" cy="2856331"/>
            <a:chOff x="3167844" y="1196752"/>
            <a:chExt cx="2592288" cy="4032448"/>
          </a:xfrm>
        </p:grpSpPr>
        <p:sp>
          <p:nvSpPr>
            <p:cNvPr id="5" name="Oval 4"/>
            <p:cNvSpPr/>
            <p:nvPr/>
          </p:nvSpPr>
          <p:spPr>
            <a:xfrm>
              <a:off x="3167844" y="1196752"/>
              <a:ext cx="2592288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3167844" y="4581128"/>
              <a:ext cx="2592288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Straight Connector 9"/>
            <p:cNvCxnSpPr>
              <a:stCxn id="5" idx="2"/>
              <a:endCxn id="6" idx="2"/>
            </p:cNvCxnSpPr>
            <p:nvPr/>
          </p:nvCxnSpPr>
          <p:spPr>
            <a:xfrm>
              <a:off x="3167844" y="1520788"/>
              <a:ext cx="0" cy="338437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Connector 10"/>
            <p:cNvCxnSpPr>
              <a:stCxn id="5" idx="6"/>
              <a:endCxn id="6" idx="6"/>
            </p:cNvCxnSpPr>
            <p:nvPr/>
          </p:nvCxnSpPr>
          <p:spPr>
            <a:xfrm>
              <a:off x="5760132" y="1520788"/>
              <a:ext cx="0" cy="338437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H="1">
            <a:off x="3523630" y="3874403"/>
            <a:ext cx="172819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05082" y="4846511"/>
            <a:ext cx="4887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91980" y="1772816"/>
            <a:ext cx="4673" cy="307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8209" y="4018582"/>
            <a:ext cx="580736" cy="113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73029" y="4077072"/>
            <a:ext cx="1015548" cy="101672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69726" y="4057214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7092279" y="4661844"/>
            <a:ext cx="284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326771" y="5818619"/>
            <a:ext cx="2888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56120" y="1406875"/>
            <a:ext cx="2760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z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9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07750" y="5702086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227565" y="5700982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07750" y="6156091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21910" y="6175487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87228" y="6175487"/>
            <a:ext cx="44157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0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949404" y="6168611"/>
            <a:ext cx="574924" cy="23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11.5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43" y="-224359"/>
            <a:ext cx="6219550" cy="641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7236867" y="465379"/>
            <a:ext cx="431477" cy="1150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620719" y="290011"/>
            <a:ext cx="217059" cy="17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1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5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07750" y="5899175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245186" y="5898071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407750" y="6353180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21910" y="6372576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87228" y="6372576"/>
            <a:ext cx="44157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0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949404" y="6365700"/>
            <a:ext cx="574924" cy="23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11.5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58" y="44624"/>
            <a:ext cx="6240287" cy="62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4-7-10.1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1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85" y="-91009"/>
            <a:ext cx="6317675" cy="652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360378" y="5827167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49686" y="5826063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0378" y="6281172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474538" y="6300568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139856" y="6300568"/>
            <a:ext cx="44157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2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948264" y="6293692"/>
            <a:ext cx="47943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13.5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0121" y="488285"/>
            <a:ext cx="1807290" cy="4924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300" dirty="0" smtClean="0"/>
              <a:t>x – PL maximum</a:t>
            </a:r>
            <a:endParaRPr lang="en-US" sz="1300" dirty="0"/>
          </a:p>
          <a:p>
            <a:pPr algn="l" rtl="0"/>
            <a:r>
              <a:rPr lang="en-US" sz="1300" dirty="0" smtClean="0"/>
              <a:t>o – Reflection minimum</a:t>
            </a:r>
          </a:p>
        </p:txBody>
      </p:sp>
    </p:spTree>
    <p:extLst>
      <p:ext uri="{BB962C8B-B14F-4D97-AF65-F5344CB8AC3E}">
        <p14:creationId xmlns:p14="http://schemas.microsoft.com/office/powerpoint/2010/main" val="5069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25" y="-70817"/>
            <a:ext cx="6355568" cy="65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360378" y="5827167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286524" y="5826063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60378" y="6281172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74538" y="6300568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39856" y="6300568"/>
            <a:ext cx="44157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2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044895" y="6293692"/>
            <a:ext cx="47943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13.5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2132856"/>
            <a:ext cx="1807290" cy="4924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300" dirty="0" smtClean="0"/>
              <a:t>x – PL maximum</a:t>
            </a:r>
            <a:endParaRPr lang="en-US" sz="1300" dirty="0"/>
          </a:p>
          <a:p>
            <a:pPr algn="l" rtl="0"/>
            <a:r>
              <a:rPr lang="en-US" sz="1300" dirty="0" smtClean="0"/>
              <a:t>o – Reflection minimum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43270" y="865287"/>
            <a:ext cx="4955509" cy="816471"/>
            <a:chOff x="2409602" y="909861"/>
            <a:chExt cx="4847528" cy="816471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409602" y="909861"/>
              <a:ext cx="482733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429793" y="1068735"/>
              <a:ext cx="482733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428652" y="1131218"/>
              <a:ext cx="482733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419127" y="1491258"/>
              <a:ext cx="482733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419127" y="1726332"/>
              <a:ext cx="4827337" cy="0"/>
            </a:xfrm>
            <a:prstGeom prst="line">
              <a:avLst/>
            </a:prstGeom>
            <a:ln w="31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7581186" y="616396"/>
            <a:ext cx="177104" cy="1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1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7546896" y="770389"/>
            <a:ext cx="216024" cy="19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2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7185" name="Straight Connector 7184"/>
          <p:cNvCxnSpPr/>
          <p:nvPr/>
        </p:nvCxnSpPr>
        <p:spPr>
          <a:xfrm flipH="1">
            <a:off x="7290198" y="770389"/>
            <a:ext cx="256698" cy="91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90199" y="933652"/>
            <a:ext cx="252000" cy="80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7562136" y="1090796"/>
            <a:ext cx="177104" cy="1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3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7546896" y="1390675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4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7290198" y="1083593"/>
            <a:ext cx="252000" cy="99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1"/>
          </p:cNvCxnSpPr>
          <p:nvPr/>
        </p:nvCxnSpPr>
        <p:spPr>
          <a:xfrm flipH="1" flipV="1">
            <a:off x="7292736" y="1443751"/>
            <a:ext cx="254160" cy="5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7546896" y="1630118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5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86" name="Straight Connector 85"/>
          <p:cNvCxnSpPr>
            <a:stCxn id="85" idx="1"/>
          </p:cNvCxnSpPr>
          <p:nvPr/>
        </p:nvCxnSpPr>
        <p:spPr>
          <a:xfrm flipH="1" flipV="1">
            <a:off x="7292736" y="1683194"/>
            <a:ext cx="254160" cy="5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89" y="-167208"/>
            <a:ext cx="6247904" cy="644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360378" y="5827167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200582" y="5826063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60378" y="6281172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74538" y="6300568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55148" y="6300568"/>
            <a:ext cx="64464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15.5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948264" y="6293692"/>
            <a:ext cx="47943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25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5799" y="1857991"/>
            <a:ext cx="1807290" cy="4924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300" dirty="0" smtClean="0"/>
              <a:t>x – PL maximum</a:t>
            </a:r>
            <a:endParaRPr lang="en-US" sz="1300" dirty="0"/>
          </a:p>
          <a:p>
            <a:pPr algn="l" rtl="0"/>
            <a:r>
              <a:rPr lang="en-US" sz="1300" dirty="0" smtClean="0"/>
              <a:t>o – Reflection minimum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705834" y="1278064"/>
            <a:ext cx="1298214" cy="3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Cavity mode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54565" y="824365"/>
            <a:ext cx="162276" cy="428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89" y="157674"/>
            <a:ext cx="6263291" cy="62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360378" y="6043191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217246" y="6042087"/>
            <a:ext cx="0" cy="45069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60378" y="6497196"/>
            <a:ext cx="50953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74538" y="6516592"/>
            <a:ext cx="243602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Arial"/>
                <a:ea typeface="Calibri"/>
                <a:cs typeface="Arial"/>
              </a:rPr>
              <a:t>Distance from wafer center (mm)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55148" y="6516592"/>
            <a:ext cx="644644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15.5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948264" y="6509716"/>
            <a:ext cx="479433" cy="22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Arial"/>
                <a:ea typeface="Calibri"/>
                <a:cs typeface="Arial"/>
              </a:rPr>
              <a:t>25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0819" y="2104212"/>
            <a:ext cx="1807290" cy="49244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300" dirty="0" smtClean="0"/>
              <a:t>x – PL maximum</a:t>
            </a:r>
            <a:endParaRPr lang="en-US" sz="1300" dirty="0"/>
          </a:p>
          <a:p>
            <a:pPr algn="l" rtl="0"/>
            <a:r>
              <a:rPr lang="en-US" sz="1300" dirty="0" smtClean="0"/>
              <a:t>o – Reflection minimum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702571" y="1471386"/>
            <a:ext cx="1298214" cy="3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Cavity mode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151302" y="1017687"/>
            <a:ext cx="162276" cy="428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506975" y="2113585"/>
            <a:ext cx="1298214" cy="35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Arial"/>
              </a:rPr>
              <a:t>Side-window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955706" y="1659886"/>
            <a:ext cx="162276" cy="428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4387" y="152078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Extract manually the cavity mode energy</a:t>
            </a:r>
            <a:endParaRPr lang="he-IL" sz="1200" dirty="0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>
            <a:off x="6284467" y="1016732"/>
            <a:ext cx="0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14995" y="499333"/>
            <a:ext cx="21389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Reflection spectrum experimental data</a:t>
            </a:r>
            <a:endParaRPr lang="he-IL" sz="1200" dirty="0"/>
          </a:p>
        </p:txBody>
      </p:sp>
      <p:sp>
        <p:nvSpPr>
          <p:cNvPr id="6" name="Rectangle 5"/>
          <p:cNvSpPr/>
          <p:nvPr/>
        </p:nvSpPr>
        <p:spPr>
          <a:xfrm>
            <a:off x="3203848" y="152078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Calculate reflection spectru</a:t>
            </a:r>
            <a:r>
              <a:rPr lang="en-US" sz="1200" dirty="0"/>
              <a:t>m</a:t>
            </a:r>
            <a:r>
              <a:rPr lang="en-US" sz="1200" dirty="0" smtClean="0"/>
              <a:t> for various </a:t>
            </a:r>
            <a:r>
              <a:rPr lang="en-US" sz="1200" i="1" dirty="0" smtClean="0">
                <a:sym typeface="Symbol"/>
              </a:rPr>
              <a:t></a:t>
            </a:r>
            <a:endParaRPr lang="he-IL" sz="1200" i="1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3923928" y="1016731"/>
            <a:ext cx="0" cy="5040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6506" y="730852"/>
            <a:ext cx="15348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Structure description 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203848" y="24928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Extract the cavity mode energy</a:t>
            </a:r>
            <a:endParaRPr lang="he-IL" sz="1200" i="1" dirty="0"/>
          </a:p>
        </p:txBody>
      </p:sp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3923928" y="2168860"/>
            <a:ext cx="0" cy="3240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</p:cNvCxnSpPr>
          <p:nvPr/>
        </p:nvCxnSpPr>
        <p:spPr>
          <a:xfrm>
            <a:off x="6284467" y="2168860"/>
            <a:ext cx="0" cy="13321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315000"/>
              </p:ext>
            </p:extLst>
          </p:nvPr>
        </p:nvGraphicFramePr>
        <p:xfrm>
          <a:off x="5896546" y="3513708"/>
          <a:ext cx="763686" cy="3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3" imgW="672840" imgH="291960" progId="Equation.DSMT4">
                  <p:embed/>
                </p:oleObj>
              </mc:Choice>
              <mc:Fallback>
                <p:oleObj name="Equation" r:id="rId3" imgW="672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6546" y="3513708"/>
                        <a:ext cx="763686" cy="32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3923928" y="3140968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396149"/>
              </p:ext>
            </p:extLst>
          </p:nvPr>
        </p:nvGraphicFramePr>
        <p:xfrm>
          <a:off x="3535363" y="3521522"/>
          <a:ext cx="7778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5" imgW="685800" imgH="291960" progId="Equation.DSMT4">
                  <p:embed/>
                </p:oleObj>
              </mc:Choice>
              <mc:Fallback>
                <p:oleObj name="Equation" r:id="rId5" imgW="685800" imgH="2919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521522"/>
                        <a:ext cx="7778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427984" y="420876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Interpolation</a:t>
            </a:r>
            <a:endParaRPr lang="he-IL" sz="1200" dirty="0"/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3924300" y="3851722"/>
            <a:ext cx="1223764" cy="3570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26" idx="0"/>
          </p:cNvCxnSpPr>
          <p:nvPr/>
        </p:nvCxnSpPr>
        <p:spPr>
          <a:xfrm flipH="1">
            <a:off x="5148064" y="3842883"/>
            <a:ext cx="1130325" cy="365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</p:cNvCxnSpPr>
          <p:nvPr/>
        </p:nvCxnSpPr>
        <p:spPr>
          <a:xfrm>
            <a:off x="5148064" y="4856832"/>
            <a:ext cx="0" cy="5163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85784"/>
              </p:ext>
            </p:extLst>
          </p:nvPr>
        </p:nvGraphicFramePr>
        <p:xfrm>
          <a:off x="4873625" y="5394325"/>
          <a:ext cx="5476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7" imgW="482400" imgH="253800" progId="Equation.DSMT4">
                  <p:embed/>
                </p:oleObj>
              </mc:Choice>
              <mc:Fallback>
                <p:oleObj name="Equation" r:id="rId7" imgW="48240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5394325"/>
                        <a:ext cx="54768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0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t="15087" r="18437" b="24387"/>
          <a:stretch/>
        </p:blipFill>
        <p:spPr bwMode="auto">
          <a:xfrm>
            <a:off x="899592" y="1057796"/>
            <a:ext cx="73660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3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780554"/>
            <a:ext cx="62388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02" y="3323084"/>
            <a:ext cx="61150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2524" y="2942213"/>
            <a:ext cx="4427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(a)</a:t>
            </a:r>
            <a:endParaRPr lang="he-I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1006" y="5517232"/>
            <a:ext cx="452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(b)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587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6665" y="591369"/>
            <a:ext cx="9600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Wafer</a:t>
            </a:r>
            <a:endParaRPr lang="he-IL" sz="2400" b="1" dirty="0"/>
          </a:p>
        </p:txBody>
      </p:sp>
      <p:sp>
        <p:nvSpPr>
          <p:cNvPr id="4" name="Oval 3"/>
          <p:cNvSpPr/>
          <p:nvPr/>
        </p:nvSpPr>
        <p:spPr>
          <a:xfrm>
            <a:off x="2949724" y="1311449"/>
            <a:ext cx="3168352" cy="309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Flowchart: Manual Input 4"/>
          <p:cNvSpPr/>
          <p:nvPr/>
        </p:nvSpPr>
        <p:spPr>
          <a:xfrm>
            <a:off x="2962492" y="4750446"/>
            <a:ext cx="1584176" cy="377427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Flowchart: Manual Input 5"/>
          <p:cNvSpPr/>
          <p:nvPr/>
        </p:nvSpPr>
        <p:spPr>
          <a:xfrm flipH="1">
            <a:off x="4546668" y="4750446"/>
            <a:ext cx="1584176" cy="377427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>
          <a:xfrm flipV="1">
            <a:off x="4533900" y="1311449"/>
            <a:ext cx="0" cy="410445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2949724" y="2859621"/>
            <a:ext cx="3168352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57444" y="2679601"/>
            <a:ext cx="1548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46668" y="5127873"/>
            <a:ext cx="197981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62892" y="4939159"/>
            <a:ext cx="3097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</a:t>
            </a:r>
            <a:endParaRPr lang="he-IL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4546667" y="2679601"/>
            <a:ext cx="1584175" cy="180020"/>
          </a:xfrm>
          <a:prstGeom prst="round1Rect">
            <a:avLst>
              <a:gd name="adj" fmla="val 2019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02652" y="1311449"/>
            <a:ext cx="0" cy="154817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3249" y="1900869"/>
            <a:ext cx="7873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25mm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2098396" y="2674955"/>
            <a:ext cx="525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Top</a:t>
            </a:r>
            <a:endParaRPr lang="he-I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98396" y="4758541"/>
            <a:ext cx="5886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Side</a:t>
            </a:r>
            <a:endParaRPr lang="he-IL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652" y="4758541"/>
            <a:ext cx="0" cy="36933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43249" y="4754493"/>
            <a:ext cx="9044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5.95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he-IL" dirty="0"/>
          </a:p>
        </p:txBody>
      </p:sp>
      <p:sp>
        <p:nvSpPr>
          <p:cNvPr id="19" name="Freeform 18"/>
          <p:cNvSpPr/>
          <p:nvPr/>
        </p:nvSpPr>
        <p:spPr>
          <a:xfrm>
            <a:off x="5934901" y="2363211"/>
            <a:ext cx="391885" cy="406400"/>
          </a:xfrm>
          <a:custGeom>
            <a:avLst/>
            <a:gdLst>
              <a:gd name="connsiteX0" fmla="*/ 391885 w 391885"/>
              <a:gd name="connsiteY0" fmla="*/ 0 h 406400"/>
              <a:gd name="connsiteX1" fmla="*/ 319314 w 391885"/>
              <a:gd name="connsiteY1" fmla="*/ 246743 h 406400"/>
              <a:gd name="connsiteX2" fmla="*/ 72571 w 391885"/>
              <a:gd name="connsiteY2" fmla="*/ 188686 h 406400"/>
              <a:gd name="connsiteX3" fmla="*/ 0 w 391885"/>
              <a:gd name="connsiteY3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" h="406400">
                <a:moveTo>
                  <a:pt x="391885" y="0"/>
                </a:moveTo>
                <a:cubicBezTo>
                  <a:pt x="382209" y="107647"/>
                  <a:pt x="372533" y="215295"/>
                  <a:pt x="319314" y="246743"/>
                </a:cubicBezTo>
                <a:cubicBezTo>
                  <a:pt x="266095" y="278191"/>
                  <a:pt x="125790" y="162077"/>
                  <a:pt x="72571" y="188686"/>
                </a:cubicBezTo>
                <a:cubicBezTo>
                  <a:pt x="19352" y="215295"/>
                  <a:pt x="9676" y="310847"/>
                  <a:pt x="0" y="4064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964188" y="1996265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4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23728" y="4797152"/>
            <a:ext cx="5552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550970" y="1844824"/>
            <a:ext cx="3965246" cy="2952328"/>
          </a:xfrm>
          <a:custGeom>
            <a:avLst/>
            <a:gdLst>
              <a:gd name="connsiteX0" fmla="*/ 0 w 5116749"/>
              <a:gd name="connsiteY0" fmla="*/ 2641168 h 2660623"/>
              <a:gd name="connsiteX1" fmla="*/ 1011677 w 5116749"/>
              <a:gd name="connsiteY1" fmla="*/ 2563347 h 2660623"/>
              <a:gd name="connsiteX2" fmla="*/ 1789889 w 5116749"/>
              <a:gd name="connsiteY2" fmla="*/ 2076964 h 2660623"/>
              <a:gd name="connsiteX3" fmla="*/ 2159540 w 5116749"/>
              <a:gd name="connsiteY3" fmla="*/ 715091 h 2660623"/>
              <a:gd name="connsiteX4" fmla="*/ 2334638 w 5116749"/>
              <a:gd name="connsiteY4" fmla="*/ 92521 h 2660623"/>
              <a:gd name="connsiteX5" fmla="*/ 2568102 w 5116749"/>
              <a:gd name="connsiteY5" fmla="*/ 150887 h 2660623"/>
              <a:gd name="connsiteX6" fmla="*/ 3346315 w 5116749"/>
              <a:gd name="connsiteY6" fmla="*/ 1473849 h 2660623"/>
              <a:gd name="connsiteX7" fmla="*/ 4143983 w 5116749"/>
              <a:gd name="connsiteY7" fmla="*/ 2096419 h 2660623"/>
              <a:gd name="connsiteX8" fmla="*/ 4630366 w 5116749"/>
              <a:gd name="connsiteY8" fmla="*/ 2329883 h 2660623"/>
              <a:gd name="connsiteX9" fmla="*/ 4883285 w 5116749"/>
              <a:gd name="connsiteY9" fmla="*/ 2563347 h 2660623"/>
              <a:gd name="connsiteX10" fmla="*/ 5116749 w 5116749"/>
              <a:gd name="connsiteY10" fmla="*/ 2660623 h 266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6749" h="2660623">
                <a:moveTo>
                  <a:pt x="0" y="2641168"/>
                </a:moveTo>
                <a:cubicBezTo>
                  <a:pt x="356681" y="2649274"/>
                  <a:pt x="713362" y="2657381"/>
                  <a:pt x="1011677" y="2563347"/>
                </a:cubicBezTo>
                <a:cubicBezTo>
                  <a:pt x="1309992" y="2469313"/>
                  <a:pt x="1598579" y="2385007"/>
                  <a:pt x="1789889" y="2076964"/>
                </a:cubicBezTo>
                <a:cubicBezTo>
                  <a:pt x="1981199" y="1768921"/>
                  <a:pt x="2068749" y="1045831"/>
                  <a:pt x="2159540" y="715091"/>
                </a:cubicBezTo>
                <a:cubicBezTo>
                  <a:pt x="2250331" y="384351"/>
                  <a:pt x="2266544" y="186555"/>
                  <a:pt x="2334638" y="92521"/>
                </a:cubicBezTo>
                <a:cubicBezTo>
                  <a:pt x="2402732" y="-1513"/>
                  <a:pt x="2399489" y="-79334"/>
                  <a:pt x="2568102" y="150887"/>
                </a:cubicBezTo>
                <a:cubicBezTo>
                  <a:pt x="2736715" y="381108"/>
                  <a:pt x="3083668" y="1149594"/>
                  <a:pt x="3346315" y="1473849"/>
                </a:cubicBezTo>
                <a:cubicBezTo>
                  <a:pt x="3608962" y="1798104"/>
                  <a:pt x="3929974" y="1953747"/>
                  <a:pt x="4143983" y="2096419"/>
                </a:cubicBezTo>
                <a:cubicBezTo>
                  <a:pt x="4357992" y="2239091"/>
                  <a:pt x="4507149" y="2252062"/>
                  <a:pt x="4630366" y="2329883"/>
                </a:cubicBezTo>
                <a:cubicBezTo>
                  <a:pt x="4753583" y="2407704"/>
                  <a:pt x="4802221" y="2508224"/>
                  <a:pt x="4883285" y="2563347"/>
                </a:cubicBezTo>
                <a:cubicBezTo>
                  <a:pt x="4964349" y="2618470"/>
                  <a:pt x="5040549" y="2639546"/>
                  <a:pt x="5116749" y="2660623"/>
                </a:cubicBezTo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72200" y="3907961"/>
            <a:ext cx="0" cy="79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03690"/>
              </p:ext>
            </p:extLst>
          </p:nvPr>
        </p:nvGraphicFramePr>
        <p:xfrm>
          <a:off x="5782003" y="3380437"/>
          <a:ext cx="1310277" cy="52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3" imgW="571320" imgH="266400" progId="Equation.DSMT4">
                  <p:embed/>
                </p:oleObj>
              </mc:Choice>
              <mc:Fallback>
                <p:oleObj name="Equation" r:id="rId3" imgW="571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2003" y="3380437"/>
                        <a:ext cx="1310277" cy="527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43162"/>
              </p:ext>
            </p:extLst>
          </p:nvPr>
        </p:nvGraphicFramePr>
        <p:xfrm>
          <a:off x="7679179" y="4633639"/>
          <a:ext cx="3778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179" y="4633639"/>
                        <a:ext cx="3778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427984" y="1448780"/>
            <a:ext cx="0" cy="39604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343113"/>
              </p:ext>
            </p:extLst>
          </p:nvPr>
        </p:nvGraphicFramePr>
        <p:xfrm>
          <a:off x="4195415" y="908720"/>
          <a:ext cx="4651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7" imgW="203040" imgH="266400" progId="Equation.DSMT4">
                  <p:embed/>
                </p:oleObj>
              </mc:Choice>
              <mc:Fallback>
                <p:oleObj name="Equation" r:id="rId7" imgW="2030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5415" y="908720"/>
                        <a:ext cx="46513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3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3" b="98046" l="0" r="49674">
                        <a14:foregroundMark x1="30293" y1="1303" x2="38762" y2="6840"/>
                        <a14:foregroundMark x1="38599" y1="9121" x2="48371" y2="22150"/>
                        <a14:foregroundMark x1="17915" y1="2280" x2="0" y2="17590"/>
                        <a14:foregroundMark x1="651" y1="63518" x2="10749" y2="98371"/>
                        <a14:foregroundMark x1="35831" y1="96743" x2="49674" y2="71661"/>
                        <a14:foregroundMark x1="48046" y1="27036" x2="49023" y2="56026"/>
                        <a14:foregroundMark x1="48860" y1="68078" x2="48860" y2="573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915816" y="934244"/>
            <a:ext cx="3744416" cy="375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4788024" y="620688"/>
            <a:ext cx="1206" cy="48965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555776" y="2812266"/>
            <a:ext cx="44033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7153" y="5150101"/>
            <a:ext cx="5886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Side</a:t>
            </a:r>
            <a:endParaRPr lang="he-IL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47132" y="5150101"/>
            <a:ext cx="3919275" cy="377427"/>
            <a:chOff x="3203848" y="5154003"/>
            <a:chExt cx="3563992" cy="377427"/>
          </a:xfrm>
        </p:grpSpPr>
        <p:sp>
          <p:nvSpPr>
            <p:cNvPr id="11" name="Flowchart: Manual Input 10"/>
            <p:cNvSpPr/>
            <p:nvPr/>
          </p:nvSpPr>
          <p:spPr>
            <a:xfrm>
              <a:off x="3203848" y="5154003"/>
              <a:ext cx="1584176" cy="377427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Flowchart: Manual Input 11"/>
            <p:cNvSpPr/>
            <p:nvPr/>
          </p:nvSpPr>
          <p:spPr>
            <a:xfrm flipH="1">
              <a:off x="4788024" y="5154003"/>
              <a:ext cx="1584176" cy="377427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4788024" y="5531430"/>
              <a:ext cx="1979816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44008" y="5162098"/>
              <a:ext cx="0" cy="36933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84605" y="5158050"/>
              <a:ext cx="90441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5.95</a:t>
              </a:r>
              <a:r>
                <a:rPr lang="el-GR" dirty="0" smtClean="0"/>
                <a:t>μ</a:t>
              </a:r>
              <a:r>
                <a:rPr lang="en-US" dirty="0" smtClean="0"/>
                <a:t>m</a:t>
              </a:r>
              <a:endParaRPr lang="he-IL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67153" y="2613600"/>
            <a:ext cx="525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Top</a:t>
            </a:r>
            <a:endParaRPr lang="he-IL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44008" y="1016732"/>
            <a:ext cx="0" cy="17640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22581" y="1772816"/>
            <a:ext cx="7873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25mm</a:t>
            </a:r>
            <a:endParaRPr lang="he-IL" dirty="0"/>
          </a:p>
        </p:txBody>
      </p:sp>
      <p:sp>
        <p:nvSpPr>
          <p:cNvPr id="28" name="Rectangle 27"/>
          <p:cNvSpPr/>
          <p:nvPr/>
        </p:nvSpPr>
        <p:spPr>
          <a:xfrm>
            <a:off x="4788024" y="2508770"/>
            <a:ext cx="1728192" cy="3053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372200" y="2230512"/>
            <a:ext cx="391885" cy="406400"/>
          </a:xfrm>
          <a:custGeom>
            <a:avLst/>
            <a:gdLst>
              <a:gd name="connsiteX0" fmla="*/ 391885 w 391885"/>
              <a:gd name="connsiteY0" fmla="*/ 0 h 406400"/>
              <a:gd name="connsiteX1" fmla="*/ 319314 w 391885"/>
              <a:gd name="connsiteY1" fmla="*/ 246743 h 406400"/>
              <a:gd name="connsiteX2" fmla="*/ 72571 w 391885"/>
              <a:gd name="connsiteY2" fmla="*/ 188686 h 406400"/>
              <a:gd name="connsiteX3" fmla="*/ 0 w 391885"/>
              <a:gd name="connsiteY3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" h="406400">
                <a:moveTo>
                  <a:pt x="391885" y="0"/>
                </a:moveTo>
                <a:cubicBezTo>
                  <a:pt x="382209" y="107647"/>
                  <a:pt x="372533" y="215295"/>
                  <a:pt x="319314" y="246743"/>
                </a:cubicBezTo>
                <a:cubicBezTo>
                  <a:pt x="266095" y="278191"/>
                  <a:pt x="125790" y="162077"/>
                  <a:pt x="72571" y="188686"/>
                </a:cubicBezTo>
                <a:cubicBezTo>
                  <a:pt x="19352" y="215295"/>
                  <a:pt x="9676" y="310847"/>
                  <a:pt x="0" y="4064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6401487" y="1863566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Sample</a:t>
            </a:r>
            <a:endParaRPr lang="he-IL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796408" y="2933132"/>
            <a:ext cx="173492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70170" y="2924944"/>
            <a:ext cx="7873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25mm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87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afer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76" r="10068" b="7246"/>
          <a:stretch/>
        </p:blipFill>
        <p:spPr bwMode="auto">
          <a:xfrm>
            <a:off x="1763688" y="1209168"/>
            <a:ext cx="3569856" cy="33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wafer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8" b="13077"/>
          <a:stretch/>
        </p:blipFill>
        <p:spPr bwMode="auto">
          <a:xfrm>
            <a:off x="5571083" y="1209168"/>
            <a:ext cx="2457301" cy="194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wafer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6992"/>
            <a:ext cx="2448272" cy="119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1268760"/>
            <a:ext cx="4427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(a)</a:t>
            </a:r>
            <a:endParaRPr lang="he-I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70494" y="1268760"/>
            <a:ext cx="452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(b)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97746" y="3405181"/>
            <a:ext cx="425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(c)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1115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1167613" y="2517046"/>
            <a:ext cx="313881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4463070" y="2516956"/>
            <a:ext cx="3138819" cy="156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5018" y="4173230"/>
            <a:ext cx="4427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(a)</a:t>
            </a:r>
            <a:endParaRPr lang="he-I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3230" y="4173230"/>
            <a:ext cx="452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(b)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8084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91684" y="620688"/>
            <a:ext cx="3744416" cy="1878022"/>
            <a:chOff x="2915816" y="934244"/>
            <a:chExt cx="3744416" cy="187802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03" b="98046" l="0" r="49674">
                          <a14:foregroundMark x1="30293" y1="1303" x2="38762" y2="6840"/>
                          <a14:foregroundMark x1="38599" y1="9121" x2="48371" y2="22150"/>
                          <a14:foregroundMark x1="17915" y1="2280" x2="0" y2="17590"/>
                          <a14:foregroundMark x1="651" y1="63518" x2="10749" y2="98371"/>
                          <a14:foregroundMark x1="35831" y1="96743" x2="49674" y2="71661"/>
                          <a14:foregroundMark x1="48046" y1="27036" x2="49023" y2="56026"/>
                          <a14:foregroundMark x1="48860" y1="68078" x2="48860" y2="573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0000"/>
            <a:stretch/>
          </p:blipFill>
          <p:spPr bwMode="auto">
            <a:xfrm>
              <a:off x="2915816" y="934244"/>
              <a:ext cx="3744416" cy="1878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2964122" y="2812266"/>
              <a:ext cx="35604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7772004" y="2251348"/>
            <a:ext cx="720079" cy="24923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he-IL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763892" y="2251348"/>
            <a:ext cx="173649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004" y="2251348"/>
            <a:ext cx="0" cy="2473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70244" y="2165900"/>
            <a:ext cx="893648" cy="3346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he-IL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870244" y="2165901"/>
            <a:ext cx="0" cy="324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970244" y="2164482"/>
            <a:ext cx="180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29018" y="2506269"/>
            <a:ext cx="34176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 smtClean="0"/>
              <a:t>25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601124" y="2500584"/>
            <a:ext cx="34176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 smtClean="0"/>
              <a:t>15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632285" y="2500584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40854" y="2506269"/>
            <a:ext cx="45878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11.5</a:t>
            </a:r>
            <a:endParaRPr lang="he-IL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89480" y="620688"/>
            <a:ext cx="3744416" cy="1878022"/>
            <a:chOff x="2915816" y="934244"/>
            <a:chExt cx="3744416" cy="1878022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03" b="98046" l="0" r="49674">
                          <a14:foregroundMark x1="30293" y1="1303" x2="38762" y2="6840"/>
                          <a14:foregroundMark x1="38599" y1="9121" x2="48371" y2="22150"/>
                          <a14:foregroundMark x1="17915" y1="2280" x2="0" y2="17590"/>
                          <a14:foregroundMark x1="651" y1="63518" x2="10749" y2="98371"/>
                          <a14:foregroundMark x1="35831" y1="96743" x2="49674" y2="71661"/>
                          <a14:foregroundMark x1="48046" y1="27036" x2="49023" y2="56026"/>
                          <a14:foregroundMark x1="48860" y1="68078" x2="48860" y2="573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0000"/>
            <a:stretch/>
          </p:blipFill>
          <p:spPr bwMode="auto">
            <a:xfrm>
              <a:off x="2915816" y="934244"/>
              <a:ext cx="3744416" cy="1878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2964122" y="2812266"/>
              <a:ext cx="35604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440313" y="2783268"/>
            <a:ext cx="4427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(a)</a:t>
            </a:r>
            <a:endParaRPr lang="he-IL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537708" y="2783268"/>
            <a:ext cx="452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(b)</a:t>
            </a:r>
            <a:endParaRPr lang="he-IL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61688" y="711176"/>
            <a:ext cx="0" cy="1800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41808" y="2171558"/>
            <a:ext cx="648071" cy="3290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he-IL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7592" y="2240624"/>
            <a:ext cx="732489" cy="25995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he-IL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6814" y="2506269"/>
            <a:ext cx="34176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 smtClean="0"/>
              <a:t>25</a:t>
            </a:r>
            <a:endParaRPr lang="he-IL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72639" y="2500584"/>
            <a:ext cx="45878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 smtClean="0"/>
              <a:t>15.5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0081" y="2500584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he-IL" sz="1200" dirty="0"/>
          </a:p>
        </p:txBody>
      </p:sp>
      <p:sp>
        <p:nvSpPr>
          <p:cNvPr id="44" name="Rectangle 43"/>
          <p:cNvSpPr/>
          <p:nvPr/>
        </p:nvSpPr>
        <p:spPr>
          <a:xfrm>
            <a:off x="2796179" y="2170994"/>
            <a:ext cx="945629" cy="3319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he-IL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9489" y="2501507"/>
            <a:ext cx="34176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10</a:t>
            </a:r>
            <a:endParaRPr lang="he-IL" sz="1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41808" y="2175146"/>
            <a:ext cx="0" cy="324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96179" y="2171559"/>
            <a:ext cx="0" cy="324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30081" y="2240624"/>
            <a:ext cx="0" cy="25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68039" y="2240623"/>
            <a:ext cx="929553" cy="2608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he-IL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868040" y="2240624"/>
            <a:ext cx="1800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71214" y="2502150"/>
            <a:ext cx="26321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he-IL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8475" y="2502150"/>
            <a:ext cx="26321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he-IL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83568" y="2492624"/>
            <a:ext cx="34176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 smtClean="0"/>
              <a:t>25</a:t>
            </a:r>
            <a:endParaRPr lang="he-IL" sz="1200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661688" y="2168616"/>
            <a:ext cx="173649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97592" y="2240624"/>
            <a:ext cx="0" cy="25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63892" y="706413"/>
            <a:ext cx="0" cy="1764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457890" y="836712"/>
            <a:ext cx="525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Top</a:t>
            </a:r>
            <a:endParaRPr lang="he-IL" b="1" dirty="0"/>
          </a:p>
        </p:txBody>
      </p:sp>
      <p:sp>
        <p:nvSpPr>
          <p:cNvPr id="2" name="Rectangle 1"/>
          <p:cNvSpPr/>
          <p:nvPr/>
        </p:nvSpPr>
        <p:spPr>
          <a:xfrm>
            <a:off x="3146425" y="1556792"/>
            <a:ext cx="3148330" cy="4610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5076056" y="2175902"/>
            <a:ext cx="1218699" cy="4610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47060" y="2843937"/>
            <a:ext cx="340296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47060" y="1996847"/>
            <a:ext cx="0" cy="8502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45665" y="1652677"/>
            <a:ext cx="839470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/>
                <a:ea typeface="Calibri"/>
                <a:cs typeface="Arial"/>
              </a:rPr>
              <a:t>4-7-10.1</a:t>
            </a:r>
            <a:endParaRPr lang="en-US" sz="12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41220" y="2327682"/>
            <a:ext cx="839470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/>
                <a:ea typeface="Calibri"/>
                <a:cs typeface="Arial"/>
              </a:rPr>
              <a:t>4-6-10.1</a:t>
            </a:r>
            <a:endParaRPr lang="en-US" sz="12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442710" y="2718207"/>
            <a:ext cx="429260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Arial"/>
              </a:rPr>
              <a:t>R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29230" y="2869337"/>
            <a:ext cx="839470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Arial"/>
              </a:rPr>
              <a:t>2 mm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875020" y="2869337"/>
            <a:ext cx="839470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Arial"/>
              </a:rPr>
              <a:t>25 mm</a:t>
            </a:r>
          </a:p>
        </p:txBody>
      </p:sp>
      <p:sp>
        <p:nvSpPr>
          <p:cNvPr id="11" name="Oval 10"/>
          <p:cNvSpPr/>
          <p:nvPr/>
        </p:nvSpPr>
        <p:spPr>
          <a:xfrm>
            <a:off x="4784338" y="1775636"/>
            <a:ext cx="47625" cy="47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6215484" y="1775637"/>
            <a:ext cx="47625" cy="47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6218237" y="2398166"/>
            <a:ext cx="47625" cy="47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12121" y="1556792"/>
            <a:ext cx="385445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800" dirty="0">
                <a:effectLst/>
                <a:latin typeface="Calibri"/>
                <a:ea typeface="Calibri"/>
                <a:cs typeface="Arial"/>
              </a:rPr>
              <a:t>1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618603" y="1559332"/>
            <a:ext cx="385445" cy="19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800">
                <a:effectLst/>
                <a:latin typeface="Calibri"/>
                <a:ea typeface="Calibri"/>
                <a:cs typeface="Arial"/>
              </a:rPr>
              <a:t>2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045355" y="1561554"/>
            <a:ext cx="38544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800" dirty="0">
                <a:effectLst/>
                <a:latin typeface="Calibri"/>
                <a:ea typeface="Calibri"/>
                <a:cs typeface="Arial"/>
              </a:rPr>
              <a:t>3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932040" y="2187406"/>
            <a:ext cx="385445" cy="19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800" dirty="0">
                <a:effectLst/>
                <a:latin typeface="Calibri"/>
                <a:ea typeface="Calibri"/>
                <a:cs typeface="Arial"/>
              </a:rPr>
              <a:t>1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049326" y="2186696"/>
            <a:ext cx="385445" cy="19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800">
                <a:effectLst/>
                <a:latin typeface="Calibri"/>
                <a:ea typeface="Calibri"/>
                <a:cs typeface="Arial"/>
              </a:rPr>
              <a:t>2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8916" y="2396287"/>
            <a:ext cx="47625" cy="47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3181032" y="1775635"/>
            <a:ext cx="47625" cy="476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755" y="1996847"/>
            <a:ext cx="0" cy="8502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60032" y="1556792"/>
            <a:ext cx="0" cy="4610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54680" y="2175902"/>
            <a:ext cx="1921376" cy="461010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3870972" y="1590971"/>
            <a:ext cx="3241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A</a:t>
            </a:r>
            <a:endParaRPr lang="he-IL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11111" y="1602631"/>
            <a:ext cx="3145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B</a:t>
            </a:r>
            <a:endParaRPr lang="he-I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01037" y="2221741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C</a:t>
            </a:r>
            <a:endParaRPr lang="he-IL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60032" y="1996847"/>
            <a:ext cx="0" cy="8502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076056" y="2234145"/>
            <a:ext cx="635" cy="6101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829735" y="2869337"/>
            <a:ext cx="839470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Arial"/>
              </a:rPr>
              <a:t>15 </a:t>
            </a:r>
            <a:r>
              <a:rPr lang="en-US" sz="1100" dirty="0">
                <a:effectLst/>
                <a:latin typeface="Calibri"/>
                <a:ea typeface="Calibri"/>
                <a:cs typeface="Arial"/>
              </a:rPr>
              <a:t>mm</a:t>
            </a: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4229849" y="2869337"/>
            <a:ext cx="839470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Arial"/>
              </a:rPr>
              <a:t>11.5 </a:t>
            </a:r>
            <a:r>
              <a:rPr lang="en-US" sz="1100" dirty="0">
                <a:effectLst/>
                <a:latin typeface="Calibri"/>
                <a:ea typeface="Calibri"/>
                <a:cs typeface="Arial"/>
              </a:rPr>
              <a:t>mm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62534" y="4365104"/>
            <a:ext cx="3885730" cy="608012"/>
            <a:chOff x="3062534" y="4365104"/>
            <a:chExt cx="3885730" cy="608012"/>
          </a:xfrm>
        </p:grpSpPr>
        <p:sp>
          <p:nvSpPr>
            <p:cNvPr id="37" name="Rectangle 36"/>
            <p:cNvSpPr/>
            <p:nvPr/>
          </p:nvSpPr>
          <p:spPr>
            <a:xfrm>
              <a:off x="3196838" y="4365104"/>
              <a:ext cx="3148330" cy="4610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834751" y="4583948"/>
              <a:ext cx="47625" cy="47625"/>
            </a:xfrm>
            <a:prstGeom prst="ellipse">
              <a:avLst/>
            </a:prstGeom>
            <a:solidFill>
              <a:srgbClr val="31F927"/>
            </a:solidFill>
            <a:ln>
              <a:solidFill>
                <a:srgbClr val="31F92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>
              <a:off x="6265897" y="4583949"/>
              <a:ext cx="47625" cy="476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3062534" y="4365104"/>
              <a:ext cx="385445" cy="294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Calibri"/>
                  <a:ea typeface="Calibri"/>
                  <a:cs typeface="Arial"/>
                </a:rPr>
                <a:t>1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4669016" y="4367644"/>
              <a:ext cx="385445" cy="198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Calibri"/>
                  <a:ea typeface="Calibri"/>
                  <a:cs typeface="Arial"/>
                </a:rPr>
                <a:t>2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6095768" y="4369866"/>
              <a:ext cx="38544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Calibri"/>
                  <a:ea typeface="Calibri"/>
                  <a:cs typeface="Arial"/>
                </a:rPr>
                <a:t>3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860032" y="4365104"/>
              <a:ext cx="0" cy="4610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921385" y="4399283"/>
              <a:ext cx="32412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A</a:t>
              </a:r>
              <a:endParaRPr lang="he-IL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24" y="4410943"/>
              <a:ext cx="31451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B</a:t>
              </a:r>
              <a:endParaRPr lang="he-IL" b="1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225024" y="4583947"/>
              <a:ext cx="47625" cy="47625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204844" y="4831601"/>
              <a:ext cx="3402965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6519004" y="4679111"/>
              <a:ext cx="429260" cy="294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Calibri"/>
                  <a:ea typeface="Calibri"/>
                  <a:cs typeface="Arial"/>
                </a:rPr>
                <a:t>R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7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755576" y="1335559"/>
            <a:ext cx="2799234" cy="2750805"/>
            <a:chOff x="755576" y="1335559"/>
            <a:chExt cx="2799234" cy="2750805"/>
          </a:xfrm>
        </p:grpSpPr>
        <p:grpSp>
          <p:nvGrpSpPr>
            <p:cNvPr id="38" name="Group 37"/>
            <p:cNvGrpSpPr/>
            <p:nvPr/>
          </p:nvGrpSpPr>
          <p:grpSpPr>
            <a:xfrm>
              <a:off x="755576" y="1335559"/>
              <a:ext cx="2799234" cy="2363281"/>
              <a:chOff x="3275856" y="1353751"/>
              <a:chExt cx="2799234" cy="2363281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4572000" y="1484784"/>
                <a:ext cx="0" cy="223224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3275856" y="2708920"/>
                <a:ext cx="259228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3775446" y="1890256"/>
                <a:ext cx="432048" cy="432048"/>
                <a:chOff x="3551983" y="1705570"/>
                <a:chExt cx="432048" cy="432048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3705523" y="1855683"/>
                  <a:ext cx="108012" cy="108012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551983" y="1705570"/>
                  <a:ext cx="432048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736669" y="1890872"/>
                  <a:ext cx="45719" cy="45719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3279823"/>
                  </p:ext>
                </p:extLst>
              </p:nvPr>
            </p:nvGraphicFramePr>
            <p:xfrm>
              <a:off x="3644840" y="2162245"/>
              <a:ext cx="315168" cy="315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" name="Equation" r:id="rId3" imgW="266400" imgH="266400" progId="Equation.DSMT4">
                      <p:embed/>
                    </p:oleObj>
                  </mc:Choice>
                  <mc:Fallback>
                    <p:oleObj name="Equation" r:id="rId3" imgW="26640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44840" y="2162245"/>
                            <a:ext cx="315168" cy="31516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" name="Group 17"/>
              <p:cNvGrpSpPr/>
              <p:nvPr/>
            </p:nvGrpSpPr>
            <p:grpSpPr>
              <a:xfrm>
                <a:off x="4991332" y="2949692"/>
                <a:ext cx="432048" cy="432048"/>
                <a:chOff x="3551983" y="1705570"/>
                <a:chExt cx="432048" cy="43204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705523" y="1855683"/>
                  <a:ext cx="108012" cy="108012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551983" y="1705570"/>
                  <a:ext cx="432048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3736669" y="1890872"/>
                  <a:ext cx="45719" cy="45719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3295739"/>
                  </p:ext>
                </p:extLst>
              </p:nvPr>
            </p:nvGraphicFramePr>
            <p:xfrm>
              <a:off x="5330906" y="2938345"/>
              <a:ext cx="328612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" name="Equation" r:id="rId5" imgW="279360" imgH="266400" progId="Equation.DSMT4">
                      <p:embed/>
                    </p:oleObj>
                  </mc:Choice>
                  <mc:Fallback>
                    <p:oleObj name="Equation" r:id="rId5" imgW="27936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330906" y="2938345"/>
                            <a:ext cx="328612" cy="314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" name="Group 22"/>
              <p:cNvGrpSpPr/>
              <p:nvPr/>
            </p:nvGrpSpPr>
            <p:grpSpPr>
              <a:xfrm rot="5400000">
                <a:off x="3775446" y="2948771"/>
                <a:ext cx="432048" cy="432048"/>
                <a:chOff x="3551983" y="1705570"/>
                <a:chExt cx="432048" cy="432048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705523" y="1855683"/>
                  <a:ext cx="108012" cy="108012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551983" y="1705570"/>
                  <a:ext cx="432048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736669" y="1890872"/>
                  <a:ext cx="45719" cy="45719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5018629" y="1890256"/>
                <a:ext cx="432048" cy="432048"/>
                <a:chOff x="3551983" y="1705570"/>
                <a:chExt cx="432048" cy="432048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705523" y="1855683"/>
                  <a:ext cx="108012" cy="108012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3551983" y="1705570"/>
                  <a:ext cx="432048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3736669" y="1890872"/>
                  <a:ext cx="45719" cy="45719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aphicFrame>
            <p:nvGraphicFramePr>
              <p:cNvPr id="31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8307335"/>
                  </p:ext>
                </p:extLst>
              </p:nvPr>
            </p:nvGraphicFramePr>
            <p:xfrm>
              <a:off x="5286370" y="2165141"/>
              <a:ext cx="328613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" name="Equation" r:id="rId7" imgW="279360" imgH="266400" progId="Equation.DSMT4">
                      <p:embed/>
                    </p:oleObj>
                  </mc:Choice>
                  <mc:Fallback>
                    <p:oleObj name="Equation" r:id="rId7" imgW="279360" imgH="2664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6370" y="2165141"/>
                            <a:ext cx="328613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5921653"/>
                  </p:ext>
                </p:extLst>
              </p:nvPr>
            </p:nvGraphicFramePr>
            <p:xfrm>
              <a:off x="3613074" y="2934695"/>
              <a:ext cx="315912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3" name="Equation" r:id="rId9" imgW="266400" imgH="266400" progId="Equation.DSMT4">
                      <p:embed/>
                    </p:oleObj>
                  </mc:Choice>
                  <mc:Fallback>
                    <p:oleObj name="Equation" r:id="rId9" imgW="266400" imgH="2664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3074" y="2934695"/>
                            <a:ext cx="315912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1927748"/>
                  </p:ext>
                </p:extLst>
              </p:nvPr>
            </p:nvGraphicFramePr>
            <p:xfrm>
              <a:off x="4508618" y="1353751"/>
              <a:ext cx="152400" cy="149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4" name="Equation" r:id="rId11" imgW="126720" imgH="126720" progId="Equation.DSMT4">
                      <p:embed/>
                    </p:oleObj>
                  </mc:Choice>
                  <mc:Fallback>
                    <p:oleObj name="Equation" r:id="rId11" imgW="126720" imgH="12672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8618" y="1353751"/>
                            <a:ext cx="152400" cy="149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797370"/>
                  </p:ext>
                </p:extLst>
              </p:nvPr>
            </p:nvGraphicFramePr>
            <p:xfrm>
              <a:off x="5940152" y="2636912"/>
              <a:ext cx="134938" cy="149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5" name="Equation" r:id="rId13" imgW="114120" imgH="126720" progId="Equation.DSMT4">
                      <p:embed/>
                    </p:oleObj>
                  </mc:Choice>
                  <mc:Fallback>
                    <p:oleObj name="Equation" r:id="rId13" imgW="114120" imgH="12672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40152" y="2636912"/>
                            <a:ext cx="134938" cy="149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5047156"/>
                </p:ext>
              </p:extLst>
            </p:nvPr>
          </p:nvGraphicFramePr>
          <p:xfrm>
            <a:off x="899592" y="1457252"/>
            <a:ext cx="223837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6" name="Equation" r:id="rId15" imgW="190440" imgH="253800" progId="Equation.DSMT4">
                    <p:embed/>
                  </p:oleObj>
                </mc:Choice>
                <mc:Fallback>
                  <p:oleObj name="Equation" r:id="rId15" imgW="1904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457252"/>
                          <a:ext cx="223837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05489"/>
                </p:ext>
              </p:extLst>
            </p:nvPr>
          </p:nvGraphicFramePr>
          <p:xfrm>
            <a:off x="3051175" y="1466850"/>
            <a:ext cx="239713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7" name="Equation" r:id="rId17" imgW="203040" imgH="253800" progId="Equation.DSMT4">
                    <p:embed/>
                  </p:oleObj>
                </mc:Choice>
                <mc:Fallback>
                  <p:oleObj name="Equation" r:id="rId17" imgW="203040" imgH="2538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175" y="1466850"/>
                          <a:ext cx="239713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Box 82"/>
            <p:cNvSpPr txBox="1"/>
            <p:nvPr/>
          </p:nvSpPr>
          <p:spPr>
            <a:xfrm>
              <a:off x="1833551" y="3717032"/>
              <a:ext cx="43633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(a)</a:t>
              </a:r>
              <a:endParaRPr lang="he-IL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860998" y="1319684"/>
            <a:ext cx="2799234" cy="2778898"/>
            <a:chOff x="3860998" y="1335559"/>
            <a:chExt cx="2799234" cy="2778898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5157142" y="1484784"/>
              <a:ext cx="0" cy="223224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860998" y="2708920"/>
              <a:ext cx="259228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360038"/>
                </p:ext>
              </p:extLst>
            </p:nvPr>
          </p:nvGraphicFramePr>
          <p:xfrm>
            <a:off x="4642523" y="1669822"/>
            <a:ext cx="315168" cy="315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" name="Equation" r:id="rId19" imgW="266400" imgH="266400" progId="Equation.DSMT4">
                    <p:embed/>
                  </p:oleObj>
                </mc:Choice>
                <mc:Fallback>
                  <p:oleObj name="Equation" r:id="rId19" imgW="2664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2523" y="1669822"/>
                          <a:ext cx="315168" cy="315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729019"/>
                </p:ext>
              </p:extLst>
            </p:nvPr>
          </p:nvGraphicFramePr>
          <p:xfrm>
            <a:off x="5839086" y="2818379"/>
            <a:ext cx="328612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Equation" r:id="rId20" imgW="279360" imgH="266400" progId="Equation.DSMT4">
                    <p:embed/>
                  </p:oleObj>
                </mc:Choice>
                <mc:Fallback>
                  <p:oleObj name="Equation" r:id="rId20" imgW="2793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39086" y="2818379"/>
                          <a:ext cx="328612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722476"/>
                </p:ext>
              </p:extLst>
            </p:nvPr>
          </p:nvGraphicFramePr>
          <p:xfrm>
            <a:off x="5916889" y="2087489"/>
            <a:ext cx="328613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" name="Equation" r:id="rId21" imgW="279360" imgH="266400" progId="Equation.DSMT4">
                    <p:embed/>
                  </p:oleObj>
                </mc:Choice>
                <mc:Fallback>
                  <p:oleObj name="Equation" r:id="rId21" imgW="2793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6889" y="2087489"/>
                          <a:ext cx="328613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510507"/>
                </p:ext>
              </p:extLst>
            </p:nvPr>
          </p:nvGraphicFramePr>
          <p:xfrm>
            <a:off x="4729115" y="3285575"/>
            <a:ext cx="315912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1" name="Equation" r:id="rId23" imgW="266400" imgH="266400" progId="Equation.DSMT4">
                    <p:embed/>
                  </p:oleObj>
                </mc:Choice>
                <mc:Fallback>
                  <p:oleObj name="Equation" r:id="rId23" imgW="2664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115" y="3285575"/>
                          <a:ext cx="315912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542922"/>
                </p:ext>
              </p:extLst>
            </p:nvPr>
          </p:nvGraphicFramePr>
          <p:xfrm>
            <a:off x="5093760" y="1335559"/>
            <a:ext cx="152400" cy="14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2" name="Equation" r:id="rId25" imgW="126720" imgH="126720" progId="Equation.DSMT4">
                    <p:embed/>
                  </p:oleObj>
                </mc:Choice>
                <mc:Fallback>
                  <p:oleObj name="Equation" r:id="rId25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760" y="1335559"/>
                          <a:ext cx="152400" cy="14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13274"/>
                </p:ext>
              </p:extLst>
            </p:nvPr>
          </p:nvGraphicFramePr>
          <p:xfrm>
            <a:off x="6525294" y="2636912"/>
            <a:ext cx="134938" cy="14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" name="Equation" r:id="rId26" imgW="114120" imgH="126720" progId="Equation.DSMT4">
                    <p:embed/>
                  </p:oleObj>
                </mc:Choice>
                <mc:Fallback>
                  <p:oleObj name="Equation" r:id="rId26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5294" y="2636912"/>
                          <a:ext cx="134938" cy="14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" name="Group 67"/>
            <p:cNvGrpSpPr/>
            <p:nvPr/>
          </p:nvGrpSpPr>
          <p:grpSpPr>
            <a:xfrm>
              <a:off x="4360588" y="1890256"/>
              <a:ext cx="432048" cy="432048"/>
              <a:chOff x="4601018" y="1862724"/>
              <a:chExt cx="432048" cy="432048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601018" y="1862724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753418" y="1872064"/>
                <a:ext cx="129535" cy="14306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5483698" y="2966202"/>
              <a:ext cx="432048" cy="432048"/>
              <a:chOff x="4601018" y="1862724"/>
              <a:chExt cx="432048" cy="43204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4601018" y="1862724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4753418" y="1872064"/>
                <a:ext cx="129535" cy="14306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rot="5400000">
              <a:off x="5484841" y="1903005"/>
              <a:ext cx="432048" cy="432048"/>
              <a:chOff x="4601018" y="1862724"/>
              <a:chExt cx="432048" cy="432048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4601018" y="1862724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753418" y="1872064"/>
                <a:ext cx="129535" cy="14306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 rot="5400000">
              <a:off x="4360588" y="3003639"/>
              <a:ext cx="432048" cy="432048"/>
              <a:chOff x="4601018" y="1862724"/>
              <a:chExt cx="432048" cy="432048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4601018" y="1862724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753418" y="1872064"/>
                <a:ext cx="129535" cy="14306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933362" y="3745125"/>
              <a:ext cx="44755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(b)</a:t>
              </a:r>
              <a:endParaRPr lang="he-IL" dirty="0"/>
            </a:p>
          </p:txBody>
        </p:sp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6580963"/>
                </p:ext>
              </p:extLst>
            </p:nvPr>
          </p:nvGraphicFramePr>
          <p:xfrm>
            <a:off x="6204495" y="1484784"/>
            <a:ext cx="239713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4" name="Equation" r:id="rId27" imgW="203040" imgH="253800" progId="Equation.DSMT4">
                    <p:embed/>
                  </p:oleObj>
                </mc:Choice>
                <mc:Fallback>
                  <p:oleObj name="Equation" r:id="rId27" imgW="2030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4495" y="1484784"/>
                          <a:ext cx="239713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497199"/>
                </p:ext>
              </p:extLst>
            </p:nvPr>
          </p:nvGraphicFramePr>
          <p:xfrm>
            <a:off x="3916115" y="1484784"/>
            <a:ext cx="223837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5" name="Equation" r:id="rId28" imgW="190440" imgH="253800" progId="Equation.DSMT4">
                    <p:embed/>
                  </p:oleObj>
                </mc:Choice>
                <mc:Fallback>
                  <p:oleObj name="Equation" r:id="rId28" imgW="1904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115" y="1484784"/>
                          <a:ext cx="223837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979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15412</TotalTime>
  <Words>359</Words>
  <Application>Microsoft Office PowerPoint</Application>
  <PresentationFormat>On-screen Show (4:3)</PresentationFormat>
  <Paragraphs>170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4-6-10.1</vt:lpstr>
      <vt:lpstr>PowerPoint Presentation</vt:lpstr>
      <vt:lpstr>PowerPoint Presentation</vt:lpstr>
      <vt:lpstr>PowerPoint Presentation</vt:lpstr>
      <vt:lpstr>PowerPoint Presentation</vt:lpstr>
      <vt:lpstr>4-7-10.1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Yossi Michaeli</dc:creator>
  <cp:lastModifiedBy>Yossi Michaeli</cp:lastModifiedBy>
  <cp:revision>93</cp:revision>
  <dcterms:created xsi:type="dcterms:W3CDTF">2010-05-25T17:15:28Z</dcterms:created>
  <dcterms:modified xsi:type="dcterms:W3CDTF">2010-07-10T19:18:13Z</dcterms:modified>
</cp:coreProperties>
</file>