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301" r:id="rId6"/>
    <p:sldId id="276" r:id="rId7"/>
    <p:sldId id="302" r:id="rId8"/>
    <p:sldId id="292" r:id="rId9"/>
    <p:sldId id="289" r:id="rId10"/>
    <p:sldId id="291" r:id="rId11"/>
    <p:sldId id="290" r:id="rId12"/>
    <p:sldId id="294" r:id="rId13"/>
    <p:sldId id="295" r:id="rId14"/>
    <p:sldId id="305" r:id="rId15"/>
    <p:sldId id="306" r:id="rId16"/>
    <p:sldId id="307" r:id="rId17"/>
    <p:sldId id="299" r:id="rId18"/>
    <p:sldId id="300" r:id="rId19"/>
    <p:sldId id="310" r:id="rId20"/>
    <p:sldId id="296" r:id="rId21"/>
    <p:sldId id="303" r:id="rId22"/>
    <p:sldId id="304" r:id="rId23"/>
    <p:sldId id="298" r:id="rId24"/>
    <p:sldId id="297" r:id="rId25"/>
    <p:sldId id="309" r:id="rId26"/>
    <p:sldId id="30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89" autoAdjust="0"/>
    <p:restoredTop sz="77882" autoAdjust="0"/>
  </p:normalViewPr>
  <p:slideViewPr>
    <p:cSldViewPr snapToGrid="0" showGuides="1">
      <p:cViewPr varScale="1">
        <p:scale>
          <a:sx n="89" d="100"/>
          <a:sy n="89" d="100"/>
        </p:scale>
        <p:origin x="1302" y="10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4/27/2023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a:t>
            </a:r>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000000"/>
              </a:solidFill>
              <a:effectLst/>
              <a:latin typeface="open sans" panose="020B0606030504020204" pitchFamily="34" charset="0"/>
            </a:endParaRPr>
          </a:p>
          <a:p>
            <a:pPr algn="l">
              <a:buFont typeface="+mj-lt"/>
              <a:buAutoNum type="arabicPeriod"/>
            </a:pPr>
            <a:r>
              <a:rPr lang="en-US" altLang="ja-JP" b="0" i="0" dirty="0">
                <a:solidFill>
                  <a:srgbClr val="D1D5DB"/>
                </a:solidFill>
                <a:effectLst/>
                <a:latin typeface="Söhne"/>
              </a:rPr>
              <a:t>For each value of k, you calculate the sum of squared distances between each point and its assigned centroid. This is a measure of how spread out the data is within each cluster.</a:t>
            </a:r>
          </a:p>
          <a:p>
            <a:pPr algn="l">
              <a:buFont typeface="+mj-lt"/>
              <a:buAutoNum type="arabicPeriod"/>
            </a:pPr>
            <a:r>
              <a:rPr lang="en-US" altLang="ja-JP" b="0" i="0" dirty="0">
                <a:solidFill>
                  <a:srgbClr val="D1D5DB"/>
                </a:solidFill>
                <a:effectLst/>
                <a:latin typeface="Söhne"/>
              </a:rPr>
              <a:t>You plot the values of the sum of squared distances for each value of k on a line graph.</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ja-JP"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ja-JP" b="0" i="0" dirty="0">
                <a:solidFill>
                  <a:srgbClr val="000000"/>
                </a:solidFill>
                <a:effectLst/>
                <a:latin typeface="open sans" panose="020B0606030504020204" pitchFamily="34" charset="0"/>
              </a:rPr>
              <a:t>The best point tends to change slowly and remain less changing as compared to other k’s</a:t>
            </a:r>
          </a:p>
          <a:p>
            <a:pPr algn="l">
              <a:buFont typeface="+mj-lt"/>
              <a:buAutoNum type="arabicPeriod"/>
            </a:pPr>
            <a:endParaRPr lang="en-US" altLang="ja-JP"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798172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b="0" i="0" dirty="0">
                <a:solidFill>
                  <a:srgbClr val="515151"/>
                </a:solidFill>
                <a:effectLst/>
                <a:latin typeface="PT Serif" panose="020A0603040505020204" pitchFamily="18" charset="0"/>
              </a:rPr>
              <a:t>A high average silhouette width indicates good clustering.</a:t>
            </a:r>
          </a:p>
          <a:p>
            <a:endParaRPr lang="en-US" altLang="ja-JP" b="0" i="0" dirty="0">
              <a:solidFill>
                <a:srgbClr val="515151"/>
              </a:solidFill>
              <a:effectLst/>
              <a:latin typeface="PT Serif" panose="020A0603040505020204" pitchFamily="18" charset="0"/>
            </a:endParaRPr>
          </a:p>
          <a:p>
            <a:r>
              <a:rPr lang="en-US" altLang="ja-JP" b="0" i="0" dirty="0">
                <a:solidFill>
                  <a:srgbClr val="515151"/>
                </a:solidFill>
                <a:effectLst/>
                <a:latin typeface="PT Serif" panose="020A0603040505020204" pitchFamily="18" charset="0"/>
              </a:rPr>
              <a:t>The average silhouette width method measures</a:t>
            </a:r>
            <a:r>
              <a:rPr lang="en-US" altLang="ja-JP" b="0" i="0" dirty="0">
                <a:solidFill>
                  <a:srgbClr val="D1D5DB"/>
                </a:solidFill>
                <a:effectLst/>
                <a:latin typeface="Söhne"/>
              </a:rPr>
              <a:t> how similar that observation is to its own cluster compared to other clusters.</a:t>
            </a:r>
            <a:endParaRPr lang="en-US" altLang="ja-JP" b="0" i="0" dirty="0">
              <a:solidFill>
                <a:srgbClr val="515151"/>
              </a:solidFill>
              <a:effectLst/>
              <a:latin typeface="PT Serif" panose="020A0603040505020204" pitchFamily="18" charset="0"/>
            </a:endParaRPr>
          </a:p>
          <a:p>
            <a:endParaRPr lang="en-US" b="0" i="0" dirty="0">
              <a:solidFill>
                <a:srgbClr val="515151"/>
              </a:solidFill>
              <a:effectLst/>
              <a:latin typeface="PT Serif" panose="020A0603040505020204" pitchFamily="18" charset="0"/>
            </a:endParaRPr>
          </a:p>
          <a:p>
            <a:r>
              <a:rPr lang="en-US" altLang="ja-JP" b="0" i="0" dirty="0">
                <a:solidFill>
                  <a:srgbClr val="515151"/>
                </a:solidFill>
                <a:effectLst/>
                <a:latin typeface="PT Serif" panose="020A0603040505020204" pitchFamily="18" charset="0"/>
              </a:rPr>
              <a:t>The following code computes this approach for 1-10 clusters. The results show that 2 clusters maximize the average silhouette values, with 4 clusters coming in as the second optimal number of clusters.</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858138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587703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latin typeface="+mj-lt"/>
                <a:ea typeface="+mj-ea"/>
                <a:cs typeface="+mj-cs"/>
              </a:rPr>
              <a:t>Average of the user rate by cluster</a:t>
            </a:r>
          </a:p>
          <a:p>
            <a:r>
              <a:rPr lang="en-US" dirty="0"/>
              <a:t>Scaled from 0 to 1. positive is good and negative is bad</a:t>
            </a:r>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24883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800" b="0" i="0" dirty="0">
                <a:solidFill>
                  <a:srgbClr val="000000"/>
                </a:solidFill>
                <a:effectLst/>
                <a:latin typeface="Times New Roman" panose="02020603050405020304" pitchFamily="18" charset="0"/>
              </a:rPr>
              <a:t>In the results of the final model analysis, we found that we can divide the users in the data into four groups. People who want to enjoy staying at resorts for leisure or vacation and are not interested in religion are assigned to group 1. We recommend Juice bars, park pickings, and museums. However, you may not find the great beaches around resort areas in East Asia. The dataset does not include the locations of the resorts and beaches, so we assume this. People who want to visit the religious places are assigned to group 2. We recommend you visit the Art galleries place instead of the Museums. We cannot tell the exact difference between Art galleries and museums. People in this group tend not to be interested in the park picnic. People who want to enjoy drinking and  the dance club at night are assigned to group 3. We recommend that you visit the restaurant and art gallery. The dataset does not include age information, so we can only assume this group people young generation people because only this group has favorable review rates for the dance clubs. If your time is tight for the travel, we do not recommend religious, beaches, or juice bars to the group 3. People who want to go to the lovely beach and relax are assigned to group 4. we recommend visiting the theater. We do not recommend the juice bars and art galleries if your time is tight for the travel. </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4239189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938629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411188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err="1"/>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46492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800" dirty="0">
                <a:solidFill>
                  <a:srgbClr val="000000"/>
                </a:solidFill>
                <a:effectLst/>
                <a:latin typeface="Times New Roman" panose="02020603050405020304" pitchFamily="18" charset="0"/>
                <a:ea typeface="ＭＳ Ｐゴシック" panose="020B0600070205080204" pitchFamily="50" charset="-128"/>
              </a:rPr>
              <a:t>This paper presents a cluster analysis of the travel review rate in East Asia. We use the K- mean cluster method to identify the similarity and dissimilarities of the user’s travel preference. We applied several methods to determine the best number of clusters.</a:t>
            </a:r>
            <a:r>
              <a:rPr lang="en-US" altLang="ja-JP" sz="1800" dirty="0">
                <a:effectLst/>
                <a:latin typeface="Times New Roman" panose="02020603050405020304" pitchFamily="18" charset="0"/>
                <a:ea typeface="ＭＳ Ｐゴシック" panose="020B0600070205080204" pitchFamily="50" charset="-128"/>
              </a:rPr>
              <a:t> </a:t>
            </a:r>
            <a:r>
              <a:rPr lang="en-US" altLang="ja-JP" sz="1800" dirty="0">
                <a:solidFill>
                  <a:srgbClr val="000000"/>
                </a:solidFill>
                <a:effectLst/>
                <a:latin typeface="Times New Roman" panose="02020603050405020304" pitchFamily="18" charset="0"/>
                <a:ea typeface="ＭＳ Ｐゴシック" panose="020B0600070205080204" pitchFamily="50" charset="-128"/>
              </a:rPr>
              <a:t>The analysis results show that each cluster of people has different travel preferences and the main purpose of visiting East Asia. This study will help people when the people select the travel destinations in East Asia in the future. </a:t>
            </a:r>
            <a:r>
              <a:rPr lang="en-US" altLang="ja-JP" sz="1800" dirty="0">
                <a:solidFill>
                  <a:srgbClr val="000000"/>
                </a:solidFill>
                <a:effectLst/>
                <a:highlight>
                  <a:srgbClr val="FFFF00"/>
                </a:highlight>
                <a:latin typeface="Times New Roman" panose="02020603050405020304" pitchFamily="18" charset="0"/>
                <a:ea typeface="ＭＳ Ｐゴシック" panose="020B0600070205080204" pitchFamily="50" charset="-128"/>
              </a:rPr>
              <a:t>Hierarchical Clustering is another method to generate clusters to identify the difference in the user's reviews. Cluster analysis is good for identifying hidden patterns and structures such as behavior, demographics, preferences, or purchasing patterns.</a:t>
            </a:r>
            <a:r>
              <a:rPr lang="en-US" altLang="ja-JP" sz="1800" dirty="0">
                <a:solidFill>
                  <a:srgbClr val="000000"/>
                </a:solidFill>
                <a:effectLst/>
                <a:latin typeface="Times New Roman" panose="02020603050405020304" pitchFamily="18" charset="0"/>
                <a:ea typeface="ＭＳ Ｐゴシック" panose="020B0600070205080204" pitchFamily="50" charset="-128"/>
              </a:rPr>
              <a:t> Our dataset does not include the locations of each category, so we cannot recommend user-specific sightseeing locations. Therefore, we can only recommend East category activities to the users.</a:t>
            </a:r>
            <a:r>
              <a:rPr lang="en-US" altLang="ja-JP" sz="1800" dirty="0">
                <a:effectLst/>
                <a:latin typeface="Times New Roman" panose="02020603050405020304" pitchFamily="18" charset="0"/>
                <a:ea typeface="ＭＳ Ｐゴシック" panose="020B0600070205080204" pitchFamily="50" charset="-128"/>
              </a:rPr>
              <a:t> </a:t>
            </a:r>
          </a:p>
          <a:p>
            <a:endParaRPr lang="en-US" sz="1800" dirty="0">
              <a:effectLst/>
              <a:latin typeface="Times New Roman" panose="02020603050405020304" pitchFamily="18" charset="0"/>
              <a:ea typeface="ＭＳ Ｐゴシック" panose="020B0600070205080204" pitchFamily="50" charset="-128"/>
            </a:endParaRPr>
          </a:p>
          <a:p>
            <a:r>
              <a:rPr lang="en-US" sz="1800" dirty="0">
                <a:effectLst/>
                <a:latin typeface="Times New Roman" panose="02020603050405020304" pitchFamily="18" charset="0"/>
                <a:ea typeface="ＭＳ Ｐゴシック" panose="020B0600070205080204" pitchFamily="50" charset="-128"/>
              </a:rPr>
              <a:t>@@ This study applied to only East Asia because the dataset has only east !!</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799121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98796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33515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667188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951226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814363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453253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altLang="ja-JP" dirty="0">
                <a:solidFill>
                  <a:srgbClr val="0E101A"/>
                </a:solidFill>
                <a:effectLst/>
              </a:rPr>
              <a:t>I choose travel topic because I always look at the internet and get information to find what activities, shopping malls, and restaurants are suitable for that place. There are so much information and reviews on travel website and social media. Most of the time, websites tell you the top 10 places you should visit. For example, when I searched about Disney World, they showed the top 10 attractions you should try. However, if they like the roller coaster, the ranking is excellent. The top 10 ranking chart is useless if people dislike roller coasters. Everyone has a different preference, so my study will analyze the user's travel preferences to find travel patterns, and this study will help people decide when selecting a travel destination.</a:t>
            </a:r>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Tripadvisor</a:t>
            </a:r>
            <a:r>
              <a:rPr lang="en-US" dirty="0"/>
              <a:t> collects my dataset. The dataset has Unique-user  ID and ten </a:t>
            </a:r>
            <a:r>
              <a:rPr lang="en-US" altLang="ja-JP" sz="1200" dirty="0">
                <a:effectLst/>
                <a:latin typeface="Times New Roman" panose="02020603050405020304" pitchFamily="18" charset="0"/>
                <a:ea typeface="ＭＳ 明朝" panose="02020609040205080304" pitchFamily="17" charset="-128"/>
              </a:rPr>
              <a:t>categories</a:t>
            </a:r>
            <a:r>
              <a:rPr lang="en-US" dirty="0"/>
              <a:t> in East Asia. There are 980 users, and </a:t>
            </a:r>
            <a:r>
              <a:rPr lang="en-US" altLang="ja-JP" sz="1800" dirty="0">
                <a:effectLst/>
                <a:latin typeface="Times New Roman" panose="02020603050405020304" pitchFamily="18" charset="0"/>
                <a:ea typeface="ＭＳ 明朝" panose="02020609040205080304" pitchFamily="17" charset="-128"/>
              </a:rPr>
              <a:t>Each traveler rating is mapped as Excellent (4), Very Good (3), Average (2), Poor (1), and Terrible (0), </a:t>
            </a:r>
            <a:r>
              <a:rPr lang="en-US" altLang="ja-JP" sz="1800" b="1" dirty="0">
                <a:effectLst/>
                <a:latin typeface="Times New Roman" panose="02020603050405020304" pitchFamily="18" charset="0"/>
                <a:ea typeface="ＭＳ 明朝" panose="02020609040205080304" pitchFamily="17" charset="-128"/>
              </a:rPr>
              <a:t>and an average rating is used against each category per user</a:t>
            </a:r>
            <a:r>
              <a:rPr lang="en-US" altLang="ja-JP" sz="1800" dirty="0">
                <a:effectLst/>
                <a:latin typeface="Times New Roman" panose="02020603050405020304" pitchFamily="18" charset="0"/>
                <a:ea typeface="ＭＳ 明朝" panose="02020609040205080304" pitchFamily="17" charset="-128"/>
              </a:rPr>
              <a:t>.* Some users may visit four or two museums in East Asia.  </a:t>
            </a:r>
          </a:p>
          <a:p>
            <a:r>
              <a:rPr lang="en-US" altLang="ja-JP" sz="1800" dirty="0">
                <a:effectLst/>
                <a:latin typeface="Times New Roman" panose="02020603050405020304" pitchFamily="18" charset="0"/>
                <a:ea typeface="ＭＳ 明朝" panose="02020609040205080304" pitchFamily="17" charset="-128"/>
              </a:rPr>
              <a:t>The dataset does not provide the information such as  the user’s I chose this dataset because I could find the different preferences to make a cluster. </a:t>
            </a:r>
          </a:p>
          <a:p>
            <a:endParaRPr lang="en-US" sz="1800" dirty="0">
              <a:effectLst/>
              <a:latin typeface="Times New Roman" panose="02020603050405020304" pitchFamily="18" charset="0"/>
              <a:ea typeface="ＭＳ 明朝" panose="02020609040205080304" pitchFamily="17" charset="-128"/>
            </a:endParaRPr>
          </a:p>
          <a:p>
            <a:endParaRPr lang="en-US" sz="1800" dirty="0">
              <a:effectLst/>
              <a:latin typeface="Times New Roman" panose="02020603050405020304" pitchFamily="18" charset="0"/>
              <a:ea typeface="ＭＳ 明朝" panose="02020609040205080304" pitchFamily="17" charset="-128"/>
            </a:endParaRPr>
          </a:p>
          <a:p>
            <a:r>
              <a:rPr lang="en-US" sz="1800" dirty="0">
                <a:effectLst/>
                <a:latin typeface="Times New Roman" panose="02020603050405020304" pitchFamily="18" charset="0"/>
                <a:ea typeface="ＭＳ 明朝" panose="02020609040205080304" pitchFamily="17" charset="-128"/>
              </a:rPr>
              <a:t>There is no missing value in this dataset. </a:t>
            </a:r>
          </a:p>
          <a:p>
            <a:endParaRPr lang="en-US" sz="1800" dirty="0">
              <a:effectLst/>
              <a:latin typeface="Times New Roman" panose="02020603050405020304" pitchFamily="18" charset="0"/>
              <a:ea typeface="ＭＳ 明朝" panose="02020609040205080304" pitchFamily="17" charset="-128"/>
            </a:endParaRPr>
          </a:p>
          <a:p>
            <a:r>
              <a:rPr lang="en-US" altLang="ja-JP" sz="2800" b="0" i="0" dirty="0">
                <a:solidFill>
                  <a:srgbClr val="123654"/>
                </a:solidFill>
                <a:effectLst/>
                <a:latin typeface="Arial" panose="020B0604020202020204" pitchFamily="34" charset="0"/>
              </a:rPr>
              <a:t>The average rating is used against each category per user.</a:t>
            </a:r>
            <a:endParaRPr lang="en-US" sz="1800" dirty="0">
              <a:effectLst/>
              <a:latin typeface="Times New Roman" panose="02020603050405020304" pitchFamily="18" charset="0"/>
              <a:ea typeface="ＭＳ 明朝" panose="02020609040205080304" pitchFamily="17" charset="-128"/>
            </a:endParaRPr>
          </a:p>
          <a:p>
            <a:endParaRPr lang="en-US" sz="1800" dirty="0">
              <a:effectLst/>
              <a:latin typeface="Times New Roman" panose="02020603050405020304" pitchFamily="18" charset="0"/>
              <a:ea typeface="ＭＳ 明朝" panose="02020609040205080304" pitchFamily="17" charset="-128"/>
            </a:endParaRPr>
          </a:p>
          <a:p>
            <a:r>
              <a:rPr lang="en-US" altLang="ja-JP" b="0" i="0" dirty="0">
                <a:solidFill>
                  <a:srgbClr val="C9D1D9"/>
                </a:solidFill>
                <a:effectLst/>
                <a:latin typeface="-apple-system"/>
              </a:rPr>
              <a:t>divided into groups</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4202082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dataset, this is the average rate review of each category, we can see the park pick, beach, and religious are popular, and the restaurants, art galleries, and museums are most popular in East Asian.</a:t>
            </a:r>
          </a:p>
          <a:p>
            <a:r>
              <a:rPr lang="en-US" altLang="ja-JP" b="0" i="0" dirty="0">
                <a:solidFill>
                  <a:srgbClr val="D1D5DB"/>
                </a:solidFill>
                <a:effectLst/>
                <a:latin typeface="Söhne"/>
              </a:rPr>
              <a:t>My study will identify hidden patterns or structures in the data that may not be seen by using descriptive statistics</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52082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may not show this slide</a:t>
            </a:r>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420208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assumptions are that all variable have the same variance. The second one is when I divide by the groups; each cluster has roughly the same equal number of observations. The difficulty of this project is visualization of the chart  </a:t>
            </a:r>
          </a:p>
          <a:p>
            <a:r>
              <a:rPr lang="en-US" dirty="0"/>
              <a:t>Ex </a:t>
            </a:r>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806981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mainly use R and Excel to clean data and analysis. </a:t>
            </a:r>
            <a:r>
              <a:rPr lang="en-US" altLang="ja-JP" sz="1200" b="1" dirty="0">
                <a:latin typeface="+mj-lt"/>
                <a:ea typeface="+mj-ea"/>
                <a:cs typeface="+mj-cs"/>
              </a:rPr>
              <a:t>Elbow method, Average silhouette width, GAP Statistic method tell the best number of clusters. </a:t>
            </a:r>
          </a:p>
          <a:p>
            <a:r>
              <a:rPr lang="en-US" dirty="0"/>
              <a:t>I will use the cluster method, which is divide the dataset into groups based on similarity. The similarity means that my dataset is </a:t>
            </a:r>
          </a:p>
          <a:p>
            <a:endParaRPr lang="en-US" dirty="0"/>
          </a:p>
          <a:p>
            <a:endParaRPr lang="en-US" dirty="0"/>
          </a:p>
          <a:p>
            <a:pPr algn="l">
              <a:buFont typeface="+mj-lt"/>
              <a:buAutoNum type="arabicPeriod"/>
            </a:pPr>
            <a:r>
              <a:rPr lang="en-US" altLang="ja-JP" b="0" i="0" dirty="0">
                <a:solidFill>
                  <a:srgbClr val="D1D5DB"/>
                </a:solidFill>
                <a:effectLst/>
                <a:latin typeface="Söhne"/>
              </a:rPr>
              <a:t>First, you choose the number of clusters you want to create (k).</a:t>
            </a:r>
          </a:p>
          <a:p>
            <a:pPr algn="l">
              <a:buFont typeface="+mj-lt"/>
              <a:buAutoNum type="arabicPeriod"/>
            </a:pPr>
            <a:r>
              <a:rPr lang="en-US" altLang="ja-JP" b="0" i="0" dirty="0">
                <a:solidFill>
                  <a:srgbClr val="D1D5DB"/>
                </a:solidFill>
                <a:effectLst/>
                <a:latin typeface="Söhne"/>
              </a:rPr>
              <a:t>Then, you randomly select k points from your dataset to serve as the initial centroids for each cluster.</a:t>
            </a:r>
          </a:p>
          <a:p>
            <a:pPr algn="l">
              <a:buFont typeface="+mj-lt"/>
              <a:buAutoNum type="arabicPeriod"/>
            </a:pPr>
            <a:r>
              <a:rPr lang="en-US" altLang="ja-JP" b="0" i="0" dirty="0">
                <a:solidFill>
                  <a:srgbClr val="D1D5DB"/>
                </a:solidFill>
                <a:effectLst/>
                <a:latin typeface="Söhne"/>
              </a:rPr>
              <a:t>Next, you calculate the distance between each point in the dataset and the centroids of each cluster. The point is assigned to the nearest centroid.</a:t>
            </a:r>
          </a:p>
          <a:p>
            <a:pPr algn="l">
              <a:buFont typeface="+mj-lt"/>
              <a:buAutoNum type="arabicPeriod"/>
            </a:pPr>
            <a:r>
              <a:rPr lang="en-US" altLang="ja-JP" b="0" i="0" dirty="0">
                <a:solidFill>
                  <a:srgbClr val="D1D5DB"/>
                </a:solidFill>
                <a:effectLst/>
                <a:latin typeface="Söhne"/>
              </a:rPr>
              <a:t>Once all the points are assigned to a cluster, you calculate the mean of all the points in each cluster, and use that as the new centroid for that cluster.</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81665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184630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ltLang="ja-JP"/>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4/27/2023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ltLang="ja-JP"/>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4/27/2023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ltLang="ja-JP"/>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4/27/2023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ltLang="ja-JP"/>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4/27/2023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ltLang="ja-JP"/>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ja-JP"/>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4/27/2023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ltLang="ja-JP"/>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4/27/2023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ltLang="ja-JP"/>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4/27/2023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ltLang="ja-JP"/>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4/27/2023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4/27/2023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ltLang="ja-JP"/>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4/27/2023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ltLang="ja-JP"/>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4/27/2023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ja-JP"/>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4/27/2023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0" y="4376036"/>
            <a:ext cx="12192000" cy="2215991"/>
          </a:xfrm>
        </p:spPr>
        <p:txBody>
          <a:bodyPr wrap="square" lIns="0" tIns="0" rIns="0" bIns="0" anchor="t">
            <a:spAutoFit/>
          </a:bodyPr>
          <a:lstStyle/>
          <a:p>
            <a:r>
              <a:rPr lang="en-US" b="1" dirty="0">
                <a:solidFill>
                  <a:schemeClr val="bg1"/>
                </a:solidFill>
              </a:rPr>
              <a:t>Travel Rating Analysis with Clusters</a:t>
            </a:r>
            <a:br>
              <a:rPr lang="en-US" dirty="0">
                <a:solidFill>
                  <a:schemeClr val="bg1"/>
                </a:solidFill>
              </a:rPr>
            </a:br>
            <a:r>
              <a:rPr lang="en-US" sz="4000" dirty="0">
                <a:solidFill>
                  <a:schemeClr val="accent4"/>
                </a:solidFill>
              </a:rPr>
              <a:t>Shoto Fukuda</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Elbow Method</a:t>
            </a:r>
            <a:br>
              <a:rPr lang="en-US" sz="2000" dirty="0">
                <a:solidFill>
                  <a:schemeClr val="tx1">
                    <a:lumMod val="75000"/>
                    <a:lumOff val="25000"/>
                  </a:schemeClr>
                </a:solidFill>
              </a:rPr>
            </a:br>
            <a:endParaRPr lang="en-US" sz="20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43834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Measure the Total within clusters sum of squares (WCSS)</a:t>
                </a:r>
              </a:p>
              <a:p>
                <a:pPr marL="457200" indent="-457200">
                  <a:lnSpc>
                    <a:spcPct val="150000"/>
                  </a:lnSpc>
                  <a:buFont typeface="Arial" panose="020B0604020202020204" pitchFamily="34" charset="0"/>
                  <a:buChar char="•"/>
                </a:pPr>
                <a:r>
                  <a:rPr lang="en-US" altLang="ja-JP" sz="2800" b="1" dirty="0">
                    <a:latin typeface="+mj-lt"/>
                    <a:ea typeface="+mj-ea"/>
                    <a:cs typeface="+mj-cs"/>
                  </a:rPr>
                  <a:t>WCSS = </a:t>
                </a:r>
                <a14:m>
                  <m:oMath xmlns:m="http://schemas.openxmlformats.org/officeDocument/2006/math">
                    <m:r>
                      <a:rPr lang="ja-JP" altLang="en-US" sz="2800" b="1" i="1" smtClean="0">
                        <a:latin typeface="Cambria Math" panose="02040503050406030204" pitchFamily="18" charset="0"/>
                        <a:ea typeface="+mj-ea"/>
                        <a:cs typeface="+mj-cs"/>
                      </a:rPr>
                      <m:t>𝚺</m:t>
                    </m:r>
                    <m:rad>
                      <m:radPr>
                        <m:degHide m:val="on"/>
                        <m:ctrlPr>
                          <a:rPr lang="ja-JP" altLang="en-US" sz="2800" b="1" i="1" smtClean="0">
                            <a:latin typeface="Cambria Math" panose="02040503050406030204" pitchFamily="18" charset="0"/>
                            <a:ea typeface="+mj-ea"/>
                            <a:cs typeface="+mj-cs"/>
                          </a:rPr>
                        </m:ctrlPr>
                      </m:radPr>
                      <m:deg/>
                      <m:e>
                        <m:sSup>
                          <m:sSupPr>
                            <m:ctrlPr>
                              <a:rPr lang="en-US" altLang="ja-JP" sz="2800" b="1" i="1" smtClean="0">
                                <a:latin typeface="Cambria Math" panose="02040503050406030204" pitchFamily="18" charset="0"/>
                                <a:ea typeface="+mj-ea"/>
                                <a:cs typeface="+mj-cs"/>
                              </a:rPr>
                            </m:ctrlPr>
                          </m:sSupPr>
                          <m:e>
                            <m:d>
                              <m:dPr>
                                <m:ctrlPr>
                                  <a:rPr lang="en-US" altLang="ja-JP" sz="2800" b="1" i="1" smtClean="0">
                                    <a:latin typeface="Cambria Math" panose="02040503050406030204" pitchFamily="18" charset="0"/>
                                    <a:ea typeface="+mj-ea"/>
                                    <a:cs typeface="+mj-cs"/>
                                  </a:rPr>
                                </m:ctrlPr>
                              </m:dPr>
                              <m:e>
                                <m:sSub>
                                  <m:sSubPr>
                                    <m:ctrlPr>
                                      <a:rPr lang="en-US" altLang="ja-JP" sz="2800" b="1" i="1" smtClean="0">
                                        <a:latin typeface="Cambria Math" panose="02040503050406030204" pitchFamily="18" charset="0"/>
                                        <a:ea typeface="+mj-ea"/>
                                        <a:cs typeface="+mj-cs"/>
                                      </a:rPr>
                                    </m:ctrlPr>
                                  </m:sSubPr>
                                  <m:e>
                                    <m:r>
                                      <a:rPr lang="en-US" altLang="ja-JP" sz="2800" b="1" i="1" smtClean="0">
                                        <a:latin typeface="Cambria Math" panose="02040503050406030204" pitchFamily="18" charset="0"/>
                                        <a:ea typeface="+mj-ea"/>
                                        <a:cs typeface="+mj-cs"/>
                                      </a:rPr>
                                      <m:t>𝒙</m:t>
                                    </m:r>
                                  </m:e>
                                  <m:sub>
                                    <m:r>
                                      <a:rPr lang="en-US" altLang="ja-JP" sz="2800" b="1" i="1" smtClean="0">
                                        <a:latin typeface="Cambria Math" panose="02040503050406030204" pitchFamily="18" charset="0"/>
                                        <a:ea typeface="+mj-ea"/>
                                        <a:cs typeface="+mj-cs"/>
                                      </a:rPr>
                                      <m:t>𝒄</m:t>
                                    </m:r>
                                  </m:sub>
                                </m:sSub>
                                <m:r>
                                  <a:rPr lang="en-US" altLang="ja-JP" sz="2800" b="1" i="1" smtClean="0">
                                    <a:latin typeface="Cambria Math" panose="02040503050406030204" pitchFamily="18" charset="0"/>
                                    <a:ea typeface="+mj-ea"/>
                                    <a:cs typeface="+mj-cs"/>
                                  </a:rPr>
                                  <m:t>−</m:t>
                                </m:r>
                                <m:r>
                                  <a:rPr lang="en-US" altLang="ja-JP" sz="2800" b="1" i="1" smtClean="0">
                                    <a:latin typeface="Cambria Math" panose="02040503050406030204" pitchFamily="18" charset="0"/>
                                    <a:ea typeface="+mj-ea"/>
                                    <a:cs typeface="+mj-cs"/>
                                  </a:rPr>
                                  <m:t>𝒙</m:t>
                                </m:r>
                              </m:e>
                            </m:d>
                          </m:e>
                          <m:sup>
                            <m:r>
                              <a:rPr lang="en-US" altLang="ja-JP" sz="2800" b="1" i="1" smtClean="0">
                                <a:latin typeface="Cambria Math" panose="02040503050406030204" pitchFamily="18" charset="0"/>
                                <a:ea typeface="+mj-ea"/>
                                <a:cs typeface="+mj-cs"/>
                              </a:rPr>
                              <m:t>𝟐</m:t>
                            </m:r>
                          </m:sup>
                        </m:sSup>
                        <m:r>
                          <a:rPr lang="en-US" altLang="ja-JP" sz="2800" b="1" i="1" smtClean="0">
                            <a:latin typeface="Cambria Math" panose="02040503050406030204" pitchFamily="18" charset="0"/>
                            <a:ea typeface="+mj-ea"/>
                            <a:cs typeface="+mj-cs"/>
                          </a:rPr>
                          <m:t>+</m:t>
                        </m:r>
                        <m:sSup>
                          <m:sSupPr>
                            <m:ctrlPr>
                              <a:rPr lang="en-US" altLang="ja-JP" sz="2800" b="1" i="1" smtClean="0">
                                <a:latin typeface="Cambria Math" panose="02040503050406030204" pitchFamily="18" charset="0"/>
                                <a:ea typeface="+mj-ea"/>
                                <a:cs typeface="+mj-cs"/>
                              </a:rPr>
                            </m:ctrlPr>
                          </m:sSupPr>
                          <m:e>
                            <m:d>
                              <m:dPr>
                                <m:ctrlPr>
                                  <a:rPr lang="en-US" altLang="ja-JP" sz="2800" b="1" i="1" smtClean="0">
                                    <a:latin typeface="Cambria Math" panose="02040503050406030204" pitchFamily="18" charset="0"/>
                                    <a:ea typeface="+mj-ea"/>
                                    <a:cs typeface="+mj-cs"/>
                                  </a:rPr>
                                </m:ctrlPr>
                              </m:dPr>
                              <m:e>
                                <m:sSub>
                                  <m:sSubPr>
                                    <m:ctrlPr>
                                      <a:rPr lang="en-US" altLang="ja-JP" sz="2800" b="1" i="1" smtClean="0">
                                        <a:latin typeface="Cambria Math" panose="02040503050406030204" pitchFamily="18" charset="0"/>
                                        <a:ea typeface="+mj-ea"/>
                                        <a:cs typeface="+mj-cs"/>
                                      </a:rPr>
                                    </m:ctrlPr>
                                  </m:sSubPr>
                                  <m:e>
                                    <m:r>
                                      <a:rPr lang="en-US" altLang="ja-JP" sz="2800" b="1" i="1" smtClean="0">
                                        <a:latin typeface="Cambria Math" panose="02040503050406030204" pitchFamily="18" charset="0"/>
                                        <a:ea typeface="+mj-ea"/>
                                        <a:cs typeface="+mj-cs"/>
                                      </a:rPr>
                                      <m:t>𝒚</m:t>
                                    </m:r>
                                  </m:e>
                                  <m:sub>
                                    <m:r>
                                      <a:rPr lang="en-US" altLang="ja-JP" sz="2800" b="1" i="1" smtClean="0">
                                        <a:latin typeface="Cambria Math" panose="02040503050406030204" pitchFamily="18" charset="0"/>
                                        <a:ea typeface="+mj-ea"/>
                                        <a:cs typeface="+mj-cs"/>
                                      </a:rPr>
                                      <m:t>𝒄</m:t>
                                    </m:r>
                                  </m:sub>
                                </m:sSub>
                                <m:r>
                                  <a:rPr lang="en-US" altLang="ja-JP" sz="2800" b="1" i="1" smtClean="0">
                                    <a:latin typeface="Cambria Math" panose="02040503050406030204" pitchFamily="18" charset="0"/>
                                    <a:ea typeface="+mj-ea"/>
                                    <a:cs typeface="+mj-cs"/>
                                  </a:rPr>
                                  <m:t>−</m:t>
                                </m:r>
                                <m:r>
                                  <a:rPr lang="en-US" altLang="ja-JP" sz="2800" b="1" i="1" smtClean="0">
                                    <a:latin typeface="Cambria Math" panose="02040503050406030204" pitchFamily="18" charset="0"/>
                                    <a:ea typeface="+mj-ea"/>
                                    <a:cs typeface="+mj-cs"/>
                                  </a:rPr>
                                  <m:t>𝒚</m:t>
                                </m:r>
                              </m:e>
                            </m:d>
                          </m:e>
                          <m:sup>
                            <m:r>
                              <a:rPr lang="en-US" altLang="ja-JP" sz="2800" b="1" i="1" smtClean="0">
                                <a:latin typeface="Cambria Math" panose="02040503050406030204" pitchFamily="18" charset="0"/>
                                <a:ea typeface="+mj-ea"/>
                                <a:cs typeface="+mj-cs"/>
                              </a:rPr>
                              <m:t>𝟐</m:t>
                            </m:r>
                          </m:sup>
                        </m:sSup>
                      </m:e>
                    </m:rad>
                  </m:oMath>
                </a14:m>
                <a:endParaRPr lang="en-US" altLang="ja-JP" sz="2800" b="1" dirty="0">
                  <a:latin typeface="+mj-lt"/>
                  <a:ea typeface="+mj-ea"/>
                  <a:cs typeface="+mj-cs"/>
                </a:endParaRPr>
              </a:p>
            </p:txBody>
          </p:sp>
        </mc:Choice>
        <mc:Fallback xmlns="">
          <p:sp>
            <p:nvSpPr>
              <p:cNvPr id="13" name="TextBox 12">
                <a:extLst>
                  <a:ext uri="{FF2B5EF4-FFF2-40B4-BE49-F238E27FC236}">
                    <a16:creationId xmlns:a16="http://schemas.microsoft.com/office/drawing/2014/main" id="{142E0B5B-0225-6C02-4D65-50B43B4D84D1}"/>
                  </a:ext>
                </a:extLst>
              </p:cNvPr>
              <p:cNvSpPr txBox="1">
                <a:spLocks noRot="1" noChangeAspect="1" noMove="1" noResize="1" noEditPoints="1" noAdjustHandles="1" noChangeArrowheads="1" noChangeShapeType="1" noTextEdit="1"/>
              </p:cNvSpPr>
              <p:nvPr/>
            </p:nvSpPr>
            <p:spPr>
              <a:xfrm>
                <a:off x="473154" y="740336"/>
                <a:ext cx="11241923" cy="1438342"/>
              </a:xfrm>
              <a:prstGeom prst="rect">
                <a:avLst/>
              </a:prstGeom>
              <a:blipFill>
                <a:blip r:embed="rId3"/>
                <a:stretch>
                  <a:fillRect l="-976" b="-8475"/>
                </a:stretch>
              </a:blipFill>
            </p:spPr>
            <p:txBody>
              <a:bodyPr/>
              <a:lstStyle/>
              <a:p>
                <a:r>
                  <a:rPr lang="ja-JP" altLang="en-US">
                    <a:noFill/>
                  </a:rPr>
                  <a:t> </a:t>
                </a:r>
              </a:p>
            </p:txBody>
          </p:sp>
        </mc:Fallback>
      </mc:AlternateContent>
      <p:pic>
        <p:nvPicPr>
          <p:cNvPr id="6" name="Picture 5">
            <a:extLst>
              <a:ext uri="{FF2B5EF4-FFF2-40B4-BE49-F238E27FC236}">
                <a16:creationId xmlns:a16="http://schemas.microsoft.com/office/drawing/2014/main" id="{F1F67FF6-3A6C-B022-3302-9EC9CECE7C85}"/>
              </a:ext>
            </a:extLst>
          </p:cNvPr>
          <p:cNvPicPr>
            <a:picLocks noChangeAspect="1"/>
          </p:cNvPicPr>
          <p:nvPr/>
        </p:nvPicPr>
        <p:blipFill>
          <a:blip r:embed="rId4"/>
          <a:stretch>
            <a:fillRect/>
          </a:stretch>
        </p:blipFill>
        <p:spPr>
          <a:xfrm>
            <a:off x="515675" y="3085046"/>
            <a:ext cx="5853544" cy="3590924"/>
          </a:xfrm>
          <a:prstGeom prst="rect">
            <a:avLst/>
          </a:prstGeom>
        </p:spPr>
      </p:pic>
      <p:pic>
        <p:nvPicPr>
          <p:cNvPr id="2" name="Picture 1">
            <a:extLst>
              <a:ext uri="{FF2B5EF4-FFF2-40B4-BE49-F238E27FC236}">
                <a16:creationId xmlns:a16="http://schemas.microsoft.com/office/drawing/2014/main" id="{F6E2537C-0922-0FDF-506F-47CBE6F4A8A8}"/>
              </a:ext>
            </a:extLst>
          </p:cNvPr>
          <p:cNvPicPr>
            <a:picLocks noChangeAspect="1"/>
          </p:cNvPicPr>
          <p:nvPr/>
        </p:nvPicPr>
        <p:blipFill>
          <a:blip r:embed="rId5"/>
          <a:stretch>
            <a:fillRect/>
          </a:stretch>
        </p:blipFill>
        <p:spPr>
          <a:xfrm>
            <a:off x="7227394" y="4063743"/>
            <a:ext cx="4448931" cy="2718079"/>
          </a:xfrm>
          <a:prstGeom prst="rect">
            <a:avLst/>
          </a:prstGeom>
        </p:spPr>
      </p:pic>
      <p:pic>
        <p:nvPicPr>
          <p:cNvPr id="25" name="Picture 24">
            <a:extLst>
              <a:ext uri="{FF2B5EF4-FFF2-40B4-BE49-F238E27FC236}">
                <a16:creationId xmlns:a16="http://schemas.microsoft.com/office/drawing/2014/main" id="{28986D88-2998-5288-B234-5545614FA5B2}"/>
              </a:ext>
            </a:extLst>
          </p:cNvPr>
          <p:cNvPicPr>
            <a:picLocks noChangeAspect="1"/>
          </p:cNvPicPr>
          <p:nvPr/>
        </p:nvPicPr>
        <p:blipFill>
          <a:blip r:embed="rId6"/>
          <a:stretch>
            <a:fillRect/>
          </a:stretch>
        </p:blipFill>
        <p:spPr>
          <a:xfrm>
            <a:off x="7349251" y="1459507"/>
            <a:ext cx="4088498" cy="2478580"/>
          </a:xfrm>
          <a:prstGeom prst="rect">
            <a:avLst/>
          </a:prstGeom>
        </p:spPr>
      </p:pic>
    </p:spTree>
    <p:extLst>
      <p:ext uri="{BB962C8B-B14F-4D97-AF65-F5344CB8AC3E}">
        <p14:creationId xmlns:p14="http://schemas.microsoft.com/office/powerpoint/2010/main" val="1989176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Average silhouette width</a:t>
            </a:r>
          </a:p>
          <a:p>
            <a:pPr algn="ctr"/>
            <a:br>
              <a:rPr lang="en-US" sz="2000" dirty="0">
                <a:solidFill>
                  <a:schemeClr val="tx1">
                    <a:lumMod val="75000"/>
                    <a:lumOff val="25000"/>
                  </a:schemeClr>
                </a:solidFill>
              </a:rPr>
            </a:br>
            <a:endParaRPr lang="en-US" sz="20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3016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Measuring the quality of a clustering</a:t>
            </a:r>
          </a:p>
          <a:p>
            <a:pPr marL="457200" indent="-457200">
              <a:lnSpc>
                <a:spcPct val="150000"/>
              </a:lnSpc>
              <a:buFont typeface="Arial" panose="020B0604020202020204" pitchFamily="34" charset="0"/>
              <a:buChar char="•"/>
            </a:pPr>
            <a:r>
              <a:rPr lang="en-US" altLang="ja-JP" sz="2800" b="1" dirty="0">
                <a:latin typeface="+mj-lt"/>
                <a:ea typeface="+mj-ea"/>
                <a:cs typeface="+mj-cs"/>
              </a:rPr>
              <a:t>High average silhouette width indicate a good clustering</a:t>
            </a:r>
          </a:p>
        </p:txBody>
      </p:sp>
      <p:pic>
        <p:nvPicPr>
          <p:cNvPr id="3" name="Picture 2">
            <a:extLst>
              <a:ext uri="{FF2B5EF4-FFF2-40B4-BE49-F238E27FC236}">
                <a16:creationId xmlns:a16="http://schemas.microsoft.com/office/drawing/2014/main" id="{6F9B2980-82B6-1254-BD5F-57ECEC0E32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137" y="2716284"/>
            <a:ext cx="6338077" cy="3829932"/>
          </a:xfrm>
          <a:prstGeom prst="rect">
            <a:avLst/>
          </a:prstGeom>
          <a:noFill/>
          <a:ln>
            <a:noFill/>
          </a:ln>
        </p:spPr>
      </p:pic>
      <p:pic>
        <p:nvPicPr>
          <p:cNvPr id="5" name="Picture 4">
            <a:extLst>
              <a:ext uri="{FF2B5EF4-FFF2-40B4-BE49-F238E27FC236}">
                <a16:creationId xmlns:a16="http://schemas.microsoft.com/office/drawing/2014/main" id="{A7174E6D-3682-4100-BCF0-AF9105CD3C68}"/>
              </a:ext>
            </a:extLst>
          </p:cNvPr>
          <p:cNvPicPr>
            <a:picLocks noChangeAspect="1"/>
          </p:cNvPicPr>
          <p:nvPr/>
        </p:nvPicPr>
        <p:blipFill>
          <a:blip r:embed="rId4"/>
          <a:stretch>
            <a:fillRect/>
          </a:stretch>
        </p:blipFill>
        <p:spPr>
          <a:xfrm>
            <a:off x="7863336" y="2286334"/>
            <a:ext cx="3400900" cy="2181529"/>
          </a:xfrm>
          <a:prstGeom prst="rect">
            <a:avLst/>
          </a:prstGeom>
        </p:spPr>
      </p:pic>
      <p:pic>
        <p:nvPicPr>
          <p:cNvPr id="6" name="Picture 5">
            <a:extLst>
              <a:ext uri="{FF2B5EF4-FFF2-40B4-BE49-F238E27FC236}">
                <a16:creationId xmlns:a16="http://schemas.microsoft.com/office/drawing/2014/main" id="{E40E7FA1-0FE6-A731-C1BE-9CAB81B01F99}"/>
              </a:ext>
            </a:extLst>
          </p:cNvPr>
          <p:cNvPicPr>
            <a:picLocks noChangeAspect="1"/>
          </p:cNvPicPr>
          <p:nvPr/>
        </p:nvPicPr>
        <p:blipFill>
          <a:blip r:embed="rId5"/>
          <a:stretch>
            <a:fillRect/>
          </a:stretch>
        </p:blipFill>
        <p:spPr>
          <a:xfrm>
            <a:off x="7958600" y="4526634"/>
            <a:ext cx="3305636" cy="2019582"/>
          </a:xfrm>
          <a:prstGeom prst="rect">
            <a:avLst/>
          </a:prstGeom>
        </p:spPr>
      </p:pic>
      <p:sp>
        <p:nvSpPr>
          <p:cNvPr id="2" name="Oval 1">
            <a:extLst>
              <a:ext uri="{FF2B5EF4-FFF2-40B4-BE49-F238E27FC236}">
                <a16:creationId xmlns:a16="http://schemas.microsoft.com/office/drawing/2014/main" id="{271CAF8F-8CB4-4046-55D6-93A0F73E126F}"/>
              </a:ext>
            </a:extLst>
          </p:cNvPr>
          <p:cNvSpPr/>
          <p:nvPr/>
        </p:nvSpPr>
        <p:spPr>
          <a:xfrm>
            <a:off x="1627322" y="3006672"/>
            <a:ext cx="309966" cy="34096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639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GAP Statistic</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94796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Monte Carlo simulations generate the dataset</a:t>
            </a:r>
          </a:p>
          <a:p>
            <a:pPr marL="457200" indent="-457200">
              <a:lnSpc>
                <a:spcPct val="150000"/>
              </a:lnSpc>
              <a:buFont typeface="Arial" panose="020B0604020202020204" pitchFamily="34" charset="0"/>
              <a:buChar char="•"/>
            </a:pPr>
            <a:r>
              <a:rPr lang="en-US" altLang="ja-JP" sz="2800" b="1" dirty="0">
                <a:latin typeface="+mj-lt"/>
                <a:ea typeface="+mj-ea"/>
                <a:cs typeface="+mj-cs"/>
              </a:rPr>
              <a:t>Compared original log(WCSS) and expected log(WCSS)</a:t>
            </a:r>
          </a:p>
          <a:p>
            <a:pPr marL="457200" indent="-457200">
              <a:lnSpc>
                <a:spcPct val="150000"/>
              </a:lnSpc>
              <a:buFont typeface="Arial" panose="020B0604020202020204" pitchFamily="34" charset="0"/>
              <a:buChar char="•"/>
            </a:pPr>
            <a:r>
              <a:rPr lang="en-US" altLang="ja-JP" sz="2800" b="1" dirty="0">
                <a:latin typeface="+mj-lt"/>
                <a:ea typeface="+mj-ea"/>
                <a:cs typeface="+mj-cs"/>
              </a:rPr>
              <a:t>WCSS = Total within clusters sum of squares </a:t>
            </a:r>
          </a:p>
        </p:txBody>
      </p:sp>
      <p:pic>
        <p:nvPicPr>
          <p:cNvPr id="5" name="Picture 4">
            <a:extLst>
              <a:ext uri="{FF2B5EF4-FFF2-40B4-BE49-F238E27FC236}">
                <a16:creationId xmlns:a16="http://schemas.microsoft.com/office/drawing/2014/main" id="{BDB845A7-89E0-12D2-67AC-937B36A5CE6E}"/>
              </a:ext>
            </a:extLst>
          </p:cNvPr>
          <p:cNvPicPr>
            <a:picLocks noChangeAspect="1"/>
          </p:cNvPicPr>
          <p:nvPr/>
        </p:nvPicPr>
        <p:blipFill>
          <a:blip r:embed="rId3"/>
          <a:stretch>
            <a:fillRect/>
          </a:stretch>
        </p:blipFill>
        <p:spPr>
          <a:xfrm>
            <a:off x="8167535" y="3988970"/>
            <a:ext cx="4024465" cy="2581519"/>
          </a:xfrm>
          <a:prstGeom prst="rect">
            <a:avLst/>
          </a:prstGeom>
        </p:spPr>
      </p:pic>
      <p:pic>
        <p:nvPicPr>
          <p:cNvPr id="3" name="Picture 2">
            <a:extLst>
              <a:ext uri="{FF2B5EF4-FFF2-40B4-BE49-F238E27FC236}">
                <a16:creationId xmlns:a16="http://schemas.microsoft.com/office/drawing/2014/main" id="{F1D3741B-42E9-7C29-150B-30534DEDCCE3}"/>
              </a:ext>
            </a:extLst>
          </p:cNvPr>
          <p:cNvPicPr>
            <a:picLocks noChangeAspect="1"/>
          </p:cNvPicPr>
          <p:nvPr/>
        </p:nvPicPr>
        <p:blipFill>
          <a:blip r:embed="rId4"/>
          <a:stretch>
            <a:fillRect/>
          </a:stretch>
        </p:blipFill>
        <p:spPr>
          <a:xfrm>
            <a:off x="271814" y="2856135"/>
            <a:ext cx="8155767" cy="3918291"/>
          </a:xfrm>
          <a:prstGeom prst="rect">
            <a:avLst/>
          </a:prstGeom>
        </p:spPr>
      </p:pic>
    </p:spTree>
    <p:extLst>
      <p:ext uri="{BB962C8B-B14F-4D97-AF65-F5344CB8AC3E}">
        <p14:creationId xmlns:p14="http://schemas.microsoft.com/office/powerpoint/2010/main" val="351435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rPr>
              <a:t>2 &amp; 4 clusters models</a:t>
            </a:r>
            <a:br>
              <a:rPr lang="en-US" sz="2400" dirty="0">
                <a:solidFill>
                  <a:schemeClr val="tx1">
                    <a:lumMod val="75000"/>
                    <a:lumOff val="25000"/>
                  </a:schemeClr>
                </a:solidFill>
              </a:rPr>
            </a:b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23AB2FA-265A-0A17-42AC-0D53EADBD48F}"/>
              </a:ext>
            </a:extLst>
          </p:cNvPr>
          <p:cNvPicPr>
            <a:picLocks noChangeAspect="1"/>
          </p:cNvPicPr>
          <p:nvPr/>
        </p:nvPicPr>
        <p:blipFill>
          <a:blip r:embed="rId3"/>
          <a:stretch>
            <a:fillRect/>
          </a:stretch>
        </p:blipFill>
        <p:spPr>
          <a:xfrm>
            <a:off x="1741997" y="4573723"/>
            <a:ext cx="3400900" cy="2181529"/>
          </a:xfrm>
          <a:prstGeom prst="rect">
            <a:avLst/>
          </a:prstGeom>
        </p:spPr>
      </p:pic>
      <p:pic>
        <p:nvPicPr>
          <p:cNvPr id="15" name="Picture 14">
            <a:extLst>
              <a:ext uri="{FF2B5EF4-FFF2-40B4-BE49-F238E27FC236}">
                <a16:creationId xmlns:a16="http://schemas.microsoft.com/office/drawing/2014/main" id="{B2FBD0F6-B79C-CBAC-7B3B-B16E17234450}"/>
              </a:ext>
            </a:extLst>
          </p:cNvPr>
          <p:cNvPicPr>
            <a:picLocks noChangeAspect="1"/>
          </p:cNvPicPr>
          <p:nvPr/>
        </p:nvPicPr>
        <p:blipFill>
          <a:blip r:embed="rId4"/>
          <a:stretch>
            <a:fillRect/>
          </a:stretch>
        </p:blipFill>
        <p:spPr>
          <a:xfrm>
            <a:off x="7358504" y="4712224"/>
            <a:ext cx="3305636" cy="2019582"/>
          </a:xfrm>
          <a:prstGeom prst="rect">
            <a:avLst/>
          </a:prstGeom>
        </p:spPr>
      </p:pic>
      <p:pic>
        <p:nvPicPr>
          <p:cNvPr id="3" name="Picture 2">
            <a:extLst>
              <a:ext uri="{FF2B5EF4-FFF2-40B4-BE49-F238E27FC236}">
                <a16:creationId xmlns:a16="http://schemas.microsoft.com/office/drawing/2014/main" id="{85E09549-7109-B117-1A17-33243339D7B1}"/>
              </a:ext>
            </a:extLst>
          </p:cNvPr>
          <p:cNvPicPr>
            <a:picLocks noChangeAspect="1"/>
          </p:cNvPicPr>
          <p:nvPr/>
        </p:nvPicPr>
        <p:blipFill>
          <a:blip r:embed="rId5"/>
          <a:stretch>
            <a:fillRect/>
          </a:stretch>
        </p:blipFill>
        <p:spPr>
          <a:xfrm>
            <a:off x="6096000" y="740996"/>
            <a:ext cx="6095999" cy="3717909"/>
          </a:xfrm>
          <a:prstGeom prst="rect">
            <a:avLst/>
          </a:prstGeom>
        </p:spPr>
      </p:pic>
      <p:pic>
        <p:nvPicPr>
          <p:cNvPr id="5" name="Picture 4">
            <a:extLst>
              <a:ext uri="{FF2B5EF4-FFF2-40B4-BE49-F238E27FC236}">
                <a16:creationId xmlns:a16="http://schemas.microsoft.com/office/drawing/2014/main" id="{981AB7AD-F5DF-E7AF-D190-3963F5371615}"/>
              </a:ext>
            </a:extLst>
          </p:cNvPr>
          <p:cNvPicPr>
            <a:picLocks noChangeAspect="1"/>
          </p:cNvPicPr>
          <p:nvPr/>
        </p:nvPicPr>
        <p:blipFill>
          <a:blip r:embed="rId6"/>
          <a:stretch>
            <a:fillRect/>
          </a:stretch>
        </p:blipFill>
        <p:spPr>
          <a:xfrm>
            <a:off x="0" y="740997"/>
            <a:ext cx="6095999" cy="3717908"/>
          </a:xfrm>
          <a:prstGeom prst="rect">
            <a:avLst/>
          </a:prstGeom>
        </p:spPr>
      </p:pic>
      <p:sp>
        <p:nvSpPr>
          <p:cNvPr id="2" name="TextBox 1">
            <a:extLst>
              <a:ext uri="{FF2B5EF4-FFF2-40B4-BE49-F238E27FC236}">
                <a16:creationId xmlns:a16="http://schemas.microsoft.com/office/drawing/2014/main" id="{8BE1167A-B005-92C2-0A8F-0A26EA449D96}"/>
              </a:ext>
            </a:extLst>
          </p:cNvPr>
          <p:cNvSpPr txBox="1"/>
          <p:nvPr/>
        </p:nvSpPr>
        <p:spPr>
          <a:xfrm>
            <a:off x="8329608" y="975233"/>
            <a:ext cx="814391" cy="400110"/>
          </a:xfrm>
          <a:prstGeom prst="rect">
            <a:avLst/>
          </a:prstGeom>
          <a:noFill/>
        </p:spPr>
        <p:txBody>
          <a:bodyPr wrap="square" rtlCol="0">
            <a:spAutoFit/>
          </a:bodyPr>
          <a:lstStyle/>
          <a:p>
            <a:r>
              <a:rPr kumimoji="1" lang="en-US" altLang="ja-JP" sz="2000" b="1" dirty="0">
                <a:solidFill>
                  <a:schemeClr val="bg1"/>
                </a:solidFill>
                <a:latin typeface="Arial Black" panose="020B0A04020102020204" pitchFamily="34" charset="0"/>
              </a:rPr>
              <a:t>5.6</a:t>
            </a:r>
            <a:endParaRPr kumimoji="1" lang="ja-JP" altLang="en-US" sz="20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51454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4 clusters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0C5E02-D07C-2152-E4FB-A18B01F40F58}"/>
              </a:ext>
            </a:extLst>
          </p:cNvPr>
          <p:cNvSpPr txBox="1"/>
          <p:nvPr/>
        </p:nvSpPr>
        <p:spPr>
          <a:xfrm>
            <a:off x="2285022" y="628933"/>
            <a:ext cx="181284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Cluster 1</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
        <p:nvSpPr>
          <p:cNvPr id="7" name="TextBox 6">
            <a:extLst>
              <a:ext uri="{FF2B5EF4-FFF2-40B4-BE49-F238E27FC236}">
                <a16:creationId xmlns:a16="http://schemas.microsoft.com/office/drawing/2014/main" id="{AD57E086-A535-B508-0949-971EB22B7A08}"/>
              </a:ext>
            </a:extLst>
          </p:cNvPr>
          <p:cNvSpPr txBox="1"/>
          <p:nvPr/>
        </p:nvSpPr>
        <p:spPr>
          <a:xfrm>
            <a:off x="8358411" y="597092"/>
            <a:ext cx="1699990"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Cluster 2</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
        <p:nvSpPr>
          <p:cNvPr id="9" name="TextBox 8">
            <a:extLst>
              <a:ext uri="{FF2B5EF4-FFF2-40B4-BE49-F238E27FC236}">
                <a16:creationId xmlns:a16="http://schemas.microsoft.com/office/drawing/2014/main" id="{7C7EF335-2B09-F95F-0F1A-D863DAFB61BB}"/>
              </a:ext>
            </a:extLst>
          </p:cNvPr>
          <p:cNvSpPr txBox="1"/>
          <p:nvPr/>
        </p:nvSpPr>
        <p:spPr>
          <a:xfrm>
            <a:off x="385992" y="4874110"/>
            <a:ext cx="586079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Enjoy: Juice bars, Museums, Resorts, and park picnic </a:t>
            </a:r>
          </a:p>
        </p:txBody>
      </p:sp>
      <p:sp>
        <p:nvSpPr>
          <p:cNvPr id="10" name="TextBox 9">
            <a:extLst>
              <a:ext uri="{FF2B5EF4-FFF2-40B4-BE49-F238E27FC236}">
                <a16:creationId xmlns:a16="http://schemas.microsoft.com/office/drawing/2014/main" id="{5D38DA01-78EF-DE03-3000-0CCFA5DA9D58}"/>
              </a:ext>
            </a:extLst>
          </p:cNvPr>
          <p:cNvSpPr txBox="1"/>
          <p:nvPr/>
        </p:nvSpPr>
        <p:spPr>
          <a:xfrm>
            <a:off x="6278008" y="4874110"/>
            <a:ext cx="586079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Enjoy: Art Galleries </a:t>
            </a:r>
          </a:p>
          <a:p>
            <a:pPr>
              <a:lnSpc>
                <a:spcPct val="150000"/>
              </a:lnSpc>
            </a:pPr>
            <a:r>
              <a:rPr lang="en-US" altLang="ja-JP" sz="2800" b="1" dirty="0">
                <a:latin typeface="+mj-lt"/>
                <a:ea typeface="+mj-ea"/>
                <a:cs typeface="+mj-cs"/>
              </a:rPr>
              <a:t>and Religious Places</a:t>
            </a:r>
          </a:p>
        </p:txBody>
      </p:sp>
      <p:pic>
        <p:nvPicPr>
          <p:cNvPr id="13" name="Picture 12">
            <a:extLst>
              <a:ext uri="{FF2B5EF4-FFF2-40B4-BE49-F238E27FC236}">
                <a16:creationId xmlns:a16="http://schemas.microsoft.com/office/drawing/2014/main" id="{53CDB1A7-CDBA-B095-6CBA-15418BDFFCD7}"/>
              </a:ext>
            </a:extLst>
          </p:cNvPr>
          <p:cNvPicPr>
            <a:picLocks noChangeAspect="1"/>
          </p:cNvPicPr>
          <p:nvPr/>
        </p:nvPicPr>
        <p:blipFill>
          <a:blip r:embed="rId3"/>
          <a:stretch>
            <a:fillRect/>
          </a:stretch>
        </p:blipFill>
        <p:spPr>
          <a:xfrm>
            <a:off x="-1" y="1378952"/>
            <a:ext cx="6036029" cy="3399598"/>
          </a:xfrm>
          <a:prstGeom prst="rect">
            <a:avLst/>
          </a:prstGeom>
        </p:spPr>
      </p:pic>
      <p:pic>
        <p:nvPicPr>
          <p:cNvPr id="17" name="Picture 16">
            <a:extLst>
              <a:ext uri="{FF2B5EF4-FFF2-40B4-BE49-F238E27FC236}">
                <a16:creationId xmlns:a16="http://schemas.microsoft.com/office/drawing/2014/main" id="{0ADBCD06-1F5C-B866-3361-868BA7D9B2C6}"/>
              </a:ext>
            </a:extLst>
          </p:cNvPr>
          <p:cNvPicPr>
            <a:picLocks noChangeAspect="1"/>
          </p:cNvPicPr>
          <p:nvPr/>
        </p:nvPicPr>
        <p:blipFill>
          <a:blip r:embed="rId4"/>
          <a:stretch>
            <a:fillRect/>
          </a:stretch>
        </p:blipFill>
        <p:spPr>
          <a:xfrm>
            <a:off x="6036028" y="1378952"/>
            <a:ext cx="6155972" cy="3399595"/>
          </a:xfrm>
          <a:prstGeom prst="rect">
            <a:avLst/>
          </a:prstGeom>
        </p:spPr>
      </p:pic>
    </p:spTree>
    <p:extLst>
      <p:ext uri="{BB962C8B-B14F-4D97-AF65-F5344CB8AC3E}">
        <p14:creationId xmlns:p14="http://schemas.microsoft.com/office/powerpoint/2010/main" val="1058667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ja-JP" sz="4000" b="1" dirty="0"/>
              <a:t>4 clusters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E1225C0-D257-E03E-00EB-29E2A4682839}"/>
              </a:ext>
            </a:extLst>
          </p:cNvPr>
          <p:cNvSpPr txBox="1"/>
          <p:nvPr/>
        </p:nvSpPr>
        <p:spPr>
          <a:xfrm>
            <a:off x="2285022" y="628933"/>
            <a:ext cx="181284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Cluster 3</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
        <p:nvSpPr>
          <p:cNvPr id="3" name="TextBox 2">
            <a:extLst>
              <a:ext uri="{FF2B5EF4-FFF2-40B4-BE49-F238E27FC236}">
                <a16:creationId xmlns:a16="http://schemas.microsoft.com/office/drawing/2014/main" id="{3F342EA4-0DD5-66CD-AF22-8FB4910B535C}"/>
              </a:ext>
            </a:extLst>
          </p:cNvPr>
          <p:cNvSpPr txBox="1"/>
          <p:nvPr/>
        </p:nvSpPr>
        <p:spPr>
          <a:xfrm>
            <a:off x="8358411" y="597092"/>
            <a:ext cx="1699990"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Cluster 4</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
        <p:nvSpPr>
          <p:cNvPr id="5" name="TextBox 4">
            <a:extLst>
              <a:ext uri="{FF2B5EF4-FFF2-40B4-BE49-F238E27FC236}">
                <a16:creationId xmlns:a16="http://schemas.microsoft.com/office/drawing/2014/main" id="{615DE981-E486-DABB-26F6-0A76E399C751}"/>
              </a:ext>
            </a:extLst>
          </p:cNvPr>
          <p:cNvSpPr txBox="1"/>
          <p:nvPr/>
        </p:nvSpPr>
        <p:spPr>
          <a:xfrm>
            <a:off x="319823" y="4867359"/>
            <a:ext cx="586079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Enjoy: Dance Club and Restaurants </a:t>
            </a:r>
          </a:p>
        </p:txBody>
      </p:sp>
      <p:sp>
        <p:nvSpPr>
          <p:cNvPr id="6" name="TextBox 5">
            <a:extLst>
              <a:ext uri="{FF2B5EF4-FFF2-40B4-BE49-F238E27FC236}">
                <a16:creationId xmlns:a16="http://schemas.microsoft.com/office/drawing/2014/main" id="{8E158A64-272B-ADDC-FB2B-351B7A5F6B50}"/>
              </a:ext>
            </a:extLst>
          </p:cNvPr>
          <p:cNvSpPr txBox="1"/>
          <p:nvPr/>
        </p:nvSpPr>
        <p:spPr>
          <a:xfrm>
            <a:off x="6152632" y="4867359"/>
            <a:ext cx="5860796" cy="655308"/>
          </a:xfrm>
          <a:prstGeom prst="rect">
            <a:avLst/>
          </a:prstGeom>
          <a:noFill/>
        </p:spPr>
        <p:txBody>
          <a:bodyPr wrap="square" rtlCol="0">
            <a:spAutoFit/>
          </a:bodyPr>
          <a:lstStyle/>
          <a:p>
            <a:pPr>
              <a:lnSpc>
                <a:spcPct val="150000"/>
              </a:lnSpc>
            </a:pPr>
            <a:r>
              <a:rPr lang="en-US" altLang="ja-JP" sz="2800" b="1" dirty="0">
                <a:latin typeface="+mj-lt"/>
                <a:ea typeface="+mj-ea"/>
                <a:cs typeface="+mj-cs"/>
              </a:rPr>
              <a:t>Enjoy: Beaches and Theaters </a:t>
            </a:r>
          </a:p>
        </p:txBody>
      </p:sp>
      <p:sp>
        <p:nvSpPr>
          <p:cNvPr id="13" name="TextBox 12">
            <a:extLst>
              <a:ext uri="{FF2B5EF4-FFF2-40B4-BE49-F238E27FC236}">
                <a16:creationId xmlns:a16="http://schemas.microsoft.com/office/drawing/2014/main" id="{B74AA9FB-0589-5015-8653-3968E31BAB0F}"/>
              </a:ext>
            </a:extLst>
          </p:cNvPr>
          <p:cNvSpPr txBox="1"/>
          <p:nvPr/>
        </p:nvSpPr>
        <p:spPr>
          <a:xfrm>
            <a:off x="4630270" y="5574660"/>
            <a:ext cx="960895" cy="400110"/>
          </a:xfrm>
          <a:prstGeom prst="rect">
            <a:avLst/>
          </a:prstGeom>
          <a:noFill/>
        </p:spPr>
        <p:txBody>
          <a:bodyPr wrap="square" rtlCol="0">
            <a:spAutoFit/>
          </a:bodyPr>
          <a:lstStyle/>
          <a:p>
            <a:r>
              <a:rPr kumimoji="1" lang="en-US" altLang="ja-JP" sz="2000" b="1" dirty="0">
                <a:solidFill>
                  <a:schemeClr val="bg1"/>
                </a:solidFill>
                <a:latin typeface="Arial Black" panose="020B0A04020102020204" pitchFamily="34" charset="0"/>
              </a:rPr>
              <a:t>5.6</a:t>
            </a:r>
            <a:endParaRPr kumimoji="1" lang="ja-JP" altLang="en-US" sz="2000" b="1" dirty="0">
              <a:solidFill>
                <a:schemeClr val="bg1"/>
              </a:solidFill>
              <a:latin typeface="Arial Black" panose="020B0A04020102020204" pitchFamily="34" charset="0"/>
            </a:endParaRPr>
          </a:p>
        </p:txBody>
      </p:sp>
      <p:pic>
        <p:nvPicPr>
          <p:cNvPr id="15" name="Picture 14">
            <a:extLst>
              <a:ext uri="{FF2B5EF4-FFF2-40B4-BE49-F238E27FC236}">
                <a16:creationId xmlns:a16="http://schemas.microsoft.com/office/drawing/2014/main" id="{F3A5831C-CDE6-0AC7-ED59-84569CE41919}"/>
              </a:ext>
            </a:extLst>
          </p:cNvPr>
          <p:cNvPicPr>
            <a:picLocks noChangeAspect="1"/>
          </p:cNvPicPr>
          <p:nvPr/>
        </p:nvPicPr>
        <p:blipFill>
          <a:blip r:embed="rId3"/>
          <a:stretch>
            <a:fillRect/>
          </a:stretch>
        </p:blipFill>
        <p:spPr>
          <a:xfrm>
            <a:off x="2326" y="1353737"/>
            <a:ext cx="5909346" cy="3390085"/>
          </a:xfrm>
          <a:prstGeom prst="rect">
            <a:avLst/>
          </a:prstGeom>
        </p:spPr>
      </p:pic>
      <p:pic>
        <p:nvPicPr>
          <p:cNvPr id="18" name="Picture 17">
            <a:extLst>
              <a:ext uri="{FF2B5EF4-FFF2-40B4-BE49-F238E27FC236}">
                <a16:creationId xmlns:a16="http://schemas.microsoft.com/office/drawing/2014/main" id="{54EA2719-5E8A-6E8D-7CA0-D00B85CBA14D}"/>
              </a:ext>
            </a:extLst>
          </p:cNvPr>
          <p:cNvPicPr>
            <a:picLocks noChangeAspect="1"/>
          </p:cNvPicPr>
          <p:nvPr/>
        </p:nvPicPr>
        <p:blipFill>
          <a:blip r:embed="rId4"/>
          <a:stretch>
            <a:fillRect/>
          </a:stretch>
        </p:blipFill>
        <p:spPr>
          <a:xfrm>
            <a:off x="5911672" y="1353737"/>
            <a:ext cx="6280327" cy="3390084"/>
          </a:xfrm>
          <a:prstGeom prst="rect">
            <a:avLst/>
          </a:prstGeom>
        </p:spPr>
      </p:pic>
      <p:sp>
        <p:nvSpPr>
          <p:cNvPr id="7" name="TextBox 6">
            <a:extLst>
              <a:ext uri="{FF2B5EF4-FFF2-40B4-BE49-F238E27FC236}">
                <a16:creationId xmlns:a16="http://schemas.microsoft.com/office/drawing/2014/main" id="{BC0D4695-ED65-DA75-5F9A-65067AADB3CA}"/>
              </a:ext>
            </a:extLst>
          </p:cNvPr>
          <p:cNvSpPr txBox="1"/>
          <p:nvPr/>
        </p:nvSpPr>
        <p:spPr>
          <a:xfrm>
            <a:off x="2133599" y="1530461"/>
            <a:ext cx="717572" cy="400110"/>
          </a:xfrm>
          <a:prstGeom prst="rect">
            <a:avLst/>
          </a:prstGeom>
          <a:noFill/>
        </p:spPr>
        <p:txBody>
          <a:bodyPr wrap="square" rtlCol="0">
            <a:spAutoFit/>
          </a:bodyPr>
          <a:lstStyle/>
          <a:p>
            <a:r>
              <a:rPr kumimoji="1" lang="en-US" altLang="ja-JP" sz="2000" b="1" dirty="0">
                <a:solidFill>
                  <a:schemeClr val="bg1"/>
                </a:solidFill>
                <a:latin typeface="Arial Black" panose="020B0A04020102020204" pitchFamily="34" charset="0"/>
              </a:rPr>
              <a:t>5.6</a:t>
            </a:r>
            <a:endParaRPr kumimoji="1" lang="ja-JP" altLang="en-US" sz="20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997111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rPr>
              <a:t>2 clusters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301638"/>
          </a:xfrm>
          <a:prstGeom prst="rect">
            <a:avLst/>
          </a:prstGeom>
          <a:noFill/>
        </p:spPr>
        <p:txBody>
          <a:bodyPr wrap="square" rtlCol="0">
            <a:spAutoFit/>
          </a:bodyPr>
          <a:lstStyle/>
          <a:p>
            <a:pPr marL="457200" indent="-457200">
              <a:lnSpc>
                <a:spcPct val="150000"/>
              </a:lnSpc>
              <a:buFont typeface="Arial" panose="020B0604020202020204" pitchFamily="34" charset="0"/>
              <a:buChar char="•"/>
            </a:pPr>
            <a:endParaRPr lang="en-US" altLang="ja-JP" sz="2800" b="1" dirty="0">
              <a:latin typeface="+mj-lt"/>
              <a:ea typeface="+mj-ea"/>
              <a:cs typeface="+mj-cs"/>
            </a:endParaRP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
        <p:nvSpPr>
          <p:cNvPr id="7" name="TextBox 6">
            <a:extLst>
              <a:ext uri="{FF2B5EF4-FFF2-40B4-BE49-F238E27FC236}">
                <a16:creationId xmlns:a16="http://schemas.microsoft.com/office/drawing/2014/main" id="{D2F43000-EE2C-3067-13A1-57B76D2BEE9A}"/>
              </a:ext>
            </a:extLst>
          </p:cNvPr>
          <p:cNvSpPr txBox="1"/>
          <p:nvPr/>
        </p:nvSpPr>
        <p:spPr>
          <a:xfrm>
            <a:off x="98302" y="5556362"/>
            <a:ext cx="586079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Enjoy: Resorts, Museums, Juice bar, Park picnics </a:t>
            </a:r>
          </a:p>
        </p:txBody>
      </p:sp>
      <p:sp>
        <p:nvSpPr>
          <p:cNvPr id="9" name="TextBox 8">
            <a:extLst>
              <a:ext uri="{FF2B5EF4-FFF2-40B4-BE49-F238E27FC236}">
                <a16:creationId xmlns:a16="http://schemas.microsoft.com/office/drawing/2014/main" id="{9EAF8EB1-F8CB-BC56-6595-394EE823CF87}"/>
              </a:ext>
            </a:extLst>
          </p:cNvPr>
          <p:cNvSpPr txBox="1"/>
          <p:nvPr/>
        </p:nvSpPr>
        <p:spPr>
          <a:xfrm>
            <a:off x="6347158" y="5556362"/>
            <a:ext cx="586079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Enjoy: Religious Places and beach</a:t>
            </a:r>
          </a:p>
        </p:txBody>
      </p:sp>
      <p:sp>
        <p:nvSpPr>
          <p:cNvPr id="2" name="TextBox 1">
            <a:extLst>
              <a:ext uri="{FF2B5EF4-FFF2-40B4-BE49-F238E27FC236}">
                <a16:creationId xmlns:a16="http://schemas.microsoft.com/office/drawing/2014/main" id="{0168224C-1176-B8E9-47EB-41DF93B9C392}"/>
              </a:ext>
            </a:extLst>
          </p:cNvPr>
          <p:cNvSpPr txBox="1"/>
          <p:nvPr/>
        </p:nvSpPr>
        <p:spPr>
          <a:xfrm>
            <a:off x="2285022" y="451060"/>
            <a:ext cx="181284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Cluster 1</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
        <p:nvSpPr>
          <p:cNvPr id="3" name="TextBox 2">
            <a:extLst>
              <a:ext uri="{FF2B5EF4-FFF2-40B4-BE49-F238E27FC236}">
                <a16:creationId xmlns:a16="http://schemas.microsoft.com/office/drawing/2014/main" id="{BDBC87B1-6295-3C45-8973-4A1C3973031C}"/>
              </a:ext>
            </a:extLst>
          </p:cNvPr>
          <p:cNvSpPr txBox="1"/>
          <p:nvPr/>
        </p:nvSpPr>
        <p:spPr>
          <a:xfrm>
            <a:off x="8427561" y="383281"/>
            <a:ext cx="1699990"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Cluster 2</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pic>
        <p:nvPicPr>
          <p:cNvPr id="6" name="Picture 5">
            <a:extLst>
              <a:ext uri="{FF2B5EF4-FFF2-40B4-BE49-F238E27FC236}">
                <a16:creationId xmlns:a16="http://schemas.microsoft.com/office/drawing/2014/main" id="{F61A82C6-E757-753C-1B6D-3B7E83BD5A45}"/>
              </a:ext>
            </a:extLst>
          </p:cNvPr>
          <p:cNvPicPr>
            <a:picLocks noChangeAspect="1"/>
          </p:cNvPicPr>
          <p:nvPr/>
        </p:nvPicPr>
        <p:blipFill>
          <a:blip r:embed="rId3"/>
          <a:stretch>
            <a:fillRect/>
          </a:stretch>
        </p:blipFill>
        <p:spPr>
          <a:xfrm>
            <a:off x="0" y="1067988"/>
            <a:ext cx="6157645" cy="4420591"/>
          </a:xfrm>
          <a:prstGeom prst="rect">
            <a:avLst/>
          </a:prstGeom>
        </p:spPr>
      </p:pic>
      <p:pic>
        <p:nvPicPr>
          <p:cNvPr id="15" name="Picture 14">
            <a:extLst>
              <a:ext uri="{FF2B5EF4-FFF2-40B4-BE49-F238E27FC236}">
                <a16:creationId xmlns:a16="http://schemas.microsoft.com/office/drawing/2014/main" id="{58C351D1-1CFF-C7B2-BAFD-E62F347FBE90}"/>
              </a:ext>
            </a:extLst>
          </p:cNvPr>
          <p:cNvPicPr>
            <a:picLocks noChangeAspect="1"/>
          </p:cNvPicPr>
          <p:nvPr/>
        </p:nvPicPr>
        <p:blipFill>
          <a:blip r:embed="rId4"/>
          <a:stretch>
            <a:fillRect/>
          </a:stretch>
        </p:blipFill>
        <p:spPr>
          <a:xfrm>
            <a:off x="6094115" y="1079890"/>
            <a:ext cx="6094116" cy="4420587"/>
          </a:xfrm>
          <a:prstGeom prst="rect">
            <a:avLst/>
          </a:prstGeom>
        </p:spPr>
      </p:pic>
    </p:spTree>
    <p:extLst>
      <p:ext uri="{BB962C8B-B14F-4D97-AF65-F5344CB8AC3E}">
        <p14:creationId xmlns:p14="http://schemas.microsoft.com/office/powerpoint/2010/main" val="1584390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Final Model</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65530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Average of the user rate by cluster</a:t>
            </a:r>
          </a:p>
        </p:txBody>
      </p:sp>
      <p:pic>
        <p:nvPicPr>
          <p:cNvPr id="9" name="Picture 8">
            <a:extLst>
              <a:ext uri="{FF2B5EF4-FFF2-40B4-BE49-F238E27FC236}">
                <a16:creationId xmlns:a16="http://schemas.microsoft.com/office/drawing/2014/main" id="{6BB07BBE-5F77-C204-217A-D2695605979E}"/>
              </a:ext>
            </a:extLst>
          </p:cNvPr>
          <p:cNvPicPr>
            <a:picLocks noChangeAspect="1"/>
          </p:cNvPicPr>
          <p:nvPr/>
        </p:nvPicPr>
        <p:blipFill>
          <a:blip r:embed="rId3"/>
          <a:stretch>
            <a:fillRect/>
          </a:stretch>
        </p:blipFill>
        <p:spPr>
          <a:xfrm>
            <a:off x="592659" y="1682132"/>
            <a:ext cx="11002911" cy="5048955"/>
          </a:xfrm>
          <a:prstGeom prst="rect">
            <a:avLst/>
          </a:prstGeom>
        </p:spPr>
      </p:pic>
      <p:sp>
        <p:nvSpPr>
          <p:cNvPr id="6" name="TextBox 5">
            <a:extLst>
              <a:ext uri="{FF2B5EF4-FFF2-40B4-BE49-F238E27FC236}">
                <a16:creationId xmlns:a16="http://schemas.microsoft.com/office/drawing/2014/main" id="{9FD35CD1-6CA4-3469-5C90-DCD0BC3ACB28}"/>
              </a:ext>
            </a:extLst>
          </p:cNvPr>
          <p:cNvSpPr txBox="1"/>
          <p:nvPr/>
        </p:nvSpPr>
        <p:spPr>
          <a:xfrm>
            <a:off x="4940950" y="2283428"/>
            <a:ext cx="960895" cy="400110"/>
          </a:xfrm>
          <a:prstGeom prst="rect">
            <a:avLst/>
          </a:prstGeom>
          <a:noFill/>
        </p:spPr>
        <p:txBody>
          <a:bodyPr wrap="square" rtlCol="0">
            <a:spAutoFit/>
          </a:bodyPr>
          <a:lstStyle/>
          <a:p>
            <a:r>
              <a:rPr kumimoji="1" lang="en-US" altLang="ja-JP" sz="2000" b="1" dirty="0">
                <a:solidFill>
                  <a:schemeClr val="bg1"/>
                </a:solidFill>
                <a:latin typeface="Arial Black" panose="020B0A04020102020204" pitchFamily="34" charset="0"/>
              </a:rPr>
              <a:t>5.6</a:t>
            </a:r>
            <a:endParaRPr kumimoji="1" lang="ja-JP" altLang="en-US" sz="20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932463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Conclusion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BC70795C-0853-D98B-8313-0F66B6F17DF8}"/>
              </a:ext>
            </a:extLst>
          </p:cNvPr>
          <p:cNvGraphicFramePr>
            <a:graphicFrameLocks noGrp="1"/>
          </p:cNvGraphicFramePr>
          <p:nvPr>
            <p:extLst>
              <p:ext uri="{D42A27DB-BD31-4B8C-83A1-F6EECF244321}">
                <p14:modId xmlns:p14="http://schemas.microsoft.com/office/powerpoint/2010/main" val="2772441961"/>
              </p:ext>
            </p:extLst>
          </p:nvPr>
        </p:nvGraphicFramePr>
        <p:xfrm>
          <a:off x="473154" y="1662834"/>
          <a:ext cx="11241923" cy="4954943"/>
        </p:xfrm>
        <a:graphic>
          <a:graphicData uri="http://schemas.openxmlformats.org/drawingml/2006/table">
            <a:tbl>
              <a:tblPr/>
              <a:tblGrid>
                <a:gridCol w="2093000">
                  <a:extLst>
                    <a:ext uri="{9D8B030D-6E8A-4147-A177-3AD203B41FA5}">
                      <a16:colId xmlns:a16="http://schemas.microsoft.com/office/drawing/2014/main" val="532406464"/>
                    </a:ext>
                  </a:extLst>
                </a:gridCol>
                <a:gridCol w="2416010">
                  <a:extLst>
                    <a:ext uri="{9D8B030D-6E8A-4147-A177-3AD203B41FA5}">
                      <a16:colId xmlns:a16="http://schemas.microsoft.com/office/drawing/2014/main" val="3246166280"/>
                    </a:ext>
                  </a:extLst>
                </a:gridCol>
                <a:gridCol w="2367372">
                  <a:extLst>
                    <a:ext uri="{9D8B030D-6E8A-4147-A177-3AD203B41FA5}">
                      <a16:colId xmlns:a16="http://schemas.microsoft.com/office/drawing/2014/main" val="601968919"/>
                    </a:ext>
                  </a:extLst>
                </a:gridCol>
                <a:gridCol w="2259413">
                  <a:extLst>
                    <a:ext uri="{9D8B030D-6E8A-4147-A177-3AD203B41FA5}">
                      <a16:colId xmlns:a16="http://schemas.microsoft.com/office/drawing/2014/main" val="36022923"/>
                    </a:ext>
                  </a:extLst>
                </a:gridCol>
                <a:gridCol w="2106128">
                  <a:extLst>
                    <a:ext uri="{9D8B030D-6E8A-4147-A177-3AD203B41FA5}">
                      <a16:colId xmlns:a16="http://schemas.microsoft.com/office/drawing/2014/main" val="2823455875"/>
                    </a:ext>
                  </a:extLst>
                </a:gridCol>
              </a:tblGrid>
              <a:tr h="1057174">
                <a:tc>
                  <a:txBody>
                    <a:bodyPr/>
                    <a:lstStyle/>
                    <a:p>
                      <a:pPr fontAlgn="t"/>
                      <a:endParaRPr lang="ja-JP" altLang="en-US" sz="2400" dirty="0">
                        <a:effectLst/>
                        <a:latin typeface="Times New Roman" panose="02020603050405020304" pitchFamily="18" charset="0"/>
                        <a:cs typeface="Times New Roman" panose="02020603050405020304" pitchFamily="18" charset="0"/>
                      </a:endParaRPr>
                    </a:p>
                    <a:p>
                      <a:pPr algn="l" rtl="0" fontAlgn="base"/>
                      <a:r>
                        <a:rPr lang="ja-JP" altLang="en-US" sz="2400" b="0" i="0" dirty="0">
                          <a:effectLst/>
                          <a:latin typeface="Times New Roman" panose="02020603050405020304" pitchFamily="18" charset="0"/>
                          <a:cs typeface="Times New Roman" panose="02020603050405020304" pitchFamily="18" charset="0"/>
                        </a:rPr>
                        <a:t>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Cluster 1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US" sz="2400">
                        <a:effectLst/>
                        <a:latin typeface="Times New Roman" panose="02020603050405020304" pitchFamily="18" charset="0"/>
                        <a:cs typeface="Times New Roman" panose="02020603050405020304" pitchFamily="18" charset="0"/>
                      </a:endParaRPr>
                    </a:p>
                    <a:p>
                      <a:pPr algn="l" rtl="0" fontAlgn="base"/>
                      <a:r>
                        <a:rPr lang="en-US" sz="2400" b="0" i="0">
                          <a:effectLst/>
                          <a:latin typeface="Times New Roman" panose="02020603050405020304" pitchFamily="18" charset="0"/>
                          <a:cs typeface="Times New Roman" panose="02020603050405020304" pitchFamily="18" charset="0"/>
                        </a:rPr>
                        <a:t>Cluster 2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Cluster 3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Cluster 4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0895697"/>
                  </a:ext>
                </a:extLst>
              </a:tr>
              <a:tr h="2135812">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Enjoy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Resorts </a:t>
                      </a:r>
                    </a:p>
                    <a:p>
                      <a:pPr algn="l" rtl="0" fontAlgn="base"/>
                      <a:r>
                        <a:rPr lang="en-US" sz="2400" b="0" i="0" dirty="0">
                          <a:effectLst/>
                          <a:latin typeface="Times New Roman" panose="02020603050405020304" pitchFamily="18" charset="0"/>
                          <a:cs typeface="Times New Roman" panose="02020603050405020304" pitchFamily="18" charset="0"/>
                        </a:rPr>
                        <a:t>Juice bar  </a:t>
                      </a:r>
                    </a:p>
                    <a:p>
                      <a:pPr algn="l" rtl="0" fontAlgn="base"/>
                      <a:r>
                        <a:rPr lang="en-US" sz="2400" b="0" i="0" dirty="0">
                          <a:effectLst/>
                          <a:latin typeface="Times New Roman" panose="02020603050405020304" pitchFamily="18" charset="0"/>
                          <a:cs typeface="Times New Roman" panose="02020603050405020304" pitchFamily="18" charset="0"/>
                        </a:rPr>
                        <a:t>Park Picnic </a:t>
                      </a:r>
                    </a:p>
                    <a:p>
                      <a:pPr algn="l" rtl="0" fontAlgn="base"/>
                      <a:r>
                        <a:rPr lang="en-US" sz="2400" b="0" i="0" dirty="0">
                          <a:effectLst/>
                          <a:latin typeface="Times New Roman" panose="02020603050405020304" pitchFamily="18" charset="0"/>
                          <a:cs typeface="Times New Roman" panose="02020603050405020304" pitchFamily="18" charset="0"/>
                        </a:rPr>
                        <a:t>Museums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Religious Places</a:t>
                      </a:r>
                    </a:p>
                    <a:p>
                      <a:pPr algn="l" rtl="0" fontAlgn="base"/>
                      <a:r>
                        <a:rPr lang="en-US" sz="2400" b="0" i="0" dirty="0">
                          <a:effectLst/>
                          <a:latin typeface="Times New Roman" panose="02020603050405020304" pitchFamily="18" charset="0"/>
                          <a:cs typeface="Times New Roman" panose="02020603050405020304" pitchFamily="18" charset="0"/>
                        </a:rPr>
                        <a:t>Art Galleries </a:t>
                      </a:r>
                    </a:p>
                    <a:p>
                      <a:pPr algn="l" rtl="0" fontAlgn="base"/>
                      <a:r>
                        <a:rPr lang="en-US" sz="2400" b="0" i="0" dirty="0">
                          <a:effectLst/>
                          <a:latin typeface="Times New Roman" panose="02020603050405020304" pitchFamily="18" charset="0"/>
                          <a:cs typeface="Times New Roman" panose="02020603050405020304" pitchFamily="18" charset="0"/>
                        </a:rPr>
                        <a:t>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a:effectLst/>
                        <a:latin typeface="Times New Roman" panose="02020603050405020304" pitchFamily="18" charset="0"/>
                        <a:cs typeface="Times New Roman" panose="02020603050405020304" pitchFamily="18" charset="0"/>
                      </a:endParaRPr>
                    </a:p>
                    <a:p>
                      <a:pPr algn="l" rtl="0" fontAlgn="base"/>
                      <a:r>
                        <a:rPr lang="en-US" sz="2400" b="0" i="0">
                          <a:effectLst/>
                          <a:latin typeface="Times New Roman" panose="02020603050405020304" pitchFamily="18" charset="0"/>
                          <a:cs typeface="Times New Roman" panose="02020603050405020304" pitchFamily="18" charset="0"/>
                        </a:rPr>
                        <a:t>Restaurants </a:t>
                      </a:r>
                    </a:p>
                    <a:p>
                      <a:pPr algn="l" rtl="0" fontAlgn="base"/>
                      <a:r>
                        <a:rPr lang="en-US" sz="2400" b="0" i="0">
                          <a:effectLst/>
                          <a:latin typeface="Times New Roman" panose="02020603050405020304" pitchFamily="18" charset="0"/>
                          <a:cs typeface="Times New Roman" panose="02020603050405020304" pitchFamily="18" charset="0"/>
                        </a:rPr>
                        <a:t>Dance Clubs </a:t>
                      </a:r>
                    </a:p>
                    <a:p>
                      <a:pPr algn="l" rtl="0" fontAlgn="base"/>
                      <a:r>
                        <a:rPr lang="en-US" sz="2400" b="0" i="0">
                          <a:effectLst/>
                          <a:latin typeface="Times New Roman" panose="02020603050405020304" pitchFamily="18" charset="0"/>
                          <a:cs typeface="Times New Roman" panose="02020603050405020304" pitchFamily="18" charset="0"/>
                        </a:rPr>
                        <a:t>Museums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altLang="ja-JP" sz="2400" b="0" i="0" dirty="0">
                          <a:effectLst/>
                          <a:latin typeface="Times New Roman" panose="02020603050405020304" pitchFamily="18" charset="0"/>
                          <a:cs typeface="Times New Roman" panose="02020603050405020304" pitchFamily="18" charset="0"/>
                        </a:rPr>
                        <a:t>Beaches</a:t>
                      </a:r>
                      <a:r>
                        <a:rPr lang="en-US" sz="2400" b="0" i="0" dirty="0">
                          <a:effectLst/>
                          <a:latin typeface="Times New Roman" panose="02020603050405020304" pitchFamily="18" charset="0"/>
                          <a:cs typeface="Times New Roman" panose="02020603050405020304" pitchFamily="18" charset="0"/>
                        </a:rPr>
                        <a:t> </a:t>
                      </a:r>
                    </a:p>
                    <a:p>
                      <a:pPr algn="l" rtl="0" fontAlgn="base"/>
                      <a:r>
                        <a:rPr lang="en-US" sz="2400" b="0" i="0" dirty="0">
                          <a:effectLst/>
                          <a:latin typeface="Times New Roman" panose="02020603050405020304" pitchFamily="18" charset="0"/>
                          <a:cs typeface="Times New Roman" panose="02020603050405020304" pitchFamily="18" charset="0"/>
                        </a:rPr>
                        <a:t>Theaters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59616"/>
                  </a:ext>
                </a:extLst>
              </a:tr>
              <a:tr h="1761957">
                <a:tc>
                  <a:txBody>
                    <a:bodyPr/>
                    <a:lstStyle/>
                    <a:p>
                      <a:pPr fontAlgn="t"/>
                      <a:endParaRPr lang="en-US" sz="2400">
                        <a:effectLst/>
                        <a:latin typeface="Times New Roman" panose="02020603050405020304" pitchFamily="18" charset="0"/>
                        <a:cs typeface="Times New Roman" panose="02020603050405020304" pitchFamily="18" charset="0"/>
                      </a:endParaRPr>
                    </a:p>
                    <a:p>
                      <a:pPr algn="l" rtl="0" fontAlgn="base"/>
                      <a:r>
                        <a:rPr lang="en-US" sz="2400" b="0" i="0">
                          <a:effectLst/>
                          <a:latin typeface="Times New Roman" panose="02020603050405020304" pitchFamily="18" charset="0"/>
                          <a:cs typeface="Times New Roman" panose="02020603050405020304" pitchFamily="18" charset="0"/>
                        </a:rPr>
                        <a:t>Not Recommend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Religious Places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Resorts </a:t>
                      </a:r>
                    </a:p>
                    <a:p>
                      <a:pPr algn="l" rtl="0" fontAlgn="base"/>
                      <a:r>
                        <a:rPr lang="en-US" sz="2400" b="0" i="0" dirty="0">
                          <a:effectLst/>
                          <a:latin typeface="Times New Roman" panose="02020603050405020304" pitchFamily="18" charset="0"/>
                          <a:cs typeface="Times New Roman" panose="02020603050405020304" pitchFamily="18" charset="0"/>
                        </a:rPr>
                        <a:t>Park Picnic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Religious places</a:t>
                      </a:r>
                    </a:p>
                    <a:p>
                      <a:pPr algn="l" rtl="0" fontAlgn="base"/>
                      <a:r>
                        <a:rPr lang="en-US" sz="2400" b="0" i="0" dirty="0">
                          <a:effectLst/>
                          <a:latin typeface="Times New Roman" panose="02020603050405020304" pitchFamily="18" charset="0"/>
                          <a:cs typeface="Times New Roman" panose="02020603050405020304" pitchFamily="18" charset="0"/>
                        </a:rPr>
                        <a:t>Beaches </a:t>
                      </a:r>
                    </a:p>
                    <a:p>
                      <a:pPr algn="l" rtl="0" fontAlgn="base"/>
                      <a:r>
                        <a:rPr lang="en-US" sz="2400" b="0" i="0" dirty="0">
                          <a:effectLst/>
                          <a:latin typeface="Times New Roman" panose="02020603050405020304" pitchFamily="18" charset="0"/>
                          <a:cs typeface="Times New Roman" panose="02020603050405020304" pitchFamily="18" charset="0"/>
                        </a:rPr>
                        <a:t>Juice Bar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Juice bar</a:t>
                      </a:r>
                    </a:p>
                    <a:p>
                      <a:pPr algn="l" rtl="0" fontAlgn="base"/>
                      <a:r>
                        <a:rPr lang="en-US" sz="2400" b="0" i="0" dirty="0">
                          <a:effectLst/>
                          <a:latin typeface="Times New Roman" panose="02020603050405020304" pitchFamily="18" charset="0"/>
                          <a:cs typeface="Times New Roman" panose="02020603050405020304" pitchFamily="18" charset="0"/>
                        </a:rPr>
                        <a:t>Art Galleries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600409"/>
                  </a:ext>
                </a:extLst>
              </a:tr>
            </a:tbl>
          </a:graphicData>
        </a:graphic>
      </p:graphicFrame>
      <p:sp>
        <p:nvSpPr>
          <p:cNvPr id="3" name="TextBox 2">
            <a:extLst>
              <a:ext uri="{FF2B5EF4-FFF2-40B4-BE49-F238E27FC236}">
                <a16:creationId xmlns:a16="http://schemas.microsoft.com/office/drawing/2014/main" id="{A1EEE621-9CF0-8E15-BA02-22C4902C27EF}"/>
              </a:ext>
            </a:extLst>
          </p:cNvPr>
          <p:cNvSpPr txBox="1"/>
          <p:nvPr/>
        </p:nvSpPr>
        <p:spPr>
          <a:xfrm>
            <a:off x="473154" y="740336"/>
            <a:ext cx="11241923" cy="13016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4 cluster is the best model for the dataset</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Tree>
    <p:extLst>
      <p:ext uri="{BB962C8B-B14F-4D97-AF65-F5344CB8AC3E}">
        <p14:creationId xmlns:p14="http://schemas.microsoft.com/office/powerpoint/2010/main" val="381578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60743"/>
            <a:ext cx="11734800" cy="13295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Discussion</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70D819D-2268-AC75-4AF5-1E7ACB6E4ABE}"/>
              </a:ext>
            </a:extLst>
          </p:cNvPr>
          <p:cNvSpPr txBox="1"/>
          <p:nvPr/>
        </p:nvSpPr>
        <p:spPr>
          <a:xfrm>
            <a:off x="473154" y="740336"/>
            <a:ext cx="11241923" cy="573362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3200" b="1" dirty="0">
                <a:latin typeface="+mj-lt"/>
                <a:ea typeface="+mj-ea"/>
                <a:cs typeface="+mj-cs"/>
              </a:rPr>
              <a:t>Cluster analysis is good for identifying the hidden patterns and structures in the dataset</a:t>
            </a:r>
          </a:p>
          <a:p>
            <a:pPr>
              <a:lnSpc>
                <a:spcPct val="150000"/>
              </a:lnSpc>
            </a:pPr>
            <a:r>
              <a:rPr lang="en-US" altLang="ja-JP" sz="3200" b="1" dirty="0">
                <a:latin typeface="+mj-lt"/>
                <a:ea typeface="+mj-ea"/>
                <a:cs typeface="+mj-cs"/>
              </a:rPr>
              <a:t>	   </a:t>
            </a:r>
            <a:r>
              <a:rPr lang="en-US" altLang="ja-JP" sz="2800" b="1" dirty="0">
                <a:latin typeface="+mj-lt"/>
                <a:ea typeface="+mj-ea"/>
                <a:cs typeface="+mj-cs"/>
              </a:rPr>
              <a:t>-&gt; </a:t>
            </a:r>
            <a:r>
              <a:rPr lang="en-US" altLang="ja-JP" sz="2400" b="1" dirty="0">
                <a:latin typeface="+mj-lt"/>
                <a:ea typeface="+mj-ea"/>
                <a:cs typeface="+mj-cs"/>
              </a:rPr>
              <a:t>behavior, demographics, preferences, or purchasing patterns</a:t>
            </a:r>
            <a:endParaRPr lang="en-US" altLang="ja-JP" sz="2800" b="1" dirty="0">
              <a:latin typeface="+mj-lt"/>
              <a:ea typeface="+mj-ea"/>
              <a:cs typeface="+mj-cs"/>
            </a:endParaRPr>
          </a:p>
          <a:p>
            <a:pPr marL="457200" indent="-457200">
              <a:lnSpc>
                <a:spcPct val="150000"/>
              </a:lnSpc>
              <a:buFont typeface="Arial" panose="020B0604020202020204" pitchFamily="34" charset="0"/>
              <a:buChar char="•"/>
            </a:pPr>
            <a:r>
              <a:rPr lang="en-US" altLang="ja-JP" sz="3200" b="1" dirty="0">
                <a:latin typeface="+mj-lt"/>
                <a:ea typeface="+mj-ea"/>
                <a:cs typeface="+mj-cs"/>
              </a:rPr>
              <a:t>If the dataset has missing values, data cleaning, and another method will be required</a:t>
            </a:r>
          </a:p>
          <a:p>
            <a:pPr>
              <a:lnSpc>
                <a:spcPct val="150000"/>
              </a:lnSpc>
            </a:pPr>
            <a:endParaRPr lang="en-US" altLang="ja-JP" sz="3200" b="1" dirty="0">
              <a:latin typeface="+mj-lt"/>
              <a:ea typeface="+mj-ea"/>
              <a:cs typeface="+mj-cs"/>
            </a:endParaRPr>
          </a:p>
          <a:p>
            <a:pPr marL="457200" indent="-457200">
              <a:lnSpc>
                <a:spcPct val="150000"/>
              </a:lnSpc>
              <a:buFont typeface="Arial" panose="020B0604020202020204" pitchFamily="34" charset="0"/>
              <a:buChar char="•"/>
            </a:pPr>
            <a:r>
              <a:rPr lang="en-US" altLang="ja-JP" sz="2800" b="1" dirty="0">
                <a:latin typeface="+mj-lt"/>
                <a:ea typeface="+mj-ea"/>
                <a:cs typeface="+mj-cs"/>
              </a:rPr>
              <a:t>Other methods: Hierarchical clustering &amp; Cosine Similarity </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Tree>
    <p:extLst>
      <p:ext uri="{BB962C8B-B14F-4D97-AF65-F5344CB8AC3E}">
        <p14:creationId xmlns:p14="http://schemas.microsoft.com/office/powerpoint/2010/main" val="368104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Outline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31825" y="933344"/>
            <a:ext cx="11241923" cy="702628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4400" b="1" dirty="0">
                <a:latin typeface="+mj-lt"/>
                <a:ea typeface="+mj-ea"/>
                <a:cs typeface="+mj-cs"/>
              </a:rPr>
              <a:t>Problem </a:t>
            </a:r>
          </a:p>
          <a:p>
            <a:pPr marL="457200" indent="-457200">
              <a:lnSpc>
                <a:spcPct val="150000"/>
              </a:lnSpc>
              <a:buFont typeface="Arial" panose="020B0604020202020204" pitchFamily="34" charset="0"/>
              <a:buChar char="•"/>
            </a:pPr>
            <a:r>
              <a:rPr lang="en-US" altLang="ja-JP" sz="4400" b="1" dirty="0">
                <a:latin typeface="+mj-lt"/>
                <a:ea typeface="+mj-ea"/>
                <a:cs typeface="+mj-cs"/>
              </a:rPr>
              <a:t>Methods </a:t>
            </a:r>
          </a:p>
          <a:p>
            <a:pPr marL="457200" indent="-457200">
              <a:lnSpc>
                <a:spcPct val="150000"/>
              </a:lnSpc>
              <a:buFont typeface="Arial" panose="020B0604020202020204" pitchFamily="34" charset="0"/>
              <a:buChar char="•"/>
            </a:pPr>
            <a:r>
              <a:rPr lang="en-US" altLang="ja-JP" sz="4400" b="1" dirty="0">
                <a:latin typeface="+mj-lt"/>
                <a:ea typeface="+mj-ea"/>
                <a:cs typeface="+mj-cs"/>
              </a:rPr>
              <a:t>Results</a:t>
            </a:r>
          </a:p>
          <a:p>
            <a:pPr marL="457200" indent="-457200">
              <a:lnSpc>
                <a:spcPct val="150000"/>
              </a:lnSpc>
              <a:buFont typeface="Arial" panose="020B0604020202020204" pitchFamily="34" charset="0"/>
              <a:buChar char="•"/>
            </a:pPr>
            <a:r>
              <a:rPr lang="en-US" altLang="ja-JP" sz="4400" b="1" dirty="0">
                <a:latin typeface="+mj-lt"/>
                <a:ea typeface="+mj-ea"/>
                <a:cs typeface="+mj-cs"/>
              </a:rPr>
              <a:t>Conclusion</a:t>
            </a:r>
          </a:p>
          <a:p>
            <a:pPr marL="457200" indent="-457200">
              <a:lnSpc>
                <a:spcPct val="150000"/>
              </a:lnSpc>
              <a:buFont typeface="Arial" panose="020B0604020202020204" pitchFamily="34" charset="0"/>
              <a:buChar char="•"/>
            </a:pPr>
            <a:r>
              <a:rPr lang="en-US" altLang="ja-JP" sz="4400" b="1" dirty="0">
                <a:latin typeface="+mj-lt"/>
                <a:ea typeface="+mj-ea"/>
                <a:cs typeface="+mj-cs"/>
              </a:rPr>
              <a:t>Discussion</a:t>
            </a:r>
          </a:p>
          <a:p>
            <a:pPr>
              <a:lnSpc>
                <a:spcPct val="150000"/>
              </a:lnSpc>
            </a:pPr>
            <a:endParaRPr lang="en-US" altLang="ja-JP" sz="2800" b="1" dirty="0">
              <a:latin typeface="+mj-lt"/>
              <a:ea typeface="+mj-ea"/>
              <a:cs typeface="+mj-cs"/>
            </a:endParaRPr>
          </a:p>
          <a:p>
            <a:pPr marL="457200" indent="-457200">
              <a:lnSpc>
                <a:spcPct val="150000"/>
              </a:lnSpc>
              <a:buFont typeface="Arial" panose="020B0604020202020204" pitchFamily="34" charset="0"/>
              <a:buChar char="•"/>
            </a:pPr>
            <a:endParaRPr lang="en-US" altLang="ja-JP" sz="2800" b="1" dirty="0">
              <a:latin typeface="+mj-lt"/>
              <a:ea typeface="+mj-ea"/>
              <a:cs typeface="+mj-cs"/>
            </a:endParaRP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Tree>
    <p:extLst>
      <p:ext uri="{BB962C8B-B14F-4D97-AF65-F5344CB8AC3E}">
        <p14:creationId xmlns:p14="http://schemas.microsoft.com/office/powerpoint/2010/main" val="1598623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Reference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31825" y="919603"/>
            <a:ext cx="11241923" cy="656314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ja-JP" dirty="0">
                <a:latin typeface="Times New Roman" panose="02020603050405020304" pitchFamily="18" charset="0"/>
                <a:ea typeface="+mj-ea"/>
                <a:cs typeface="Times New Roman" panose="02020603050405020304" pitchFamily="18" charset="0"/>
              </a:rPr>
              <a:t>Cincinnati, U. o. (n.d.). K-means Cluster Analysis. Retrieved from UC Business Analytics R Programming Guide: https://uc-r.github.io/kmeans_clustering</a:t>
            </a:r>
          </a:p>
          <a:p>
            <a:pPr marL="285750" indent="-285750">
              <a:lnSpc>
                <a:spcPct val="200000"/>
              </a:lnSpc>
              <a:buFont typeface="Arial" panose="020B0604020202020204" pitchFamily="34" charset="0"/>
              <a:buChar char="•"/>
            </a:pPr>
            <a:r>
              <a:rPr lang="en-US" altLang="ja-JP" dirty="0" err="1">
                <a:latin typeface="Times New Roman" panose="02020603050405020304" pitchFamily="18" charset="0"/>
                <a:ea typeface="+mj-ea"/>
                <a:cs typeface="Times New Roman" panose="02020603050405020304" pitchFamily="18" charset="0"/>
              </a:rPr>
              <a:t>Dhendra</a:t>
            </a:r>
            <a:r>
              <a:rPr lang="en-US" altLang="ja-JP" dirty="0">
                <a:latin typeface="Times New Roman" panose="02020603050405020304" pitchFamily="18" charset="0"/>
                <a:ea typeface="+mj-ea"/>
                <a:cs typeface="Times New Roman" panose="02020603050405020304" pitchFamily="18" charset="0"/>
              </a:rPr>
              <a:t>, M., </a:t>
            </a:r>
            <a:r>
              <a:rPr lang="en-US" altLang="ja-JP" dirty="0" err="1">
                <a:latin typeface="Times New Roman" panose="02020603050405020304" pitchFamily="18" charset="0"/>
                <a:ea typeface="+mj-ea"/>
                <a:cs typeface="Times New Roman" panose="02020603050405020304" pitchFamily="18" charset="0"/>
              </a:rPr>
              <a:t>Sunarna</a:t>
            </a:r>
            <a:r>
              <a:rPr lang="en-US" altLang="ja-JP" dirty="0">
                <a:latin typeface="Times New Roman" panose="02020603050405020304" pitchFamily="18" charset="0"/>
                <a:ea typeface="+mj-ea"/>
                <a:cs typeface="Times New Roman" panose="02020603050405020304" pitchFamily="18" charset="0"/>
              </a:rPr>
              <a:t>, H. H., &amp; Wijaya, E. (2018). The Determination of Cluster Number at k-Mean Using Elbow Method and Purity Evaluation on Headline News. In 2018 International Seminar on Application for Technology of Information and Communication, Semarang, Indonesia (pp. 533-538).</a:t>
            </a:r>
          </a:p>
          <a:p>
            <a:pPr marL="285750" indent="-285750">
              <a:lnSpc>
                <a:spcPct val="200000"/>
              </a:lnSpc>
              <a:buFont typeface="Arial" panose="020B0604020202020204" pitchFamily="34" charset="0"/>
              <a:buChar char="•"/>
            </a:pPr>
            <a:r>
              <a:rPr lang="en-US" altLang="ja-JP" dirty="0" err="1">
                <a:latin typeface="Times New Roman" panose="02020603050405020304" pitchFamily="18" charset="0"/>
                <a:ea typeface="+mj-ea"/>
                <a:cs typeface="Times New Roman" panose="02020603050405020304" pitchFamily="18" charset="0"/>
              </a:rPr>
              <a:t>Huming</a:t>
            </a:r>
            <a:r>
              <a:rPr lang="en-US" altLang="ja-JP" dirty="0">
                <a:latin typeface="Times New Roman" panose="02020603050405020304" pitchFamily="18" charset="0"/>
                <a:ea typeface="+mj-ea"/>
                <a:cs typeface="Times New Roman" panose="02020603050405020304" pitchFamily="18" charset="0"/>
              </a:rPr>
              <a:t>, G. (2010). A Hotel Recommendation System Based on Collaborative Filtering and </a:t>
            </a:r>
            <a:r>
              <a:rPr lang="en-US" altLang="ja-JP" dirty="0" err="1">
                <a:latin typeface="Times New Roman" panose="02020603050405020304" pitchFamily="18" charset="0"/>
                <a:ea typeface="+mj-ea"/>
                <a:cs typeface="Times New Roman" panose="02020603050405020304" pitchFamily="18" charset="0"/>
              </a:rPr>
              <a:t>Rankboost</a:t>
            </a:r>
            <a:r>
              <a:rPr lang="en-US" altLang="ja-JP" dirty="0">
                <a:latin typeface="Times New Roman" panose="02020603050405020304" pitchFamily="18" charset="0"/>
                <a:ea typeface="+mj-ea"/>
                <a:cs typeface="Times New Roman" panose="02020603050405020304" pitchFamily="18" charset="0"/>
              </a:rPr>
              <a:t> Algorithm. Retrieved from IEEE Xplore: https://ieeexplore.ieee.org/abstract/document/5474286</a:t>
            </a:r>
          </a:p>
          <a:p>
            <a:pPr marL="285750" indent="-285750">
              <a:lnSpc>
                <a:spcPct val="200000"/>
              </a:lnSpc>
              <a:buFont typeface="Arial" panose="020B0604020202020204" pitchFamily="34" charset="0"/>
              <a:buChar char="•"/>
            </a:pPr>
            <a:r>
              <a:rPr lang="en-US" altLang="ja-JP" dirty="0">
                <a:latin typeface="Times New Roman" panose="02020603050405020304" pitchFamily="18" charset="0"/>
                <a:ea typeface="+mj-ea"/>
                <a:cs typeface="Times New Roman" panose="02020603050405020304" pitchFamily="18" charset="0"/>
              </a:rPr>
              <a:t>Shi, X. (2008). A Personalized Recommender Integrating Item-Based and User-Based Collaborative Filtering. Retrieved from IEEE Xplore: https://ieeexplore.ieee.org/abstract/document/5117479/citations#citations</a:t>
            </a:r>
          </a:p>
          <a:p>
            <a:pPr marL="285750" indent="-285750">
              <a:lnSpc>
                <a:spcPct val="200000"/>
              </a:lnSpc>
              <a:buFont typeface="Arial" panose="020B0604020202020204" pitchFamily="34" charset="0"/>
              <a:buChar char="•"/>
            </a:pPr>
            <a:r>
              <a:rPr lang="en-US" altLang="ja-JP" dirty="0">
                <a:latin typeface="Times New Roman" panose="02020603050405020304" pitchFamily="18" charset="0"/>
                <a:ea typeface="+mj-ea"/>
                <a:cs typeface="Times New Roman" panose="02020603050405020304" pitchFamily="18" charset="0"/>
              </a:rPr>
              <a:t>Wichern, J. R. (2008). Applied Multivariate Statistical Analysis, 6th Edition</a:t>
            </a:r>
            <a:r>
              <a:rPr lang="en-US" altLang="ja-JP" sz="1400" dirty="0">
                <a:latin typeface="Times New Roman" panose="02020603050405020304" pitchFamily="18" charset="0"/>
                <a:ea typeface="+mj-ea"/>
                <a:cs typeface="Times New Roman" panose="02020603050405020304" pitchFamily="18" charset="0"/>
              </a:rPr>
              <a:t>. </a:t>
            </a:r>
          </a:p>
          <a:p>
            <a:pPr>
              <a:lnSpc>
                <a:spcPct val="150000"/>
              </a:lnSpc>
            </a:pPr>
            <a:endParaRPr lang="en-US" altLang="ja-JP" sz="1400" dirty="0">
              <a:latin typeface="Times New Roman" panose="02020603050405020304" pitchFamily="18" charset="0"/>
              <a:ea typeface="+mj-ea"/>
              <a:cs typeface="Times New Roman" panose="02020603050405020304" pitchFamily="18" charset="0"/>
            </a:endParaRPr>
          </a:p>
          <a:p>
            <a:pPr>
              <a:lnSpc>
                <a:spcPct val="150000"/>
              </a:lnSpc>
            </a:pPr>
            <a:endParaRPr lang="en-US" altLang="ja-JP" sz="1400" dirty="0">
              <a:latin typeface="Times New Roman" panose="02020603050405020304" pitchFamily="18" charset="0"/>
              <a:ea typeface="+mj-ea"/>
              <a:cs typeface="Times New Roman" panose="02020603050405020304" pitchFamily="18" charset="0"/>
            </a:endParaRPr>
          </a:p>
          <a:p>
            <a:pPr marL="457200" indent="-457200">
              <a:lnSpc>
                <a:spcPct val="150000"/>
              </a:lnSpc>
              <a:buFont typeface="Arial" panose="020B0604020202020204" pitchFamily="34" charset="0"/>
              <a:buChar char="•"/>
            </a:pPr>
            <a:endParaRPr lang="en-US" altLang="ja-JP" sz="14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3763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NAME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3016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TEXT</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pic>
        <p:nvPicPr>
          <p:cNvPr id="6146" name="Picture 2" descr="Free Google Thank You Slide &amp; PowerPoint Templates">
            <a:extLst>
              <a:ext uri="{FF2B5EF4-FFF2-40B4-BE49-F238E27FC236}">
                <a16:creationId xmlns:a16="http://schemas.microsoft.com/office/drawing/2014/main" id="{E736856F-472E-3CE7-A64B-93ABC8083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97A7B5F-8252-9AB2-B43E-5F04F71335E4}"/>
              </a:ext>
            </a:extLst>
          </p:cNvPr>
          <p:cNvPicPr>
            <a:picLocks noChangeAspect="1"/>
          </p:cNvPicPr>
          <p:nvPr/>
        </p:nvPicPr>
        <p:blipFill>
          <a:blip r:embed="rId4"/>
          <a:stretch>
            <a:fillRect/>
          </a:stretch>
        </p:blipFill>
        <p:spPr>
          <a:xfrm>
            <a:off x="0" y="5191686"/>
            <a:ext cx="1666314" cy="1666314"/>
          </a:xfrm>
          <a:prstGeom prst="rect">
            <a:avLst/>
          </a:prstGeom>
        </p:spPr>
      </p:pic>
      <p:sp>
        <p:nvSpPr>
          <p:cNvPr id="3" name="TextBox 2">
            <a:extLst>
              <a:ext uri="{FF2B5EF4-FFF2-40B4-BE49-F238E27FC236}">
                <a16:creationId xmlns:a16="http://schemas.microsoft.com/office/drawing/2014/main" id="{CC2868AB-C25E-E932-BCC6-397ABDBD159E}"/>
              </a:ext>
            </a:extLst>
          </p:cNvPr>
          <p:cNvSpPr txBox="1"/>
          <p:nvPr/>
        </p:nvSpPr>
        <p:spPr>
          <a:xfrm>
            <a:off x="2152592" y="6335102"/>
            <a:ext cx="4037309" cy="461665"/>
          </a:xfrm>
          <a:prstGeom prst="rect">
            <a:avLst/>
          </a:prstGeom>
          <a:noFill/>
        </p:spPr>
        <p:txBody>
          <a:bodyPr wrap="square" rtlCol="0">
            <a:spAutoFit/>
          </a:bodyPr>
          <a:lstStyle/>
          <a:p>
            <a:r>
              <a:rPr kumimoji="1" lang="en-US" altLang="ja-JP" sz="2400" b="1" dirty="0">
                <a:latin typeface="Times New Roman" panose="02020603050405020304" pitchFamily="18" charset="0"/>
                <a:cs typeface="Times New Roman" panose="02020603050405020304" pitchFamily="18" charset="0"/>
              </a:rPr>
              <a:t>R code is here</a:t>
            </a:r>
            <a:endParaRPr kumimoji="1" lang="ja-JP" altLang="en-US" sz="2400" b="1"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6BA1D39F-5C37-A153-C804-EA891A0A2340}"/>
              </a:ext>
            </a:extLst>
          </p:cNvPr>
          <p:cNvSpPr/>
          <p:nvPr/>
        </p:nvSpPr>
        <p:spPr>
          <a:xfrm rot="10800000">
            <a:off x="1765134" y="6455593"/>
            <a:ext cx="387458" cy="2206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0928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NAME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3016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TEXT</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Tree>
    <p:extLst>
      <p:ext uri="{BB962C8B-B14F-4D97-AF65-F5344CB8AC3E}">
        <p14:creationId xmlns:p14="http://schemas.microsoft.com/office/powerpoint/2010/main" val="2031426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NAME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3016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TEXT</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pic>
        <p:nvPicPr>
          <p:cNvPr id="3" name="Picture 2">
            <a:extLst>
              <a:ext uri="{FF2B5EF4-FFF2-40B4-BE49-F238E27FC236}">
                <a16:creationId xmlns:a16="http://schemas.microsoft.com/office/drawing/2014/main" id="{A3CBDCB8-8534-FBA3-C304-80BDFE2FE50F}"/>
              </a:ext>
            </a:extLst>
          </p:cNvPr>
          <p:cNvPicPr>
            <a:picLocks noChangeAspect="1"/>
          </p:cNvPicPr>
          <p:nvPr/>
        </p:nvPicPr>
        <p:blipFill>
          <a:blip r:embed="rId3"/>
          <a:stretch>
            <a:fillRect/>
          </a:stretch>
        </p:blipFill>
        <p:spPr>
          <a:xfrm>
            <a:off x="2108351" y="2369147"/>
            <a:ext cx="7136388" cy="3659789"/>
          </a:xfrm>
          <a:prstGeom prst="rect">
            <a:avLst/>
          </a:prstGeom>
        </p:spPr>
      </p:pic>
    </p:spTree>
    <p:extLst>
      <p:ext uri="{BB962C8B-B14F-4D97-AF65-F5344CB8AC3E}">
        <p14:creationId xmlns:p14="http://schemas.microsoft.com/office/powerpoint/2010/main" val="370577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Problem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D5CA012-72B5-4209-A463-D4A768F67127}"/>
              </a:ext>
            </a:extLst>
          </p:cNvPr>
          <p:cNvSpPr txBox="1"/>
          <p:nvPr/>
        </p:nvSpPr>
        <p:spPr>
          <a:xfrm>
            <a:off x="370514" y="1076122"/>
            <a:ext cx="12425352" cy="2890215"/>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ja-JP" sz="3200" b="1" dirty="0">
                <a:latin typeface="+mj-lt"/>
                <a:ea typeface="+mj-ea"/>
                <a:cs typeface="+mj-cs"/>
              </a:rPr>
              <a:t>The technology of the Tourism industry </a:t>
            </a:r>
          </a:p>
          <a:p>
            <a:pPr marL="457200" indent="-457200">
              <a:lnSpc>
                <a:spcPct val="200000"/>
              </a:lnSpc>
              <a:buFont typeface="Arial" panose="020B0604020202020204" pitchFamily="34" charset="0"/>
              <a:buChar char="•"/>
            </a:pPr>
            <a:r>
              <a:rPr lang="en-US" altLang="ja-JP" sz="3200" b="1" dirty="0">
                <a:latin typeface="+mj-lt"/>
                <a:ea typeface="+mj-ea"/>
                <a:cs typeface="+mj-cs"/>
              </a:rPr>
              <a:t>Million reviews on several websites</a:t>
            </a:r>
          </a:p>
          <a:p>
            <a:pPr marL="457200" indent="-457200">
              <a:lnSpc>
                <a:spcPct val="200000"/>
              </a:lnSpc>
              <a:buFont typeface="Arial" panose="020B0604020202020204" pitchFamily="34" charset="0"/>
              <a:buChar char="•"/>
            </a:pPr>
            <a:r>
              <a:rPr lang="en-US" altLang="ja-JP" sz="3200" b="1" dirty="0">
                <a:latin typeface="+mj-lt"/>
                <a:ea typeface="+mj-ea"/>
                <a:cs typeface="+mj-cs"/>
              </a:rPr>
              <a:t>Everyone has different travel </a:t>
            </a:r>
            <a:r>
              <a:rPr lang="en-US" altLang="ja-JP" sz="3200" b="1" u="sng" dirty="0">
                <a:latin typeface="+mj-lt"/>
                <a:ea typeface="+mj-ea"/>
                <a:cs typeface="+mj-cs"/>
              </a:rPr>
              <a:t>preferences</a:t>
            </a:r>
            <a:endParaRPr lang="en-US" altLang="ja-JP" sz="3200" b="1" dirty="0">
              <a:latin typeface="+mj-lt"/>
              <a:ea typeface="+mj-ea"/>
              <a:cs typeface="+mj-cs"/>
            </a:endParaRPr>
          </a:p>
        </p:txBody>
      </p:sp>
      <p:sp>
        <p:nvSpPr>
          <p:cNvPr id="5" name="TextBox 4">
            <a:extLst>
              <a:ext uri="{FF2B5EF4-FFF2-40B4-BE49-F238E27FC236}">
                <a16:creationId xmlns:a16="http://schemas.microsoft.com/office/drawing/2014/main" id="{DBB65784-88EB-59B2-CDDC-58845507A573}"/>
              </a:ext>
            </a:extLst>
          </p:cNvPr>
          <p:cNvSpPr txBox="1"/>
          <p:nvPr/>
        </p:nvSpPr>
        <p:spPr>
          <a:xfrm>
            <a:off x="370514" y="4713441"/>
            <a:ext cx="11767243" cy="920252"/>
          </a:xfrm>
          <a:prstGeom prst="rect">
            <a:avLst/>
          </a:prstGeom>
          <a:noFill/>
        </p:spPr>
        <p:txBody>
          <a:bodyPr wrap="square">
            <a:spAutoFit/>
          </a:bodyPr>
          <a:lstStyle/>
          <a:p>
            <a:pPr>
              <a:lnSpc>
                <a:spcPct val="200000"/>
              </a:lnSpc>
            </a:pPr>
            <a:r>
              <a:rPr lang="en-US" altLang="ja-JP" sz="3200" b="1" i="1" dirty="0">
                <a:latin typeface="+mj-lt"/>
                <a:ea typeface="+mj-ea"/>
                <a:cs typeface="+mj-cs"/>
              </a:rPr>
              <a:t>GOAL</a:t>
            </a:r>
            <a:r>
              <a:rPr lang="en-US" altLang="ja-JP" sz="3200" b="1" dirty="0">
                <a:latin typeface="+mj-lt"/>
                <a:ea typeface="+mj-ea"/>
                <a:cs typeface="+mj-cs"/>
              </a:rPr>
              <a:t>: Help people decide to select destinations</a:t>
            </a:r>
            <a:endParaRPr lang="ja-JP" altLang="en-US" sz="3200" b="1" dirty="0">
              <a:latin typeface="+mj-lt"/>
              <a:ea typeface="+mj-ea"/>
              <a:cs typeface="+mj-cs"/>
            </a:endParaRPr>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Dataset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D5CA012-72B5-4209-A463-D4A768F67127}"/>
              </a:ext>
            </a:extLst>
          </p:cNvPr>
          <p:cNvSpPr txBox="1"/>
          <p:nvPr/>
        </p:nvSpPr>
        <p:spPr>
          <a:xfrm>
            <a:off x="0" y="1043759"/>
            <a:ext cx="12105575" cy="259430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TripAdvisor.com (the University of California Irvine)</a:t>
            </a:r>
          </a:p>
          <a:p>
            <a:pPr marL="457200" indent="-457200">
              <a:lnSpc>
                <a:spcPct val="150000"/>
              </a:lnSpc>
              <a:buFont typeface="Arial" panose="020B0604020202020204" pitchFamily="34" charset="0"/>
              <a:buChar char="•"/>
            </a:pPr>
            <a:r>
              <a:rPr lang="en-US" altLang="ja-JP" sz="2800" b="1" dirty="0">
                <a:latin typeface="+mj-lt"/>
                <a:ea typeface="+mj-ea"/>
                <a:cs typeface="+mj-cs"/>
              </a:rPr>
              <a:t>Reviews of destinations in 10 categories across East Asia</a:t>
            </a:r>
          </a:p>
          <a:p>
            <a:pPr marL="457200" indent="-457200">
              <a:lnSpc>
                <a:spcPct val="150000"/>
              </a:lnSpc>
              <a:buFont typeface="Arial" panose="020B0604020202020204" pitchFamily="34" charset="0"/>
              <a:buChar char="•"/>
            </a:pPr>
            <a:r>
              <a:rPr lang="en-US" altLang="ja-JP" sz="2800" b="1" dirty="0">
                <a:latin typeface="+mj-lt"/>
                <a:ea typeface="+mj-ea"/>
                <a:cs typeface="+mj-cs"/>
              </a:rPr>
              <a:t>980 unique user-id </a:t>
            </a:r>
          </a:p>
          <a:p>
            <a:pPr marL="457200" indent="-457200">
              <a:lnSpc>
                <a:spcPct val="150000"/>
              </a:lnSpc>
              <a:buFont typeface="Arial" panose="020B0604020202020204" pitchFamily="34" charset="0"/>
              <a:buChar char="•"/>
            </a:pPr>
            <a:r>
              <a:rPr lang="en-US" altLang="ja-JP" sz="2800" b="1" dirty="0">
                <a:latin typeface="+mj-lt"/>
                <a:ea typeface="+mj-ea"/>
                <a:cs typeface="+mj-cs"/>
              </a:rPr>
              <a:t>Excellent (4), Very Good (3), Average (2), Poor (1), and Terrible (0)</a:t>
            </a:r>
          </a:p>
        </p:txBody>
      </p:sp>
      <p:pic>
        <p:nvPicPr>
          <p:cNvPr id="1028" name="Picture 4" descr="Vertical dots - Free shapes icons">
            <a:extLst>
              <a:ext uri="{FF2B5EF4-FFF2-40B4-BE49-F238E27FC236}">
                <a16:creationId xmlns:a16="http://schemas.microsoft.com/office/drawing/2014/main" id="{767525E9-5C5F-692A-C413-5BDFDAD03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2602" y="5544056"/>
            <a:ext cx="540370" cy="540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4556A2D-1514-CA50-C0A7-15026E665CA7}"/>
              </a:ext>
            </a:extLst>
          </p:cNvPr>
          <p:cNvPicPr>
            <a:picLocks noChangeAspect="1"/>
          </p:cNvPicPr>
          <p:nvPr/>
        </p:nvPicPr>
        <p:blipFill>
          <a:blip r:embed="rId4"/>
          <a:stretch>
            <a:fillRect/>
          </a:stretch>
        </p:blipFill>
        <p:spPr>
          <a:xfrm>
            <a:off x="0" y="4158919"/>
            <a:ext cx="12192000" cy="1234314"/>
          </a:xfrm>
          <a:prstGeom prst="rect">
            <a:avLst/>
          </a:prstGeom>
        </p:spPr>
      </p:pic>
      <p:pic>
        <p:nvPicPr>
          <p:cNvPr id="10" name="Picture 9">
            <a:extLst>
              <a:ext uri="{FF2B5EF4-FFF2-40B4-BE49-F238E27FC236}">
                <a16:creationId xmlns:a16="http://schemas.microsoft.com/office/drawing/2014/main" id="{1854348D-1A6F-1F7A-98DF-1DB142893A4C}"/>
              </a:ext>
            </a:extLst>
          </p:cNvPr>
          <p:cNvPicPr>
            <a:picLocks noChangeAspect="1"/>
          </p:cNvPicPr>
          <p:nvPr/>
        </p:nvPicPr>
        <p:blipFill>
          <a:blip r:embed="rId5"/>
          <a:stretch>
            <a:fillRect/>
          </a:stretch>
        </p:blipFill>
        <p:spPr>
          <a:xfrm>
            <a:off x="0" y="6235249"/>
            <a:ext cx="12192000" cy="609183"/>
          </a:xfrm>
          <a:prstGeom prst="rect">
            <a:avLst/>
          </a:prstGeom>
        </p:spPr>
      </p:pic>
    </p:spTree>
    <p:extLst>
      <p:ext uri="{BB962C8B-B14F-4D97-AF65-F5344CB8AC3E}">
        <p14:creationId xmlns:p14="http://schemas.microsoft.com/office/powerpoint/2010/main" val="305717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69BEB08-FDE6-1DFA-31DD-F2F29DC070CC}"/>
              </a:ext>
            </a:extLst>
          </p:cNvPr>
          <p:cNvSpPr txBox="1"/>
          <p:nvPr/>
        </p:nvSpPr>
        <p:spPr>
          <a:xfrm>
            <a:off x="4086225" y="-157481"/>
            <a:ext cx="4444589" cy="735779"/>
          </a:xfrm>
          <a:prstGeom prst="rect">
            <a:avLst/>
          </a:prstGeom>
          <a:noFill/>
        </p:spPr>
        <p:txBody>
          <a:bodyPr wrap="square">
            <a:spAutoFit/>
          </a:bodyPr>
          <a:lstStyle/>
          <a:p>
            <a:pPr>
              <a:lnSpc>
                <a:spcPct val="150000"/>
              </a:lnSpc>
            </a:pPr>
            <a:r>
              <a:rPr lang="en-US" altLang="ja-JP" sz="3200" b="1" dirty="0">
                <a:latin typeface="+mj-lt"/>
                <a:ea typeface="+mj-ea"/>
                <a:cs typeface="+mj-cs"/>
              </a:rPr>
              <a:t>Descriptive statistics</a:t>
            </a:r>
          </a:p>
        </p:txBody>
      </p:sp>
      <p:pic>
        <p:nvPicPr>
          <p:cNvPr id="9" name="Picture 8">
            <a:extLst>
              <a:ext uri="{FF2B5EF4-FFF2-40B4-BE49-F238E27FC236}">
                <a16:creationId xmlns:a16="http://schemas.microsoft.com/office/drawing/2014/main" id="{664BB376-2ED9-17DC-8395-CB007CFF71F2}"/>
              </a:ext>
            </a:extLst>
          </p:cNvPr>
          <p:cNvPicPr>
            <a:picLocks noChangeAspect="1"/>
          </p:cNvPicPr>
          <p:nvPr/>
        </p:nvPicPr>
        <p:blipFill>
          <a:blip r:embed="rId3"/>
          <a:stretch>
            <a:fillRect/>
          </a:stretch>
        </p:blipFill>
        <p:spPr>
          <a:xfrm>
            <a:off x="394082" y="601946"/>
            <a:ext cx="11142824" cy="5693413"/>
          </a:xfrm>
          <a:prstGeom prst="rect">
            <a:avLst/>
          </a:prstGeom>
        </p:spPr>
      </p:pic>
      <p:sp>
        <p:nvSpPr>
          <p:cNvPr id="16" name="TextBox 15">
            <a:extLst>
              <a:ext uri="{FF2B5EF4-FFF2-40B4-BE49-F238E27FC236}">
                <a16:creationId xmlns:a16="http://schemas.microsoft.com/office/drawing/2014/main" id="{A08CE7F9-79C3-8E24-C49F-A53325155237}"/>
              </a:ext>
            </a:extLst>
          </p:cNvPr>
          <p:cNvSpPr txBox="1"/>
          <p:nvPr/>
        </p:nvSpPr>
        <p:spPr>
          <a:xfrm>
            <a:off x="10340081" y="1691971"/>
            <a:ext cx="2063692" cy="368250"/>
          </a:xfrm>
          <a:prstGeom prst="rect">
            <a:avLst/>
          </a:prstGeom>
          <a:noFill/>
        </p:spPr>
        <p:txBody>
          <a:bodyPr wrap="square" rtlCol="0">
            <a:spAutoFit/>
          </a:bodyPr>
          <a:lstStyle/>
          <a:p>
            <a:r>
              <a:rPr kumimoji="1" lang="en-US" altLang="ja-JP" b="1" dirty="0">
                <a:solidFill>
                  <a:schemeClr val="accent6"/>
                </a:solidFill>
                <a:latin typeface="Arial" panose="020B0604020202020204" pitchFamily="34" charset="0"/>
                <a:cs typeface="Arial" panose="020B0604020202020204" pitchFamily="34" charset="0"/>
              </a:rPr>
              <a:t>(0.0189)</a:t>
            </a:r>
            <a:endParaRPr kumimoji="1" lang="ja-JP" altLang="en-US" b="1" dirty="0">
              <a:solidFill>
                <a:schemeClr val="accent6"/>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2F7D4E68-5DA5-3393-00EC-6DFF59A97803}"/>
              </a:ext>
            </a:extLst>
          </p:cNvPr>
          <p:cNvSpPr txBox="1"/>
          <p:nvPr/>
        </p:nvSpPr>
        <p:spPr>
          <a:xfrm>
            <a:off x="10340081" y="2182110"/>
            <a:ext cx="2063692" cy="368250"/>
          </a:xfrm>
          <a:prstGeom prst="rect">
            <a:avLst/>
          </a:prstGeom>
          <a:noFill/>
        </p:spPr>
        <p:txBody>
          <a:bodyPr wrap="square" rtlCol="0">
            <a:spAutoFit/>
          </a:bodyPr>
          <a:lstStyle/>
          <a:p>
            <a:r>
              <a:rPr kumimoji="1" lang="en-US" altLang="ja-JP" b="1" dirty="0">
                <a:solidFill>
                  <a:schemeClr val="accent6"/>
                </a:solidFill>
                <a:latin typeface="Arial" panose="020B0604020202020204" pitchFamily="34" charset="0"/>
                <a:cs typeface="Arial" panose="020B0604020202020204" pitchFamily="34" charset="0"/>
              </a:rPr>
              <a:t>(0.1032)</a:t>
            </a:r>
            <a:endParaRPr kumimoji="1" lang="ja-JP" altLang="en-US" b="1" dirty="0">
              <a:solidFill>
                <a:schemeClr val="accent6"/>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BFD34CC7-3BED-B748-E65D-ED4069EADD23}"/>
              </a:ext>
            </a:extLst>
          </p:cNvPr>
          <p:cNvSpPr txBox="1"/>
          <p:nvPr/>
        </p:nvSpPr>
        <p:spPr>
          <a:xfrm>
            <a:off x="7498968" y="2724079"/>
            <a:ext cx="2063692" cy="368250"/>
          </a:xfrm>
          <a:prstGeom prst="rect">
            <a:avLst/>
          </a:prstGeom>
          <a:noFill/>
        </p:spPr>
        <p:txBody>
          <a:bodyPr wrap="square" rtlCol="0">
            <a:spAutoFit/>
          </a:bodyPr>
          <a:lstStyle/>
          <a:p>
            <a:r>
              <a:rPr kumimoji="1" lang="en-US" altLang="ja-JP" b="1" dirty="0">
                <a:solidFill>
                  <a:schemeClr val="accent6"/>
                </a:solidFill>
                <a:latin typeface="Arial" panose="020B0604020202020204" pitchFamily="34" charset="0"/>
                <a:cs typeface="Arial" panose="020B0604020202020204" pitchFamily="34" charset="0"/>
              </a:rPr>
              <a:t>(0.2911)</a:t>
            </a:r>
            <a:endParaRPr kumimoji="1" lang="ja-JP" altLang="en-US" b="1" dirty="0">
              <a:solidFill>
                <a:schemeClr val="accent6"/>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18B912D1-471A-646D-E1CE-AAF725EDA288}"/>
              </a:ext>
            </a:extLst>
          </p:cNvPr>
          <p:cNvSpPr txBox="1"/>
          <p:nvPr/>
        </p:nvSpPr>
        <p:spPr>
          <a:xfrm>
            <a:off x="6755863" y="3242611"/>
            <a:ext cx="2063692" cy="368250"/>
          </a:xfrm>
          <a:prstGeom prst="rect">
            <a:avLst/>
          </a:prstGeom>
          <a:noFill/>
        </p:spPr>
        <p:txBody>
          <a:bodyPr wrap="square" rtlCol="0">
            <a:spAutoFit/>
          </a:bodyPr>
          <a:lstStyle/>
          <a:p>
            <a:r>
              <a:rPr kumimoji="1" lang="en-US" altLang="ja-JP" b="1" dirty="0">
                <a:solidFill>
                  <a:schemeClr val="accent6"/>
                </a:solidFill>
                <a:latin typeface="Arial" panose="020B0604020202020204" pitchFamily="34" charset="0"/>
                <a:cs typeface="Arial" panose="020B0604020202020204" pitchFamily="34" charset="0"/>
              </a:rPr>
              <a:t>(0.1329)</a:t>
            </a:r>
            <a:endParaRPr kumimoji="1" lang="ja-JP" altLang="en-US" b="1" dirty="0">
              <a:solidFill>
                <a:schemeClr val="accent6"/>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13FD17F6-2A3E-E76E-5AAE-F8A66C3E864F}"/>
              </a:ext>
            </a:extLst>
          </p:cNvPr>
          <p:cNvSpPr txBox="1"/>
          <p:nvPr/>
        </p:nvSpPr>
        <p:spPr>
          <a:xfrm>
            <a:off x="11326321" y="1157632"/>
            <a:ext cx="2063692" cy="368250"/>
          </a:xfrm>
          <a:prstGeom prst="rect">
            <a:avLst/>
          </a:prstGeom>
          <a:noFill/>
        </p:spPr>
        <p:txBody>
          <a:bodyPr wrap="square" rtlCol="0">
            <a:spAutoFit/>
          </a:bodyPr>
          <a:lstStyle/>
          <a:p>
            <a:r>
              <a:rPr kumimoji="1" lang="en-US" altLang="ja-JP" b="1" dirty="0">
                <a:solidFill>
                  <a:schemeClr val="accent6"/>
                </a:solidFill>
                <a:latin typeface="Arial" panose="020B0604020202020204" pitchFamily="34" charset="0"/>
                <a:cs typeface="Arial" panose="020B0604020202020204" pitchFamily="34" charset="0"/>
              </a:rPr>
              <a:t>(0.006)</a:t>
            </a:r>
            <a:endParaRPr kumimoji="1" lang="ja-JP" altLang="en-US" b="1" dirty="0">
              <a:solidFill>
                <a:schemeClr val="accent6"/>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A5EFDEF-D0E3-8386-9328-38D5D3555858}"/>
              </a:ext>
            </a:extLst>
          </p:cNvPr>
          <p:cNvSpPr txBox="1"/>
          <p:nvPr/>
        </p:nvSpPr>
        <p:spPr>
          <a:xfrm>
            <a:off x="6135522" y="3766944"/>
            <a:ext cx="2063692" cy="368250"/>
          </a:xfrm>
          <a:prstGeom prst="rect">
            <a:avLst/>
          </a:prstGeom>
          <a:noFill/>
        </p:spPr>
        <p:txBody>
          <a:bodyPr wrap="square" rtlCol="0">
            <a:spAutoFit/>
          </a:bodyPr>
          <a:lstStyle/>
          <a:p>
            <a:r>
              <a:rPr kumimoji="1" lang="en-US" altLang="ja-JP" b="1" dirty="0">
                <a:solidFill>
                  <a:schemeClr val="accent6"/>
                </a:solidFill>
                <a:latin typeface="Arial" panose="020B0604020202020204" pitchFamily="34" charset="0"/>
                <a:cs typeface="Arial" panose="020B0604020202020204" pitchFamily="34" charset="0"/>
              </a:rPr>
              <a:t>(0.2287)</a:t>
            </a:r>
            <a:endParaRPr kumimoji="1" lang="ja-JP" altLang="en-US" b="1" dirty="0">
              <a:solidFill>
                <a:schemeClr val="accent6"/>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13347CD-49D7-B3F7-1FE4-707A78D00363}"/>
              </a:ext>
            </a:extLst>
          </p:cNvPr>
          <p:cNvSpPr txBox="1"/>
          <p:nvPr/>
        </p:nvSpPr>
        <p:spPr>
          <a:xfrm>
            <a:off x="3856464" y="5902580"/>
            <a:ext cx="2063692" cy="368250"/>
          </a:xfrm>
          <a:prstGeom prst="rect">
            <a:avLst/>
          </a:prstGeom>
          <a:noFill/>
        </p:spPr>
        <p:txBody>
          <a:bodyPr wrap="square" rtlCol="0">
            <a:spAutoFit/>
          </a:bodyPr>
          <a:lstStyle/>
          <a:p>
            <a:r>
              <a:rPr kumimoji="1" lang="en-US" altLang="ja-JP" b="1" dirty="0">
                <a:solidFill>
                  <a:schemeClr val="accent6"/>
                </a:solidFill>
                <a:latin typeface="Arial" panose="020B0604020202020204" pitchFamily="34" charset="0"/>
                <a:cs typeface="Arial" panose="020B0604020202020204" pitchFamily="34" charset="0"/>
              </a:rPr>
              <a:t>(0.07825)</a:t>
            </a:r>
            <a:endParaRPr kumimoji="1" lang="ja-JP" altLang="en-US" b="1" dirty="0">
              <a:solidFill>
                <a:schemeClr val="accent6"/>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D234BB7A-23F6-A7C3-D43E-2836E9690342}"/>
              </a:ext>
            </a:extLst>
          </p:cNvPr>
          <p:cNvSpPr txBox="1"/>
          <p:nvPr/>
        </p:nvSpPr>
        <p:spPr>
          <a:xfrm>
            <a:off x="5193636" y="4358842"/>
            <a:ext cx="2063692" cy="368250"/>
          </a:xfrm>
          <a:prstGeom prst="rect">
            <a:avLst/>
          </a:prstGeom>
          <a:noFill/>
        </p:spPr>
        <p:txBody>
          <a:bodyPr wrap="square" rtlCol="0">
            <a:spAutoFit/>
          </a:bodyPr>
          <a:lstStyle/>
          <a:p>
            <a:r>
              <a:rPr kumimoji="1" lang="en-US" altLang="ja-JP" b="1" dirty="0">
                <a:solidFill>
                  <a:schemeClr val="accent6"/>
                </a:solidFill>
                <a:latin typeface="Arial" panose="020B0604020202020204" pitchFamily="34" charset="0"/>
                <a:cs typeface="Arial" panose="020B0604020202020204" pitchFamily="34" charset="0"/>
              </a:rPr>
              <a:t>(0.6219)</a:t>
            </a:r>
            <a:endParaRPr kumimoji="1" lang="ja-JP" altLang="en-US" b="1" dirty="0">
              <a:solidFill>
                <a:schemeClr val="accent6"/>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4A8C1A88-7E04-00D9-2F1D-A48925D42CEA}"/>
              </a:ext>
            </a:extLst>
          </p:cNvPr>
          <p:cNvSpPr txBox="1"/>
          <p:nvPr/>
        </p:nvSpPr>
        <p:spPr>
          <a:xfrm>
            <a:off x="4933648" y="4864230"/>
            <a:ext cx="2063692" cy="368250"/>
          </a:xfrm>
          <a:prstGeom prst="rect">
            <a:avLst/>
          </a:prstGeom>
          <a:noFill/>
        </p:spPr>
        <p:txBody>
          <a:bodyPr wrap="square" rtlCol="0">
            <a:spAutoFit/>
          </a:bodyPr>
          <a:lstStyle/>
          <a:p>
            <a:r>
              <a:rPr kumimoji="1" lang="en-US" altLang="ja-JP" b="1" dirty="0">
                <a:solidFill>
                  <a:schemeClr val="accent6"/>
                </a:solidFill>
                <a:latin typeface="Arial" panose="020B0604020202020204" pitchFamily="34" charset="0"/>
                <a:cs typeface="Arial" panose="020B0604020202020204" pitchFamily="34" charset="0"/>
              </a:rPr>
              <a:t>(0.1913)</a:t>
            </a:r>
            <a:endParaRPr kumimoji="1" lang="ja-JP" altLang="en-US" b="1" dirty="0">
              <a:solidFill>
                <a:schemeClr val="accent6"/>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02FD9-CDD5-D111-3177-4AA7F0832370}"/>
              </a:ext>
            </a:extLst>
          </p:cNvPr>
          <p:cNvSpPr txBox="1"/>
          <p:nvPr/>
        </p:nvSpPr>
        <p:spPr>
          <a:xfrm>
            <a:off x="4860390" y="5383405"/>
            <a:ext cx="2063692" cy="368250"/>
          </a:xfrm>
          <a:prstGeom prst="rect">
            <a:avLst/>
          </a:prstGeom>
          <a:noFill/>
        </p:spPr>
        <p:txBody>
          <a:bodyPr wrap="square" rtlCol="0">
            <a:spAutoFit/>
          </a:bodyPr>
          <a:lstStyle/>
          <a:p>
            <a:r>
              <a:rPr kumimoji="1" lang="en-US" altLang="ja-JP" b="1" dirty="0">
                <a:solidFill>
                  <a:schemeClr val="accent6"/>
                </a:solidFill>
                <a:latin typeface="Arial" panose="020B0604020202020204" pitchFamily="34" charset="0"/>
                <a:cs typeface="Arial" panose="020B0604020202020204" pitchFamily="34" charset="0"/>
              </a:rPr>
              <a:t>(0.1068)</a:t>
            </a:r>
            <a:endParaRPr kumimoji="1" lang="ja-JP" altLang="en-US" b="1" dirty="0">
              <a:solidFill>
                <a:schemeClr val="accent6"/>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5AD85614-3C45-7BB6-4E5D-34000F6F8A45}"/>
              </a:ext>
            </a:extLst>
          </p:cNvPr>
          <p:cNvSpPr txBox="1"/>
          <p:nvPr/>
        </p:nvSpPr>
        <p:spPr>
          <a:xfrm>
            <a:off x="7167368" y="612050"/>
            <a:ext cx="2063692" cy="368250"/>
          </a:xfrm>
          <a:prstGeom prst="rect">
            <a:avLst/>
          </a:prstGeom>
          <a:noFill/>
        </p:spPr>
        <p:txBody>
          <a:bodyPr wrap="square" rtlCol="0">
            <a:spAutoFit/>
          </a:bodyPr>
          <a:lstStyle/>
          <a:p>
            <a:r>
              <a:rPr kumimoji="1" lang="en-US" altLang="ja-JP" b="1" dirty="0">
                <a:solidFill>
                  <a:schemeClr val="tx1">
                    <a:lumMod val="75000"/>
                    <a:lumOff val="25000"/>
                  </a:schemeClr>
                </a:solidFill>
                <a:latin typeface="Arial" panose="020B0604020202020204" pitchFamily="34" charset="0"/>
                <a:cs typeface="Arial" panose="020B0604020202020204" pitchFamily="34" charset="0"/>
              </a:rPr>
              <a:t>(</a:t>
            </a:r>
            <a:r>
              <a:rPr kumimoji="1" lang="en-US" altLang="ja-JP" b="1" dirty="0">
                <a:solidFill>
                  <a:schemeClr val="accent6"/>
                </a:solidFill>
                <a:latin typeface="Arial" panose="020B0604020202020204" pitchFamily="34" charset="0"/>
                <a:cs typeface="Arial" panose="020B0604020202020204" pitchFamily="34" charset="0"/>
              </a:rPr>
              <a:t>Variance</a:t>
            </a:r>
            <a:r>
              <a:rPr kumimoji="1" lang="en-US" altLang="ja-JP" b="1" dirty="0">
                <a:solidFill>
                  <a:schemeClr val="tx1">
                    <a:lumMod val="75000"/>
                    <a:lumOff val="25000"/>
                  </a:schemeClr>
                </a:solidFill>
                <a:latin typeface="Arial" panose="020B0604020202020204" pitchFamily="34" charset="0"/>
                <a:cs typeface="Arial" panose="020B0604020202020204" pitchFamily="34" charset="0"/>
              </a:rPr>
              <a:t>)</a:t>
            </a:r>
            <a:endParaRPr kumimoji="1" lang="ja-JP" altLang="en-US"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73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Personal Correlation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F951F6F-14A4-DB5A-6E10-B3F387843C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387" y="1334531"/>
            <a:ext cx="5664200" cy="4748530"/>
          </a:xfrm>
          <a:prstGeom prst="rect">
            <a:avLst/>
          </a:prstGeom>
          <a:noFill/>
          <a:ln>
            <a:noFill/>
          </a:ln>
        </p:spPr>
      </p:pic>
      <p:sp>
        <p:nvSpPr>
          <p:cNvPr id="13" name="TextBox 12">
            <a:extLst>
              <a:ext uri="{FF2B5EF4-FFF2-40B4-BE49-F238E27FC236}">
                <a16:creationId xmlns:a16="http://schemas.microsoft.com/office/drawing/2014/main" id="{142E0B5B-0225-6C02-4D65-50B43B4D84D1}"/>
              </a:ext>
            </a:extLst>
          </p:cNvPr>
          <p:cNvSpPr txBox="1"/>
          <p:nvPr/>
        </p:nvSpPr>
        <p:spPr>
          <a:xfrm>
            <a:off x="6002586" y="1950722"/>
            <a:ext cx="6260202" cy="259430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solidFill>
                  <a:schemeClr val="accent5"/>
                </a:solidFill>
                <a:latin typeface="+mj-lt"/>
                <a:ea typeface="+mj-ea"/>
                <a:cs typeface="+mj-cs"/>
              </a:rPr>
              <a:t>Positive</a:t>
            </a:r>
            <a:r>
              <a:rPr lang="en-US" altLang="ja-JP" sz="2800" b="1" dirty="0">
                <a:latin typeface="+mj-lt"/>
                <a:ea typeface="+mj-ea"/>
                <a:cs typeface="+mj-cs"/>
              </a:rPr>
              <a:t> correlation between Juice Bars and Park Picnics </a:t>
            </a:r>
          </a:p>
          <a:p>
            <a:pPr marL="457200" indent="-457200">
              <a:lnSpc>
                <a:spcPct val="150000"/>
              </a:lnSpc>
              <a:buFont typeface="Arial" panose="020B0604020202020204" pitchFamily="34" charset="0"/>
              <a:buChar char="•"/>
            </a:pPr>
            <a:r>
              <a:rPr lang="en-US" altLang="ja-JP" sz="2800" b="1" dirty="0">
                <a:solidFill>
                  <a:schemeClr val="accent1"/>
                </a:solidFill>
                <a:latin typeface="+mj-lt"/>
                <a:ea typeface="+mj-ea"/>
                <a:cs typeface="+mj-cs"/>
              </a:rPr>
              <a:t>Negative</a:t>
            </a:r>
            <a:r>
              <a:rPr lang="en-US" altLang="ja-JP" sz="2800" b="1" dirty="0">
                <a:latin typeface="+mj-lt"/>
                <a:ea typeface="+mj-ea"/>
                <a:cs typeface="+mj-cs"/>
              </a:rPr>
              <a:t> correlation between Religious and Park Picnics </a:t>
            </a:r>
          </a:p>
        </p:txBody>
      </p:sp>
      <p:sp>
        <p:nvSpPr>
          <p:cNvPr id="15" name="TextBox 14">
            <a:extLst>
              <a:ext uri="{FF2B5EF4-FFF2-40B4-BE49-F238E27FC236}">
                <a16:creationId xmlns:a16="http://schemas.microsoft.com/office/drawing/2014/main" id="{E21B91B8-8575-3BFB-2F5B-10F7C72A93DE}"/>
              </a:ext>
            </a:extLst>
          </p:cNvPr>
          <p:cNvSpPr txBox="1"/>
          <p:nvPr/>
        </p:nvSpPr>
        <p:spPr>
          <a:xfrm>
            <a:off x="1721224" y="2237591"/>
            <a:ext cx="634702" cy="307776"/>
          </a:xfrm>
          <a:prstGeom prst="rect">
            <a:avLst/>
          </a:prstGeom>
          <a:noFill/>
        </p:spPr>
        <p:txBody>
          <a:bodyPr wrap="square" rtlCol="0">
            <a:spAutoFit/>
          </a:bodyPr>
          <a:lstStyle/>
          <a:p>
            <a:r>
              <a:rPr kumimoji="1" lang="en-US" altLang="ja-JP" sz="1400" dirty="0">
                <a:latin typeface="Arial Black" panose="020B0A04020102020204" pitchFamily="34" charset="0"/>
              </a:rPr>
              <a:t>0.75</a:t>
            </a:r>
            <a:endParaRPr kumimoji="1" lang="ja-JP" altLang="en-US" sz="1400" dirty="0">
              <a:latin typeface="Arial Black" panose="020B0A04020102020204" pitchFamily="34" charset="0"/>
            </a:endParaRPr>
          </a:p>
        </p:txBody>
      </p:sp>
      <p:sp>
        <p:nvSpPr>
          <p:cNvPr id="16" name="TextBox 15">
            <a:extLst>
              <a:ext uri="{FF2B5EF4-FFF2-40B4-BE49-F238E27FC236}">
                <a16:creationId xmlns:a16="http://schemas.microsoft.com/office/drawing/2014/main" id="{FAED4CA2-5E0B-7429-3A59-BE61A215293A}"/>
              </a:ext>
            </a:extLst>
          </p:cNvPr>
          <p:cNvSpPr txBox="1"/>
          <p:nvPr/>
        </p:nvSpPr>
        <p:spPr>
          <a:xfrm>
            <a:off x="4670612" y="2634960"/>
            <a:ext cx="742277" cy="307777"/>
          </a:xfrm>
          <a:prstGeom prst="rect">
            <a:avLst/>
          </a:prstGeom>
          <a:noFill/>
        </p:spPr>
        <p:txBody>
          <a:bodyPr wrap="square" rtlCol="0">
            <a:spAutoFit/>
          </a:bodyPr>
          <a:lstStyle/>
          <a:p>
            <a:r>
              <a:rPr kumimoji="1" lang="en-US" altLang="ja-JP" sz="1400" dirty="0">
                <a:latin typeface="Arial Black" panose="020B0A04020102020204" pitchFamily="34" charset="0"/>
              </a:rPr>
              <a:t>-0.71</a:t>
            </a:r>
            <a:endParaRPr kumimoji="1" lang="ja-JP" altLang="en-US" sz="1400" dirty="0">
              <a:latin typeface="Arial Black" panose="020B0A04020102020204" pitchFamily="34" charset="0"/>
            </a:endParaRPr>
          </a:p>
        </p:txBody>
      </p:sp>
      <p:sp>
        <p:nvSpPr>
          <p:cNvPr id="17" name="Rectangle 16">
            <a:extLst>
              <a:ext uri="{FF2B5EF4-FFF2-40B4-BE49-F238E27FC236}">
                <a16:creationId xmlns:a16="http://schemas.microsoft.com/office/drawing/2014/main" id="{9A7D2126-320A-354D-D56A-8E79A422B673}"/>
              </a:ext>
            </a:extLst>
          </p:cNvPr>
          <p:cNvSpPr/>
          <p:nvPr/>
        </p:nvSpPr>
        <p:spPr>
          <a:xfrm>
            <a:off x="1798677" y="2137858"/>
            <a:ext cx="481943" cy="40751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a:extLst>
              <a:ext uri="{FF2B5EF4-FFF2-40B4-BE49-F238E27FC236}">
                <a16:creationId xmlns:a16="http://schemas.microsoft.com/office/drawing/2014/main" id="{83F7AF34-868C-D2F4-DA5A-7E20F33875AC}"/>
              </a:ext>
            </a:extLst>
          </p:cNvPr>
          <p:cNvSpPr/>
          <p:nvPr/>
        </p:nvSpPr>
        <p:spPr>
          <a:xfrm>
            <a:off x="4670612" y="2537020"/>
            <a:ext cx="579597" cy="40751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2824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K-mean method</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D5CA012-72B5-4209-A463-D4A768F67127}"/>
              </a:ext>
            </a:extLst>
          </p:cNvPr>
          <p:cNvSpPr txBox="1"/>
          <p:nvPr/>
        </p:nvSpPr>
        <p:spPr>
          <a:xfrm>
            <a:off x="0" y="384399"/>
            <a:ext cx="12105575" cy="13016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Assumption </a:t>
            </a:r>
          </a:p>
          <a:p>
            <a:pPr marL="1371600" lvl="2" indent="-457200">
              <a:lnSpc>
                <a:spcPct val="150000"/>
              </a:lnSpc>
              <a:buFontTx/>
              <a:buChar char="-"/>
            </a:pPr>
            <a:r>
              <a:rPr lang="en-US" altLang="ja-JP" sz="2800" b="1" dirty="0">
                <a:latin typeface="+mj-lt"/>
                <a:ea typeface="+mj-ea"/>
                <a:cs typeface="+mj-cs"/>
              </a:rPr>
              <a:t>All variables have the same variance</a:t>
            </a:r>
          </a:p>
        </p:txBody>
      </p:sp>
      <p:pic>
        <p:nvPicPr>
          <p:cNvPr id="3" name="Picture 2">
            <a:extLst>
              <a:ext uri="{FF2B5EF4-FFF2-40B4-BE49-F238E27FC236}">
                <a16:creationId xmlns:a16="http://schemas.microsoft.com/office/drawing/2014/main" id="{79F9FA64-F68A-0DE2-18E3-2FC6CA326E13}"/>
              </a:ext>
            </a:extLst>
          </p:cNvPr>
          <p:cNvPicPr>
            <a:picLocks noChangeAspect="1"/>
          </p:cNvPicPr>
          <p:nvPr/>
        </p:nvPicPr>
        <p:blipFill>
          <a:blip r:embed="rId3"/>
          <a:stretch>
            <a:fillRect/>
          </a:stretch>
        </p:blipFill>
        <p:spPr>
          <a:xfrm>
            <a:off x="3024855" y="2428582"/>
            <a:ext cx="6827751" cy="4194101"/>
          </a:xfrm>
          <a:prstGeom prst="rect">
            <a:avLst/>
          </a:prstGeom>
        </p:spPr>
      </p:pic>
    </p:spTree>
    <p:extLst>
      <p:ext uri="{BB962C8B-B14F-4D97-AF65-F5344CB8AC3E}">
        <p14:creationId xmlns:p14="http://schemas.microsoft.com/office/powerpoint/2010/main" val="206932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85816" y="522898"/>
            <a:ext cx="33061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74598"/>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Cluster Analysis Method </a:t>
            </a:r>
            <a:endParaRPr lang="en-US" sz="36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1017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D5CA012-72B5-4209-A463-D4A768F67127}"/>
              </a:ext>
            </a:extLst>
          </p:cNvPr>
          <p:cNvSpPr txBox="1"/>
          <p:nvPr/>
        </p:nvSpPr>
        <p:spPr>
          <a:xfrm>
            <a:off x="0" y="834700"/>
            <a:ext cx="12105575" cy="4263988"/>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ja-JP" sz="2800" b="1" dirty="0">
                <a:latin typeface="+mj-lt"/>
                <a:ea typeface="+mj-ea"/>
                <a:cs typeface="+mj-cs"/>
              </a:rPr>
              <a:t>Elbow method, Average silhouette width, GAP Statistic</a:t>
            </a:r>
          </a:p>
          <a:p>
            <a:pPr marL="457200" indent="-457200">
              <a:lnSpc>
                <a:spcPct val="200000"/>
              </a:lnSpc>
              <a:buFont typeface="Arial" panose="020B0604020202020204" pitchFamily="34" charset="0"/>
              <a:buChar char="•"/>
            </a:pPr>
            <a:r>
              <a:rPr lang="en-US" altLang="ja-JP" sz="2800" b="1" dirty="0">
                <a:latin typeface="+mj-lt"/>
                <a:ea typeface="+mj-ea"/>
                <a:cs typeface="+mj-cs"/>
              </a:rPr>
              <a:t>k-means clustering by the users</a:t>
            </a:r>
          </a:p>
          <a:p>
            <a:pPr lvl="2">
              <a:lnSpc>
                <a:spcPct val="200000"/>
              </a:lnSpc>
            </a:pPr>
            <a:r>
              <a:rPr lang="en-US" altLang="ja-JP" sz="2800" b="1" dirty="0">
                <a:latin typeface="+mj-lt"/>
                <a:ea typeface="+mj-ea"/>
                <a:cs typeface="+mj-cs"/>
              </a:rPr>
              <a:t>-&gt;Find the centroid of the cluster</a:t>
            </a:r>
          </a:p>
          <a:p>
            <a:pPr>
              <a:lnSpc>
                <a:spcPct val="200000"/>
              </a:lnSpc>
            </a:pPr>
            <a:r>
              <a:rPr lang="en-US" altLang="ja-JP" sz="2800" b="1" dirty="0">
                <a:latin typeface="+mj-lt"/>
                <a:ea typeface="+mj-ea"/>
                <a:cs typeface="+mj-cs"/>
              </a:rPr>
              <a:t>	-&gt;Assumption- All variables have the same variance. </a:t>
            </a:r>
          </a:p>
          <a:p>
            <a:pPr marL="457200" indent="-457200">
              <a:lnSpc>
                <a:spcPct val="200000"/>
              </a:lnSpc>
              <a:buFont typeface="Arial" panose="020B0604020202020204" pitchFamily="34" charset="0"/>
              <a:buChar char="•"/>
            </a:pPr>
            <a:endParaRPr lang="en-US" altLang="ja-JP" sz="2800" b="1" dirty="0">
              <a:latin typeface="+mj-lt"/>
              <a:ea typeface="+mj-ea"/>
              <a:cs typeface="+mj-cs"/>
            </a:endParaRPr>
          </a:p>
        </p:txBody>
      </p:sp>
      <p:pic>
        <p:nvPicPr>
          <p:cNvPr id="5" name="Picture 4">
            <a:extLst>
              <a:ext uri="{FF2B5EF4-FFF2-40B4-BE49-F238E27FC236}">
                <a16:creationId xmlns:a16="http://schemas.microsoft.com/office/drawing/2014/main" id="{0400EF62-D2F3-FCBA-6F82-01B168F65CAD}"/>
              </a:ext>
            </a:extLst>
          </p:cNvPr>
          <p:cNvPicPr>
            <a:picLocks noChangeAspect="1"/>
          </p:cNvPicPr>
          <p:nvPr/>
        </p:nvPicPr>
        <p:blipFill>
          <a:blip r:embed="rId3"/>
          <a:stretch>
            <a:fillRect/>
          </a:stretch>
        </p:blipFill>
        <p:spPr>
          <a:xfrm>
            <a:off x="0" y="4382515"/>
            <a:ext cx="3851491" cy="2409981"/>
          </a:xfrm>
          <a:prstGeom prst="rect">
            <a:avLst/>
          </a:prstGeom>
        </p:spPr>
      </p:pic>
      <p:pic>
        <p:nvPicPr>
          <p:cNvPr id="12" name="Picture 11">
            <a:extLst>
              <a:ext uri="{FF2B5EF4-FFF2-40B4-BE49-F238E27FC236}">
                <a16:creationId xmlns:a16="http://schemas.microsoft.com/office/drawing/2014/main" id="{12488EB4-4F54-E76D-5BD0-5C5C0E606045}"/>
              </a:ext>
            </a:extLst>
          </p:cNvPr>
          <p:cNvPicPr>
            <a:picLocks noChangeAspect="1"/>
          </p:cNvPicPr>
          <p:nvPr/>
        </p:nvPicPr>
        <p:blipFill>
          <a:blip r:embed="rId4"/>
          <a:stretch>
            <a:fillRect/>
          </a:stretch>
        </p:blipFill>
        <p:spPr>
          <a:xfrm>
            <a:off x="3840889" y="4382515"/>
            <a:ext cx="4031656" cy="2409981"/>
          </a:xfrm>
          <a:prstGeom prst="rect">
            <a:avLst/>
          </a:prstGeom>
        </p:spPr>
      </p:pic>
      <p:pic>
        <p:nvPicPr>
          <p:cNvPr id="17" name="Picture 16">
            <a:extLst>
              <a:ext uri="{FF2B5EF4-FFF2-40B4-BE49-F238E27FC236}">
                <a16:creationId xmlns:a16="http://schemas.microsoft.com/office/drawing/2014/main" id="{DA705580-FE19-06C9-FC04-AA0892E0F458}"/>
              </a:ext>
            </a:extLst>
          </p:cNvPr>
          <p:cNvPicPr>
            <a:picLocks noChangeAspect="1"/>
          </p:cNvPicPr>
          <p:nvPr/>
        </p:nvPicPr>
        <p:blipFill>
          <a:blip r:embed="rId5"/>
          <a:stretch>
            <a:fillRect/>
          </a:stretch>
        </p:blipFill>
        <p:spPr>
          <a:xfrm>
            <a:off x="7872545" y="4382514"/>
            <a:ext cx="4150890" cy="2409981"/>
          </a:xfrm>
          <a:prstGeom prst="rect">
            <a:avLst/>
          </a:prstGeom>
        </p:spPr>
      </p:pic>
      <p:pic>
        <p:nvPicPr>
          <p:cNvPr id="7" name="Picture 6">
            <a:extLst>
              <a:ext uri="{FF2B5EF4-FFF2-40B4-BE49-F238E27FC236}">
                <a16:creationId xmlns:a16="http://schemas.microsoft.com/office/drawing/2014/main" id="{C7967318-9930-16F7-324C-1B4417540C47}"/>
              </a:ext>
            </a:extLst>
          </p:cNvPr>
          <p:cNvPicPr>
            <a:picLocks noChangeAspect="1"/>
          </p:cNvPicPr>
          <p:nvPr/>
        </p:nvPicPr>
        <p:blipFill>
          <a:blip r:embed="rId6"/>
          <a:stretch>
            <a:fillRect/>
          </a:stretch>
        </p:blipFill>
        <p:spPr>
          <a:xfrm>
            <a:off x="548640" y="5960549"/>
            <a:ext cx="469127" cy="540003"/>
          </a:xfrm>
          <a:prstGeom prst="rect">
            <a:avLst/>
          </a:prstGeom>
        </p:spPr>
      </p:pic>
      <p:pic>
        <p:nvPicPr>
          <p:cNvPr id="10" name="Picture 9">
            <a:extLst>
              <a:ext uri="{FF2B5EF4-FFF2-40B4-BE49-F238E27FC236}">
                <a16:creationId xmlns:a16="http://schemas.microsoft.com/office/drawing/2014/main" id="{3270F86A-9C16-339F-5660-909F87EF1BE4}"/>
              </a:ext>
            </a:extLst>
          </p:cNvPr>
          <p:cNvPicPr>
            <a:picLocks noChangeAspect="1"/>
          </p:cNvPicPr>
          <p:nvPr/>
        </p:nvPicPr>
        <p:blipFill>
          <a:blip r:embed="rId7"/>
          <a:stretch>
            <a:fillRect/>
          </a:stretch>
        </p:blipFill>
        <p:spPr>
          <a:xfrm>
            <a:off x="4454027" y="5960549"/>
            <a:ext cx="544358" cy="540003"/>
          </a:xfrm>
          <a:prstGeom prst="rect">
            <a:avLst/>
          </a:prstGeom>
        </p:spPr>
      </p:pic>
      <p:pic>
        <p:nvPicPr>
          <p:cNvPr id="15" name="Picture 14">
            <a:extLst>
              <a:ext uri="{FF2B5EF4-FFF2-40B4-BE49-F238E27FC236}">
                <a16:creationId xmlns:a16="http://schemas.microsoft.com/office/drawing/2014/main" id="{2D53587E-A50A-0860-D325-98DFDF6F73BD}"/>
              </a:ext>
            </a:extLst>
          </p:cNvPr>
          <p:cNvPicPr>
            <a:picLocks noChangeAspect="1"/>
          </p:cNvPicPr>
          <p:nvPr/>
        </p:nvPicPr>
        <p:blipFill>
          <a:blip r:embed="rId8"/>
          <a:stretch>
            <a:fillRect/>
          </a:stretch>
        </p:blipFill>
        <p:spPr>
          <a:xfrm>
            <a:off x="8475081" y="5928088"/>
            <a:ext cx="595396" cy="604923"/>
          </a:xfrm>
          <a:prstGeom prst="rect">
            <a:avLst/>
          </a:prstGeom>
        </p:spPr>
      </p:pic>
    </p:spTree>
    <p:extLst>
      <p:ext uri="{BB962C8B-B14F-4D97-AF65-F5344CB8AC3E}">
        <p14:creationId xmlns:p14="http://schemas.microsoft.com/office/powerpoint/2010/main" val="222338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Data cleaning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94796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Applied the </a:t>
            </a:r>
            <a:r>
              <a:rPr lang="en-US" altLang="ja-JP" sz="2800" b="1" i="1" dirty="0">
                <a:solidFill>
                  <a:schemeClr val="accent1"/>
                </a:solidFill>
                <a:latin typeface="+mj-lt"/>
                <a:ea typeface="+mj-ea"/>
                <a:cs typeface="+mj-cs"/>
              </a:rPr>
              <a:t>scale</a:t>
            </a:r>
            <a:r>
              <a:rPr lang="en-US" altLang="ja-JP" sz="2800" b="1" dirty="0">
                <a:latin typeface="+mj-lt"/>
                <a:ea typeface="+mj-ea"/>
                <a:cs typeface="+mj-cs"/>
              </a:rPr>
              <a:t> function to the dataset</a:t>
            </a:r>
          </a:p>
          <a:p>
            <a:pPr>
              <a:lnSpc>
                <a:spcPct val="150000"/>
              </a:lnSpc>
            </a:pPr>
            <a:r>
              <a:rPr lang="en-US" altLang="ja-JP" sz="2800" b="1" dirty="0">
                <a:latin typeface="+mj-lt"/>
                <a:ea typeface="+mj-ea"/>
                <a:cs typeface="+mj-cs"/>
              </a:rPr>
              <a:t>	-&gt; Mean is 0 &amp; Standard deviation is 1</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pic>
        <p:nvPicPr>
          <p:cNvPr id="6" name="Picture 5">
            <a:extLst>
              <a:ext uri="{FF2B5EF4-FFF2-40B4-BE49-F238E27FC236}">
                <a16:creationId xmlns:a16="http://schemas.microsoft.com/office/drawing/2014/main" id="{C5F23590-4D73-3B8A-4485-20DABE9A1863}"/>
              </a:ext>
            </a:extLst>
          </p:cNvPr>
          <p:cNvPicPr>
            <a:picLocks noChangeAspect="1"/>
          </p:cNvPicPr>
          <p:nvPr/>
        </p:nvPicPr>
        <p:blipFill>
          <a:blip r:embed="rId3"/>
          <a:stretch>
            <a:fillRect/>
          </a:stretch>
        </p:blipFill>
        <p:spPr>
          <a:xfrm>
            <a:off x="0" y="2269001"/>
            <a:ext cx="12192000" cy="2188663"/>
          </a:xfrm>
          <a:prstGeom prst="rect">
            <a:avLst/>
          </a:prstGeom>
        </p:spPr>
      </p:pic>
      <p:pic>
        <p:nvPicPr>
          <p:cNvPr id="9" name="Picture 8">
            <a:extLst>
              <a:ext uri="{FF2B5EF4-FFF2-40B4-BE49-F238E27FC236}">
                <a16:creationId xmlns:a16="http://schemas.microsoft.com/office/drawing/2014/main" id="{71A60F0B-2A96-BFC7-5D9A-C08C351ECCDE}"/>
              </a:ext>
            </a:extLst>
          </p:cNvPr>
          <p:cNvPicPr>
            <a:picLocks noChangeAspect="1"/>
          </p:cNvPicPr>
          <p:nvPr/>
        </p:nvPicPr>
        <p:blipFill>
          <a:blip r:embed="rId4"/>
          <a:stretch>
            <a:fillRect/>
          </a:stretch>
        </p:blipFill>
        <p:spPr>
          <a:xfrm>
            <a:off x="1105662" y="5518299"/>
            <a:ext cx="10402752" cy="990738"/>
          </a:xfrm>
          <a:prstGeom prst="rect">
            <a:avLst/>
          </a:prstGeom>
          <a:ln>
            <a:solidFill>
              <a:schemeClr val="tx1"/>
            </a:solidFill>
          </a:ln>
        </p:spPr>
      </p:pic>
      <p:sp>
        <p:nvSpPr>
          <p:cNvPr id="15" name="TextBox 14">
            <a:extLst>
              <a:ext uri="{FF2B5EF4-FFF2-40B4-BE49-F238E27FC236}">
                <a16:creationId xmlns:a16="http://schemas.microsoft.com/office/drawing/2014/main" id="{DBABD919-9763-6A62-42C4-4A97DDC2717C}"/>
              </a:ext>
            </a:extLst>
          </p:cNvPr>
          <p:cNvSpPr txBox="1"/>
          <p:nvPr/>
        </p:nvSpPr>
        <p:spPr>
          <a:xfrm>
            <a:off x="975872" y="4995079"/>
            <a:ext cx="4595051" cy="523220"/>
          </a:xfrm>
          <a:prstGeom prst="rect">
            <a:avLst/>
          </a:prstGeom>
          <a:noFill/>
        </p:spPr>
        <p:txBody>
          <a:bodyPr wrap="square" rtlCol="0">
            <a:spAutoFit/>
          </a:bodyPr>
          <a:lstStyle/>
          <a:p>
            <a:r>
              <a:rPr lang="en-US" altLang="ja-JP" sz="2800" b="1" dirty="0">
                <a:latin typeface="+mj-lt"/>
                <a:ea typeface="+mj-ea"/>
                <a:cs typeface="+mj-cs"/>
              </a:rPr>
              <a:t>Variance each category</a:t>
            </a:r>
            <a:endParaRPr lang="ja-JP" altLang="en-US" sz="2800" b="1" dirty="0">
              <a:latin typeface="+mj-lt"/>
              <a:ea typeface="+mj-ea"/>
              <a:cs typeface="+mj-cs"/>
            </a:endParaRPr>
          </a:p>
        </p:txBody>
      </p:sp>
    </p:spTree>
    <p:extLst>
      <p:ext uri="{BB962C8B-B14F-4D97-AF65-F5344CB8AC3E}">
        <p14:creationId xmlns:p14="http://schemas.microsoft.com/office/powerpoint/2010/main" val="141862437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12367</TotalTime>
  <Words>1922</Words>
  <Application>Microsoft Office PowerPoint</Application>
  <PresentationFormat>Widescreen</PresentationFormat>
  <Paragraphs>232</Paragraphs>
  <Slides>23</Slides>
  <Notes>23</Notes>
  <HiddenSlides>5</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-apple-system</vt:lpstr>
      <vt:lpstr>Söhne</vt:lpstr>
      <vt:lpstr>Arial</vt:lpstr>
      <vt:lpstr>Arial Black</vt:lpstr>
      <vt:lpstr>Calibri</vt:lpstr>
      <vt:lpstr>Calibri Light</vt:lpstr>
      <vt:lpstr>Cambria Math</vt:lpstr>
      <vt:lpstr>Century Gothic</vt:lpstr>
      <vt:lpstr>open sans</vt:lpstr>
      <vt:lpstr>PT Serif</vt:lpstr>
      <vt:lpstr>Segoe UI Light</vt:lpstr>
      <vt:lpstr>Times New Roman</vt:lpstr>
      <vt:lpstr>Office Theme</vt:lpstr>
      <vt:lpstr>Travel Rating Analysis with Clusters Shoto Fukuda</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Recommendation  Shoto Fukuda</dc:title>
  <dc:creator>Syoto</dc:creator>
  <cp:lastModifiedBy>Syoto</cp:lastModifiedBy>
  <cp:revision>47</cp:revision>
  <dcterms:created xsi:type="dcterms:W3CDTF">2023-02-13T04:34:26Z</dcterms:created>
  <dcterms:modified xsi:type="dcterms:W3CDTF">2023-04-27T22:52:39Z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