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smtClean="0"/>
            <a:t>誰に配列を持たせるか？</a:t>
          </a:r>
          <a:endParaRPr kumimoji="1" lang="ja-JP" altLang="en-US" sz="200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smtClean="0"/>
            <a:t>オブジェクト内で完結させたい</a:t>
          </a:r>
          <a:endParaRPr lang="en-US" altLang="ja-JP" sz="200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クラスの配列は</a:t>
          </a:r>
          <a:endParaRPr kumimoji="1" lang="en-US" altLang="ja-JP" sz="2000" smtClean="0"/>
        </a:p>
        <a:p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クラスが持つ</a:t>
          </a:r>
          <a:endParaRPr kumimoji="1" lang="en-US" altLang="ja-JP" sz="200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smtClean="0"/>
            <a:t>ループや生成も</a:t>
          </a:r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クラスに担当させる</a:t>
          </a:r>
          <a:endParaRPr lang="en-US" altLang="ja-JP" sz="200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smtClean="0"/>
            <a:t>static</a:t>
          </a:r>
          <a:r>
            <a:rPr lang="ja-JP" altLang="en-US" sz="2000" smtClean="0"/>
            <a:t>を利用する</a:t>
          </a:r>
          <a:endParaRPr kumimoji="1" lang="en-US" altLang="ja-JP" sz="200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smtClean="0"/>
            <a:t>同じコードは重複して</a:t>
          </a:r>
          <a:endParaRPr kumimoji="1" lang="en-US" altLang="ja-JP" sz="3000" smtClean="0"/>
        </a:p>
        <a:p>
          <a:r>
            <a:rPr kumimoji="1" lang="ja-JP" altLang="en-US" sz="3000" smtClean="0"/>
            <a:t>書くべきではない</a:t>
          </a:r>
          <a:endParaRPr kumimoji="1" lang="ja-JP" altLang="en-US" sz="300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smtClean="0"/>
            <a:t>継承</a:t>
          </a:r>
          <a:endParaRPr kumimoji="1" lang="en-US" altLang="ja-JP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smtClean="0"/>
            <a:t>One fact in one place</a:t>
          </a:r>
          <a:r>
            <a:rPr kumimoji="1" lang="ja-JP" altLang="en-US" sz="1800" smtClean="0"/>
            <a:t>＝</a:t>
          </a:r>
          <a:r>
            <a:rPr lang="ja-JP" altLang="en-US" sz="1800" smtClean="0"/>
            <a:t>一つのものは一箇所にまとめる</a:t>
          </a:r>
          <a:endParaRPr kumimoji="1" lang="ja-JP" altLang="en-US" sz="300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smtClean="0"/>
            <a:t>親クラス </a:t>
          </a:r>
          <a:r>
            <a:rPr kumimoji="1" lang="en-US" altLang="ja-JP" smtClean="0"/>
            <a:t>CChr</a:t>
          </a:r>
          <a:endParaRPr kumimoji="1" lang="ja-JP" altLang="en-US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smtClean="0"/>
            <a:t>直線キャラクター</a:t>
          </a:r>
          <a:endParaRPr kumimoji="1" lang="en-US" altLang="ja-JP" smtClean="0"/>
        </a:p>
        <a:p>
          <a:r>
            <a:rPr kumimoji="1" lang="en-US" altLang="ja-JP" smtClean="0"/>
            <a:t>CStraight</a:t>
          </a:r>
          <a:endParaRPr kumimoji="1" lang="ja-JP" altLang="en-US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smtClean="0"/>
            <a:t>重力キャラクター</a:t>
          </a:r>
          <a:endParaRPr kumimoji="1" lang="en-US" altLang="ja-JP" smtClean="0"/>
        </a:p>
        <a:p>
          <a:r>
            <a:rPr kumimoji="1" lang="en-US" altLang="ja-JP" smtClean="0"/>
            <a:t>CGravity</a:t>
          </a:r>
          <a:endParaRPr kumimoji="1" lang="ja-JP" altLang="en-US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smtClean="0"/>
            <a:t>加速キャラクター</a:t>
          </a:r>
          <a:endParaRPr kumimoji="1" lang="en-US" altLang="ja-JP" smtClean="0"/>
        </a:p>
        <a:p>
          <a:r>
            <a:rPr kumimoji="1" lang="en-US" altLang="ja-JP" smtClean="0"/>
            <a:t>CAdd</a:t>
          </a:r>
          <a:endParaRPr kumimoji="1" lang="ja-JP" altLang="en-US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E728-2103-4F59-A588-5945A19B203F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A4DA-29FA-4814-9FF4-ED92D2B5F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7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BA4DA-29FA-4814-9FF4-ED92D2B5FC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2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smtClean="0"/>
              <a:t>クラスの練習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～キャラクターをオブジェクト化する～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smtClean="0"/>
              <a:t>オブジェクトごとに、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smtClean="0"/>
              <a:t>と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smtClean="0"/>
              <a:t>をまとめる</a:t>
            </a:r>
            <a:endParaRPr lang="en-US" altLang="ja-JP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/>
              <a:t>自分</a:t>
            </a:r>
            <a:r>
              <a:rPr lang="ja-JP" altLang="en-US" smtClean="0"/>
              <a:t>の配列を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smtClean="0"/>
              <a:t>ポリモーフィズム</a:t>
            </a:r>
            <a:r>
              <a:rPr lang="en-US" altLang="ja-JP" smtClean="0"/>
              <a:t>(</a:t>
            </a:r>
            <a:r>
              <a:rPr lang="ja-JP" altLang="en-US" smtClean="0"/>
              <a:t>多態性</a:t>
            </a:r>
            <a:r>
              <a:rPr lang="en-US" altLang="ja-JP" smtClean="0"/>
              <a:t>)</a:t>
            </a:r>
            <a:r>
              <a:rPr lang="ja-JP" altLang="en-US" smtClean="0"/>
              <a:t>で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smtClean="0"/>
          </a:p>
          <a:p>
            <a:pPr>
              <a:lnSpc>
                <a:spcPct val="300000"/>
              </a:lnSpc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直線移動キャラクタークラスの管理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</a:t>
            </a:r>
            <a:r>
              <a:rPr lang="ja-JP" altLang="en-US" smtClean="0"/>
              <a:t>キャラクタークラスの</a:t>
            </a:r>
            <a:r>
              <a:rPr lang="ja-JP" altLang="en-US"/>
              <a:t>管理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クラス</a:t>
            </a:r>
            <a:endParaRPr kumimoji="1" lang="en-US" altLang="ja-JP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インスタンス配列</a:t>
            </a:r>
            <a:endParaRPr kumimoji="1" lang="en-US" altLang="ja-JP" smtClean="0"/>
          </a:p>
          <a:p>
            <a:pPr algn="ctr"/>
            <a:r>
              <a:rPr lang="en-US" altLang="ja-JP" smtClean="0"/>
              <a:t>we</a:t>
            </a:r>
            <a:endParaRPr kumimoji="1" lang="ja-JP" altLang="en-US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新しくインスタンスを</a:t>
            </a:r>
            <a:endParaRPr kumimoji="1" lang="en-US" altLang="ja-JP" smtClean="0"/>
          </a:p>
          <a:p>
            <a:pPr algn="ctr"/>
            <a:r>
              <a:rPr lang="ja-JP" altLang="en-US" smtClean="0"/>
              <a:t>生成する関数</a:t>
            </a:r>
            <a:endParaRPr lang="en-US" altLang="ja-JP" smtClean="0"/>
          </a:p>
          <a:p>
            <a:pPr algn="ctr"/>
            <a:r>
              <a:rPr kumimoji="1" lang="en-US" altLang="ja-JP" smtClean="0"/>
              <a:t>InstantiateChr</a:t>
            </a:r>
            <a:endParaRPr kumimoji="1" lang="ja-JP" altLang="en-US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</a:t>
            </a:r>
            <a:r>
              <a:rPr lang="ja-JP" altLang="en-US" smtClean="0"/>
              <a:t>の</a:t>
            </a:r>
            <a:r>
              <a:rPr lang="en-US" altLang="ja-JP" smtClean="0"/>
              <a:t>Update</a:t>
            </a:r>
            <a:r>
              <a:rPr lang="ja-JP" altLang="en-US" smtClean="0"/>
              <a:t>を</a:t>
            </a:r>
            <a:endParaRPr lang="en-US" altLang="ja-JP" smtClean="0"/>
          </a:p>
          <a:p>
            <a:pPr algn="ctr"/>
            <a:r>
              <a:rPr lang="ja-JP" altLang="en-US" smtClean="0"/>
              <a:t>すべて呼び出す</a:t>
            </a:r>
            <a:endParaRPr lang="en-US" altLang="ja-JP" smtClean="0"/>
          </a:p>
          <a:p>
            <a:pPr algn="ctr"/>
            <a:r>
              <a:rPr kumimoji="1" lang="en-US" altLang="ja-JP" smtClean="0"/>
              <a:t>UpdateAll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インスタンス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コンストラクタ</a:t>
            </a:r>
            <a:endParaRPr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Update()</a:t>
            </a:r>
            <a:r>
              <a:rPr lang="ja-JP" altLang="en-US" smtClean="0"/>
              <a:t>関数</a:t>
            </a:r>
            <a:endParaRPr lang="en-US" altLang="ja-JP"/>
          </a:p>
          <a:p>
            <a:endParaRPr kumimoji="1" lang="en-US" altLang="ja-JP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直線移動キャラクタークラスの管理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CStraight.cs</a:t>
            </a:r>
            <a:r>
              <a:rPr kumimoji="1" lang="ja-JP" altLang="en-US" smtClean="0"/>
              <a:t>を開いて、クラスの宣言に以下を追加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自分のインスタンス*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static </a:t>
            </a:r>
            <a:r>
              <a:rPr lang="en-US" altLang="ja-JP"/>
              <a:t>List&lt;CStraight&gt; we = new List&lt;CStraight</a:t>
            </a:r>
            <a:r>
              <a:rPr lang="en-US" altLang="ja-JP" smtClean="0"/>
              <a:t>&gt;();</a:t>
            </a:r>
          </a:p>
          <a:p>
            <a:r>
              <a:rPr lang="ja-JP" altLang="en-US" smtClean="0"/>
              <a:t>クラス内に、以下のキャラクターを追加する関数を追加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キャラクターを生成*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static void InstantiateChr()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we.Add(new CStraight());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  <a:p>
            <a:r>
              <a:rPr lang="ja-JP" altLang="en-US" smtClean="0"/>
              <a:t>上に続けて、すべてのキャラクターを更新する処理を追加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登録済みの全てのキャラクターの</a:t>
            </a:r>
            <a:r>
              <a:rPr lang="en-US" altLang="ja-JP"/>
              <a:t>Update</a:t>
            </a:r>
            <a:r>
              <a:rPr lang="ja-JP" altLang="en-US"/>
              <a:t>を呼び出す*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static void UpdateAll()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foreach (CStraight me in we)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{</a:t>
            </a:r>
          </a:p>
          <a:p>
            <a:pPr marL="0" indent="0">
              <a:buNone/>
            </a:pPr>
            <a:r>
              <a:rPr lang="en-US" altLang="ja-JP" smtClean="0"/>
              <a:t>        </a:t>
            </a:r>
            <a:r>
              <a:rPr lang="en-US" altLang="ja-JP"/>
              <a:t>me.Update();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}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5.</a:t>
            </a:r>
            <a:r>
              <a:rPr kumimoji="1" lang="ja-JP" altLang="en-US" smtClean="0"/>
              <a:t>直線移動キャラクタークラスを動かす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mtClean="0"/>
              <a:t>　直線移動キャラクターの準備が整ったので、実際に動かすために</a:t>
            </a:r>
            <a:r>
              <a:rPr lang="en-US" altLang="ja-JP" smtClean="0"/>
              <a:t>Form1</a:t>
            </a:r>
            <a:r>
              <a:rPr lang="ja-JP" altLang="en-US" smtClean="0"/>
              <a:t>クラスを修正しましょう。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直線移動キャラクターをクラスに差し替えて、それ以外はそのままにしておきます。</a:t>
            </a:r>
            <a:endParaRPr lang="en-US" altLang="ja-JP" smtClean="0"/>
          </a:p>
          <a:p>
            <a:r>
              <a:rPr lang="en-US" altLang="ja-JP" smtClean="0"/>
              <a:t>Form1.cs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lang="en-US" altLang="ja-JP" smtClean="0"/>
              <a:t>button1_Click</a:t>
            </a:r>
            <a:r>
              <a:rPr lang="ja-JP" altLang="en-US" smtClean="0"/>
              <a:t>関数の中を削除して、以下に書き換える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CStraight.InstantiateChr</a:t>
            </a:r>
            <a:r>
              <a:rPr lang="en-US" altLang="ja-JP" smtClean="0"/>
              <a:t>();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smtClean="0"/>
              <a:t>[</a:t>
            </a:r>
            <a:r>
              <a:rPr lang="ja-JP" altLang="en-US" smtClean="0"/>
              <a:t>開始</a:t>
            </a:r>
            <a:r>
              <a:rPr lang="en-US" altLang="ja-JP" smtClean="0"/>
              <a:t>]</a:t>
            </a:r>
            <a:r>
              <a:rPr lang="ja-JP" altLang="en-US" smtClean="0"/>
              <a:t>して</a:t>
            </a:r>
            <a:r>
              <a:rPr lang="en-US" altLang="ja-JP" smtClean="0"/>
              <a:t>[</a:t>
            </a:r>
            <a:r>
              <a:rPr lang="ja-JP" altLang="en-US" smtClean="0"/>
              <a:t>直線</a:t>
            </a:r>
            <a:r>
              <a:rPr lang="en-US" altLang="ja-JP" smtClean="0"/>
              <a:t>]</a:t>
            </a:r>
            <a:r>
              <a:rPr lang="ja-JP" altLang="en-US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smtClean="0"/>
          </a:p>
          <a:p>
            <a:r>
              <a:rPr lang="en-US" altLang="ja-JP" smtClean="0"/>
              <a:t>timer1_Tick()</a:t>
            </a:r>
            <a:r>
              <a:rPr lang="ja-JP" altLang="en-US" smtClean="0"/>
              <a:t>関数内の最初に、以下の１行を追加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CStraight.UpdateAll</a:t>
            </a:r>
            <a:r>
              <a:rPr lang="en-US" altLang="ja-JP"/>
              <a:t>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以上で完了です。</a:t>
            </a:r>
            <a:r>
              <a:rPr lang="en-US" altLang="ja-JP" smtClean="0"/>
              <a:t>2</a:t>
            </a:r>
            <a:r>
              <a:rPr lang="ja-JP" altLang="en-US" smtClean="0"/>
              <a:t>行追加するだけでキャラクターが動きました。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ここまでのまとめ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smtClean="0"/>
              <a:t>オブジェクトは自分のことだけに専念できる</a:t>
            </a:r>
            <a:endParaRPr lang="en-US" altLang="ja-JP" smtClean="0"/>
          </a:p>
          <a:p>
            <a:pPr>
              <a:lnSpc>
                <a:spcPct val="300000"/>
              </a:lnSpc>
            </a:pPr>
            <a:r>
              <a:rPr kumimoji="1" lang="ja-JP" altLang="en-US" smtClean="0"/>
              <a:t>統括するプログラム</a:t>
            </a:r>
            <a:r>
              <a:rPr kumimoji="1" lang="en-US" altLang="ja-JP" smtClean="0"/>
              <a:t>(Form1)</a:t>
            </a:r>
            <a:r>
              <a:rPr kumimoji="1" lang="ja-JP" altLang="en-US" smtClean="0"/>
              <a:t>は、オブジェクトを呼び出すだけでよい</a:t>
            </a:r>
            <a:endParaRPr lang="en-US" altLang="ja-JP"/>
          </a:p>
          <a:p>
            <a:pPr>
              <a:lnSpc>
                <a:spcPct val="300000"/>
              </a:lnSpc>
            </a:pPr>
            <a:r>
              <a:rPr kumimoji="1" lang="ja-JP" altLang="en-US" smtClean="0"/>
              <a:t>構造が簡単になる</a:t>
            </a:r>
            <a:endParaRPr kumimoji="1" lang="en-US" altLang="ja-JP" smtClean="0"/>
          </a:p>
          <a:p>
            <a:pPr>
              <a:lnSpc>
                <a:spcPct val="300000"/>
              </a:lnSpc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6.</a:t>
            </a:r>
            <a:r>
              <a:rPr kumimoji="1" lang="ja-JP" altLang="en-US" smtClean="0"/>
              <a:t>他のキャラクターの検討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7.</a:t>
            </a:r>
            <a:r>
              <a:rPr kumimoji="1" lang="ja-JP" altLang="en-US" smtClean="0"/>
              <a:t>継承の方針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7.</a:t>
            </a:r>
            <a:r>
              <a:rPr kumimoji="1" lang="ja-JP" altLang="en-US" smtClean="0"/>
              <a:t>継承の方針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全てのキャラクターで利用する要素は親クラスに実装</a:t>
            </a:r>
            <a:endParaRPr lang="en-US" altLang="ja-JP" smtClean="0"/>
          </a:p>
          <a:p>
            <a:pPr lvl="1"/>
            <a:r>
              <a:rPr lang="en-US" altLang="ja-JP"/>
              <a:t>type</a:t>
            </a:r>
            <a:r>
              <a:rPr lang="ja-JP" altLang="en-US"/>
              <a:t>や</a:t>
            </a:r>
            <a:r>
              <a:rPr lang="en-US" altLang="ja-JP"/>
              <a:t>label</a:t>
            </a:r>
            <a:r>
              <a:rPr lang="ja-JP" altLang="en-US"/>
              <a:t>、座標、</a:t>
            </a:r>
            <a:r>
              <a:rPr lang="ja-JP" altLang="en-US" smtClean="0"/>
              <a:t>速度、</a:t>
            </a:r>
            <a:r>
              <a:rPr lang="en-US" altLang="ja-JP" smtClean="0"/>
              <a:t>Update</a:t>
            </a:r>
            <a:r>
              <a:rPr lang="ja-JP" altLang="en-US" smtClean="0"/>
              <a:t>など</a:t>
            </a:r>
            <a:endParaRPr lang="en-US" altLang="ja-JP" smtClean="0"/>
          </a:p>
          <a:p>
            <a:r>
              <a:rPr kumimoji="1" lang="ja-JP" altLang="en-US" smtClean="0"/>
              <a:t>個別の要素は、子クラスに実装</a:t>
            </a:r>
            <a:endParaRPr kumimoji="1" lang="en-US" altLang="ja-JP" smtClean="0"/>
          </a:p>
          <a:p>
            <a:pPr lvl="1"/>
            <a:r>
              <a:rPr lang="en-US" altLang="ja-JP" smtClean="0"/>
              <a:t>GRAVITY</a:t>
            </a:r>
            <a:r>
              <a:rPr lang="ja-JP" altLang="en-US" smtClean="0"/>
              <a:t>、</a:t>
            </a:r>
            <a:r>
              <a:rPr lang="en-US" altLang="ja-JP" smtClean="0"/>
              <a:t>FORCE</a:t>
            </a:r>
            <a:r>
              <a:rPr lang="ja-JP" altLang="en-US" smtClean="0"/>
              <a:t>など</a:t>
            </a:r>
            <a:endParaRPr kumimoji="1" lang="en-US" altLang="ja-JP" smtClean="0"/>
          </a:p>
          <a:p>
            <a:r>
              <a:rPr lang="ja-JP" altLang="en-US" smtClean="0"/>
              <a:t>コンストラクターなどの全てのキャラクターが持つが、実装が一部異なる場合</a:t>
            </a:r>
            <a:endParaRPr lang="en-US" altLang="ja-JP" smtClean="0"/>
          </a:p>
          <a:p>
            <a:pPr lvl="1"/>
            <a:r>
              <a:rPr lang="ja-JP" altLang="en-US" smtClean="0"/>
              <a:t>共通部分を親クラスに実装</a:t>
            </a:r>
            <a:endParaRPr lang="en-US" altLang="ja-JP" smtClean="0"/>
          </a:p>
          <a:p>
            <a:pPr lvl="1"/>
            <a:r>
              <a:rPr lang="ja-JP" altLang="en-US" smtClean="0"/>
              <a:t>個別部分を子クラスで実装して、</a:t>
            </a:r>
            <a:r>
              <a:rPr lang="en-US" altLang="ja-JP" smtClean="0"/>
              <a:t>base</a:t>
            </a:r>
            <a:r>
              <a:rPr lang="ja-JP" altLang="en-US" smtClean="0"/>
              <a:t>を使って親の処理を呼び出す</a:t>
            </a:r>
            <a:endParaRPr lang="en-US" altLang="ja-JP" smtClean="0"/>
          </a:p>
          <a:p>
            <a:r>
              <a:rPr lang="ja-JP" altLang="en-US"/>
              <a:t>全てのキャラクターでは利用しないが、複数のキャラクターで共有する要素は親クラスに関数で実装</a:t>
            </a:r>
            <a:endParaRPr lang="en-US" altLang="ja-JP"/>
          </a:p>
          <a:p>
            <a:pPr lvl="1"/>
            <a:r>
              <a:rPr lang="en-US" altLang="ja-JP"/>
              <a:t>X</a:t>
            </a:r>
            <a:r>
              <a:rPr lang="ja-JP" altLang="en-US"/>
              <a:t>加算と跳ね返りなど</a:t>
            </a:r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8.</a:t>
            </a:r>
            <a:r>
              <a:rPr lang="ja-JP" altLang="en-US" smtClean="0"/>
              <a:t>親キャラクタークラスの作成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[</a:t>
            </a:r>
            <a:r>
              <a:rPr kumimoji="1" lang="ja-JP" altLang="en-US" smtClean="0"/>
              <a:t>ソリューションエクスプローラー</a:t>
            </a:r>
            <a:r>
              <a:rPr kumimoji="1" lang="en-US" altLang="ja-JP" smtClean="0"/>
              <a:t>]</a:t>
            </a:r>
            <a:r>
              <a:rPr lang="ja-JP" altLang="en-US" smtClean="0"/>
              <a:t>のプロジェクト名を右クリックして、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]&gt;[</a:t>
            </a:r>
            <a:r>
              <a:rPr lang="ja-JP" altLang="en-US" smtClean="0"/>
              <a:t>クラス</a:t>
            </a:r>
            <a:r>
              <a:rPr lang="en-US" altLang="ja-JP" smtClean="0"/>
              <a:t>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kumimoji="1" lang="ja-JP" altLang="en-US" smtClean="0"/>
              <a:t>名前に</a:t>
            </a:r>
            <a:r>
              <a:rPr kumimoji="1" lang="en-US" altLang="ja-JP" smtClean="0"/>
              <a:t>[CChr]</a:t>
            </a:r>
            <a:r>
              <a:rPr kumimoji="1" lang="ja-JP" altLang="en-US" smtClean="0"/>
              <a:t>と入力して</a:t>
            </a:r>
            <a:r>
              <a:rPr kumimoji="1" lang="en-US" altLang="ja-JP" smtClean="0"/>
              <a:t>[</a:t>
            </a:r>
            <a:r>
              <a:rPr kumimoji="1" lang="ja-JP" altLang="en-US" smtClean="0"/>
              <a:t>追加</a:t>
            </a:r>
            <a:r>
              <a:rPr kumimoji="1" lang="en-US" altLang="ja-JP" smtClean="0"/>
              <a:t>]</a:t>
            </a:r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を開いて、</a:t>
            </a:r>
            <a:r>
              <a:rPr lang="en-US" altLang="ja-JP" smtClean="0"/>
              <a:t>CChr</a:t>
            </a:r>
            <a:r>
              <a:rPr lang="ja-JP" altLang="en-US" smtClean="0"/>
              <a:t>を継承するためにクラス宣言に以下を追加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class </a:t>
            </a:r>
            <a:r>
              <a:rPr lang="en-US" altLang="ja-JP"/>
              <a:t>CStraight : CChr</a:t>
            </a:r>
            <a:endParaRPr kumimoji="1" lang="en-US" altLang="ja-JP" smtClean="0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から、親クラスに移動する変数を移動させる</a:t>
            </a:r>
            <a:endParaRPr lang="en-US" altLang="ja-JP" smtClean="0"/>
          </a:p>
          <a:p>
            <a:pPr lvl="1"/>
            <a:r>
              <a:rPr lang="en-US" altLang="ja-JP" smtClean="0"/>
              <a:t>CHRTYPE,type,label,posx,posy,vx,vy,MAX_SPEED</a:t>
            </a:r>
          </a:p>
          <a:p>
            <a:r>
              <a:rPr lang="en-US" altLang="ja-JP" err="1" smtClean="0"/>
              <a:t>CChr.cs</a:t>
            </a:r>
            <a:r>
              <a:rPr lang="ja-JP" altLang="en-US" smtClean="0"/>
              <a:t>で</a:t>
            </a:r>
            <a:r>
              <a:rPr lang="en-US" altLang="ja-JP" smtClean="0"/>
              <a:t>Label</a:t>
            </a:r>
            <a:r>
              <a:rPr lang="ja-JP" altLang="en-US" smtClean="0"/>
              <a:t>がエラーになるので、右クリック</a:t>
            </a:r>
            <a:r>
              <a:rPr lang="en-US" altLang="ja-JP" smtClean="0"/>
              <a:t>&gt;[</a:t>
            </a:r>
            <a:r>
              <a:rPr lang="ja-JP" altLang="en-US" smtClean="0"/>
              <a:t>競合の解決</a:t>
            </a:r>
            <a:r>
              <a:rPr lang="en-US" altLang="ja-JP" smtClean="0"/>
              <a:t>]&gt;[using System.Windows.Forms]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lang="ja-JP" altLang="en-US" smtClean="0"/>
              <a:t>このまま実行しても、</a:t>
            </a:r>
            <a:r>
              <a:rPr lang="en-US" altLang="ja-JP" smtClean="0"/>
              <a:t>CStraight.cs</a:t>
            </a:r>
            <a:r>
              <a:rPr lang="ja-JP" altLang="en-US" smtClean="0"/>
              <a:t>に移動した変数にアクセスできないので、</a:t>
            </a:r>
            <a:r>
              <a:rPr kumimoji="1" lang="en-US" altLang="ja-JP" smtClean="0"/>
              <a:t>protected</a:t>
            </a:r>
            <a:r>
              <a:rPr lang="ja-JP" altLang="en-US" smtClean="0"/>
              <a:t>にする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 smtClean="0"/>
              <a:t>　以上で変数の共通化ができました。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他のキャラクターでも</a:t>
            </a:r>
            <a:r>
              <a:rPr lang="en-US" altLang="ja-JP" smtClean="0"/>
              <a:t>CChr</a:t>
            </a:r>
            <a:r>
              <a:rPr lang="ja-JP" altLang="en-US" smtClean="0"/>
              <a:t>を親クラスにすれば、</a:t>
            </a:r>
            <a:r>
              <a:rPr lang="en-US" altLang="ja-JP" smtClean="0"/>
              <a:t>CChr</a:t>
            </a:r>
            <a:r>
              <a:rPr lang="ja-JP" altLang="en-US" smtClean="0"/>
              <a:t>が持っている変数や処理は利用できます。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　重力キャラクター用のクラスを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を継承して作成します。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 smtClean="0"/>
              <a:t>作成しながら、必要に応じて</a:t>
            </a:r>
            <a:r>
              <a:rPr kumimoji="1" lang="en-US" altLang="ja-JP" smtClean="0"/>
              <a:t>CStraight</a:t>
            </a:r>
            <a:r>
              <a:rPr lang="ja-JP" altLang="en-US" smtClean="0"/>
              <a:t>が持っている関数を</a:t>
            </a:r>
            <a:r>
              <a:rPr lang="en-US" altLang="ja-JP" smtClean="0"/>
              <a:t>CChr</a:t>
            </a:r>
            <a:r>
              <a:rPr lang="ja-JP" altLang="en-US" smtClean="0"/>
              <a:t>に移動させて共有していきましょう。</a:t>
            </a:r>
            <a:endParaRPr lang="en-US" altLang="ja-JP" smtClean="0"/>
          </a:p>
          <a:p>
            <a:r>
              <a:rPr lang="en-US" altLang="ja-JP" smtClean="0"/>
              <a:t>[</a:t>
            </a:r>
            <a:r>
              <a:rPr lang="ja-JP" altLang="en-US"/>
              <a:t>ソリューションエクスプローラー</a:t>
            </a:r>
            <a:r>
              <a:rPr lang="en-US" altLang="ja-JP"/>
              <a:t>]</a:t>
            </a:r>
            <a:r>
              <a:rPr lang="ja-JP" altLang="en-US"/>
              <a:t>のプロジェクト名を右クリックして、</a:t>
            </a:r>
            <a:r>
              <a:rPr lang="en-US" altLang="ja-JP"/>
              <a:t>[</a:t>
            </a:r>
            <a:r>
              <a:rPr lang="ja-JP" altLang="en-US"/>
              <a:t>追加</a:t>
            </a:r>
            <a:r>
              <a:rPr lang="en-US" altLang="ja-JP"/>
              <a:t>]&gt;[</a:t>
            </a:r>
            <a:r>
              <a:rPr lang="ja-JP" altLang="en-US"/>
              <a:t>クラス</a:t>
            </a:r>
            <a:r>
              <a:rPr lang="en-US" altLang="ja-JP"/>
              <a:t>]</a:t>
            </a:r>
            <a:r>
              <a:rPr lang="ja-JP" altLang="en-US"/>
              <a:t>を</a:t>
            </a:r>
            <a:r>
              <a:rPr lang="ja-JP" altLang="en-US" smtClean="0"/>
              <a:t>選択</a:t>
            </a:r>
            <a:endParaRPr lang="en-US" altLang="ja-JP" smtClean="0"/>
          </a:p>
          <a:p>
            <a:r>
              <a:rPr lang="en-US" altLang="ja-JP" smtClean="0"/>
              <a:t>[</a:t>
            </a:r>
            <a:r>
              <a:rPr lang="ja-JP" altLang="en-US" smtClean="0"/>
              <a:t>名前</a:t>
            </a:r>
            <a:r>
              <a:rPr lang="en-US" altLang="ja-JP" smtClean="0"/>
              <a:t>]</a:t>
            </a:r>
            <a:r>
              <a:rPr lang="ja-JP" altLang="en-US" smtClean="0"/>
              <a:t>を「</a:t>
            </a:r>
            <a:r>
              <a:rPr lang="en-US" altLang="ja-JP" smtClean="0"/>
              <a:t>CGravity</a:t>
            </a:r>
            <a:r>
              <a:rPr lang="ja-JP" altLang="en-US" smtClean="0"/>
              <a:t>」にして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</a:t>
            </a:r>
          </a:p>
          <a:p>
            <a:r>
              <a:rPr lang="ja-JP" altLang="en-US" smtClean="0"/>
              <a:t>クラス定義を以下のようにして</a:t>
            </a:r>
            <a:r>
              <a:rPr lang="en-US" altLang="ja-JP" smtClean="0"/>
              <a:t>CChr</a:t>
            </a:r>
            <a:r>
              <a:rPr lang="ja-JP" altLang="en-US" smtClean="0"/>
              <a:t>を継承する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class </a:t>
            </a:r>
            <a:r>
              <a:rPr lang="en-US" altLang="ja-JP"/>
              <a:t>CGravity : CChr</a:t>
            </a:r>
          </a:p>
          <a:p>
            <a:r>
              <a:rPr kumimoji="1" lang="en-US" altLang="ja-JP" smtClean="0"/>
              <a:t>Form1.cs</a:t>
            </a:r>
            <a:r>
              <a:rPr kumimoji="1" lang="ja-JP" altLang="en-US" smtClean="0"/>
              <a:t>から</a:t>
            </a:r>
            <a:r>
              <a:rPr lang="ja-JP" altLang="en-US"/>
              <a:t>定</a:t>
            </a:r>
            <a:r>
              <a:rPr lang="ja-JP" altLang="en-US" smtClean="0"/>
              <a:t>数</a:t>
            </a:r>
            <a:r>
              <a:rPr lang="en-US" altLang="ja-JP" smtClean="0"/>
              <a:t>GRAVITY</a:t>
            </a:r>
            <a:r>
              <a:rPr lang="ja-JP" altLang="en-US" smtClean="0"/>
              <a:t>の定義をコピー</a:t>
            </a:r>
            <a:endParaRPr lang="en-US" altLang="ja-JP" smtClean="0"/>
          </a:p>
          <a:p>
            <a:r>
              <a:rPr kumimoji="1" lang="en-US" altLang="ja-JP" smtClean="0"/>
              <a:t>CGravity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InstantiateChr</a:t>
            </a:r>
            <a:r>
              <a:rPr kumimoji="1" lang="ja-JP" altLang="en-US" smtClean="0"/>
              <a:t>関数を定義する。殆ど</a:t>
            </a:r>
            <a:r>
              <a:rPr kumimoji="1" lang="en-US" altLang="ja-JP" smtClean="0"/>
              <a:t>CStraight</a:t>
            </a:r>
            <a:r>
              <a:rPr kumimoji="1" lang="ja-JP" altLang="en-US" smtClean="0"/>
              <a:t>のものと同じなので、親クラスに共通部分を移動させて、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やること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/>
              <a:t>キャラクターの変数で、共通するものと、個別のものを調査</a:t>
            </a:r>
            <a:endParaRPr lang="en-US" altLang="ja-JP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/>
              <a:t>キャラクターの処理で、共通するものと、個別のものを調査</a:t>
            </a:r>
            <a:endParaRPr lang="en-US" altLang="ja-JP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個別に用意した変数や処理をクラスにまとめる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キャラクターを自分自身に管理させる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親クラスと子クラスを使って、変数や処理を共通化する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ポリモーフィズムを使って、呼び出しを減らす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>
              <a:lnSpc>
                <a:spcPct val="100000"/>
              </a:lnSpc>
            </a:pPr>
            <a:endParaRPr kumimoji="1" lang="en-US" altLang="ja-JP" smtClean="0"/>
          </a:p>
          <a:p>
            <a:pPr>
              <a:lnSpc>
                <a:spcPct val="100000"/>
              </a:lnSpc>
            </a:pP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InstantiateChr</a:t>
            </a:r>
            <a:r>
              <a:rPr kumimoji="1" lang="ja-JP" altLang="en-US" smtClean="0"/>
              <a:t>関数は、殆ど</a:t>
            </a:r>
            <a:r>
              <a:rPr kumimoji="1" lang="en-US" altLang="ja-JP" smtClean="0"/>
              <a:t>CStraight</a:t>
            </a:r>
            <a:r>
              <a:rPr kumimoji="1" lang="ja-JP" altLang="en-US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smtClean="0"/>
          </a:p>
          <a:p>
            <a:r>
              <a:rPr lang="en-US" altLang="ja-JP" smtClean="0"/>
              <a:t>CChr.cs</a:t>
            </a:r>
            <a:r>
              <a:rPr lang="ja-JP" altLang="en-US" smtClean="0"/>
              <a:t>を開いて、</a:t>
            </a:r>
            <a:r>
              <a:rPr lang="ja-JP" altLang="en-US"/>
              <a:t>以下</a:t>
            </a:r>
            <a:r>
              <a:rPr lang="ja-JP" altLang="en-US" smtClean="0"/>
              <a:t>のコードをクラス内に追加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コンストラクタ*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CChr()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}</a:t>
            </a:r>
            <a:endParaRPr lang="en-US" altLang="ja-JP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[public CStraight()]</a:t>
            </a:r>
            <a:r>
              <a:rPr kumimoji="1" lang="ja-JP" altLang="en-US" smtClean="0"/>
              <a:t>の中身を切り取って、上記のコンストラクタ内に貼り付ける</a:t>
            </a:r>
            <a:endParaRPr kumimoji="1" lang="en-US" altLang="ja-JP" smtClean="0"/>
          </a:p>
          <a:p>
            <a:r>
              <a:rPr lang="en-US" altLang="ja-JP" smtClean="0"/>
              <a:t>[type = CHRTYPE.CHR_STRAIGHT;]</a:t>
            </a:r>
            <a:r>
              <a:rPr lang="ja-JP" altLang="en-US" smtClean="0"/>
              <a:t>と</a:t>
            </a:r>
            <a:r>
              <a:rPr lang="en-US" altLang="ja-JP" smtClean="0"/>
              <a:t>[label.Text = “</a:t>
            </a:r>
            <a:r>
              <a:rPr lang="ja-JP" altLang="en-US" smtClean="0"/>
              <a:t>○</a:t>
            </a:r>
            <a:r>
              <a:rPr lang="en-US" altLang="ja-JP" smtClean="0"/>
              <a:t>”;]</a:t>
            </a:r>
            <a:r>
              <a:rPr lang="ja-JP" altLang="en-US" smtClean="0"/>
              <a:t>を切り取って、</a:t>
            </a:r>
            <a:r>
              <a:rPr lang="en-US" altLang="ja-JP" smtClean="0"/>
              <a:t>CStraight()</a:t>
            </a:r>
            <a:r>
              <a:rPr lang="ja-JP" altLang="en-US" smtClean="0"/>
              <a:t>のコンストラクタに戻す</a:t>
            </a:r>
            <a:endParaRPr lang="en-US" altLang="ja-JP" smtClean="0"/>
          </a:p>
          <a:p>
            <a:r>
              <a:rPr kumimoji="1" lang="en-US" altLang="ja-JP" smtClean="0"/>
              <a:t>CStraight</a:t>
            </a:r>
            <a:r>
              <a:rPr kumimoji="1" lang="ja-JP" altLang="en-US" smtClean="0"/>
              <a:t>のコンストラクタ</a:t>
            </a:r>
            <a:r>
              <a:rPr lang="ja-JP" altLang="en-US" smtClean="0"/>
              <a:t>が</a:t>
            </a:r>
            <a:r>
              <a:rPr lang="en-US" altLang="ja-JP" smtClean="0"/>
              <a:t>CChr</a:t>
            </a:r>
            <a:r>
              <a:rPr lang="ja-JP" altLang="en-US" smtClean="0"/>
              <a:t>のコンストラクタを呼び出すように以下のように関数宣言を変更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CStraight() : base</a:t>
            </a:r>
            <a:r>
              <a:rPr lang="en-US" altLang="ja-JP" smtClean="0"/>
              <a:t>()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mtClean="0"/>
              <a:t>以上で一度動作確認する。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InstantiateChr</a:t>
            </a:r>
            <a:r>
              <a:rPr kumimoji="1" lang="ja-JP" altLang="en-US" smtClean="0"/>
              <a:t>関数</a:t>
            </a:r>
            <a:r>
              <a:rPr lang="ja-JP" altLang="en-US" smtClean="0"/>
              <a:t>を実装します。</a:t>
            </a:r>
            <a:endParaRPr lang="en-US" altLang="ja-JP" smtClean="0"/>
          </a:p>
          <a:p>
            <a:r>
              <a:rPr lang="en-US" altLang="ja-JP" err="1" smtClean="0"/>
              <a:t>CGravity.cs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lang="ja-JP" altLang="en-US"/>
              <a:t>以下</a:t>
            </a:r>
            <a:r>
              <a:rPr lang="ja-JP" altLang="en-US" smtClean="0"/>
              <a:t>の関数をクラス内に追加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コンストラクタ*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CGravity() : base()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type = CHRTYPE.CHR_GRAVITY;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label.Text = "◆";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vy = 0f;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4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更新処理を実装するので、クラス内に以下の宣言を追加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protected void Update() 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  <a:p>
            <a:r>
              <a:rPr lang="en-US" altLang="ja-JP" smtClean="0"/>
              <a:t>Form1.cs</a:t>
            </a:r>
            <a:r>
              <a:rPr lang="ja-JP" altLang="en-US" smtClean="0"/>
              <a:t>の</a:t>
            </a:r>
            <a:r>
              <a:rPr lang="en-US" altLang="ja-JP" smtClean="0"/>
              <a:t>timer1_Tick</a:t>
            </a:r>
            <a:r>
              <a:rPr lang="ja-JP" altLang="en-US" smtClean="0"/>
              <a:t>から、</a:t>
            </a:r>
            <a:r>
              <a:rPr lang="en-US" altLang="ja-JP" smtClean="0"/>
              <a:t>GRAVITY</a:t>
            </a:r>
            <a:r>
              <a:rPr lang="ja-JP" altLang="en-US" smtClean="0"/>
              <a:t>の処理をコピーしてきて、</a:t>
            </a:r>
            <a:r>
              <a:rPr lang="en-US" altLang="ja-JP" smtClean="0">
                <a:hlinkClick r:id="rId2" action="ppaction://hlinksldjump"/>
              </a:rPr>
              <a:t>CStraight</a:t>
            </a:r>
            <a:r>
              <a:rPr lang="ja-JP" altLang="en-US" smtClean="0">
                <a:hlinkClick r:id="rId2" action="ppaction://hlinksldjump"/>
              </a:rPr>
              <a:t>のとき</a:t>
            </a:r>
            <a:r>
              <a:rPr lang="ja-JP" altLang="en-US" smtClean="0"/>
              <a:t>と同様にビルドが通るように修正する</a:t>
            </a:r>
            <a:endParaRPr lang="en-US" altLang="ja-JP" smtClean="0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から、</a:t>
            </a:r>
            <a:r>
              <a:rPr lang="en-US" altLang="ja-JP" smtClean="0"/>
              <a:t>[InstantiateChr()]</a:t>
            </a:r>
            <a:r>
              <a:rPr lang="ja-JP" altLang="en-US" smtClean="0"/>
              <a:t>と</a:t>
            </a:r>
            <a:r>
              <a:rPr lang="en-US" altLang="ja-JP" smtClean="0"/>
              <a:t>[UpdateAll()]</a:t>
            </a:r>
            <a:r>
              <a:rPr lang="ja-JP" altLang="en-US" smtClean="0"/>
              <a:t>を</a:t>
            </a:r>
            <a:r>
              <a:rPr lang="en-US" altLang="ja-JP" smtClean="0"/>
              <a:t>CGravity.cs</a:t>
            </a:r>
            <a:r>
              <a:rPr lang="ja-JP" altLang="en-US" smtClean="0"/>
              <a:t>にコピー</a:t>
            </a:r>
            <a:endParaRPr lang="en-US" altLang="ja-JP" smtClean="0"/>
          </a:p>
          <a:p>
            <a:r>
              <a:rPr lang="en-US" altLang="ja-JP" smtClean="0"/>
              <a:t>CStraight</a:t>
            </a:r>
            <a:r>
              <a:rPr lang="ja-JP" altLang="en-US" smtClean="0"/>
              <a:t>の</a:t>
            </a:r>
            <a:r>
              <a:rPr lang="ja-JP" altLang="en-US"/>
              <a:t>部分</a:t>
            </a:r>
            <a:r>
              <a:rPr lang="ja-JP" altLang="en-US" smtClean="0"/>
              <a:t>を</a:t>
            </a:r>
            <a:r>
              <a:rPr lang="en-US" altLang="ja-JP" smtClean="0"/>
              <a:t>CGravity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r>
              <a:rPr lang="en-US" altLang="ja-JP" smtClean="0"/>
              <a:t>CGravity</a:t>
            </a:r>
            <a:r>
              <a:rPr lang="ja-JP" altLang="en-US" smtClean="0"/>
              <a:t>のクラス内に、以下の宣言を追加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自分のインスタンス*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static </a:t>
            </a:r>
            <a:r>
              <a:rPr lang="en-US" altLang="ja-JP"/>
              <a:t>List&lt;CGravity&gt; we = new List&lt;CGravity&gt;();</a:t>
            </a:r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10.CGravity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から参照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クラスが完成したので、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の処理を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に入れ替える</a:t>
            </a:r>
            <a:endParaRPr kumimoji="1" lang="en-US" altLang="ja-JP" smtClean="0"/>
          </a:p>
          <a:p>
            <a:r>
              <a:rPr lang="en-US" altLang="ja-JP" smtClean="0"/>
              <a:t>[Form1]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[button2_Click]</a:t>
            </a:r>
            <a:r>
              <a:rPr lang="ja-JP" altLang="en-US" smtClean="0"/>
              <a:t>関数の中身を以下の１行に修正する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CGravity.InstantiateChr();</a:t>
            </a:r>
          </a:p>
          <a:p>
            <a:r>
              <a:rPr kumimoji="1" lang="en-US" altLang="ja-JP" smtClean="0"/>
              <a:t>[</a:t>
            </a:r>
            <a:r>
              <a:rPr lang="en-US" altLang="ja-JP" smtClean="0"/>
              <a:t>timer1_Tick()]</a:t>
            </a:r>
            <a:r>
              <a:rPr lang="ja-JP" altLang="en-US" smtClean="0"/>
              <a:t>関数内に、以下の１行を追加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CGravity.UpdateAll();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以上で重力キャラクターをクラスに差し替えました。実行して動作を確認してください。</a:t>
            </a: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ポリモーフィズムの利用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に、</a:t>
            </a:r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smtClean="0"/>
              <a:t>クラスの呼び出しと</a:t>
            </a:r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smtClean="0"/>
              <a:t>クラスの呼び出しがありますが、キャラクターが増えることを考えると面倒です。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このような時に、ポリモーフィズムを利用します。</a:t>
            </a: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親クラスの配列やリストには、子クラスのインスタンスを記録できます。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それらを呼び出すと、インスタンスが持つ変数や関数を呼び出せます。</a:t>
            </a:r>
            <a:endParaRPr kumimoji="1" lang="ja-JP" altLang="en-US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CChr</a:t>
            </a:r>
            <a:r>
              <a:rPr kumimoji="1" lang="ja-JP" altLang="en-US" smtClean="0"/>
              <a:t>の配列やリスト</a:t>
            </a:r>
            <a:endParaRPr kumimoji="1" lang="ja-JP" altLang="en-US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CAdd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ポリモーフィズムの利用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CStraight</a:t>
            </a:r>
            <a:r>
              <a:rPr lang="ja-JP" altLang="en-US" smtClean="0"/>
              <a:t>と</a:t>
            </a:r>
            <a:r>
              <a:rPr lang="en-US" altLang="ja-JP" smtClean="0"/>
              <a:t>CGravity</a:t>
            </a:r>
            <a:r>
              <a:rPr lang="ja-JP" altLang="en-US" smtClean="0"/>
              <a:t>の配列</a:t>
            </a:r>
            <a:r>
              <a:rPr lang="en-US" altLang="ja-JP" smtClean="0"/>
              <a:t>we</a:t>
            </a:r>
            <a:r>
              <a:rPr lang="ja-JP" altLang="en-US" smtClean="0"/>
              <a:t>を削除して、</a:t>
            </a:r>
            <a:r>
              <a:rPr lang="en-US" altLang="ja-JP" smtClean="0"/>
              <a:t>CChr</a:t>
            </a:r>
            <a:r>
              <a:rPr lang="ja-JP" altLang="en-US" smtClean="0"/>
              <a:t>に移動</a:t>
            </a:r>
            <a:endParaRPr lang="en-US" altLang="ja-JP" smtClean="0"/>
          </a:p>
          <a:p>
            <a:pPr lvl="1"/>
            <a:r>
              <a:rPr kumimoji="1" lang="ja-JP" altLang="en-US"/>
              <a:t>リスト</a:t>
            </a:r>
            <a:r>
              <a:rPr kumimoji="1" lang="ja-JP" altLang="en-US" smtClean="0"/>
              <a:t>の型は</a:t>
            </a:r>
            <a:r>
              <a:rPr kumimoji="1" lang="en-US" altLang="ja-JP" smtClean="0"/>
              <a:t>List&lt;CChr&gt;</a:t>
            </a:r>
          </a:p>
          <a:p>
            <a:pPr lvl="1"/>
            <a:r>
              <a:rPr lang="en-US" altLang="ja-JP"/>
              <a:t>p</a:t>
            </a:r>
            <a:r>
              <a:rPr lang="en-US" altLang="ja-JP" smtClean="0"/>
              <a:t>rotected</a:t>
            </a:r>
            <a:r>
              <a:rPr lang="ja-JP" altLang="en-US" smtClean="0"/>
              <a:t>を追加</a:t>
            </a:r>
            <a:endParaRPr lang="en-US" altLang="ja-JP" smtClean="0"/>
          </a:p>
          <a:p>
            <a:r>
              <a:rPr kumimoji="1" lang="en-US" altLang="ja-JP" smtClean="0"/>
              <a:t>CStraight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[UpdateAll()]</a:t>
            </a:r>
            <a:r>
              <a:rPr kumimoji="1" lang="ja-JP" altLang="en-US" smtClean="0"/>
              <a:t>を削除して、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に移動</a:t>
            </a:r>
            <a:endParaRPr kumimoji="1" lang="en-US" altLang="ja-JP" smtClean="0"/>
          </a:p>
          <a:p>
            <a:pPr lvl="1"/>
            <a:r>
              <a:rPr lang="en-US" altLang="ja-JP" smtClean="0"/>
              <a:t>Foreach</a:t>
            </a:r>
            <a:r>
              <a:rPr lang="ja-JP" altLang="en-US" smtClean="0"/>
              <a:t>内の型を</a:t>
            </a:r>
            <a:r>
              <a:rPr lang="en-US" altLang="ja-JP" smtClean="0"/>
              <a:t>CChr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r>
              <a:rPr kumimoji="1" lang="en-US" altLang="ja-JP" smtClean="0"/>
              <a:t>Update()</a:t>
            </a:r>
            <a:r>
              <a:rPr kumimoji="1" lang="ja-JP" altLang="en-US" smtClean="0"/>
              <a:t>関数を呼び出せるように、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クラスに仮想関数として</a:t>
            </a:r>
            <a:r>
              <a:rPr kumimoji="1" lang="en-US" altLang="ja-JP" smtClean="0"/>
              <a:t>Update</a:t>
            </a:r>
            <a:r>
              <a:rPr kumimoji="1" lang="ja-JP" altLang="en-US" smtClean="0"/>
              <a:t>を宣言する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protected </a:t>
            </a:r>
            <a:r>
              <a:rPr lang="en-US" altLang="ja-JP"/>
              <a:t>abstract void Update();</a:t>
            </a:r>
            <a:endParaRPr kumimoji="1" lang="en-US" altLang="ja-JP" smtClean="0"/>
          </a:p>
          <a:p>
            <a:r>
              <a:rPr kumimoji="1" lang="ja-JP" altLang="en-US" smtClean="0"/>
              <a:t>開始するとエラーが発生するので、エラー箇所を表示</a:t>
            </a:r>
            <a:r>
              <a:rPr lang="ja-JP" altLang="en-US" smtClean="0"/>
              <a:t>して、以下のように</a:t>
            </a:r>
            <a:r>
              <a:rPr lang="en-US" altLang="ja-JP" smtClean="0"/>
              <a:t>override</a:t>
            </a:r>
            <a:r>
              <a:rPr lang="ja-JP" altLang="en-US" smtClean="0"/>
              <a:t>を追加する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protected 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/>
              <a:t> void Update</a:t>
            </a:r>
            <a:r>
              <a:rPr lang="en-US" altLang="ja-JP" smtClean="0"/>
              <a:t>()</a:t>
            </a:r>
          </a:p>
          <a:p>
            <a:r>
              <a:rPr kumimoji="1" lang="en-US" altLang="ja-JP" smtClean="0"/>
              <a:t>CChr</a:t>
            </a:r>
            <a:r>
              <a:rPr kumimoji="1" lang="ja-JP" altLang="en-US" smtClean="0"/>
              <a:t>を開いて、仮想クラスにする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abstract class CChr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ポリモーフィズムの利用</a:t>
            </a:r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Form1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[timer1_Tick()]</a:t>
            </a:r>
            <a:r>
              <a:rPr kumimoji="1" lang="ja-JP" altLang="en-US" smtClean="0"/>
              <a:t>関数内の</a:t>
            </a:r>
            <a:r>
              <a:rPr kumimoji="1" lang="en-US" altLang="ja-JP" smtClean="0"/>
              <a:t>[CStraight.UpdateAll()]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[CGravity.UpdateAll()]</a:t>
            </a:r>
            <a:r>
              <a:rPr kumimoji="1" lang="ja-JP" altLang="en-US" smtClean="0"/>
              <a:t>を削除して、以下の１行にする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CChr.UpdateAll();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以上でポリモーフィズムの対応完了です。呼び出しが１つに集約できました。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これで、キャラクターを追加しても、更新処理に手を入れる必要はなくなりました。</a:t>
            </a: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　ここまでで、クラス化の指針は示しました。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　以下をやって仕上げてください。</a:t>
            </a:r>
            <a:endParaRPr kumimoji="1"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r>
              <a:rPr kumimoji="1" lang="en-US" altLang="ja-JP" smtClean="0"/>
              <a:t>CAdd</a:t>
            </a:r>
            <a:r>
              <a:rPr kumimoji="1" lang="ja-JP" altLang="en-US" smtClean="0"/>
              <a:t>クラスを作成して、加速キャラクターを実装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en-US" altLang="ja-JP" smtClean="0"/>
              <a:t>Form1</a:t>
            </a:r>
            <a:r>
              <a:rPr kumimoji="1" lang="ja-JP" altLang="en-US" smtClean="0"/>
              <a:t>から不要になったコードを削除する</a:t>
            </a:r>
            <a:endParaRPr kumimoji="1" lang="en-US" altLang="ja-JP" smtClean="0"/>
          </a:p>
          <a:p>
            <a:r>
              <a:rPr lang="en-US" altLang="ja-JP" smtClean="0"/>
              <a:t>Update</a:t>
            </a:r>
            <a:r>
              <a:rPr lang="ja-JP" altLang="en-US" smtClean="0"/>
              <a:t>関数内に、他のキャラクターと同一のコードがあるので、それを</a:t>
            </a:r>
            <a:r>
              <a:rPr lang="en-US" altLang="ja-JP" smtClean="0"/>
              <a:t>CChr</a:t>
            </a:r>
            <a:r>
              <a:rPr lang="ja-JP" altLang="en-US" smtClean="0"/>
              <a:t>の関数にして、</a:t>
            </a:r>
            <a:r>
              <a:rPr lang="en-US" altLang="ja-JP" smtClean="0"/>
              <a:t>Update</a:t>
            </a:r>
            <a:r>
              <a:rPr lang="ja-JP" altLang="en-US" smtClean="0"/>
              <a:t>内から呼び出す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lang="en-US" altLang="ja-JP" smtClean="0"/>
              <a:t>1.</a:t>
            </a:r>
            <a:r>
              <a:rPr lang="ja-JP" altLang="en-US" smtClean="0"/>
              <a:t>準備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GitHub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Sign in</a:t>
            </a:r>
          </a:p>
          <a:p>
            <a:r>
              <a:rPr lang="en-US" altLang="ja-JP" smtClean="0"/>
              <a:t>https://github.com/tanakaedu/ChrMoveClassPrac </a:t>
            </a:r>
            <a:r>
              <a:rPr lang="ja-JP" altLang="en-US" smtClean="0"/>
              <a:t>に接続</a:t>
            </a:r>
            <a:endParaRPr lang="en-US" altLang="ja-JP" smtClean="0"/>
          </a:p>
          <a:p>
            <a:r>
              <a:rPr kumimoji="1" lang="en-US" altLang="ja-JP" smtClean="0"/>
              <a:t>Fork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lang="en-US" altLang="ja-JP" smtClean="0"/>
              <a:t>GitHub Desktop</a:t>
            </a:r>
            <a:r>
              <a:rPr lang="ja-JP" altLang="en-US" smtClean="0"/>
              <a:t>を起動</a:t>
            </a:r>
            <a:endParaRPr lang="en-US" altLang="ja-JP" smtClean="0"/>
          </a:p>
          <a:p>
            <a:r>
              <a:rPr lang="en-US" altLang="ja-JP" smtClean="0"/>
              <a:t>[+]</a:t>
            </a:r>
            <a:r>
              <a:rPr lang="ja-JP" altLang="en-US" smtClean="0"/>
              <a:t>を押して、</a:t>
            </a:r>
            <a:r>
              <a:rPr lang="en-US" altLang="ja-JP" smtClean="0"/>
              <a:t>[Clone]</a:t>
            </a:r>
            <a:r>
              <a:rPr lang="ja-JP" altLang="en-US" smtClean="0"/>
              <a:t>を選択、</a:t>
            </a:r>
            <a:r>
              <a:rPr lang="en-US" altLang="ja-JP" smtClean="0"/>
              <a:t>ChrMoveClassPrac</a:t>
            </a:r>
            <a:r>
              <a:rPr lang="ja-JP" altLang="en-US" smtClean="0"/>
              <a:t>をクローン</a:t>
            </a:r>
            <a:endParaRPr lang="en-US" altLang="ja-JP" smtClean="0"/>
          </a:p>
          <a:p>
            <a:r>
              <a:rPr lang="en-US" altLang="ja-JP" smtClean="0"/>
              <a:t>ChrMoveClassPrac</a:t>
            </a:r>
            <a:r>
              <a:rPr lang="ja-JP" altLang="en-US" smtClean="0"/>
              <a:t>を右クリックして</a:t>
            </a:r>
            <a:r>
              <a:rPr lang="en-US" altLang="ja-JP" smtClean="0"/>
              <a:t>[Open in Explorer]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lang="en-US" altLang="ja-JP" smtClean="0"/>
              <a:t>ChrMoveClassPrac.sln</a:t>
            </a:r>
            <a:r>
              <a:rPr lang="ja-JP" altLang="en-US" smtClean="0"/>
              <a:t>をダブルクリックして起動</a:t>
            </a:r>
            <a:endParaRPr lang="en-US" altLang="ja-JP" smtClean="0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2.</a:t>
            </a:r>
            <a:r>
              <a:rPr kumimoji="1" lang="ja-JP" altLang="en-US" smtClean="0"/>
              <a:t>プログラム構造の整理～変数～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59906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enum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CHRTYPE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キャラの種類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List&lt;CHRTYPE&gt;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types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自分の種類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List&lt;Label&gt;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labels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表示するラベル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posxs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posys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vxs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vys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Random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rand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乱数を生成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</a:t>
                      </a:r>
                      <a:r>
                        <a:rPr kumimoji="1" lang="en-US" altLang="ja-JP" b="1" baseline="0" smtClean="0"/>
                        <a:t> </a:t>
                      </a:r>
                      <a:r>
                        <a:rPr kumimoji="1" lang="en-US" altLang="ja-JP" b="1" smtClean="0"/>
                        <a:t>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GRAVITY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重力加速度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 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FORCE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中心への加速度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 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MAX_SPEED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最高速度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2.</a:t>
            </a:r>
            <a:r>
              <a:rPr kumimoji="1" lang="ja-JP" altLang="en-US" smtClean="0"/>
              <a:t>プログラム構造の整理～処理～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61793"/>
              </p:ext>
            </p:extLst>
          </p:nvPr>
        </p:nvGraphicFramePr>
        <p:xfrm>
          <a:off x="628650" y="793750"/>
          <a:ext cx="7832709" cy="515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smtClean="0"/>
                        <a:t>timer1_Tick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座標に</a:t>
                      </a:r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速度を足す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座標を左右で跳ね返す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座標に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座標を上下で跳ね返す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速度に</a:t>
                      </a:r>
                      <a:r>
                        <a:rPr kumimoji="1" lang="en-US" altLang="ja-JP" smtClean="0"/>
                        <a:t>GRAVITY</a:t>
                      </a:r>
                      <a:r>
                        <a:rPr kumimoji="1" lang="ja-JP" altLang="en-US" smtClean="0"/>
                        <a:t>を足して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座標に足す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座標が画面下を越えたら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速度反転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画面中心向きに</a:t>
                      </a:r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FORCE</a:t>
                      </a:r>
                      <a:r>
                        <a:rPr kumimoji="1" lang="ja-JP" altLang="en-US" smtClean="0"/>
                        <a:t>の値、加速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画面中心向きに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FORCE</a:t>
                      </a:r>
                      <a:r>
                        <a:rPr kumimoji="1" lang="ja-JP" altLang="en-US" smtClean="0"/>
                        <a:t>の値、加速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button1_Click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直線タイプでキャラ生成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button2_Click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重力タイプでキャラを生成して、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0</a:t>
                      </a:r>
                      <a:r>
                        <a:rPr kumimoji="1" lang="ja-JP" altLang="en-US" smtClean="0"/>
                        <a:t>にする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48714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button3_Click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加速タイプでキャラ生成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InstantiateChr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データを一揃い追加。画面中心に、キャラクタに応じた文字を、ランダムの速度で追加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変数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[</a:t>
            </a:r>
            <a:r>
              <a:rPr lang="ja-JP" altLang="en-US" smtClean="0"/>
              <a:t>ソリューションエクスプローラー</a:t>
            </a:r>
            <a:r>
              <a:rPr lang="en-US" altLang="ja-JP" smtClean="0"/>
              <a:t>]</a:t>
            </a:r>
            <a:r>
              <a:rPr lang="ja-JP" altLang="en-US" smtClean="0"/>
              <a:t>からプロジェクト名を右クリックして、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]&gt;[</a:t>
            </a:r>
            <a:r>
              <a:rPr lang="ja-JP" altLang="en-US" smtClean="0"/>
              <a:t>クラス</a:t>
            </a:r>
            <a:r>
              <a:rPr lang="en-US" altLang="ja-JP" smtClean="0"/>
              <a:t>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kumimoji="1" lang="ja-JP" altLang="en-US"/>
              <a:t>名前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[CStraight]</a:t>
            </a:r>
            <a:r>
              <a:rPr kumimoji="1" lang="ja-JP" altLang="en-US" smtClean="0"/>
              <a:t>にして</a:t>
            </a:r>
            <a:r>
              <a:rPr kumimoji="1" lang="en-US" altLang="ja-JP" smtClean="0"/>
              <a:t>[</a:t>
            </a:r>
            <a:r>
              <a:rPr kumimoji="1" lang="ja-JP" altLang="en-US" smtClean="0"/>
              <a:t>追加</a:t>
            </a:r>
            <a:r>
              <a:rPr kumimoji="1" lang="en-US" altLang="ja-JP" smtClean="0"/>
              <a:t>]</a:t>
            </a:r>
          </a:p>
          <a:p>
            <a:r>
              <a:rPr lang="ja-JP" altLang="en-US"/>
              <a:t>表</a:t>
            </a:r>
            <a:r>
              <a:rPr lang="ja-JP" altLang="en-US" smtClean="0"/>
              <a:t>にまとめた直線キャラ用の変数を</a:t>
            </a:r>
            <a:r>
              <a:rPr lang="en-US" altLang="ja-JP" smtClean="0"/>
              <a:t>Form1.cs</a:t>
            </a:r>
            <a:r>
              <a:rPr lang="ja-JP" altLang="en-US" smtClean="0"/>
              <a:t>からコピーして張り付ける</a:t>
            </a:r>
            <a:endParaRPr lang="en-US" altLang="ja-JP" smtClean="0"/>
          </a:p>
          <a:p>
            <a:r>
              <a:rPr lang="en-US" altLang="ja-JP" smtClean="0"/>
              <a:t>List&lt;&gt;</a:t>
            </a:r>
            <a:r>
              <a:rPr lang="ja-JP" altLang="en-US" smtClean="0"/>
              <a:t>と、</a:t>
            </a:r>
            <a:r>
              <a:rPr lang="en-US" altLang="ja-JP" smtClean="0"/>
              <a:t>[=]</a:t>
            </a:r>
            <a:r>
              <a:rPr lang="ja-JP" altLang="en-US"/>
              <a:t>以降</a:t>
            </a:r>
            <a:r>
              <a:rPr lang="ja-JP" altLang="en-US" smtClean="0"/>
              <a:t>は不要なので削除</a:t>
            </a:r>
            <a:endParaRPr lang="en-US" altLang="ja-JP" smtClean="0"/>
          </a:p>
          <a:p>
            <a:r>
              <a:rPr lang="ja-JP" altLang="en-US" smtClean="0"/>
              <a:t>名前を単数形にする</a:t>
            </a:r>
            <a:endParaRPr lang="en-US" altLang="ja-JP" smtClean="0"/>
          </a:p>
          <a:p>
            <a:r>
              <a:rPr lang="en-US" altLang="ja-JP" smtClean="0"/>
              <a:t>Label</a:t>
            </a:r>
            <a:r>
              <a:rPr lang="ja-JP" altLang="en-US" smtClean="0"/>
              <a:t>がエラーになるので、右クリックして、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競合の解決</a:t>
            </a:r>
            <a:r>
              <a:rPr lang="en-US" altLang="ja-JP" smtClean="0"/>
              <a:t>](Quick Actions)&gt;[using System.Windows.Forms]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pPr lvl="1"/>
            <a:endParaRPr lang="en-US" altLang="ja-JP" smtClean="0"/>
          </a:p>
          <a:p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移動用の関数を</a:t>
            </a:r>
            <a:r>
              <a:rPr lang="en-US" altLang="ja-JP" smtClean="0"/>
              <a:t>Update()</a:t>
            </a:r>
            <a:r>
              <a:rPr lang="ja-JP" altLang="en-US" smtClean="0"/>
              <a:t>という関数にまとめる</a:t>
            </a:r>
            <a:endParaRPr lang="en-US" altLang="ja-JP" smtClean="0"/>
          </a:p>
          <a:p>
            <a:r>
              <a:rPr lang="en-US" altLang="ja-JP" err="1" smtClean="0"/>
              <a:t>CStraight.cs</a:t>
            </a:r>
            <a:r>
              <a:rPr lang="ja-JP" altLang="en-US" smtClean="0"/>
              <a:t>に、以下の関数を追加する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protected void Update() {</a:t>
            </a:r>
          </a:p>
          <a:p>
            <a:pPr marL="0" indent="0">
              <a:buNone/>
            </a:pPr>
            <a:r>
              <a:rPr lang="en-US" altLang="ja-JP"/>
              <a:t>}</a:t>
            </a:r>
            <a:endParaRPr lang="en-US" altLang="ja-JP" smtClean="0"/>
          </a:p>
          <a:p>
            <a:r>
              <a:rPr lang="en-US" altLang="ja-JP" smtClean="0"/>
              <a:t>CForm1.cs</a:t>
            </a:r>
            <a:r>
              <a:rPr lang="ja-JP" altLang="en-US" smtClean="0"/>
              <a:t>の</a:t>
            </a:r>
            <a:r>
              <a:rPr lang="en-US" altLang="ja-JP" smtClean="0"/>
              <a:t>timer1_Tick()</a:t>
            </a:r>
            <a:r>
              <a:rPr lang="ja-JP" altLang="en-US" smtClean="0"/>
              <a:t>関数から、直線キャラ用のコードをコピーして、上記の</a:t>
            </a:r>
            <a:r>
              <a:rPr lang="en-US" altLang="ja-JP" smtClean="0"/>
              <a:t>Update()</a:t>
            </a:r>
            <a:r>
              <a:rPr lang="ja-JP" altLang="en-US" smtClean="0"/>
              <a:t>関数内に貼り付ける</a:t>
            </a:r>
            <a:endParaRPr lang="en-US" altLang="ja-JP" smtClean="0"/>
          </a:p>
          <a:p>
            <a:r>
              <a:rPr lang="en-US" altLang="ja-JP" smtClean="0"/>
              <a:t>for</a:t>
            </a:r>
            <a:r>
              <a:rPr lang="ja-JP" altLang="en-US" smtClean="0"/>
              <a:t>文や</a:t>
            </a:r>
            <a:r>
              <a:rPr lang="en-US" altLang="ja-JP" smtClean="0"/>
              <a:t>switch</a:t>
            </a:r>
            <a:r>
              <a:rPr lang="ja-JP" altLang="en-US" smtClean="0"/>
              <a:t>文は不要</a:t>
            </a:r>
            <a:endParaRPr lang="en-US" altLang="ja-JP" smtClean="0"/>
          </a:p>
          <a:p>
            <a:r>
              <a:rPr lang="ja-JP" altLang="en-US" smtClean="0"/>
              <a:t>変数名を単数形にして、配列の参照を削除</a:t>
            </a:r>
            <a:endParaRPr lang="en-US" altLang="ja-JP" smtClean="0"/>
          </a:p>
          <a:p>
            <a:r>
              <a:rPr lang="ja-JP" altLang="en-US" smtClean="0"/>
              <a:t>直線以外のコードは削除</a:t>
            </a:r>
            <a:endParaRPr lang="en-US" altLang="ja-JP" smtClean="0"/>
          </a:p>
          <a:p>
            <a:r>
              <a:rPr lang="en-US" altLang="ja-JP" err="1" smtClean="0"/>
              <a:t>ClientSize.Width</a:t>
            </a:r>
            <a:r>
              <a:rPr lang="ja-JP" altLang="en-US" smtClean="0"/>
              <a:t>を「</a:t>
            </a:r>
            <a:r>
              <a:rPr lang="en-US" altLang="ja-JP" smtClean="0"/>
              <a:t>Form1.ActiveForm.ClientSize.Width</a:t>
            </a:r>
            <a:r>
              <a:rPr lang="ja-JP" altLang="en-US" smtClean="0"/>
              <a:t>」に変更</a:t>
            </a:r>
            <a:endParaRPr lang="en-US" altLang="ja-JP" smtClean="0"/>
          </a:p>
          <a:p>
            <a:r>
              <a:rPr lang="en-US" altLang="ja-JP" err="1" smtClean="0"/>
              <a:t>ClientSize.Height</a:t>
            </a:r>
            <a:r>
              <a:rPr lang="ja-JP" altLang="en-US" smtClean="0"/>
              <a:t>を「</a:t>
            </a:r>
            <a:r>
              <a:rPr lang="en-US" altLang="ja-JP" smtClean="0"/>
              <a:t>Form1.ActiveForm.ClientSize.Height</a:t>
            </a:r>
            <a:r>
              <a:rPr lang="ja-JP" altLang="en-US" smtClean="0"/>
              <a:t>」に変更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上書き保存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smtClean="0"/>
              <a:t>キャラクター生成用のコードをコンストラクターに用意する</a:t>
            </a:r>
            <a:endParaRPr lang="en-US" altLang="ja-JP" smtClean="0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を開き、以下を追加。関数の中身は</a:t>
            </a:r>
            <a:r>
              <a:rPr lang="en-US" altLang="ja-JP" smtClean="0"/>
              <a:t>Form1.cs</a:t>
            </a:r>
            <a:r>
              <a:rPr lang="ja-JP" altLang="en-US" smtClean="0"/>
              <a:t>からコピー＆ペーストして編集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        </a:t>
            </a:r>
            <a:r>
              <a:rPr lang="en-US" altLang="ja-JP"/>
              <a:t>public CStraight()</a:t>
            </a:r>
          </a:p>
          <a:p>
            <a:pPr marL="0" indent="0">
              <a:buNone/>
            </a:pPr>
            <a:r>
              <a:rPr lang="en-US" altLang="ja-JP"/>
              <a:t>        {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タイプ</a:t>
            </a:r>
            <a:r>
              <a:rPr lang="ja-JP" altLang="en-US" smtClean="0"/>
              <a:t>を</a:t>
            </a:r>
            <a:r>
              <a:rPr lang="ja-JP" altLang="en-US"/>
              <a:t>設定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type = CHRTYPE.CHR_STRAIGHT;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ラベルを生成して追加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label = new Label();</a:t>
            </a:r>
          </a:p>
          <a:p>
            <a:pPr marL="0" indent="0">
              <a:buNone/>
            </a:pPr>
            <a:r>
              <a:rPr lang="en-US" altLang="ja-JP"/>
              <a:t>            label.Text = "○";</a:t>
            </a:r>
          </a:p>
          <a:p>
            <a:pPr marL="0" indent="0">
              <a:buNone/>
            </a:pPr>
            <a:r>
              <a:rPr lang="en-US" altLang="ja-JP"/>
              <a:t>            label.AutoSize = true;</a:t>
            </a:r>
          </a:p>
          <a:p>
            <a:pPr marL="0" indent="0">
              <a:buNone/>
            </a:pPr>
            <a:r>
              <a:rPr lang="en-US" altLang="ja-JP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座標の生成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速度の追加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フォームに追加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Form1.ActiveForm.Controls.Add(label);</a:t>
            </a:r>
          </a:p>
          <a:p>
            <a:pPr marL="0" indent="0">
              <a:buNone/>
            </a:pPr>
            <a:r>
              <a:rPr lang="en-US" altLang="ja-JP"/>
              <a:t>        }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rand</a:t>
            </a:r>
            <a:r>
              <a:rPr lang="ja-JP" altLang="en-US" smtClean="0"/>
              <a:t>がエラーになるので、</a:t>
            </a:r>
            <a:r>
              <a:rPr lang="en-US" altLang="ja-JP" smtClean="0"/>
              <a:t>Form1.cs</a:t>
            </a:r>
            <a:r>
              <a:rPr lang="ja-JP" altLang="en-US" smtClean="0"/>
              <a:t>の</a:t>
            </a:r>
            <a:r>
              <a:rPr lang="en-US" altLang="ja-JP" smtClean="0"/>
              <a:t>rand</a:t>
            </a:r>
            <a:r>
              <a:rPr lang="ja-JP" altLang="en-US" smtClean="0"/>
              <a:t>の宣言を以下のように修正して、プロジェクト全体で共有できるようにする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        </a:t>
            </a:r>
            <a:r>
              <a:rPr lang="en-US" altLang="ja-JP"/>
              <a:t>/** </a:t>
            </a:r>
            <a:r>
              <a:rPr lang="ja-JP" altLang="en-US"/>
              <a:t>乱数*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/>
              <a:t>        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/>
              <a:t>Random rand = new Random();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以上で直線移動キャラクターのクラス化の第１段階は完了です。違いを確認してみてください。</a:t>
            </a:r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配列がなくなった</a:t>
            </a:r>
            <a:endParaRPr lang="en-US" altLang="ja-JP"/>
          </a:p>
          <a:p>
            <a:pPr marL="0" indent="0" algn="ctr">
              <a:buNone/>
            </a:pPr>
            <a:r>
              <a:rPr lang="en-US" altLang="ja-JP" smtClean="0"/>
              <a:t>type</a:t>
            </a:r>
            <a:r>
              <a:rPr lang="ja-JP" altLang="en-US" smtClean="0"/>
              <a:t>や</a:t>
            </a:r>
            <a:r>
              <a:rPr lang="en-US" altLang="ja-JP" smtClean="0"/>
              <a:t>Text</a:t>
            </a:r>
            <a:r>
              <a:rPr lang="ja-JP" altLang="en-US" smtClean="0"/>
              <a:t>に直接値を代入できる</a:t>
            </a: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繰り返しがなくなった</a:t>
            </a:r>
            <a:endParaRPr lang="en-US" altLang="ja-JP" smtClean="0"/>
          </a:p>
          <a:p>
            <a:pPr marL="0" indent="0" algn="ctr">
              <a:buNone/>
            </a:pPr>
            <a:r>
              <a:rPr lang="en-US" altLang="ja-JP" smtClean="0"/>
              <a:t>switch</a:t>
            </a:r>
            <a:r>
              <a:rPr lang="ja-JP" altLang="en-US" smtClean="0"/>
              <a:t>がなくなった</a:t>
            </a:r>
            <a:endParaRPr lang="en-US" altLang="ja-JP"/>
          </a:p>
          <a:p>
            <a:pPr marL="0" indent="0" algn="ctr">
              <a:buNone/>
            </a:pPr>
            <a:r>
              <a:rPr lang="ja-JP" altLang="en-US" smtClean="0"/>
              <a:t>↓</a:t>
            </a: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直線キャラ専用のコードがまとまり、シンプルに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402</TotalTime>
  <Words>1655</Words>
  <Application>Microsoft Office PowerPoint</Application>
  <PresentationFormat>画面に合わせる (4:3)</PresentationFormat>
  <Paragraphs>398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HGP創英角ｺﾞｼｯｸUB</vt:lpstr>
      <vt:lpstr>HGP明朝B</vt:lpstr>
      <vt:lpstr>ＭＳ Ｐゴシック</vt:lpstr>
      <vt:lpstr>Arial</vt:lpstr>
      <vt:lpstr>Calibri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61</cp:revision>
  <dcterms:created xsi:type="dcterms:W3CDTF">2016-01-14T11:13:24Z</dcterms:created>
  <dcterms:modified xsi:type="dcterms:W3CDTF">2016-01-15T05:33:51Z</dcterms:modified>
</cp:coreProperties>
</file>