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1" r:id="rId8"/>
    <p:sldId id="260" r:id="rId9"/>
    <p:sldId id="264" r:id="rId10"/>
    <p:sldId id="275" r:id="rId11"/>
    <p:sldId id="262" r:id="rId12"/>
    <p:sldId id="265" r:id="rId13"/>
    <p:sldId id="263" r:id="rId14"/>
    <p:sldId id="259" r:id="rId15"/>
    <p:sldId id="269" r:id="rId16"/>
    <p:sldId id="271" r:id="rId17"/>
    <p:sldId id="270" r:id="rId18"/>
    <p:sldId id="272" r:id="rId19"/>
    <p:sldId id="274" r:id="rId20"/>
    <p:sldId id="273" r:id="rId21"/>
    <p:sldId id="279" r:id="rId22"/>
    <p:sldId id="276" r:id="rId23"/>
    <p:sldId id="277" r:id="rId24"/>
    <p:sldId id="280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82" autoAdjust="0"/>
    <p:restoredTop sz="94729" autoAdjust="0"/>
  </p:normalViewPr>
  <p:slideViewPr>
    <p:cSldViewPr>
      <p:cViewPr varScale="1">
        <p:scale>
          <a:sx n="75" d="100"/>
          <a:sy n="75" d="100"/>
        </p:scale>
        <p:origin x="-9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FBB2-2D48-47C6-B78E-2C16C0784B5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2EFD-28F5-402B-8343-19FB41BAC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153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Expression analysis:</a:t>
            </a:r>
            <a:br>
              <a:rPr lang="en-US" sz="3200" dirty="0" smtClean="0">
                <a:solidFill>
                  <a:srgbClr val="92D050"/>
                </a:solidFill>
              </a:rPr>
            </a:br>
            <a:r>
              <a:rPr lang="en-US" sz="3200" dirty="0" smtClean="0">
                <a:solidFill>
                  <a:srgbClr val="92D050"/>
                </a:solidFill>
              </a:rPr>
              <a:t>NextGen sequencing vs. microarrays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766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Center for Computational Science</a:t>
            </a:r>
          </a:p>
          <a:p>
            <a:r>
              <a:rPr lang="en-US" sz="2000" dirty="0" smtClean="0">
                <a:solidFill>
                  <a:srgbClr val="92D050"/>
                </a:solidFill>
              </a:rPr>
              <a:t>Bioinformatics Journal Club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1800" dirty="0" smtClean="0">
                <a:solidFill>
                  <a:srgbClr val="92D050"/>
                </a:solidFill>
              </a:rPr>
              <a:t>Tuesday, April 7</a:t>
            </a:r>
            <a:r>
              <a:rPr lang="en-US" sz="1800" baseline="30000" dirty="0" smtClean="0">
                <a:solidFill>
                  <a:srgbClr val="92D050"/>
                </a:solidFill>
              </a:rPr>
              <a:t>th</a:t>
            </a:r>
            <a:r>
              <a:rPr lang="en-US" sz="1800" dirty="0" smtClean="0">
                <a:solidFill>
                  <a:srgbClr val="92D050"/>
                </a:solidFill>
              </a:rPr>
              <a:t>, 2009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Serial Analysis of Gene Expression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sag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362200"/>
            <a:ext cx="4095750" cy="3228975"/>
          </a:xfrm>
        </p:spPr>
      </p:pic>
      <p:pic>
        <p:nvPicPr>
          <p:cNvPr id="5" name="Picture 4" descr="sag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6000"/>
            <a:ext cx="4095750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Serial Analysis of Gene Expression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Tag based, measures absolute abundance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Not limited by array content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Laborious: requires cloning and sequencing steps</a:t>
            </a:r>
            <a:endParaRPr lang="en-US" sz="2400" dirty="0" smtClean="0">
              <a:solidFill>
                <a:srgbClr val="92D050"/>
              </a:solidFill>
            </a:endParaRP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Can only sequence pooled samples 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(intrinsic hazard)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Genomics Methods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Serial Analysis of Gene Expression (SAGE)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Deep Sequencing 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Microarrays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29000"/>
            <a:ext cx="2491582" cy="24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Deep Sequencing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Offers simultaneous sequencing of millions of DNA molecules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Good for tag-based transcriptome sequencing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Sequence individual samples</a:t>
            </a: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Gene Sequencing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en-US" sz="3000" dirty="0" smtClean="0">
                <a:solidFill>
                  <a:srgbClr val="92D050"/>
                </a:solidFill>
              </a:rPr>
              <a:t>Whole genome sequencing (DNA) ???????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Are these the same thing?</a:t>
            </a:r>
          </a:p>
          <a:p>
            <a:r>
              <a:rPr lang="en-US" sz="3000" dirty="0" smtClean="0">
                <a:solidFill>
                  <a:srgbClr val="92D050"/>
                </a:solidFill>
              </a:rPr>
              <a:t>Sequencing of Gene Expression Transcripts (RNA)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What did they use?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Solexa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en-US" dirty="0" err="1" smtClean="0">
                <a:solidFill>
                  <a:srgbClr val="92D050"/>
                </a:solidFill>
              </a:rPr>
              <a:t>Illumina</a:t>
            </a:r>
            <a:r>
              <a:rPr lang="en-US" dirty="0" smtClean="0">
                <a:solidFill>
                  <a:srgbClr val="92D050"/>
                </a:solidFill>
              </a:rPr>
              <a:t> 1G Genome Analyzer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Digital Gene Expression tag profiling (DGE) is an improved version of Massively Parallel Signature Sequencing (MPSS) technology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DGE yields millions of short reads (36 </a:t>
            </a:r>
            <a:r>
              <a:rPr lang="en-US" dirty="0" err="1" smtClean="0">
                <a:solidFill>
                  <a:srgbClr val="92D050"/>
                </a:solidFill>
              </a:rPr>
              <a:t>bp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Which makes it very suitable for tag-based transcriptome sequencing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What did they find?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DGE detects differences between the two groups of mice in: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- Antisense transcripts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- 3’-untranslated regions (UTRs)</a:t>
            </a: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Methods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  DGE: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92D050"/>
                </a:solidFill>
              </a:rPr>
              <a:t>- Two restriction enzymes generate tags, cutting at the most 3’ CATG and 17bp downstream of the first enzyme </a:t>
            </a:r>
            <a:r>
              <a:rPr lang="en-US" dirty="0" smtClean="0">
                <a:solidFill>
                  <a:srgbClr val="92D050"/>
                </a:solidFill>
              </a:rPr>
              <a:t>site (like LONG-SAGE)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92D050"/>
                </a:solidFill>
              </a:rPr>
              <a:t>Tags are sequenced immediately (not cloned)</a:t>
            </a:r>
          </a:p>
          <a:p>
            <a:pPr lvl="1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92D050"/>
                </a:solidFill>
              </a:rPr>
              <a:t>Microarray:</a:t>
            </a:r>
          </a:p>
          <a:p>
            <a:pPr lvl="1">
              <a:buNone/>
            </a:pPr>
            <a:r>
              <a:rPr lang="en-US" dirty="0" smtClean="0">
                <a:solidFill>
                  <a:srgbClr val="92D050"/>
                </a:solidFill>
              </a:rPr>
              <a:t>- Same RNA samples were analyzed before on five different genome-wide platforms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Methods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Male mice (</a:t>
            </a:r>
            <a:r>
              <a:rPr lang="en-US" sz="1800" i="1" dirty="0" smtClean="0">
                <a:solidFill>
                  <a:srgbClr val="92D050"/>
                </a:solidFill>
              </a:rPr>
              <a:t>N </a:t>
            </a:r>
            <a:r>
              <a:rPr lang="en-US" sz="1800" dirty="0" smtClean="0">
                <a:solidFill>
                  <a:srgbClr val="92D050"/>
                </a:solidFill>
              </a:rPr>
              <a:t>= 4) removed hippocampi from Wild-type and transgenic. 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RNA extraction</a:t>
            </a:r>
            <a:r>
              <a:rPr lang="en-US" sz="1800" dirty="0" smtClean="0">
                <a:solidFill>
                  <a:srgbClr val="92D050"/>
                </a:solidFill>
              </a:rPr>
              <a:t>, tissue homogenization, purification, and quality check.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Sequence tag preparation</a:t>
            </a:r>
            <a:r>
              <a:rPr lang="en-US" sz="1800" dirty="0" smtClean="0">
                <a:solidFill>
                  <a:srgbClr val="92D050"/>
                </a:solidFill>
              </a:rPr>
              <a:t>:</a:t>
            </a:r>
          </a:p>
          <a:p>
            <a:pPr lvl="1"/>
            <a:endParaRPr lang="en-US" sz="1600" dirty="0">
              <a:solidFill>
                <a:srgbClr val="92D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123" y="2514600"/>
            <a:ext cx="584960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Biological pathway analysis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The global test (from Bioconductor) was used to test which Gene Ontology defined pathways were significantly deregulated in DCLK compared to wild-type mice.</a:t>
            </a:r>
            <a:endParaRPr lang="en-US" sz="2400" b="1" dirty="0" smtClean="0">
              <a:solidFill>
                <a:srgbClr val="92D050"/>
              </a:solidFill>
            </a:endParaRPr>
          </a:p>
          <a:p>
            <a:r>
              <a:rPr lang="en-US" sz="2400" b="1" dirty="0" smtClean="0">
                <a:solidFill>
                  <a:srgbClr val="92D050"/>
                </a:solidFill>
              </a:rPr>
              <a:t>Alignment to </a:t>
            </a:r>
            <a:r>
              <a:rPr lang="en-US" sz="2400" b="1" dirty="0" err="1" smtClean="0">
                <a:solidFill>
                  <a:srgbClr val="92D050"/>
                </a:solidFill>
              </a:rPr>
              <a:t>Ensembl</a:t>
            </a:r>
            <a:r>
              <a:rPr lang="en-US" sz="2400" b="1" dirty="0" smtClean="0">
                <a:solidFill>
                  <a:srgbClr val="92D050"/>
                </a:solidFill>
              </a:rPr>
              <a:t> transcripts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Took canonical sequences and compared to microarray probes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Microarray platforms used: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Agilent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Illumina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home-spotted long </a:t>
            </a:r>
            <a:r>
              <a:rPr lang="en-US" sz="2000" dirty="0" err="1" smtClean="0">
                <a:solidFill>
                  <a:srgbClr val="92D050"/>
                </a:solidFill>
              </a:rPr>
              <a:t>oligonucleotide</a:t>
            </a:r>
            <a:r>
              <a:rPr lang="en-US" sz="2000" dirty="0" smtClean="0">
                <a:solidFill>
                  <a:srgbClr val="92D050"/>
                </a:solidFill>
              </a:rPr>
              <a:t> arrays </a:t>
            </a:r>
          </a:p>
          <a:p>
            <a:pPr lvl="1"/>
            <a:r>
              <a:rPr lang="en-US" sz="2000" dirty="0" err="1" smtClean="0">
                <a:solidFill>
                  <a:srgbClr val="92D050"/>
                </a:solidFill>
              </a:rPr>
              <a:t>Affymetrix</a:t>
            </a:r>
            <a:endParaRPr lang="en-US" sz="2000" dirty="0" smtClean="0">
              <a:solidFill>
                <a:srgbClr val="92D050"/>
              </a:solidFill>
            </a:endParaRP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Applied </a:t>
            </a:r>
            <a:r>
              <a:rPr lang="en-US" sz="2000" dirty="0" err="1" smtClean="0">
                <a:solidFill>
                  <a:srgbClr val="92D050"/>
                </a:solidFill>
              </a:rPr>
              <a:t>Biosystems</a:t>
            </a:r>
            <a:endParaRPr lang="en-US" sz="2000" dirty="0" smtClean="0">
              <a:solidFill>
                <a:srgbClr val="92D050"/>
              </a:solidFill>
            </a:endParaRPr>
          </a:p>
          <a:p>
            <a:pPr lvl="1"/>
            <a:endParaRPr lang="en-US" sz="2000" dirty="0" smtClean="0">
              <a:solidFill>
                <a:srgbClr val="92D050"/>
              </a:solidFill>
            </a:endParaRPr>
          </a:p>
          <a:p>
            <a:pPr lvl="2">
              <a:buNone/>
            </a:pPr>
            <a:endParaRPr lang="en-US" sz="1600" dirty="0" smtClean="0">
              <a:solidFill>
                <a:srgbClr val="92D05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92D050"/>
              </a:solidFill>
            </a:endParaRPr>
          </a:p>
          <a:p>
            <a:pPr lvl="1"/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971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92D050"/>
                </a:solidFill>
              </a:rPr>
              <a:t>Deep sequencing-based expression analysis shows major advances in robustness, resolution and inter-lab portability over five microarray platforms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Published in </a:t>
            </a:r>
            <a:r>
              <a:rPr lang="en-US" sz="1600" i="1" dirty="0" smtClean="0">
                <a:solidFill>
                  <a:srgbClr val="92D050"/>
                </a:solidFill>
              </a:rPr>
              <a:t>Nucleic Acids Research - </a:t>
            </a:r>
            <a:r>
              <a:rPr lang="en-US" sz="1600" dirty="0" smtClean="0">
                <a:solidFill>
                  <a:srgbClr val="92D050"/>
                </a:solidFill>
              </a:rPr>
              <a:t>Oct 15, 2008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PMID: 18927111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Laboratory of Johan  T. den </a:t>
            </a:r>
            <a:r>
              <a:rPr lang="en-US" sz="1600" dirty="0" err="1" smtClean="0">
                <a:solidFill>
                  <a:srgbClr val="92D050"/>
                </a:solidFill>
              </a:rPr>
              <a:t>Dunnen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The Center for Human and Clinical Genetics, Leiden University Medical Center</a:t>
            </a:r>
          </a:p>
          <a:p>
            <a:pPr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Leiden, The Netherlands</a:t>
            </a:r>
          </a:p>
          <a:p>
            <a:pPr>
              <a:buNone/>
            </a:pPr>
            <a:endParaRPr lang="en-US" sz="1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Methods (cont.)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Sequencing using Solexa/</a:t>
            </a:r>
            <a:r>
              <a:rPr lang="en-US" sz="2400" b="1" dirty="0" err="1" smtClean="0">
                <a:solidFill>
                  <a:srgbClr val="92D050"/>
                </a:solidFill>
              </a:rPr>
              <a:t>Illumina</a:t>
            </a:r>
            <a:r>
              <a:rPr lang="en-US" sz="2400" b="1" dirty="0" smtClean="0">
                <a:solidFill>
                  <a:srgbClr val="92D050"/>
                </a:solidFill>
              </a:rPr>
              <a:t> Whole Genome Sequencer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Raw data (tag sequences and counts) submitted to GEO as GSE10782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18 cycles of base incorporation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Illumina DGE tag annotation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A preprocessed database of all possible CATG + 17-nt tag sequences was created, using mouse genome (UCSC’s mm8 version) and mouse transcriptome (</a:t>
            </a:r>
            <a:r>
              <a:rPr lang="en-US" sz="1800" dirty="0" err="1" smtClean="0">
                <a:solidFill>
                  <a:srgbClr val="92D050"/>
                </a:solidFill>
              </a:rPr>
              <a:t>Unigene’s</a:t>
            </a:r>
            <a:r>
              <a:rPr lang="en-US" sz="1800" dirty="0" smtClean="0">
                <a:solidFill>
                  <a:srgbClr val="92D050"/>
                </a:solidFill>
              </a:rPr>
              <a:t> Mm159)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The genome was used as a backbone for tag clustering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Methods (cont.)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>
                <a:solidFill>
                  <a:srgbClr val="92D050"/>
                </a:solidFill>
              </a:rPr>
              <a:t>Total </a:t>
            </a:r>
            <a:r>
              <a:rPr lang="en-US" sz="2400" dirty="0" smtClean="0">
                <a:solidFill>
                  <a:srgbClr val="92D050"/>
                </a:solidFill>
              </a:rPr>
              <a:t>set of all annotation tags is separated into the following groups:</a:t>
            </a:r>
          </a:p>
          <a:p>
            <a:pPr lvl="2"/>
            <a:r>
              <a:rPr lang="en-US" u="sng" dirty="0" smtClean="0">
                <a:solidFill>
                  <a:srgbClr val="92D050"/>
                </a:solidFill>
              </a:rPr>
              <a:t>Canonical  transcriptomic </a:t>
            </a:r>
            <a:r>
              <a:rPr lang="en-US" dirty="0" smtClean="0">
                <a:solidFill>
                  <a:srgbClr val="92D050"/>
                </a:solidFill>
              </a:rPr>
              <a:t>tags (</a:t>
            </a:r>
            <a:r>
              <a:rPr lang="en-US" dirty="0" smtClean="0">
                <a:solidFill>
                  <a:srgbClr val="FFFF00"/>
                </a:solidFill>
              </a:rPr>
              <a:t>52,281</a:t>
            </a:r>
            <a:r>
              <a:rPr lang="en-US" dirty="0" smtClean="0">
                <a:solidFill>
                  <a:srgbClr val="92D050"/>
                </a:solidFill>
              </a:rPr>
              <a:t> tags most expected in a DGE profiling experiment)</a:t>
            </a:r>
          </a:p>
          <a:p>
            <a:pPr lvl="2"/>
            <a:r>
              <a:rPr lang="en-US" u="sng" dirty="0" smtClean="0">
                <a:solidFill>
                  <a:srgbClr val="92D050"/>
                </a:solidFill>
              </a:rPr>
              <a:t>Noncanonical transcriptomic </a:t>
            </a:r>
            <a:r>
              <a:rPr lang="en-US" dirty="0" smtClean="0">
                <a:solidFill>
                  <a:srgbClr val="92D050"/>
                </a:solidFill>
              </a:rPr>
              <a:t>tags (mouse genomic tags map to a known exon </a:t>
            </a:r>
            <a:r>
              <a:rPr lang="en-US" dirty="0" smtClean="0">
                <a:solidFill>
                  <a:srgbClr val="FFFF00"/>
                </a:solidFill>
              </a:rPr>
              <a:t>~1.6 million </a:t>
            </a:r>
            <a:r>
              <a:rPr lang="en-US" dirty="0" smtClean="0">
                <a:solidFill>
                  <a:srgbClr val="92D050"/>
                </a:solidFill>
              </a:rPr>
              <a:t>tags)</a:t>
            </a:r>
          </a:p>
          <a:p>
            <a:pPr lvl="2"/>
            <a:r>
              <a:rPr lang="en-US" u="sng" dirty="0" smtClean="0">
                <a:solidFill>
                  <a:srgbClr val="92D050"/>
                </a:solidFill>
              </a:rPr>
              <a:t>Ribosomal</a:t>
            </a:r>
            <a:r>
              <a:rPr lang="en-US" dirty="0" smtClean="0">
                <a:solidFill>
                  <a:srgbClr val="92D050"/>
                </a:solidFill>
              </a:rPr>
              <a:t> RNA (</a:t>
            </a:r>
            <a:r>
              <a:rPr lang="en-US" dirty="0" smtClean="0">
                <a:solidFill>
                  <a:srgbClr val="FFFF00"/>
                </a:solidFill>
              </a:rPr>
              <a:t>46</a:t>
            </a:r>
            <a:r>
              <a:rPr lang="en-US" dirty="0" smtClean="0">
                <a:solidFill>
                  <a:srgbClr val="92D050"/>
                </a:solidFill>
              </a:rPr>
              <a:t> tags)</a:t>
            </a:r>
          </a:p>
          <a:p>
            <a:pPr lvl="2"/>
            <a:r>
              <a:rPr lang="en-US" u="sng" dirty="0" smtClean="0">
                <a:solidFill>
                  <a:srgbClr val="92D050"/>
                </a:solidFill>
              </a:rPr>
              <a:t>Mitochondrial</a:t>
            </a:r>
            <a:r>
              <a:rPr lang="en-US" dirty="0" smtClean="0">
                <a:solidFill>
                  <a:srgbClr val="92D050"/>
                </a:solidFill>
              </a:rPr>
              <a:t> RNA (</a:t>
            </a:r>
            <a:r>
              <a:rPr lang="en-US" dirty="0" smtClean="0">
                <a:solidFill>
                  <a:srgbClr val="FFFF00"/>
                </a:solidFill>
              </a:rPr>
              <a:t>108</a:t>
            </a:r>
            <a:r>
              <a:rPr lang="en-US" dirty="0" smtClean="0">
                <a:solidFill>
                  <a:srgbClr val="92D050"/>
                </a:solidFill>
              </a:rPr>
              <a:t> tags)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Tags that map to the genome more than 100 times (</a:t>
            </a:r>
            <a:r>
              <a:rPr lang="en-US" dirty="0" smtClean="0">
                <a:solidFill>
                  <a:srgbClr val="FFFF00"/>
                </a:solidFill>
              </a:rPr>
              <a:t>2900</a:t>
            </a:r>
            <a:r>
              <a:rPr lang="en-US" dirty="0" smtClean="0">
                <a:solidFill>
                  <a:srgbClr val="92D050"/>
                </a:solidFill>
              </a:rPr>
              <a:t> tags)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Tags that map to the genome but </a:t>
            </a:r>
            <a:r>
              <a:rPr lang="en-US" u="sng" dirty="0" smtClean="0">
                <a:solidFill>
                  <a:srgbClr val="92D050"/>
                </a:solidFill>
              </a:rPr>
              <a:t>not</a:t>
            </a:r>
            <a:r>
              <a:rPr lang="en-US" dirty="0" smtClean="0">
                <a:solidFill>
                  <a:srgbClr val="92D050"/>
                </a:solidFill>
              </a:rPr>
              <a:t> to known </a:t>
            </a:r>
            <a:r>
              <a:rPr lang="en-US" dirty="0" err="1" smtClean="0">
                <a:solidFill>
                  <a:srgbClr val="92D050"/>
                </a:solidFill>
              </a:rPr>
              <a:t>exons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(~17 million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endParaRPr lang="en-US" sz="2400" dirty="0" smtClean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Results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7194"/>
            <a:ext cx="8229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Conclusion</a:t>
            </a:r>
            <a:br>
              <a:rPr lang="en-US" dirty="0" smtClean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Extremely wide dynamic range</a:t>
            </a:r>
          </a:p>
          <a:p>
            <a:r>
              <a:rPr lang="en-US" smtClean="0">
                <a:solidFill>
                  <a:srgbClr val="92D050"/>
                </a:solidFill>
              </a:rPr>
              <a:t>Sensitive </a:t>
            </a:r>
            <a:r>
              <a:rPr lang="en-US" dirty="0" smtClean="0">
                <a:solidFill>
                  <a:srgbClr val="92D050"/>
                </a:solidFill>
              </a:rPr>
              <a:t>to low- and high-abundance transcripts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Most </a:t>
            </a:r>
            <a:r>
              <a:rPr lang="en-US" dirty="0" smtClean="0">
                <a:solidFill>
                  <a:srgbClr val="92D050"/>
                </a:solidFill>
              </a:rPr>
              <a:t>abundant transcript: </a:t>
            </a:r>
            <a:r>
              <a:rPr lang="en-US" i="1" dirty="0" err="1" smtClean="0">
                <a:solidFill>
                  <a:srgbClr val="92D050"/>
                </a:solidFill>
              </a:rPr>
              <a:t>Ckb</a:t>
            </a:r>
            <a:r>
              <a:rPr lang="en-US" dirty="0" smtClean="0">
                <a:solidFill>
                  <a:srgbClr val="92D050"/>
                </a:solidFill>
              </a:rPr>
              <a:t> gene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Brain </a:t>
            </a:r>
            <a:r>
              <a:rPr lang="en-US" dirty="0" err="1" smtClean="0">
                <a:solidFill>
                  <a:srgbClr val="92D050"/>
                </a:solidFill>
              </a:rPr>
              <a:t>isoform</a:t>
            </a:r>
            <a:r>
              <a:rPr lang="en-US" dirty="0" smtClean="0">
                <a:solidFill>
                  <a:srgbClr val="92D050"/>
                </a:solidFill>
              </a:rPr>
              <a:t> of </a:t>
            </a:r>
            <a:r>
              <a:rPr lang="en-US" dirty="0" err="1" smtClean="0">
                <a:solidFill>
                  <a:srgbClr val="92D050"/>
                </a:solidFill>
              </a:rPr>
              <a:t>creatine</a:t>
            </a:r>
            <a:r>
              <a:rPr lang="en-US" dirty="0" smtClean="0">
                <a:solidFill>
                  <a:srgbClr val="92D050"/>
                </a:solidFill>
              </a:rPr>
              <a:t> kinase 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0.55% of all tags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Least abundant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2 transcripts per million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which is about 1 copy in every 3 </a:t>
            </a:r>
            <a:r>
              <a:rPr lang="en-US" dirty="0" smtClean="0">
                <a:solidFill>
                  <a:srgbClr val="92D050"/>
                </a:solidFill>
              </a:rPr>
              <a:t>cells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Conclusion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Extremely wide </a:t>
            </a:r>
            <a:r>
              <a:rPr lang="en-US" dirty="0" smtClean="0">
                <a:solidFill>
                  <a:srgbClr val="92D050"/>
                </a:solidFill>
              </a:rPr>
              <a:t>dynamic </a:t>
            </a:r>
            <a:r>
              <a:rPr lang="en-US" dirty="0" smtClean="0">
                <a:solidFill>
                  <a:srgbClr val="92D050"/>
                </a:solidFill>
              </a:rPr>
              <a:t>range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- Sensitive to low- and high-abundance transcripts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Hippocampus </a:t>
            </a:r>
            <a:r>
              <a:rPr lang="en-US" dirty="0" smtClean="0">
                <a:solidFill>
                  <a:srgbClr val="92D050"/>
                </a:solidFill>
              </a:rPr>
              <a:t>in both </a:t>
            </a:r>
            <a:r>
              <a:rPr lang="en-US" i="1" dirty="0" smtClean="0">
                <a:solidFill>
                  <a:srgbClr val="92D050"/>
                </a:solidFill>
              </a:rPr>
              <a:t>wt</a:t>
            </a:r>
            <a:r>
              <a:rPr lang="en-US" dirty="0" smtClean="0">
                <a:solidFill>
                  <a:srgbClr val="92D050"/>
                </a:solidFill>
              </a:rPr>
              <a:t> and </a:t>
            </a:r>
            <a:r>
              <a:rPr lang="en-US" dirty="0" err="1" smtClean="0">
                <a:solidFill>
                  <a:srgbClr val="92D050"/>
                </a:solidFill>
              </a:rPr>
              <a:t>transgene</a:t>
            </a:r>
            <a:r>
              <a:rPr lang="en-US" dirty="0" smtClean="0">
                <a:solidFill>
                  <a:srgbClr val="92D050"/>
                </a:solidFill>
              </a:rPr>
              <a:t> model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had 28,341 commonly expressed different canonical tags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Had 45,500 commonly expressed different noncanonical tags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Antisense transcription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Next Generation Sequencing: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t</a:t>
            </a:r>
            <a:r>
              <a:rPr lang="en-US" sz="2400" dirty="0" smtClean="0">
                <a:solidFill>
                  <a:srgbClr val="92D050"/>
                </a:solidFill>
              </a:rPr>
              <a:t>urning microarrays into the Laserdiscs of genomics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rgbClr val="92D050"/>
                </a:solidFill>
              </a:rPr>
              <a:t>esearch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	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acc</a:t>
            </a:r>
            <a:r>
              <a:rPr lang="en-US" sz="2000" dirty="0">
                <a:solidFill>
                  <a:srgbClr val="92D050"/>
                </a:solidFill>
              </a:rPr>
              <a:t>. to </a:t>
            </a:r>
            <a:r>
              <a:rPr lang="en-US" sz="2000" dirty="0" smtClean="0">
                <a:solidFill>
                  <a:srgbClr val="92D050"/>
                </a:solidFill>
              </a:rPr>
              <a:t>Wikipedia: 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The Laserdisc (LD) is an obsolete home video disc format, and was 	the first commercial optical disc storage medium.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099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Paper overview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Examined expression profiles from: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Mice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Hippocampus</a:t>
            </a:r>
          </a:p>
          <a:p>
            <a:pPr>
              <a:buNone/>
            </a:pPr>
            <a:endParaRPr lang="en-US" sz="1100" dirty="0" smtClean="0">
              <a:solidFill>
                <a:srgbClr val="92D050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92D050"/>
                </a:solidFill>
              </a:rPr>
              <a:t>	</a:t>
            </a:r>
            <a:r>
              <a:rPr lang="en-US" sz="2400" u="sng" dirty="0" smtClean="0">
                <a:solidFill>
                  <a:srgbClr val="92D050"/>
                </a:solidFill>
              </a:rPr>
              <a:t>Wild-type vs. transgenic for </a:t>
            </a:r>
            <a:r>
              <a:rPr lang="el-GR" sz="2400" u="sng" dirty="0" smtClean="0">
                <a:solidFill>
                  <a:srgbClr val="92D050"/>
                </a:solidFill>
              </a:rPr>
              <a:t>δ</a:t>
            </a:r>
            <a:r>
              <a:rPr lang="en-US" sz="2400" u="sng" dirty="0" smtClean="0">
                <a:solidFill>
                  <a:srgbClr val="92D050"/>
                </a:solidFill>
              </a:rPr>
              <a:t>C-</a:t>
            </a:r>
            <a:r>
              <a:rPr lang="en-US" sz="2400" u="sng" dirty="0" err="1" smtClean="0">
                <a:solidFill>
                  <a:srgbClr val="92D050"/>
                </a:solidFill>
              </a:rPr>
              <a:t>doublecortin</a:t>
            </a:r>
            <a:r>
              <a:rPr lang="en-US" sz="2400" u="sng" dirty="0" smtClean="0">
                <a:solidFill>
                  <a:srgbClr val="92D050"/>
                </a:solidFill>
              </a:rPr>
              <a:t>-like kinase</a:t>
            </a:r>
          </a:p>
          <a:p>
            <a:pPr algn="ctr">
              <a:buNone/>
            </a:pPr>
            <a:endParaRPr lang="en-US" sz="2400" dirty="0" smtClean="0">
              <a:solidFill>
                <a:srgbClr val="92D050"/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This is a splice variant of the </a:t>
            </a:r>
            <a:r>
              <a:rPr lang="en-US" sz="2400" i="1" dirty="0" smtClean="0">
                <a:solidFill>
                  <a:srgbClr val="92D050"/>
                </a:solidFill>
              </a:rPr>
              <a:t>Dclk 1</a:t>
            </a:r>
            <a:r>
              <a:rPr lang="en-US" sz="2400" dirty="0" smtClean="0">
                <a:solidFill>
                  <a:srgbClr val="92D050"/>
                </a:solidFill>
              </a:rPr>
              <a:t> gene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The splice variant makes the kinase constitutively active</a:t>
            </a:r>
          </a:p>
          <a:p>
            <a:pPr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Compared Solexa/</a:t>
            </a:r>
            <a:r>
              <a:rPr lang="en-US" dirty="0" err="1" smtClean="0">
                <a:solidFill>
                  <a:srgbClr val="92D050"/>
                </a:solidFill>
              </a:rPr>
              <a:t>Illumina</a:t>
            </a:r>
            <a:r>
              <a:rPr lang="en-US" dirty="0" smtClean="0">
                <a:solidFill>
                  <a:srgbClr val="92D050"/>
                </a:solidFill>
              </a:rPr>
              <a:t> deep sequencing to five microarray platforms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Paper overview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With the digital gene expression assay, obtained: approximately 2.4 million sequence tags per sample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Highly reproducible results (across labs)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Differential expression of 3,179 transcripts (Bayesian model). 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False-discovery rate: 8.5%</a:t>
            </a:r>
          </a:p>
          <a:p>
            <a:r>
              <a:rPr lang="en-US" sz="2400" dirty="0" err="1" smtClean="0">
                <a:solidFill>
                  <a:srgbClr val="92D050"/>
                </a:solidFill>
              </a:rPr>
              <a:t>Affymetrix</a:t>
            </a:r>
            <a:r>
              <a:rPr lang="en-US" sz="2400" dirty="0" smtClean="0">
                <a:solidFill>
                  <a:srgbClr val="92D050"/>
                </a:solidFill>
              </a:rPr>
              <a:t> chips (out of the five microarrays) came closest to DGE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Paper overview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Because of DGE, relevant processes such as:</a:t>
            </a:r>
          </a:p>
          <a:p>
            <a:pPr lvl="1"/>
            <a:r>
              <a:rPr lang="en-US" sz="2000" dirty="0" err="1" smtClean="0">
                <a:solidFill>
                  <a:srgbClr val="92D050"/>
                </a:solidFill>
              </a:rPr>
              <a:t>Calmodulin</a:t>
            </a:r>
            <a:r>
              <a:rPr lang="en-US" sz="2000" dirty="0" smtClean="0">
                <a:solidFill>
                  <a:srgbClr val="92D050"/>
                </a:solidFill>
              </a:rPr>
              <a:t>-dependent protein kinase activity 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Vesicle transport along microtubules </a:t>
            </a:r>
          </a:p>
          <a:p>
            <a:pPr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			Were found. </a:t>
            </a:r>
          </a:p>
          <a:p>
            <a:pPr>
              <a:buNone/>
            </a:pPr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They were </a:t>
            </a:r>
            <a:r>
              <a:rPr lang="en-US" sz="2400" u="sng" dirty="0" smtClean="0">
                <a:solidFill>
                  <a:srgbClr val="92D050"/>
                </a:solidFill>
              </a:rPr>
              <a:t>not</a:t>
            </a:r>
            <a:r>
              <a:rPr lang="en-US" sz="2400" dirty="0" smtClean="0">
                <a:solidFill>
                  <a:srgbClr val="92D050"/>
                </a:solidFill>
              </a:rPr>
              <a:t> found in microarray tests. </a:t>
            </a:r>
          </a:p>
          <a:p>
            <a:endParaRPr lang="en-US" sz="24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DGE also found: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Anti-sense transcription in 51% of all genes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Alternative </a:t>
            </a:r>
            <a:r>
              <a:rPr lang="en-US" sz="2000" dirty="0" err="1" smtClean="0">
                <a:solidFill>
                  <a:srgbClr val="92D050"/>
                </a:solidFill>
              </a:rPr>
              <a:t>polyadenylation</a:t>
            </a:r>
            <a:r>
              <a:rPr lang="en-US" sz="2000" dirty="0" smtClean="0">
                <a:solidFill>
                  <a:srgbClr val="92D050"/>
                </a:solidFill>
              </a:rPr>
              <a:t> in 47%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Genomics Methods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Serial Analysis of Gene Expression (SAGE)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Deep Sequencing 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Microarrays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29000"/>
            <a:ext cx="2491582" cy="24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Microarray Disadvantages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Suffer from background and cross-hybridization problems</a:t>
            </a:r>
          </a:p>
          <a:p>
            <a:endParaRPr lang="en-US" sz="16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Measure only </a:t>
            </a:r>
            <a:r>
              <a:rPr lang="en-US" i="1" dirty="0" smtClean="0">
                <a:solidFill>
                  <a:srgbClr val="92D050"/>
                </a:solidFill>
              </a:rPr>
              <a:t>relative</a:t>
            </a:r>
            <a:r>
              <a:rPr lang="en-US" dirty="0" smtClean="0">
                <a:solidFill>
                  <a:srgbClr val="92D050"/>
                </a:solidFill>
              </a:rPr>
              <a:t> abundance of transcripts</a:t>
            </a:r>
          </a:p>
          <a:p>
            <a:endParaRPr lang="en-US" sz="1600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Only pre-defined sequences are detected (!)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Genomics Methods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Serial Analysis of Gene Expression (SAGE)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Deep Sequencing 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Microarrays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29000"/>
            <a:ext cx="2491582" cy="24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719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Expression analysis: NextGen sequencing vs. microarrays</vt:lpstr>
      <vt:lpstr>Deep sequencing-based expression analysis shows major advances in robustness, resolution and inter-lab portability over five microarray platforms</vt:lpstr>
      <vt:lpstr>Next Generation Sequencing:  turning microarrays into the Laserdiscs of genomics research</vt:lpstr>
      <vt:lpstr>Paper overview</vt:lpstr>
      <vt:lpstr>Paper overview</vt:lpstr>
      <vt:lpstr>Paper overview</vt:lpstr>
      <vt:lpstr>Genomics Methods</vt:lpstr>
      <vt:lpstr>Microarray Disadvantages</vt:lpstr>
      <vt:lpstr>Genomics Methods</vt:lpstr>
      <vt:lpstr>Serial Analysis of Gene Expression</vt:lpstr>
      <vt:lpstr>Serial Analysis of Gene Expression</vt:lpstr>
      <vt:lpstr>Genomics Methods</vt:lpstr>
      <vt:lpstr>Deep Sequencing</vt:lpstr>
      <vt:lpstr>Gene Sequencing</vt:lpstr>
      <vt:lpstr>What did they use?</vt:lpstr>
      <vt:lpstr>What did they find?</vt:lpstr>
      <vt:lpstr>Methods</vt:lpstr>
      <vt:lpstr>Methods</vt:lpstr>
      <vt:lpstr>Methods (cont.)</vt:lpstr>
      <vt:lpstr>Methods (cont.)</vt:lpstr>
      <vt:lpstr>Methods (cont.)</vt:lpstr>
      <vt:lpstr>Results</vt:lpstr>
      <vt:lpstr>Conclusion </vt:lpstr>
      <vt:lpstr>Conclusion</vt:lpstr>
      <vt:lpstr>Antisense transcription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Microarrays: The Laserdiscs of Genomics Research?</dc:title>
  <dc:creator>Eric Brandon</dc:creator>
  <cp:lastModifiedBy> </cp:lastModifiedBy>
  <cp:revision>477</cp:revision>
  <dcterms:created xsi:type="dcterms:W3CDTF">2009-04-05T05:02:24Z</dcterms:created>
  <dcterms:modified xsi:type="dcterms:W3CDTF">2009-04-06T19:11:44Z</dcterms:modified>
</cp:coreProperties>
</file>