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9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D4EC-E06B-4F98-A7AE-304F0149F58D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F10C-EB98-466E-9E83-C883173B4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http://en.wikipedia.org/wiki/Technology_trajectory</a:t>
            </a:r>
          </a:p>
          <a:p>
            <a:r>
              <a:rPr lang="en-US" b="1" dirty="0" smtClean="0"/>
              <a:t>Technology trajectory</a:t>
            </a:r>
            <a:r>
              <a:rPr lang="en-US" dirty="0" smtClean="0"/>
              <a:t> refers to a single branch in the evolution of a technological design of a product/service, with nodes representing separate designs.</a:t>
            </a:r>
          </a:p>
          <a:p>
            <a:r>
              <a:rPr lang="en-US" dirty="0" smtClean="0"/>
              <a:t>Movement along the technology trajectory is associated with research and development. Due to </a:t>
            </a:r>
            <a:r>
              <a:rPr lang="en-US" dirty="0" err="1" smtClean="0"/>
              <a:t>institutionalisation</a:t>
            </a:r>
            <a:r>
              <a:rPr lang="en-US" dirty="0" smtClean="0"/>
              <a:t> of ideas, markets and professions, a technology development can get 'stuck' within one trajectory, and firms and engineers unable to adopt to ideas and innovation from outside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F10C-EB98-466E-9E83-C883173B4E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CF9E-C64C-42BD-9A04-B050EB47B50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F50-9553-4E86-8C78-723EFC153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6200" y="228600"/>
            <a:ext cx="8915400" cy="6389132"/>
            <a:chOff x="76200" y="228600"/>
            <a:chExt cx="8915400" cy="6389132"/>
          </a:xfrm>
        </p:grpSpPr>
        <p:sp>
          <p:nvSpPr>
            <p:cNvPr id="4" name="Rectangle 3"/>
            <p:cNvSpPr/>
            <p:nvPr/>
          </p:nvSpPr>
          <p:spPr>
            <a:xfrm>
              <a:off x="1447800" y="685800"/>
              <a:ext cx="7467600" cy="556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800" y="685800"/>
              <a:ext cx="7467600" cy="1828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7800" y="4343400"/>
              <a:ext cx="7467600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1371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" y="5105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Technologies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32120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Applications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8800" y="1981200"/>
              <a:ext cx="7086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Large Sequencing Centers</a:t>
              </a:r>
              <a:endParaRPr lang="en-US" dirty="0"/>
            </a:p>
          </p:txBody>
        </p:sp>
        <p:sp>
          <p:nvSpPr>
            <p:cNvPr id="16" name="Flowchart: Manual Operation 15"/>
            <p:cNvSpPr/>
            <p:nvPr/>
          </p:nvSpPr>
          <p:spPr>
            <a:xfrm>
              <a:off x="1905000" y="3581400"/>
              <a:ext cx="3505200" cy="993648"/>
            </a:xfrm>
            <a:prstGeom prst="flowChartManualOperation">
              <a:avLst/>
            </a:prstGeom>
            <a:scene3d>
              <a:camera prst="orthographicFront">
                <a:rot lat="0" lon="54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81400" y="1447800"/>
              <a:ext cx="5334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Genomics </a:t>
              </a:r>
              <a:r>
                <a:rPr lang="en-US" dirty="0" smtClean="0"/>
                <a:t>Research Groups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86400" y="914400"/>
              <a:ext cx="34290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Clinical Diagnostics Labs</a:t>
              </a:r>
              <a:endParaRPr lang="en-US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828800" y="3962400"/>
              <a:ext cx="70866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Resequencing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524000" y="6248400"/>
              <a:ext cx="7010400" cy="369332"/>
              <a:chOff x="1524000" y="6248400"/>
              <a:chExt cx="7010400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24000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2005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952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2006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096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2007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40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2008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181600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2009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528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2010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672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81657" y="62484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2012</a:t>
                </a:r>
                <a:endParaRPr lang="en-US" dirty="0"/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4572000" y="3657600"/>
              <a:ext cx="43434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Transcriptome/RNA-seq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3657600" y="32766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miRNA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657600" y="29718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Metagenomics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3657600" y="2590800"/>
              <a:ext cx="5257800" cy="38100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CHiP</a:t>
              </a:r>
              <a:r>
                <a:rPr lang="en-US" dirty="0" smtClean="0">
                  <a:solidFill>
                    <a:schemeClr val="tx1"/>
                  </a:solidFill>
                </a:rPr>
                <a:t>-Seq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00400" y="5486400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Solexa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478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454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5486400"/>
              <a:ext cx="79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SOLiD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53000" y="5355080"/>
              <a:ext cx="11430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Complete Genomics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67400" y="5029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Helioscope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52800" y="5867400"/>
              <a:ext cx="472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Massively parallel, </a:t>
              </a:r>
              <a:r>
                <a:rPr lang="en-US" b="1" dirty="0" err="1" smtClean="0"/>
                <a:t>clonal</a:t>
              </a:r>
              <a:r>
                <a:rPr lang="en-US" b="1" dirty="0" smtClean="0"/>
                <a:t> amplification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0200" y="5334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Polonator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1093173">
              <a:off x="6172200" y="5234277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Single molecule sequencing</a:t>
              </a:r>
              <a:endParaRPr lang="en-US" b="1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600200" y="5514218"/>
              <a:ext cx="7162800" cy="505582"/>
            </a:xfrm>
            <a:custGeom>
              <a:avLst/>
              <a:gdLst>
                <a:gd name="connsiteX0" fmla="*/ 0 w 7395029"/>
                <a:gd name="connsiteY0" fmla="*/ 505582 h 505582"/>
                <a:gd name="connsiteX1" fmla="*/ 4949372 w 7395029"/>
                <a:gd name="connsiteY1" fmla="*/ 287867 h 505582"/>
                <a:gd name="connsiteX2" fmla="*/ 7053943 w 7395029"/>
                <a:gd name="connsiteY2" fmla="*/ 41124 h 505582"/>
                <a:gd name="connsiteX3" fmla="*/ 6995886 w 7395029"/>
                <a:gd name="connsiteY3" fmla="*/ 41124 h 50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5029" h="505582">
                  <a:moveTo>
                    <a:pt x="0" y="505582"/>
                  </a:moveTo>
                  <a:lnTo>
                    <a:pt x="4949372" y="287867"/>
                  </a:lnTo>
                  <a:cubicBezTo>
                    <a:pt x="6125029" y="210457"/>
                    <a:pt x="6712857" y="82248"/>
                    <a:pt x="7053943" y="41124"/>
                  </a:cubicBezTo>
                  <a:cubicBezTo>
                    <a:pt x="7395029" y="0"/>
                    <a:pt x="7195457" y="20562"/>
                    <a:pt x="6995886" y="4112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096000" y="5105400"/>
              <a:ext cx="2583543" cy="362857"/>
            </a:xfrm>
            <a:custGeom>
              <a:avLst/>
              <a:gdLst>
                <a:gd name="connsiteX0" fmla="*/ 0 w 2583543"/>
                <a:gd name="connsiteY0" fmla="*/ 362857 h 362857"/>
                <a:gd name="connsiteX1" fmla="*/ 2583543 w 2583543"/>
                <a:gd name="connsiteY1" fmla="*/ 0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3543" h="362857">
                  <a:moveTo>
                    <a:pt x="0" y="362857"/>
                  </a:moveTo>
                  <a:cubicBezTo>
                    <a:pt x="1098247" y="193524"/>
                    <a:pt x="2196495" y="24191"/>
                    <a:pt x="2583543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553199" y="4550229"/>
              <a:ext cx="2286001" cy="478971"/>
            </a:xfrm>
            <a:custGeom>
              <a:avLst/>
              <a:gdLst>
                <a:gd name="connsiteX0" fmla="*/ 0 w 2561771"/>
                <a:gd name="connsiteY0" fmla="*/ 341085 h 341085"/>
                <a:gd name="connsiteX1" fmla="*/ 2191657 w 2561771"/>
                <a:gd name="connsiteY1" fmla="*/ 50800 h 341085"/>
                <a:gd name="connsiteX2" fmla="*/ 2220686 w 2561771"/>
                <a:gd name="connsiteY2" fmla="*/ 36285 h 341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771" h="341085">
                  <a:moveTo>
                    <a:pt x="0" y="341085"/>
                  </a:moveTo>
                  <a:lnTo>
                    <a:pt x="2191657" y="50800"/>
                  </a:lnTo>
                  <a:cubicBezTo>
                    <a:pt x="2561771" y="0"/>
                    <a:pt x="2391228" y="18142"/>
                    <a:pt x="2220686" y="3628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20842041">
              <a:off x="6990304" y="46746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Nanopore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10400" y="4409364"/>
              <a:ext cx="1219200" cy="46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/>
                <a:t>Oxford </a:t>
              </a:r>
              <a:r>
                <a:rPr lang="en-US" dirty="0" err="1" smtClean="0"/>
                <a:t>Nanopore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86000" y="2286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NextGen Technology Roadmap</a:t>
              </a:r>
              <a:endParaRPr lang="en-US" sz="24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467600" y="4964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NABsys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sz="2800" dirty="0" err="1" smtClean="0"/>
              <a:t>Aqwa</a:t>
            </a:r>
            <a:r>
              <a:rPr lang="en-US" sz="2800" dirty="0" smtClean="0"/>
              <a:t> : Automated Query and Workflow Agent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401"/>
          <a:ext cx="8382000" cy="655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590800"/>
                <a:gridCol w="5410200"/>
              </a:tblGrid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0807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throughput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calling, alignment/assembly pipeline</a:t>
                      </a:r>
                      <a:endParaRPr lang="en-US" dirty="0"/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 comparison and combination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current tools, develop improved tools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computing (cluster, grid)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Comparison of SNP calling algorithms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904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SNP verification pipeline (HapMap, dbSNP, etc.)</a:t>
                      </a:r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Transcriptome – evaluate and develop improved tools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0750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data set 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Multiple-source genome feature sets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Concurrent, high-multiple data sets </a:t>
                      </a:r>
                    </a:p>
                  </a:txBody>
                  <a:tcPr/>
                </a:tc>
              </a:tr>
              <a:tr h="40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with Spotfire, Genespring, etc.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204</Words>
  <Application>Microsoft Office PowerPoint</Application>
  <PresentationFormat>On-screen Show (4:3)</PresentationFormat>
  <Paragraphs>55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Aqwa : Automated Query and Workflow Agent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11</cp:revision>
  <dcterms:created xsi:type="dcterms:W3CDTF">2009-03-27T02:45:18Z</dcterms:created>
  <dcterms:modified xsi:type="dcterms:W3CDTF">2009-04-23T14:53:17Z</dcterms:modified>
</cp:coreProperties>
</file>