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60DEF-4AA7-4D12-B18C-E30AC0D5A48A}" type="datetimeFigureOut">
              <a:rPr lang="en-US" smtClean="0"/>
              <a:t>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6DF16-7705-4148-AA9C-E4BB5EFEED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7E4367-E16E-466D-B334-27DD52C754D2}" type="slidenum">
              <a:rPr lang="en-US"/>
              <a:pPr/>
              <a:t>2</a:t>
            </a:fld>
            <a:endParaRPr lang="en-US"/>
          </a:p>
        </p:txBody>
      </p:sp>
      <p:sp>
        <p:nvSpPr>
          <p:cNvPr id="26627" name="Rectangle 1026"/>
          <p:cNvSpPr>
            <a:spLocks noChangeArrowheads="1" noTextEdit="1"/>
          </p:cNvSpPr>
          <p:nvPr>
            <p:ph type="sldImg"/>
          </p:nvPr>
        </p:nvSpPr>
        <p:spPr>
          <a:xfrm>
            <a:off x="1144588" y="687388"/>
            <a:ext cx="4572000" cy="3429000"/>
          </a:xfrm>
          <a:solidFill>
            <a:srgbClr val="FFFFFF"/>
          </a:solidFill>
          <a:ln/>
        </p:spPr>
      </p:sp>
      <p:sp>
        <p:nvSpPr>
          <p:cNvPr id="26628" name="Rectangle 1027"/>
          <p:cNvSpPr>
            <a:spLocks noChangeArrowheads="1"/>
          </p:cNvSpPr>
          <p:nvPr>
            <p:ph type="body" idx="1"/>
          </p:nvPr>
        </p:nvSpPr>
        <p:spPr>
          <a:solidFill>
            <a:srgbClr val="FFFFFF"/>
          </a:solidFill>
          <a:ln>
            <a:solidFill>
              <a:srgbClr val="000000"/>
            </a:solidFill>
          </a:ln>
        </p:spPr>
        <p:txBody>
          <a:bodyPr/>
          <a:lstStyle/>
          <a:p>
            <a:pPr eaLnBrk="1" hangingPunct="1"/>
            <a:r>
              <a:rPr lang="en-US" smtClean="0">
                <a:latin typeface="Times" pitchFamily="18" charset="0"/>
                <a:ea typeface="ＭＳ Ｐゴシック" pitchFamily="34" charset="-128"/>
              </a:rPr>
              <a:t>Here, I am showing you the results of a search to give you an idea of what the Gene Sorter does.</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The Gene Sorter takes a gene of interest and lists other genes in the genome sorted by a similarity type to the reference gene you chose. Each gene listed also has columns of data about that gene and the genes can be filtered to limit the search.</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Now, lets take a look at how to get to these results.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783B894-5C18-43FD-96EF-17173B702E50}" type="slidenum">
              <a:rPr lang="en-US"/>
              <a:pPr/>
              <a:t>3</a:t>
            </a:fld>
            <a:endParaRPr lang="en-US"/>
          </a:p>
        </p:txBody>
      </p:sp>
      <p:sp>
        <p:nvSpPr>
          <p:cNvPr id="86019" name="Rectangle 2"/>
          <p:cNvSpPr>
            <a:spLocks noChangeArrowheads="1" noTextEdit="1"/>
          </p:cNvSpPr>
          <p:nvPr>
            <p:ph type="sldImg"/>
          </p:nvPr>
        </p:nvSpPr>
        <p:spPr>
          <a:xfrm>
            <a:off x="1144588" y="685800"/>
            <a:ext cx="4572000" cy="3429000"/>
          </a:xfrm>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The next choice is what position you want to obtain data from, you can get data from the entire genome, an ENCODE region or a specific chromosomal location. </a:t>
            </a:r>
            <a:r>
              <a:rPr lang="en-US" smtClean="0">
                <a:latin typeface="Verdana" pitchFamily="34" charset="0"/>
                <a:ea typeface="ＭＳ Ｐゴシック" pitchFamily="34" charset="-128"/>
              </a:rPr>
              <a:t>ENCODE is a project by the National Human Genome Research Institute (NHGRI) that is identifying and characterizing all functional elements in human genome sequence</a:t>
            </a:r>
            <a:r>
              <a:rPr lang="en-US" smtClean="0">
                <a:latin typeface="Times" pitchFamily="18" charset="0"/>
                <a:ea typeface="ＭＳ Ｐゴシック" pitchFamily="34" charset="-128"/>
              </a:rPr>
              <a:t>s.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know a gene name, but not the chromosomal location, this “look up” button will find the location for you.</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We are going to put in chromosome 4, 3 to 4 million base pairs, “chr4, colon, and 3 million dash 4 million.”</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If you want to choose several regions with the genome, you can type them in or upload them with this button: “define regions.”</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89CD67B-9FFE-4169-98DE-BD4AF95A8E47}" type="slidenum">
              <a:rPr lang="en-US"/>
              <a:pPr/>
              <a:t>4</a:t>
            </a:fld>
            <a:endParaRPr lang="en-US"/>
          </a:p>
        </p:txBody>
      </p:sp>
      <p:sp>
        <p:nvSpPr>
          <p:cNvPr id="90115" name="Rectangle 2"/>
          <p:cNvSpPr>
            <a:spLocks noChangeArrowheads="1" noTextEdit="1"/>
          </p:cNvSpPr>
          <p:nvPr>
            <p:ph type="sldImg"/>
          </p:nvPr>
        </p:nvSpPr>
        <p:spPr>
          <a:xfrm>
            <a:off x="1144588" y="685800"/>
            <a:ext cx="4572000" cy="3429000"/>
          </a:xfrm>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lIns="91424" tIns="45712" rIns="91424" bIns="45712"/>
          <a:lstStyle/>
          <a:p>
            <a:pPr eaLnBrk="1" hangingPunct="1"/>
            <a:r>
              <a:rPr lang="en-US" smtClean="0">
                <a:latin typeface="Times" pitchFamily="18" charset="0"/>
                <a:ea typeface="ＭＳ Ｐゴシック" pitchFamily="34" charset="-128"/>
              </a:rPr>
              <a:t>One of the powerful features of the Table Browser is the ability to filter the data table on various criteria. This is a ‘form based sql query’, allowing you to filter for different parameters of the fields in the table. </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By clicking the filter “create” button, you can access a form to create a filter. In this form we can filter on the number of cytosines or guanines a simple repeat contains or match a specific sequence.</a:t>
            </a:r>
          </a:p>
          <a:p>
            <a:pPr eaLnBrk="1" hangingPunct="1"/>
            <a:endParaRPr lang="en-US" smtClean="0">
              <a:latin typeface="Times" pitchFamily="18" charset="0"/>
              <a:ea typeface="ＭＳ Ｐゴシック" pitchFamily="34" charset="-128"/>
            </a:endParaRPr>
          </a:p>
          <a:p>
            <a:pPr eaLnBrk="1" hangingPunct="1"/>
            <a:r>
              <a:rPr lang="en-US" smtClean="0">
                <a:latin typeface="Times" pitchFamily="18" charset="0"/>
                <a:ea typeface="ＭＳ Ｐゴシック" pitchFamily="34" charset="-128"/>
              </a:rPr>
              <a:t>For example, our task is to download simple repeats, but only those with copy number over 10. So here we filter for simple repeats with a copy number greater than 10 by changing the pull down menu for “copynum” to the greater than sign and then typing 10 into the box. If you know the sql [pronounced “see quill”] query language, you can use the last box called “free form query” to type in your own custom filter. However, knowing sql is not essential to using this filter form. If there were more tables that the track was based on or related to,  those too will show up on this page and you can filter on those.</a:t>
            </a:r>
          </a:p>
          <a:p>
            <a:pPr eaLnBrk="1" hangingPunct="1"/>
            <a:endParaRPr lang="en-US" smtClean="0">
              <a:latin typeface="Times"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92265-9E5D-41CB-AD45-64B4FB7111D6}" type="datetimeFigureOut">
              <a:rPr lang="en-US" smtClean="0"/>
              <a:t>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292265-9E5D-41CB-AD45-64B4FB7111D6}" type="datetimeFigureOut">
              <a:rPr lang="en-US" smtClean="0"/>
              <a:t>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292265-9E5D-41CB-AD45-64B4FB7111D6}" type="datetimeFigureOut">
              <a:rPr lang="en-US" smtClean="0"/>
              <a:t>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92265-9E5D-41CB-AD45-64B4FB7111D6}" type="datetimeFigureOut">
              <a:rPr lang="en-US" smtClean="0"/>
              <a:t>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92265-9E5D-41CB-AD45-64B4FB7111D6}" type="datetimeFigureOut">
              <a:rPr lang="en-US" smtClean="0"/>
              <a:t>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F892-7041-42D3-81C7-C8B8AC56F52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2265-9E5D-41CB-AD45-64B4FB7111D6}" type="datetimeFigureOut">
              <a:rPr lang="en-US" smtClean="0"/>
              <a:t>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FF892-7041-42D3-81C7-C8B8AC56F5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Bioptic</a:t>
            </a:r>
            <a:r>
              <a:rPr lang="en-US" dirty="0" smtClean="0"/>
              <a:t> View functions</a:t>
            </a:r>
            <a:endParaRPr lang="en-US" dirty="0"/>
          </a:p>
        </p:txBody>
      </p:sp>
      <p:sp>
        <p:nvSpPr>
          <p:cNvPr id="3" name="Subtitle 2"/>
          <p:cNvSpPr>
            <a:spLocks noGrp="1"/>
          </p:cNvSpPr>
          <p:nvPr>
            <p:ph type="subTitle" idx="1"/>
          </p:nvPr>
        </p:nvSpPr>
        <p:spPr/>
        <p:txBody>
          <a:bodyPr/>
          <a:lstStyle/>
          <a:p>
            <a:r>
              <a:rPr lang="en-US" dirty="0" smtClean="0"/>
              <a:t>From: </a:t>
            </a:r>
          </a:p>
          <a:p>
            <a:r>
              <a:rPr lang="en-US" dirty="0" smtClean="0"/>
              <a:t>UCSC_version12b.ppt</a:t>
            </a:r>
          </a:p>
          <a:p>
            <a:r>
              <a:rPr lang="en-US" dirty="0" smtClean="0"/>
              <a:t>UCSC </a:t>
            </a:r>
            <a:r>
              <a:rPr lang="en-US" dirty="0" smtClean="0"/>
              <a:t>advanced </a:t>
            </a:r>
            <a:r>
              <a:rPr lang="en-US" dirty="0" smtClean="0"/>
              <a:t>user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6" name="Slide Number Placeholder 4"/>
          <p:cNvSpPr>
            <a:spLocks noGrp="1"/>
          </p:cNvSpPr>
          <p:nvPr>
            <p:ph type="sldNum" sz="quarter" idx="11"/>
          </p:nvPr>
        </p:nvSpPr>
        <p:spPr/>
        <p:txBody>
          <a:bodyPr/>
          <a:lstStyle/>
          <a:p>
            <a:fld id="{9EB59C09-8E43-4499-ABFB-0F5264DE1923}" type="slidenum">
              <a:rPr lang="en-US"/>
              <a:pPr/>
              <a:t>2</a:t>
            </a:fld>
            <a:endParaRPr lang="en-US"/>
          </a:p>
        </p:txBody>
      </p:sp>
      <p:sp>
        <p:nvSpPr>
          <p:cNvPr id="25604" name="Rectangle 1026"/>
          <p:cNvSpPr>
            <a:spLocks noGrp="1" noRot="1" noChangeArrowheads="1"/>
          </p:cNvSpPr>
          <p:nvPr>
            <p:ph type="title"/>
          </p:nvPr>
        </p:nvSpPr>
        <p:spPr/>
        <p:txBody>
          <a:bodyPr/>
          <a:lstStyle/>
          <a:p>
            <a:pPr eaLnBrk="1" hangingPunct="1"/>
            <a:r>
              <a:rPr lang="en-US" smtClean="0">
                <a:ea typeface="ＭＳ Ｐゴシック" pitchFamily="34" charset="-128"/>
              </a:rPr>
              <a:t>Gene Sorter</a:t>
            </a:r>
          </a:p>
        </p:txBody>
      </p:sp>
      <p:pic>
        <p:nvPicPr>
          <p:cNvPr id="25605" name="Picture 1027" descr="genesorter1.tiff                                               00105529Macintosh HD                   C06A4497:"/>
          <p:cNvPicPr>
            <a:picLocks noChangeAspect="1" noChangeArrowheads="1"/>
          </p:cNvPicPr>
          <p:nvPr/>
        </p:nvPicPr>
        <p:blipFill>
          <a:blip r:embed="rId3"/>
          <a:srcRect/>
          <a:stretch>
            <a:fillRect/>
          </a:stretch>
        </p:blipFill>
        <p:spPr bwMode="auto">
          <a:xfrm>
            <a:off x="190500" y="1295400"/>
            <a:ext cx="8763000" cy="3887788"/>
          </a:xfrm>
          <a:prstGeom prst="rect">
            <a:avLst/>
          </a:prstGeom>
          <a:noFill/>
          <a:ln w="9525">
            <a:solidFill>
              <a:srgbClr val="000000"/>
            </a:solidFill>
            <a:miter lim="800000"/>
            <a:headEnd/>
            <a:tailEnd/>
          </a:ln>
        </p:spPr>
      </p:pic>
      <p:sp>
        <p:nvSpPr>
          <p:cNvPr id="833540" name="AutoShape 1028"/>
          <p:cNvSpPr>
            <a:spLocks noChangeArrowheads="1"/>
          </p:cNvSpPr>
          <p:nvPr/>
        </p:nvSpPr>
        <p:spPr bwMode="auto">
          <a:xfrm>
            <a:off x="1219200" y="5334000"/>
            <a:ext cx="2971800" cy="838200"/>
          </a:xfrm>
          <a:prstGeom prst="wedgeRectCallout">
            <a:avLst>
              <a:gd name="adj1" fmla="val -53310"/>
              <a:gd name="adj2" fmla="val -301704"/>
            </a:avLst>
          </a:prstGeom>
          <a:solidFill>
            <a:schemeClr val="accent1"/>
          </a:solidFill>
          <a:ln w="38100">
            <a:solidFill>
              <a:srgbClr val="000000"/>
            </a:solidFill>
            <a:miter lim="800000"/>
            <a:headEnd/>
            <a:tailEnd/>
          </a:ln>
        </p:spPr>
        <p:txBody>
          <a:bodyPr wrap="none" anchor="ctr"/>
          <a:lstStyle/>
          <a:p>
            <a:pPr algn="ctr" eaLnBrk="1" hangingPunct="1">
              <a:spcBef>
                <a:spcPct val="20000"/>
              </a:spcBef>
              <a:buClr>
                <a:schemeClr val="hlink"/>
              </a:buClr>
              <a:buSzPct val="70000"/>
              <a:buFont typeface="Wingdings" pitchFamily="2" charset="2"/>
              <a:buNone/>
            </a:pPr>
            <a:r>
              <a:rPr lang="en-US" sz="2400">
                <a:latin typeface="Arial" pitchFamily="34" charset="0"/>
              </a:rPr>
              <a:t>Sort genes by</a:t>
            </a:r>
          </a:p>
          <a:p>
            <a:pPr algn="ctr" eaLnBrk="1" hangingPunct="1">
              <a:spcBef>
                <a:spcPct val="20000"/>
              </a:spcBef>
              <a:buClr>
                <a:schemeClr val="hlink"/>
              </a:buClr>
              <a:buSzPct val="70000"/>
              <a:buFont typeface="Wingdings" pitchFamily="2" charset="2"/>
              <a:buNone/>
            </a:pPr>
            <a:r>
              <a:rPr lang="en-US" sz="2400">
                <a:latin typeface="Arial" pitchFamily="34" charset="0"/>
              </a:rPr>
              <a:t>similarity criteria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41300" y="1270000"/>
            <a:ext cx="8712200" cy="4114800"/>
            <a:chOff x="241300" y="1270000"/>
            <a:chExt cx="8712713" cy="4114800"/>
          </a:xfrm>
        </p:grpSpPr>
        <p:pic>
          <p:nvPicPr>
            <p:cNvPr id="85006" name="Picture 16"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5007" name="Picture 17"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pic>
        <p:nvPicPr>
          <p:cNvPr id="84995" name="Picture 12" descr="table33_done.tiff"/>
          <p:cNvPicPr>
            <a:picLocks noChangeAspect="1"/>
          </p:cNvPicPr>
          <p:nvPr/>
        </p:nvPicPr>
        <p:blipFill>
          <a:blip r:embed="rId5"/>
          <a:srcRect/>
          <a:stretch>
            <a:fillRect/>
          </a:stretch>
        </p:blipFill>
        <p:spPr bwMode="auto">
          <a:xfrm>
            <a:off x="250825" y="1273175"/>
            <a:ext cx="8677275" cy="4114800"/>
          </a:xfrm>
          <a:prstGeom prst="rect">
            <a:avLst/>
          </a:prstGeom>
          <a:noFill/>
          <a:ln w="9525">
            <a:solidFill>
              <a:srgbClr val="2E2E46"/>
            </a:solidFill>
            <a:miter lim="800000"/>
            <a:headEnd/>
            <a:tailEnd/>
          </a:ln>
        </p:spPr>
      </p:pic>
      <p:sp>
        <p:nvSpPr>
          <p:cNvPr id="84996"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F3675F35-8162-46B9-8D52-DD64CF94F6AA}" type="slidenum">
              <a:rPr lang="en-US"/>
              <a:pPr/>
              <a:t>3</a:t>
            </a:fld>
            <a:endParaRPr lang="en-US"/>
          </a:p>
        </p:txBody>
      </p:sp>
      <p:sp>
        <p:nvSpPr>
          <p:cNvPr id="84998" name="Rectangle 9"/>
          <p:cNvSpPr>
            <a:spLocks noGrp="1" noRot="1" noChangeArrowheads="1"/>
          </p:cNvSpPr>
          <p:nvPr>
            <p:ph type="title"/>
          </p:nvPr>
        </p:nvSpPr>
        <p:spPr/>
        <p:txBody>
          <a:bodyPr>
            <a:normAutofit fontScale="90000"/>
          </a:bodyPr>
          <a:lstStyle/>
          <a:p>
            <a:pPr eaLnBrk="1" hangingPunct="1"/>
            <a:r>
              <a:rPr lang="en-US" smtClean="0">
                <a:ea typeface="ＭＳ Ｐゴシック" pitchFamily="34" charset="-128"/>
              </a:rPr>
              <a:t>Table Browser: Choose Region to Search</a:t>
            </a:r>
          </a:p>
        </p:txBody>
      </p:sp>
      <p:sp>
        <p:nvSpPr>
          <p:cNvPr id="84999" name="AutoShape 30"/>
          <p:cNvSpPr>
            <a:spLocks noChangeArrowheads="1"/>
          </p:cNvSpPr>
          <p:nvPr/>
        </p:nvSpPr>
        <p:spPr bwMode="auto">
          <a:xfrm>
            <a:off x="4114800" y="4724400"/>
            <a:ext cx="4648200" cy="1905000"/>
          </a:xfrm>
          <a:prstGeom prst="wedgeRectCallout">
            <a:avLst>
              <a:gd name="adj1" fmla="val -42009"/>
              <a:gd name="adj2" fmla="val -94417"/>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solidFill>
                  <a:srgbClr val="FFFF00"/>
                </a:solidFill>
                <a:latin typeface="Arial" pitchFamily="34" charset="0"/>
              </a:rPr>
              <a:t>on a chromosome 4 location</a:t>
            </a:r>
            <a:r>
              <a:rPr lang="en-US" sz="2400">
                <a:latin typeface="Arial" pitchFamily="34" charset="0"/>
              </a:rPr>
              <a:t/>
            </a:r>
            <a:br>
              <a:rPr lang="en-US" sz="2400">
                <a:latin typeface="Arial" pitchFamily="34" charset="0"/>
              </a:rPr>
            </a:br>
            <a:r>
              <a:rPr lang="en-US" sz="2400">
                <a:latin typeface="Arial" pitchFamily="34" charset="0"/>
              </a:rPr>
              <a:t>with copy number more than 10</a:t>
            </a:r>
            <a:br>
              <a:rPr lang="en-US" sz="2400">
                <a:latin typeface="Arial" pitchFamily="34" charset="0"/>
              </a:rPr>
            </a:br>
            <a:r>
              <a:rPr lang="en-US" sz="2400">
                <a:latin typeface="Arial" pitchFamily="34" charset="0"/>
              </a:rPr>
              <a:t>and download the sequence.</a:t>
            </a:r>
          </a:p>
        </p:txBody>
      </p:sp>
      <p:sp>
        <p:nvSpPr>
          <p:cNvPr id="710688" name="Rectangle 32"/>
          <p:cNvSpPr>
            <a:spLocks noChangeArrowheads="1"/>
          </p:cNvSpPr>
          <p:nvPr/>
        </p:nvSpPr>
        <p:spPr bwMode="auto">
          <a:xfrm>
            <a:off x="2209800" y="2908300"/>
            <a:ext cx="2133600" cy="215900"/>
          </a:xfrm>
          <a:prstGeom prst="rect">
            <a:avLst/>
          </a:prstGeom>
          <a:noFill/>
          <a:ln w="38100">
            <a:solidFill>
              <a:srgbClr val="F40103"/>
            </a:solidFill>
            <a:miter lim="800000"/>
            <a:headEnd/>
            <a:tailEnd/>
          </a:ln>
        </p:spPr>
        <p:txBody>
          <a:bodyPr wrap="none" anchor="ctr"/>
          <a:lstStyle/>
          <a:p>
            <a:endParaRPr lang="en-US"/>
          </a:p>
        </p:txBody>
      </p:sp>
      <p:sp>
        <p:nvSpPr>
          <p:cNvPr id="710683" name="Rectangle 27"/>
          <p:cNvSpPr>
            <a:spLocks noChangeArrowheads="1"/>
          </p:cNvSpPr>
          <p:nvPr/>
        </p:nvSpPr>
        <p:spPr bwMode="auto">
          <a:xfrm>
            <a:off x="304800" y="2895600"/>
            <a:ext cx="5562600" cy="457200"/>
          </a:xfrm>
          <a:prstGeom prst="rect">
            <a:avLst/>
          </a:prstGeom>
          <a:gradFill rotWithShape="0">
            <a:gsLst>
              <a:gs pos="0">
                <a:srgbClr val="FFFFFF">
                  <a:alpha val="29999"/>
                </a:srgbClr>
              </a:gs>
              <a:gs pos="100000">
                <a:srgbClr val="FFFFFF">
                  <a:alpha val="29999"/>
                </a:srgbClr>
              </a:gs>
            </a:gsLst>
            <a:lin ang="5400000" scaled="1"/>
          </a:gradFill>
          <a:ln w="38100">
            <a:solidFill>
              <a:srgbClr val="F40103"/>
            </a:solidFill>
            <a:miter lim="800000"/>
            <a:headEnd/>
            <a:tailEnd/>
          </a:ln>
        </p:spPr>
        <p:txBody>
          <a:bodyPr wrap="none" anchor="ctr"/>
          <a:lstStyle/>
          <a:p>
            <a:pPr algn="ctr"/>
            <a:r>
              <a:rPr lang="en-US">
                <a:solidFill>
                  <a:srgbClr val="000000"/>
                </a:solidFill>
                <a:latin typeface="Arial" pitchFamily="34" charset="0"/>
              </a:rPr>
              <a:t>Choose Region to Search</a:t>
            </a:r>
          </a:p>
        </p:txBody>
      </p:sp>
      <p:sp>
        <p:nvSpPr>
          <p:cNvPr id="710693" name="Rectangle 37"/>
          <p:cNvSpPr>
            <a:spLocks noChangeArrowheads="1"/>
          </p:cNvSpPr>
          <p:nvPr/>
        </p:nvSpPr>
        <p:spPr bwMode="auto">
          <a:xfrm>
            <a:off x="4495800" y="2908300"/>
            <a:ext cx="493713" cy="215900"/>
          </a:xfrm>
          <a:prstGeom prst="rect">
            <a:avLst/>
          </a:prstGeom>
          <a:noFill/>
          <a:ln w="38100">
            <a:solidFill>
              <a:srgbClr val="F40103"/>
            </a:solidFill>
            <a:miter lim="800000"/>
            <a:headEnd/>
            <a:tailEnd/>
          </a:ln>
        </p:spPr>
        <p:txBody>
          <a:bodyPr wrap="none" anchor="ctr"/>
          <a:lstStyle/>
          <a:p>
            <a:endParaRPr lang="en-US"/>
          </a:p>
        </p:txBody>
      </p:sp>
      <p:grpSp>
        <p:nvGrpSpPr>
          <p:cNvPr id="3" name="Group 13"/>
          <p:cNvGrpSpPr>
            <a:grpSpLocks/>
          </p:cNvGrpSpPr>
          <p:nvPr/>
        </p:nvGrpSpPr>
        <p:grpSpPr bwMode="auto">
          <a:xfrm>
            <a:off x="5727700" y="1295400"/>
            <a:ext cx="3279775" cy="2286000"/>
            <a:chOff x="5727700" y="1295400"/>
            <a:chExt cx="3279743" cy="2286000"/>
          </a:xfrm>
        </p:grpSpPr>
        <p:pic>
          <p:nvPicPr>
            <p:cNvPr id="85004" name="Picture 42" descr="regiondefine.tiff                                              002DD69AMacintosh HD                   C006D9D3:"/>
            <p:cNvPicPr>
              <a:picLocks noChangeAspect="1" noChangeArrowheads="1"/>
            </p:cNvPicPr>
            <p:nvPr/>
          </p:nvPicPr>
          <p:blipFill>
            <a:blip r:embed="rId6"/>
            <a:srcRect/>
            <a:stretch>
              <a:fillRect/>
            </a:stretch>
          </p:blipFill>
          <p:spPr bwMode="auto">
            <a:xfrm>
              <a:off x="6019800" y="1295400"/>
              <a:ext cx="2987643" cy="2286000"/>
            </a:xfrm>
            <a:prstGeom prst="rect">
              <a:avLst/>
            </a:prstGeom>
            <a:noFill/>
            <a:ln w="9525">
              <a:solidFill>
                <a:srgbClr val="000000"/>
              </a:solidFill>
              <a:miter lim="800000"/>
              <a:headEnd/>
              <a:tailEnd/>
            </a:ln>
          </p:spPr>
        </p:pic>
        <p:sp>
          <p:nvSpPr>
            <p:cNvPr id="85005" name="AutoShape 41"/>
            <p:cNvSpPr>
              <a:spLocks noChangeArrowheads="1"/>
            </p:cNvSpPr>
            <p:nvPr/>
          </p:nvSpPr>
          <p:spPr bwMode="auto">
            <a:xfrm flipH="1">
              <a:off x="5727700" y="2654300"/>
              <a:ext cx="1905000" cy="711200"/>
            </a:xfrm>
            <a:prstGeom prst="rightArrow">
              <a:avLst>
                <a:gd name="adj1" fmla="val 50000"/>
                <a:gd name="adj2" fmla="val 66964"/>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Define region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0683"/>
                                        </p:tgtEl>
                                        <p:attrNameLst>
                                          <p:attrName>style.visibility</p:attrName>
                                        </p:attrNameLst>
                                      </p:cBhvr>
                                      <p:to>
                                        <p:strVal val="visible"/>
                                      </p:to>
                                    </p:set>
                                  </p:childTnLst>
                                  <p:subTnLst>
                                    <p:set>
                                      <p:cBhvr override="childStyle">
                                        <p:cTn dur="1" fill="hold" display="0" masterRel="nextClick" afterEffect="1"/>
                                        <p:tgtEl>
                                          <p:spTgt spid="71068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0693"/>
                                        </p:tgtEl>
                                        <p:attrNameLst>
                                          <p:attrName>style.visibility</p:attrName>
                                        </p:attrNameLst>
                                      </p:cBhvr>
                                      <p:to>
                                        <p:strVal val="visible"/>
                                      </p:to>
                                    </p:set>
                                  </p:childTnLst>
                                  <p:subTnLst>
                                    <p:set>
                                      <p:cBhvr override="childStyle">
                                        <p:cTn dur="1" fill="hold" display="0" masterRel="nextClick" afterEffect="1"/>
                                        <p:tgtEl>
                                          <p:spTgt spid="71069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0688"/>
                                        </p:tgtEl>
                                        <p:attrNameLst>
                                          <p:attrName>style.visibility</p:attrName>
                                        </p:attrNameLst>
                                      </p:cBhvr>
                                      <p:to>
                                        <p:strVal val="visible"/>
                                      </p:to>
                                    </p:set>
                                  </p:childTnLst>
                                  <p:subTnLst>
                                    <p:set>
                                      <p:cBhvr override="childStyle">
                                        <p:cTn dur="1" fill="hold" display="0" masterRel="nextClick" afterEffect="1"/>
                                        <p:tgtEl>
                                          <p:spTgt spid="7106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88" grpId="0" animBg="1"/>
      <p:bldP spid="710683" grpId="0" animBg="1" autoUpdateAnimBg="0"/>
      <p:bldP spid="7106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41300" y="1270000"/>
            <a:ext cx="8712200" cy="4114800"/>
            <a:chOff x="241300" y="1270000"/>
            <a:chExt cx="8712713" cy="4114800"/>
          </a:xfrm>
        </p:grpSpPr>
        <p:pic>
          <p:nvPicPr>
            <p:cNvPr id="89101" name="Picture 12" descr="slide35-.png"/>
            <p:cNvPicPr>
              <a:picLocks noChangeAspect="1"/>
            </p:cNvPicPr>
            <p:nvPr/>
          </p:nvPicPr>
          <p:blipFill>
            <a:blip r:embed="rId3"/>
            <a:srcRect/>
            <a:stretch>
              <a:fillRect/>
            </a:stretch>
          </p:blipFill>
          <p:spPr bwMode="auto">
            <a:xfrm>
              <a:off x="241300" y="1270000"/>
              <a:ext cx="8712713" cy="4114800"/>
            </a:xfrm>
            <a:prstGeom prst="rect">
              <a:avLst/>
            </a:prstGeom>
            <a:noFill/>
            <a:ln w="9525">
              <a:solidFill>
                <a:srgbClr val="2E2E46"/>
              </a:solidFill>
              <a:miter lim="800000"/>
              <a:headEnd/>
              <a:tailEnd/>
            </a:ln>
          </p:spPr>
        </p:pic>
        <p:pic>
          <p:nvPicPr>
            <p:cNvPr id="89102" name="Picture 14" descr="addcustom.png"/>
            <p:cNvPicPr>
              <a:picLocks noChangeAspect="1"/>
            </p:cNvPicPr>
            <p:nvPr/>
          </p:nvPicPr>
          <p:blipFill>
            <a:blip r:embed="rId4"/>
            <a:srcRect/>
            <a:stretch>
              <a:fillRect/>
            </a:stretch>
          </p:blipFill>
          <p:spPr bwMode="auto">
            <a:xfrm>
              <a:off x="5181600" y="2362200"/>
              <a:ext cx="1290076" cy="360172"/>
            </a:xfrm>
            <a:prstGeom prst="rect">
              <a:avLst/>
            </a:prstGeom>
            <a:noFill/>
            <a:ln w="9525">
              <a:noFill/>
              <a:miter lim="800000"/>
              <a:headEnd/>
              <a:tailEnd/>
            </a:ln>
          </p:spPr>
        </p:pic>
      </p:grpSp>
      <p:sp>
        <p:nvSpPr>
          <p:cNvPr id="89091" name="Footer Placeholder 3"/>
          <p:cNvSpPr>
            <a:spLocks noGrp="1"/>
          </p:cNvSpPr>
          <p:nvPr>
            <p:ph type="ftr" sz="quarter" idx="10"/>
          </p:nvPr>
        </p:nvSpPr>
        <p:spPr>
          <a:noFill/>
        </p:spPr>
        <p:txBody>
          <a:bodyPr/>
          <a:lstStyle/>
          <a:p>
            <a:r>
              <a:rPr lang="en-US"/>
              <a:t>Copyright OpenHelix. No use or reproduction without express written consent</a:t>
            </a:r>
          </a:p>
        </p:txBody>
      </p:sp>
      <p:sp>
        <p:nvSpPr>
          <p:cNvPr id="12" name="Slide Number Placeholder 4"/>
          <p:cNvSpPr>
            <a:spLocks noGrp="1"/>
          </p:cNvSpPr>
          <p:nvPr>
            <p:ph type="sldNum" sz="quarter" idx="11"/>
          </p:nvPr>
        </p:nvSpPr>
        <p:spPr/>
        <p:txBody>
          <a:bodyPr/>
          <a:lstStyle/>
          <a:p>
            <a:fld id="{09C1FA3D-9117-4A1B-B736-8D5B515156CC}" type="slidenum">
              <a:rPr lang="en-US"/>
              <a:pPr/>
              <a:t>4</a:t>
            </a:fld>
            <a:endParaRPr lang="en-US"/>
          </a:p>
        </p:txBody>
      </p:sp>
      <p:sp>
        <p:nvSpPr>
          <p:cNvPr id="89093" name="Rectangle 4"/>
          <p:cNvSpPr>
            <a:spLocks noGrp="1" noRot="1" noChangeArrowheads="1"/>
          </p:cNvSpPr>
          <p:nvPr>
            <p:ph type="title"/>
          </p:nvPr>
        </p:nvSpPr>
        <p:spPr/>
        <p:txBody>
          <a:bodyPr/>
          <a:lstStyle/>
          <a:p>
            <a:pPr eaLnBrk="1" hangingPunct="1"/>
            <a:r>
              <a:rPr lang="en-US" smtClean="0">
                <a:ea typeface="ＭＳ Ｐゴシック" pitchFamily="34" charset="-128"/>
              </a:rPr>
              <a:t>Table Browser: Filter to Refine Search</a:t>
            </a:r>
          </a:p>
        </p:txBody>
      </p:sp>
      <p:pic>
        <p:nvPicPr>
          <p:cNvPr id="712717" name="Picture 13"/>
          <p:cNvPicPr>
            <a:picLocks noChangeAspect="1" noChangeArrowheads="1"/>
          </p:cNvPicPr>
          <p:nvPr/>
        </p:nvPicPr>
        <p:blipFill>
          <a:blip r:embed="rId5"/>
          <a:srcRect/>
          <a:stretch>
            <a:fillRect/>
          </a:stretch>
        </p:blipFill>
        <p:spPr bwMode="auto">
          <a:xfrm>
            <a:off x="5554663" y="838200"/>
            <a:ext cx="3513137" cy="3613150"/>
          </a:xfrm>
          <a:prstGeom prst="rect">
            <a:avLst/>
          </a:prstGeom>
          <a:noFill/>
          <a:ln w="9525">
            <a:solidFill>
              <a:srgbClr val="000000"/>
            </a:solidFill>
            <a:miter lim="800000"/>
            <a:headEnd/>
            <a:tailEnd/>
          </a:ln>
        </p:spPr>
      </p:pic>
      <p:sp>
        <p:nvSpPr>
          <p:cNvPr id="712721" name="AutoShape 17"/>
          <p:cNvSpPr>
            <a:spLocks noChangeArrowheads="1"/>
          </p:cNvSpPr>
          <p:nvPr/>
        </p:nvSpPr>
        <p:spPr bwMode="auto">
          <a:xfrm flipH="1">
            <a:off x="1206500" y="30734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Create Filter</a:t>
            </a:r>
          </a:p>
        </p:txBody>
      </p:sp>
      <p:sp>
        <p:nvSpPr>
          <p:cNvPr id="89096" name="AutoShape 24"/>
          <p:cNvSpPr>
            <a:spLocks noChangeArrowheads="1"/>
          </p:cNvSpPr>
          <p:nvPr/>
        </p:nvSpPr>
        <p:spPr bwMode="auto">
          <a:xfrm>
            <a:off x="4114800" y="4724400"/>
            <a:ext cx="4648200" cy="1905000"/>
          </a:xfrm>
          <a:prstGeom prst="wedgeRectCallout">
            <a:avLst>
              <a:gd name="adj1" fmla="val -52935"/>
              <a:gd name="adj2" fmla="val -81750"/>
            </a:avLst>
          </a:prstGeom>
          <a:solidFill>
            <a:schemeClr val="accent1"/>
          </a:solidFill>
          <a:ln w="38100">
            <a:solidFill>
              <a:srgbClr val="000000"/>
            </a:solidFill>
            <a:miter lim="800000"/>
            <a:headEnd/>
            <a:tailEnd/>
          </a:ln>
        </p:spPr>
        <p:txBody>
          <a:bodyPr wrap="none" anchor="ctr"/>
          <a:lstStyle/>
          <a:p>
            <a:pPr algn="ctr"/>
            <a:r>
              <a:rPr lang="en-US" sz="2400">
                <a:latin typeface="Arial" pitchFamily="34" charset="0"/>
              </a:rPr>
              <a:t>In the Human genome, </a:t>
            </a:r>
          </a:p>
          <a:p>
            <a:pPr algn="ctr"/>
            <a:r>
              <a:rPr lang="en-US" sz="2400">
                <a:latin typeface="Arial" pitchFamily="34" charset="0"/>
              </a:rPr>
              <a:t>search for simple repeats </a:t>
            </a:r>
            <a:br>
              <a:rPr lang="en-US" sz="2400">
                <a:latin typeface="Arial" pitchFamily="34" charset="0"/>
              </a:rPr>
            </a:br>
            <a:r>
              <a:rPr lang="en-US" sz="2400">
                <a:latin typeface="Arial" pitchFamily="34" charset="0"/>
              </a:rPr>
              <a:t>on a chromosome 4 location</a:t>
            </a:r>
            <a:br>
              <a:rPr lang="en-US" sz="2400">
                <a:latin typeface="Arial" pitchFamily="34" charset="0"/>
              </a:rPr>
            </a:br>
            <a:r>
              <a:rPr lang="en-US" sz="2400">
                <a:solidFill>
                  <a:srgbClr val="FFFF00"/>
                </a:solidFill>
                <a:latin typeface="Arial" pitchFamily="34" charset="0"/>
              </a:rPr>
              <a:t>with copy number more than 10</a:t>
            </a:r>
            <a:r>
              <a:rPr lang="en-US" sz="2400">
                <a:latin typeface="Arial" pitchFamily="34" charset="0"/>
              </a:rPr>
              <a:t/>
            </a:r>
            <a:br>
              <a:rPr lang="en-US" sz="2400">
                <a:latin typeface="Arial" pitchFamily="34" charset="0"/>
              </a:rPr>
            </a:br>
            <a:r>
              <a:rPr lang="en-US" sz="2400">
                <a:latin typeface="Arial" pitchFamily="34" charset="0"/>
              </a:rPr>
              <a:t>and download the sequence.</a:t>
            </a:r>
          </a:p>
        </p:txBody>
      </p:sp>
      <p:sp>
        <p:nvSpPr>
          <p:cNvPr id="712733" name="AutoShape 29"/>
          <p:cNvSpPr>
            <a:spLocks noChangeArrowheads="1"/>
          </p:cNvSpPr>
          <p:nvPr/>
        </p:nvSpPr>
        <p:spPr bwMode="auto">
          <a:xfrm flipH="1">
            <a:off x="6019800" y="3949700"/>
            <a:ext cx="1676400" cy="762000"/>
          </a:xfrm>
          <a:prstGeom prst="rightArrow">
            <a:avLst>
              <a:gd name="adj1" fmla="val 50000"/>
              <a:gd name="adj2" fmla="val 55000"/>
            </a:avLst>
          </a:prstGeom>
          <a:solidFill>
            <a:schemeClr val="accent1"/>
          </a:solidFill>
          <a:ln w="9525">
            <a:solidFill>
              <a:schemeClr val="tx1"/>
            </a:solidFill>
            <a:miter lim="800000"/>
            <a:headEnd/>
            <a:tailEnd/>
          </a:ln>
        </p:spPr>
        <p:txBody>
          <a:bodyPr wrap="none" anchor="ctr"/>
          <a:lstStyle/>
          <a:p>
            <a:pPr algn="ctr"/>
            <a:r>
              <a:rPr lang="en-US">
                <a:latin typeface="Arial" pitchFamily="34" charset="0"/>
              </a:rPr>
              <a:t>Submit Filter</a:t>
            </a:r>
          </a:p>
        </p:txBody>
      </p:sp>
      <p:grpSp>
        <p:nvGrpSpPr>
          <p:cNvPr id="3" name="Group 33"/>
          <p:cNvGrpSpPr>
            <a:grpSpLocks/>
          </p:cNvGrpSpPr>
          <p:nvPr/>
        </p:nvGrpSpPr>
        <p:grpSpPr bwMode="auto">
          <a:xfrm>
            <a:off x="5562600" y="2133600"/>
            <a:ext cx="2438400" cy="838200"/>
            <a:chOff x="3504" y="1344"/>
            <a:chExt cx="1536" cy="528"/>
          </a:xfrm>
        </p:grpSpPr>
        <p:sp>
          <p:nvSpPr>
            <p:cNvPr id="89099" name="Rectangle 28"/>
            <p:cNvSpPr>
              <a:spLocks noChangeArrowheads="1"/>
            </p:cNvSpPr>
            <p:nvPr/>
          </p:nvSpPr>
          <p:spPr bwMode="auto">
            <a:xfrm>
              <a:off x="3504" y="1344"/>
              <a:ext cx="1536" cy="96"/>
            </a:xfrm>
            <a:prstGeom prst="rect">
              <a:avLst/>
            </a:prstGeom>
            <a:noFill/>
            <a:ln w="38100">
              <a:solidFill>
                <a:srgbClr val="F40103"/>
              </a:solidFill>
              <a:miter lim="800000"/>
              <a:headEnd/>
              <a:tailEnd/>
            </a:ln>
          </p:spPr>
          <p:txBody>
            <a:bodyPr wrap="none" anchor="ctr"/>
            <a:lstStyle/>
            <a:p>
              <a:endParaRPr lang="en-US"/>
            </a:p>
          </p:txBody>
        </p:sp>
        <p:sp>
          <p:nvSpPr>
            <p:cNvPr id="89100" name="Rectangle 32"/>
            <p:cNvSpPr>
              <a:spLocks noChangeArrowheads="1"/>
            </p:cNvSpPr>
            <p:nvPr/>
          </p:nvSpPr>
          <p:spPr bwMode="auto">
            <a:xfrm>
              <a:off x="3936" y="1776"/>
              <a:ext cx="336" cy="96"/>
            </a:xfrm>
            <a:prstGeom prst="rect">
              <a:avLst/>
            </a:prstGeom>
            <a:noFill/>
            <a:ln w="38100">
              <a:solidFill>
                <a:srgbClr val="F40103"/>
              </a:solidFill>
              <a:miter lim="800000"/>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2721"/>
                                        </p:tgtEl>
                                        <p:attrNameLst>
                                          <p:attrName>style.visibility</p:attrName>
                                        </p:attrNameLst>
                                      </p:cBhvr>
                                      <p:to>
                                        <p:strVal val="visible"/>
                                      </p:to>
                                    </p:set>
                                  </p:childTnLst>
                                  <p:subTnLst>
                                    <p:set>
                                      <p:cBhvr override="childStyle">
                                        <p:cTn dur="1" fill="hold" display="0" masterRel="nextClick" afterEffect="1"/>
                                        <p:tgtEl>
                                          <p:spTgt spid="7127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127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2733"/>
                                        </p:tgtEl>
                                        <p:attrNameLst>
                                          <p:attrName>style.visibility</p:attrName>
                                        </p:attrNameLst>
                                      </p:cBhvr>
                                      <p:to>
                                        <p:strVal val="visible"/>
                                      </p:to>
                                    </p:set>
                                  </p:childTnLst>
                                  <p:subTnLst>
                                    <p:set>
                                      <p:cBhvr override="childStyle">
                                        <p:cTn dur="1" fill="hold" display="0" masterRel="nextClick" afterEffect="1"/>
                                        <p:tgtEl>
                                          <p:spTgt spid="7127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1" grpId="0" animBg="1" autoUpdateAnimBg="0"/>
      <p:bldP spid="712733"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543</Words>
  <Application>Microsoft Office PowerPoint</Application>
  <PresentationFormat>On-screen Show (4:3)</PresentationFormat>
  <Paragraphs>43</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Bioptic View functions</vt:lpstr>
      <vt:lpstr>Gene Sorter</vt:lpstr>
      <vt:lpstr>Table Browser: Choose Region to Search</vt:lpstr>
      <vt:lpstr>Table Browser: Filter to Refine Search</vt:lpstr>
    </vt:vector>
  </TitlesOfParts>
  <Company>Miller School Of Medicine (University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Bioptic View functions</dc:title>
  <dc:creator> </dc:creator>
  <cp:lastModifiedBy> </cp:lastModifiedBy>
  <cp:revision>6</cp:revision>
  <dcterms:created xsi:type="dcterms:W3CDTF">2009-01-08T21:18:15Z</dcterms:created>
  <dcterms:modified xsi:type="dcterms:W3CDTF">2009-01-08T21:21:54Z</dcterms:modified>
</cp:coreProperties>
</file>