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9"/>
  </p:normalViewPr>
  <p:slideViewPr>
    <p:cSldViewPr snapToGrid="0">
      <p:cViewPr varScale="1">
        <p:scale>
          <a:sx n="90" d="100"/>
          <a:sy n="90" d="100"/>
        </p:scale>
        <p:origin x="232"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2/23/24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2/23/24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2/23/24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2/23/24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2/23/24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2/23/24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2/23/24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81D525-C280-7DC2-6FDD-B6B8F70F56AB}"/>
              </a:ext>
            </a:extLst>
          </p:cNvPr>
          <p:cNvSpPr>
            <a:spLocks noGrp="1"/>
          </p:cNvSpPr>
          <p:nvPr>
            <p:ph type="ctrTitle"/>
          </p:nvPr>
        </p:nvSpPr>
        <p:spPr>
          <a:xfrm>
            <a:off x="685800" y="1501189"/>
            <a:ext cx="8929688" cy="1625595"/>
          </a:xfrm>
        </p:spPr>
        <p:txBody>
          <a:bodyPr>
            <a:noAutofit/>
          </a:bodyPr>
          <a:lstStyle/>
          <a:p>
            <a:r>
              <a:rPr lang="fr-SN" b="0" i="0" dirty="0">
                <a:solidFill>
                  <a:srgbClr val="ECECEC"/>
                </a:solidFill>
                <a:effectLst/>
                <a:latin typeface="Bradley Hand" pitchFamily="2" charset="77"/>
              </a:rPr>
              <a:t>Comparaison entre </a:t>
            </a:r>
            <a:r>
              <a:rPr lang="fr-SN" b="0" i="0" dirty="0" err="1">
                <a:solidFill>
                  <a:srgbClr val="ECECEC"/>
                </a:solidFill>
                <a:effectLst/>
                <a:latin typeface="Bradley Hand" pitchFamily="2" charset="77"/>
              </a:rPr>
              <a:t>nosql</a:t>
            </a:r>
            <a:r>
              <a:rPr lang="fr-SN" b="0" i="0" dirty="0">
                <a:solidFill>
                  <a:srgbClr val="ECECEC"/>
                </a:solidFill>
                <a:effectLst/>
                <a:latin typeface="Bradley Hand" pitchFamily="2" charset="77"/>
              </a:rPr>
              <a:t> et SQL</a:t>
            </a:r>
            <a:endParaRPr lang="fr-FR" b="1" u="sng" dirty="0">
              <a:latin typeface="Bradley Hand" pitchFamily="2" charset="77"/>
            </a:endParaRPr>
          </a:p>
        </p:txBody>
      </p:sp>
      <p:sp>
        <p:nvSpPr>
          <p:cNvPr id="3" name="Sous-titre 2">
            <a:extLst>
              <a:ext uri="{FF2B5EF4-FFF2-40B4-BE49-F238E27FC236}">
                <a16:creationId xmlns:a16="http://schemas.microsoft.com/office/drawing/2014/main" id="{85339516-B901-DC88-5ABD-04082F3ABDA7}"/>
              </a:ext>
            </a:extLst>
          </p:cNvPr>
          <p:cNvSpPr>
            <a:spLocks noGrp="1"/>
          </p:cNvSpPr>
          <p:nvPr>
            <p:ph type="subTitle" idx="1"/>
          </p:nvPr>
        </p:nvSpPr>
        <p:spPr>
          <a:xfrm>
            <a:off x="2157412" y="3672922"/>
            <a:ext cx="8777287" cy="1985448"/>
          </a:xfrm>
        </p:spPr>
        <p:txBody>
          <a:bodyPr>
            <a:normAutofit/>
          </a:bodyPr>
          <a:lstStyle/>
          <a:p>
            <a:pPr algn="l">
              <a:buFont typeface="Arial" panose="020B0604020202020204" pitchFamily="34" charset="0"/>
              <a:buChar char="•"/>
            </a:pPr>
            <a:r>
              <a:rPr lang="fr-SN" b="1" i="0" dirty="0">
                <a:solidFill>
                  <a:srgbClr val="ECECEC"/>
                </a:solidFill>
                <a:effectLst/>
                <a:latin typeface="Tw Cen MT" panose="020B0602020104020603" pitchFamily="34" charset="77"/>
                <a:cs typeface="Lucida Grande" panose="020B0600040502020204" pitchFamily="34" charset="0"/>
              </a:rPr>
              <a:t>Brève introduction sur les deux types de bases de données : NoSQL (MongoDB) et SQL (bases de données relationnelles).</a:t>
            </a:r>
          </a:p>
          <a:p>
            <a:pPr algn="l">
              <a:buFont typeface="Arial" panose="020B0604020202020204" pitchFamily="34" charset="0"/>
              <a:buChar char="•"/>
            </a:pPr>
            <a:r>
              <a:rPr lang="fr-SN" b="1" i="0" dirty="0">
                <a:solidFill>
                  <a:srgbClr val="ECECEC"/>
                </a:solidFill>
                <a:effectLst/>
                <a:latin typeface="Tw Cen MT" panose="020B0602020104020603" pitchFamily="34" charset="77"/>
                <a:cs typeface="Lucida Grande" panose="020B0600040502020204" pitchFamily="34" charset="0"/>
              </a:rPr>
              <a:t>Objectif de la comparaison : Mettre en évidence les différences clés entre MongoDB et les bases de données SQL traditionnelles.</a:t>
            </a:r>
          </a:p>
          <a:p>
            <a:endParaRPr lang="fr-FR" dirty="0"/>
          </a:p>
        </p:txBody>
      </p:sp>
      <p:sp>
        <p:nvSpPr>
          <p:cNvPr id="5" name="Flèche vers la droite 4">
            <a:extLst>
              <a:ext uri="{FF2B5EF4-FFF2-40B4-BE49-F238E27FC236}">
                <a16:creationId xmlns:a16="http://schemas.microsoft.com/office/drawing/2014/main" id="{C28422D5-292C-0483-4F39-CFF5752045A7}"/>
              </a:ext>
            </a:extLst>
          </p:cNvPr>
          <p:cNvSpPr/>
          <p:nvPr/>
        </p:nvSpPr>
        <p:spPr>
          <a:xfrm flipV="1">
            <a:off x="1882520" y="4943475"/>
            <a:ext cx="7947279" cy="6155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a:extLst>
              <a:ext uri="{FF2B5EF4-FFF2-40B4-BE49-F238E27FC236}">
                <a16:creationId xmlns:a16="http://schemas.microsoft.com/office/drawing/2014/main" id="{B633CA30-4F5A-5240-1D11-019319F9AA31}"/>
              </a:ext>
            </a:extLst>
          </p:cNvPr>
          <p:cNvSpPr/>
          <p:nvPr/>
        </p:nvSpPr>
        <p:spPr>
          <a:xfrm>
            <a:off x="1576389" y="3527936"/>
            <a:ext cx="785812" cy="22754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2166FD4-1A90-457B-C1A3-E817D57FE304}"/>
              </a:ext>
            </a:extLst>
          </p:cNvPr>
          <p:cNvSpPr txBox="1"/>
          <p:nvPr/>
        </p:nvSpPr>
        <p:spPr>
          <a:xfrm>
            <a:off x="1645442" y="5658370"/>
            <a:ext cx="5283996" cy="1175645"/>
          </a:xfrm>
          <a:prstGeom prst="rect">
            <a:avLst/>
          </a:prstGeom>
          <a:noFill/>
        </p:spPr>
        <p:txBody>
          <a:bodyPr wrap="square" rtlCol="0">
            <a:spAutoFit/>
          </a:bodyPr>
          <a:lstStyle/>
          <a:p>
            <a:r>
              <a:rPr lang="fr-FR" sz="2400" b="1" u="sng" dirty="0">
                <a:latin typeface="Zapfino" panose="03030300040707070C03" pitchFamily="66" charset="77"/>
              </a:rPr>
              <a:t>Papa Amadou </a:t>
            </a:r>
            <a:r>
              <a:rPr lang="fr-FR" sz="2400" b="1" u="sng" dirty="0" err="1">
                <a:latin typeface="Zapfino" panose="03030300040707070C03" pitchFamily="66" charset="77"/>
              </a:rPr>
              <a:t>sy</a:t>
            </a:r>
            <a:r>
              <a:rPr lang="fr-FR" sz="2400" b="1" u="sng" dirty="0">
                <a:latin typeface="Zapfino" panose="03030300040707070C03" pitchFamily="66" charset="77"/>
              </a:rPr>
              <a:t> </a:t>
            </a:r>
          </a:p>
        </p:txBody>
      </p:sp>
    </p:spTree>
    <p:extLst>
      <p:ext uri="{BB962C8B-B14F-4D97-AF65-F5344CB8AC3E}">
        <p14:creationId xmlns:p14="http://schemas.microsoft.com/office/powerpoint/2010/main" val="416877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EBF17D-937B-4A55-CD76-CE0209447579}"/>
              </a:ext>
            </a:extLst>
          </p:cNvPr>
          <p:cNvSpPr>
            <a:spLocks noGrp="1"/>
          </p:cNvSpPr>
          <p:nvPr>
            <p:ph type="title"/>
          </p:nvPr>
        </p:nvSpPr>
        <p:spPr>
          <a:xfrm>
            <a:off x="-719138" y="935822"/>
            <a:ext cx="8610600" cy="1293028"/>
          </a:xfrm>
        </p:spPr>
        <p:txBody>
          <a:bodyPr/>
          <a:lstStyle/>
          <a:p>
            <a:r>
              <a:rPr lang="fr-SN" b="1" i="0" u="sng" dirty="0">
                <a:solidFill>
                  <a:srgbClr val="ECECEC"/>
                </a:solidFill>
                <a:effectLst/>
                <a:latin typeface="GulimChe" panose="020B0609000101010101" pitchFamily="49" charset="-127"/>
                <a:ea typeface="GulimChe" panose="020B0609000101010101" pitchFamily="49" charset="-127"/>
              </a:rPr>
              <a:t>MongoDB (NoSQL)</a:t>
            </a:r>
            <a:endParaRPr lang="fr-FR" b="1" u="sng" dirty="0">
              <a:latin typeface="GulimChe" panose="020B0609000101010101" pitchFamily="49" charset="-127"/>
              <a:ea typeface="GulimChe" panose="020B0609000101010101" pitchFamily="49" charset="-127"/>
            </a:endParaRPr>
          </a:p>
        </p:txBody>
      </p:sp>
      <p:sp>
        <p:nvSpPr>
          <p:cNvPr id="3" name="Espace réservé du contenu 2">
            <a:extLst>
              <a:ext uri="{FF2B5EF4-FFF2-40B4-BE49-F238E27FC236}">
                <a16:creationId xmlns:a16="http://schemas.microsoft.com/office/drawing/2014/main" id="{04EFDA66-89EB-0B7B-A366-BCAFAF4162B3}"/>
              </a:ext>
            </a:extLst>
          </p:cNvPr>
          <p:cNvSpPr>
            <a:spLocks noGrp="1"/>
          </p:cNvSpPr>
          <p:nvPr>
            <p:ph idx="1"/>
          </p:nvPr>
        </p:nvSpPr>
        <p:spPr>
          <a:xfrm>
            <a:off x="2185988" y="2528887"/>
            <a:ext cx="10129837" cy="2557463"/>
          </a:xfrm>
        </p:spPr>
        <p:txBody>
          <a:bodyPr/>
          <a:lstStyle/>
          <a:p>
            <a:pPr algn="l">
              <a:buFont typeface="Arial" panose="020B0604020202020204" pitchFamily="34" charset="0"/>
              <a:buChar char="•"/>
            </a:pPr>
            <a:r>
              <a:rPr lang="fr-SN" b="1" i="0" u="sng" dirty="0">
                <a:solidFill>
                  <a:srgbClr val="ECECEC"/>
                </a:solidFill>
                <a:effectLst/>
              </a:rPr>
              <a:t>Caractéristiques  principales :</a:t>
            </a:r>
          </a:p>
          <a:p>
            <a:pPr algn="l">
              <a:buFont typeface="Arial" panose="020B0604020202020204" pitchFamily="34" charset="0"/>
              <a:buChar char="•"/>
            </a:pPr>
            <a:r>
              <a:rPr lang="fr-SN" b="1" i="0" dirty="0">
                <a:solidFill>
                  <a:srgbClr val="ECECEC"/>
                </a:solidFill>
                <a:effectLst/>
                <a:latin typeface="Harrington" pitchFamily="82" charset="77"/>
              </a:rPr>
              <a:t> Base de données orientée document</a:t>
            </a:r>
          </a:p>
          <a:p>
            <a:pPr algn="l">
              <a:buFont typeface="Arial" panose="020B0604020202020204" pitchFamily="34" charset="0"/>
              <a:buChar char="•"/>
            </a:pPr>
            <a:r>
              <a:rPr lang="fr-SN" b="1" i="0" dirty="0">
                <a:solidFill>
                  <a:srgbClr val="ECECEC"/>
                </a:solidFill>
                <a:effectLst/>
                <a:latin typeface="Harrington" pitchFamily="82" charset="77"/>
              </a:rPr>
              <a:t>Stocke les données sous forme de documents BSON (</a:t>
            </a:r>
            <a:r>
              <a:rPr lang="fr-SN" b="1" i="0" dirty="0" err="1">
                <a:solidFill>
                  <a:srgbClr val="ECECEC"/>
                </a:solidFill>
                <a:effectLst/>
                <a:latin typeface="Harrington" pitchFamily="82" charset="77"/>
              </a:rPr>
              <a:t>Binary</a:t>
            </a:r>
            <a:r>
              <a:rPr lang="fr-SN" b="1" i="0" dirty="0">
                <a:solidFill>
                  <a:srgbClr val="ECECEC"/>
                </a:solidFill>
                <a:effectLst/>
                <a:latin typeface="Harrington" pitchFamily="82" charset="77"/>
              </a:rPr>
              <a:t> JSON)</a:t>
            </a:r>
          </a:p>
          <a:p>
            <a:pPr algn="l">
              <a:buFont typeface="Arial" panose="020B0604020202020204" pitchFamily="34" charset="0"/>
              <a:buChar char="•"/>
            </a:pPr>
            <a:r>
              <a:rPr lang="fr-SN" b="1" i="0" dirty="0">
                <a:solidFill>
                  <a:srgbClr val="ECECEC"/>
                </a:solidFill>
                <a:effectLst/>
                <a:latin typeface="Harrington" pitchFamily="82" charset="77"/>
              </a:rPr>
              <a:t>Schéma flexible : pas besoin de schéma prédéfini</a:t>
            </a:r>
          </a:p>
          <a:p>
            <a:pPr algn="l">
              <a:buFont typeface="Arial" panose="020B0604020202020204" pitchFamily="34" charset="0"/>
              <a:buChar char="•"/>
            </a:pPr>
            <a:r>
              <a:rPr lang="fr-SN" b="1" i="0" dirty="0">
                <a:solidFill>
                  <a:srgbClr val="ECECEC"/>
                </a:solidFill>
                <a:effectLst/>
                <a:latin typeface="Harrington" pitchFamily="82" charset="77"/>
              </a:rPr>
              <a:t>Évolutivité horizontale facile</a:t>
            </a:r>
          </a:p>
          <a:p>
            <a:pPr algn="l">
              <a:buFont typeface="Arial" panose="020B0604020202020204" pitchFamily="34" charset="0"/>
              <a:buChar char="•"/>
            </a:pPr>
            <a:r>
              <a:rPr lang="fr-SN" b="1" i="0" dirty="0">
                <a:solidFill>
                  <a:srgbClr val="ECECEC"/>
                </a:solidFill>
                <a:effectLst/>
                <a:latin typeface="Harrington" pitchFamily="82" charset="77"/>
              </a:rPr>
              <a:t>Bonne performance pour les opérations de lecture/écriture massives</a:t>
            </a:r>
          </a:p>
          <a:p>
            <a:endParaRPr lang="fr-FR" dirty="0"/>
          </a:p>
        </p:txBody>
      </p:sp>
    </p:spTree>
    <p:extLst>
      <p:ext uri="{BB962C8B-B14F-4D97-AF65-F5344CB8AC3E}">
        <p14:creationId xmlns:p14="http://schemas.microsoft.com/office/powerpoint/2010/main" val="196569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237C76-AA44-AF78-BC16-F7BC54F31DE7}"/>
              </a:ext>
            </a:extLst>
          </p:cNvPr>
          <p:cNvSpPr>
            <a:spLocks noGrp="1"/>
          </p:cNvSpPr>
          <p:nvPr>
            <p:ph type="title"/>
          </p:nvPr>
        </p:nvSpPr>
        <p:spPr>
          <a:xfrm>
            <a:off x="2971799" y="548997"/>
            <a:ext cx="7034213" cy="1843088"/>
          </a:xfrm>
        </p:spPr>
        <p:txBody>
          <a:bodyPr>
            <a:noAutofit/>
          </a:bodyPr>
          <a:lstStyle/>
          <a:p>
            <a:r>
              <a:rPr lang="fr-SN" b="1" i="0" u="sng" dirty="0">
                <a:solidFill>
                  <a:srgbClr val="ECECEC"/>
                </a:solidFill>
                <a:effectLst/>
                <a:latin typeface="SignPainter-HouseScript" panose="02000006070000020004" pitchFamily="2" charset="0"/>
              </a:rPr>
              <a:t>SQL (</a:t>
            </a:r>
            <a:r>
              <a:rPr lang="fr-SN" b="1" i="0" u="sng" dirty="0" err="1">
                <a:solidFill>
                  <a:srgbClr val="ECECEC"/>
                </a:solidFill>
                <a:effectLst/>
                <a:latin typeface="SignPainter-HouseScript" panose="02000006070000020004" pitchFamily="2" charset="0"/>
              </a:rPr>
              <a:t>Structured</a:t>
            </a:r>
            <a:r>
              <a:rPr lang="fr-SN" b="1" i="0" u="sng" dirty="0">
                <a:solidFill>
                  <a:srgbClr val="ECECEC"/>
                </a:solidFill>
                <a:effectLst/>
                <a:latin typeface="SignPainter-HouseScript" panose="02000006070000020004" pitchFamily="2" charset="0"/>
              </a:rPr>
              <a:t> </a:t>
            </a:r>
            <a:r>
              <a:rPr lang="fr-SN" b="1" i="0" u="sng" dirty="0" err="1">
                <a:solidFill>
                  <a:srgbClr val="ECECEC"/>
                </a:solidFill>
                <a:effectLst/>
                <a:latin typeface="SignPainter-HouseScript" panose="02000006070000020004" pitchFamily="2" charset="0"/>
              </a:rPr>
              <a:t>Query</a:t>
            </a:r>
            <a:r>
              <a:rPr lang="fr-SN" b="1" i="0" u="sng" dirty="0">
                <a:solidFill>
                  <a:srgbClr val="ECECEC"/>
                </a:solidFill>
                <a:effectLst/>
                <a:latin typeface="SignPainter-HouseScript" panose="02000006070000020004" pitchFamily="2" charset="0"/>
              </a:rPr>
              <a:t> </a:t>
            </a:r>
            <a:r>
              <a:rPr lang="fr-SN" b="1" i="0" u="sng" dirty="0" err="1">
                <a:solidFill>
                  <a:srgbClr val="ECECEC"/>
                </a:solidFill>
                <a:effectLst/>
                <a:latin typeface="SignPainter-HouseScript" panose="02000006070000020004" pitchFamily="2" charset="0"/>
              </a:rPr>
              <a:t>Language</a:t>
            </a:r>
            <a:r>
              <a:rPr lang="fr-SN" b="1" i="0" u="sng" dirty="0">
                <a:solidFill>
                  <a:srgbClr val="ECECEC"/>
                </a:solidFill>
                <a:effectLst/>
                <a:latin typeface="SignPainter-HouseScript" panose="02000006070000020004" pitchFamily="2" charset="0"/>
              </a:rPr>
              <a:t>) :</a:t>
            </a:r>
            <a:endParaRPr lang="fr-FR" b="1" u="sng" dirty="0">
              <a:latin typeface="SignPainter-HouseScript" panose="02000006070000020004" pitchFamily="2" charset="0"/>
            </a:endParaRPr>
          </a:p>
        </p:txBody>
      </p:sp>
      <p:sp>
        <p:nvSpPr>
          <p:cNvPr id="3" name="Espace réservé du contenu 2">
            <a:extLst>
              <a:ext uri="{FF2B5EF4-FFF2-40B4-BE49-F238E27FC236}">
                <a16:creationId xmlns:a16="http://schemas.microsoft.com/office/drawing/2014/main" id="{69400C02-5A49-A5B6-49FE-21F3809F2F91}"/>
              </a:ext>
            </a:extLst>
          </p:cNvPr>
          <p:cNvSpPr>
            <a:spLocks noGrp="1"/>
          </p:cNvSpPr>
          <p:nvPr>
            <p:ph idx="1"/>
          </p:nvPr>
        </p:nvSpPr>
        <p:spPr>
          <a:xfrm>
            <a:off x="685800" y="1980248"/>
            <a:ext cx="10820400" cy="4024125"/>
          </a:xfrm>
        </p:spPr>
        <p:txBody>
          <a:bodyPr>
            <a:normAutofit lnSpcReduction="10000"/>
          </a:bodyPr>
          <a:lstStyle/>
          <a:p>
            <a:pPr marL="0" indent="0" algn="l">
              <a:buNone/>
            </a:pPr>
            <a:r>
              <a:rPr lang="fr-SN" sz="2400" b="1" i="0" dirty="0">
                <a:solidFill>
                  <a:srgbClr val="ECECEC"/>
                </a:solidFill>
                <a:effectLst/>
              </a:rPr>
              <a:t>   </a:t>
            </a:r>
            <a:r>
              <a:rPr lang="fr-SN" sz="2400" b="1" i="0" u="sng" dirty="0">
                <a:solidFill>
                  <a:srgbClr val="ECECEC"/>
                </a:solidFill>
                <a:effectLst/>
              </a:rPr>
              <a:t>Caractéristiques principales :</a:t>
            </a:r>
          </a:p>
          <a:p>
            <a:pPr marL="0" indent="0" algn="l">
              <a:buNone/>
            </a:pPr>
            <a:endParaRPr lang="fr-SN" sz="2400" b="1" i="0" u="sng" dirty="0">
              <a:solidFill>
                <a:srgbClr val="ECECEC"/>
              </a:solidFill>
              <a:effectLst/>
            </a:endParaRPr>
          </a:p>
          <a:p>
            <a:pPr marL="742950" lvl="1" indent="-285750" algn="l">
              <a:buFont typeface="Arial" panose="020B0604020202020204" pitchFamily="34" charset="0"/>
              <a:buChar char="•"/>
            </a:pPr>
            <a:r>
              <a:rPr lang="fr-SN" b="1" i="0" dirty="0">
                <a:solidFill>
                  <a:srgbClr val="ECECEC"/>
                </a:solidFill>
                <a:effectLst/>
                <a:latin typeface="Tw Cen MT" panose="020B0602020104020603" pitchFamily="34" charset="77"/>
              </a:rPr>
              <a:t>Modèle relationnel : stocke les données dans des tables liées par des relations</a:t>
            </a:r>
          </a:p>
          <a:p>
            <a:pPr marL="457200" lvl="1" indent="0" algn="l">
              <a:buNone/>
            </a:pPr>
            <a:endParaRPr lang="fr-SN" b="1" i="0" dirty="0">
              <a:solidFill>
                <a:srgbClr val="ECECEC"/>
              </a:solidFill>
              <a:effectLst/>
              <a:latin typeface="Tw Cen MT" panose="020B0602020104020603" pitchFamily="34" charset="77"/>
            </a:endParaRPr>
          </a:p>
          <a:p>
            <a:pPr marL="742950" lvl="1" indent="-285750" algn="l">
              <a:buFont typeface="Arial" panose="020B0604020202020204" pitchFamily="34" charset="0"/>
              <a:buChar char="•"/>
            </a:pPr>
            <a:r>
              <a:rPr lang="fr-SN" b="1" i="0" dirty="0">
                <a:solidFill>
                  <a:srgbClr val="ECECEC"/>
                </a:solidFill>
                <a:effectLst/>
                <a:latin typeface="Tw Cen MT" panose="020B0602020104020603" pitchFamily="34" charset="77"/>
              </a:rPr>
              <a:t>Schéma fixe : nécessite un schéma prédéfini avec des types de données spécifiés</a:t>
            </a:r>
          </a:p>
          <a:p>
            <a:pPr marL="457200" lvl="1" indent="0" algn="l">
              <a:buNone/>
            </a:pPr>
            <a:endParaRPr lang="fr-SN" b="1" i="0" dirty="0">
              <a:solidFill>
                <a:srgbClr val="ECECEC"/>
              </a:solidFill>
              <a:effectLst/>
              <a:latin typeface="Tw Cen MT" panose="020B0602020104020603" pitchFamily="34" charset="77"/>
            </a:endParaRPr>
          </a:p>
          <a:p>
            <a:pPr marL="742950" lvl="1" indent="-285750" algn="l">
              <a:buFont typeface="Arial" panose="020B0604020202020204" pitchFamily="34" charset="0"/>
              <a:buChar char="•"/>
            </a:pPr>
            <a:r>
              <a:rPr lang="fr-SN" b="1" i="0" dirty="0">
                <a:solidFill>
                  <a:srgbClr val="ECECEC"/>
                </a:solidFill>
                <a:effectLst/>
                <a:latin typeface="Tw Cen MT" panose="020B0602020104020603" pitchFamily="34" charset="77"/>
              </a:rPr>
              <a:t>Transactions ACID (Atomicité, Cohérence, Isolation, Durabilité)</a:t>
            </a:r>
          </a:p>
          <a:p>
            <a:pPr marL="457200" lvl="1" indent="0" algn="l">
              <a:buNone/>
            </a:pPr>
            <a:endParaRPr lang="fr-SN" b="1" i="0" dirty="0">
              <a:solidFill>
                <a:srgbClr val="ECECEC"/>
              </a:solidFill>
              <a:effectLst/>
              <a:latin typeface="Tw Cen MT" panose="020B0602020104020603" pitchFamily="34" charset="77"/>
            </a:endParaRPr>
          </a:p>
          <a:p>
            <a:pPr marL="742950" lvl="1" indent="-285750" algn="l">
              <a:buFont typeface="Arial" panose="020B0604020202020204" pitchFamily="34" charset="0"/>
              <a:buChar char="•"/>
            </a:pPr>
            <a:r>
              <a:rPr lang="fr-SN" b="1" i="0" dirty="0">
                <a:solidFill>
                  <a:srgbClr val="ECECEC"/>
                </a:solidFill>
                <a:effectLst/>
                <a:latin typeface="Tw Cen MT" panose="020B0602020104020603" pitchFamily="34" charset="77"/>
              </a:rPr>
              <a:t>Convient aux applications nécessitant des transactions complexes et une intégrité des données élevée</a:t>
            </a:r>
          </a:p>
          <a:p>
            <a:pPr marL="0" indent="0">
              <a:buNone/>
            </a:pPr>
            <a:br>
              <a:rPr lang="fr-SN" dirty="0"/>
            </a:br>
            <a:endParaRPr lang="fr-FR" dirty="0"/>
          </a:p>
        </p:txBody>
      </p:sp>
    </p:spTree>
    <p:extLst>
      <p:ext uri="{BB962C8B-B14F-4D97-AF65-F5344CB8AC3E}">
        <p14:creationId xmlns:p14="http://schemas.microsoft.com/office/powerpoint/2010/main" val="365966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6" end="6"/>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8" end="8"/>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59A930-3279-950D-D680-2513F9CA867B}"/>
              </a:ext>
            </a:extLst>
          </p:cNvPr>
          <p:cNvSpPr>
            <a:spLocks noGrp="1"/>
          </p:cNvSpPr>
          <p:nvPr>
            <p:ph type="title"/>
          </p:nvPr>
        </p:nvSpPr>
        <p:spPr>
          <a:xfrm>
            <a:off x="1752599" y="671513"/>
            <a:ext cx="8686801" cy="1102641"/>
          </a:xfrm>
        </p:spPr>
        <p:txBody>
          <a:bodyPr>
            <a:normAutofit fontScale="90000"/>
          </a:bodyPr>
          <a:lstStyle/>
          <a:p>
            <a:r>
              <a:rPr lang="fr-SN" b="1" i="0" u="sng" dirty="0">
                <a:solidFill>
                  <a:srgbClr val="ECECEC"/>
                </a:solidFill>
                <a:effectLst/>
                <a:latin typeface="Songti SC" panose="02010600040101010101" pitchFamily="2" charset="-122"/>
                <a:ea typeface="Songti SC" panose="02010600040101010101" pitchFamily="2" charset="-122"/>
              </a:rPr>
              <a:t>Comparaison entre </a:t>
            </a:r>
            <a:r>
              <a:rPr lang="fr-SN" b="1" i="0" u="sng" dirty="0" err="1">
                <a:solidFill>
                  <a:srgbClr val="ECECEC"/>
                </a:solidFill>
                <a:effectLst/>
                <a:latin typeface="Songti SC" panose="02010600040101010101" pitchFamily="2" charset="-122"/>
                <a:ea typeface="Songti SC" panose="02010600040101010101" pitchFamily="2" charset="-122"/>
              </a:rPr>
              <a:t>nosql</a:t>
            </a:r>
            <a:r>
              <a:rPr lang="fr-SN" b="1" i="0" u="sng" dirty="0">
                <a:solidFill>
                  <a:srgbClr val="ECECEC"/>
                </a:solidFill>
                <a:effectLst/>
                <a:latin typeface="Songti SC" panose="02010600040101010101" pitchFamily="2" charset="-122"/>
                <a:ea typeface="Songti SC" panose="02010600040101010101" pitchFamily="2" charset="-122"/>
              </a:rPr>
              <a:t> et SQL</a:t>
            </a:r>
            <a:endParaRPr lang="fr-FR" b="1" u="sng" dirty="0">
              <a:latin typeface="Songti SC" panose="02010600040101010101" pitchFamily="2" charset="-122"/>
              <a:ea typeface="Songti SC" panose="02010600040101010101" pitchFamily="2" charset="-122"/>
            </a:endParaRPr>
          </a:p>
        </p:txBody>
      </p:sp>
      <p:sp>
        <p:nvSpPr>
          <p:cNvPr id="3" name="Espace réservé du contenu 2">
            <a:extLst>
              <a:ext uri="{FF2B5EF4-FFF2-40B4-BE49-F238E27FC236}">
                <a16:creationId xmlns:a16="http://schemas.microsoft.com/office/drawing/2014/main" id="{6997D25D-D103-84FA-4240-055CFF022486}"/>
              </a:ext>
            </a:extLst>
          </p:cNvPr>
          <p:cNvSpPr>
            <a:spLocks noGrp="1"/>
          </p:cNvSpPr>
          <p:nvPr>
            <p:ph idx="1"/>
          </p:nvPr>
        </p:nvSpPr>
        <p:spPr>
          <a:xfrm>
            <a:off x="1885951" y="2007912"/>
            <a:ext cx="9558339" cy="4185545"/>
          </a:xfrm>
        </p:spPr>
        <p:txBody>
          <a:bodyPr>
            <a:noAutofit/>
          </a:bodyPr>
          <a:lstStyle/>
          <a:p>
            <a:pPr marL="3200400" lvl="7" indent="0">
              <a:buNone/>
            </a:pPr>
            <a:endParaRPr lang="fr-SN" sz="2400" b="0" i="0" dirty="0">
              <a:solidFill>
                <a:srgbClr val="ECECEC"/>
              </a:solidFill>
              <a:effectLst/>
              <a:latin typeface="Microsoft Himalaya" pitchFamily="2" charset="0"/>
              <a:ea typeface="Microsoft Himalaya" pitchFamily="2" charset="0"/>
              <a:cs typeface="Microsoft Himalaya" pitchFamily="2" charset="0"/>
            </a:endParaRPr>
          </a:p>
          <a:p>
            <a:pPr marL="742950" lvl="1" indent="-285750" algn="l">
              <a:buFont typeface="Arial" panose="020B0604020202020204" pitchFamily="34" charset="0"/>
              <a:buChar char="•"/>
            </a:pPr>
            <a:r>
              <a:rPr lang="fr-SN" sz="2400" b="1" i="0" dirty="0">
                <a:solidFill>
                  <a:srgbClr val="ECECEC"/>
                </a:solidFill>
                <a:effectLst/>
                <a:latin typeface="Microsoft Himalaya" pitchFamily="2" charset="0"/>
                <a:ea typeface="Microsoft Himalaya" pitchFamily="2" charset="0"/>
                <a:cs typeface="Microsoft Himalaya" pitchFamily="2" charset="0"/>
              </a:rPr>
              <a:t>Modèle de données : Documents (MongoDB) vs Tables (SQL)</a:t>
            </a:r>
          </a:p>
          <a:p>
            <a:pPr marL="457200" lvl="1" indent="0" algn="l">
              <a:buNone/>
            </a:pPr>
            <a:endParaRPr lang="fr-SN" sz="2400" b="1" i="0" dirty="0">
              <a:solidFill>
                <a:srgbClr val="ECECEC"/>
              </a:solidFill>
              <a:effectLst/>
              <a:latin typeface="Microsoft Himalaya" pitchFamily="2" charset="0"/>
              <a:ea typeface="Microsoft Himalaya" pitchFamily="2" charset="0"/>
              <a:cs typeface="Microsoft Himalaya" pitchFamily="2" charset="0"/>
            </a:endParaRPr>
          </a:p>
          <a:p>
            <a:pPr marL="742950" lvl="1" indent="-285750" algn="l">
              <a:buFont typeface="Arial" panose="020B0604020202020204" pitchFamily="34" charset="0"/>
              <a:buChar char="•"/>
            </a:pPr>
            <a:r>
              <a:rPr lang="fr-SN" sz="2400" b="1" i="0" dirty="0">
                <a:solidFill>
                  <a:srgbClr val="ECECEC"/>
                </a:solidFill>
                <a:effectLst/>
                <a:latin typeface="Microsoft Himalaya" pitchFamily="2" charset="0"/>
                <a:ea typeface="Microsoft Himalaya" pitchFamily="2" charset="0"/>
                <a:cs typeface="Microsoft Himalaya" pitchFamily="2" charset="0"/>
              </a:rPr>
              <a:t>Schéma : Flexible (MongoDB) vs Fixe (SQL)</a:t>
            </a:r>
          </a:p>
          <a:p>
            <a:pPr marL="457200" lvl="1" indent="0" algn="l">
              <a:buNone/>
            </a:pPr>
            <a:endParaRPr lang="fr-SN" sz="2400" b="1" i="0" dirty="0">
              <a:solidFill>
                <a:srgbClr val="ECECEC"/>
              </a:solidFill>
              <a:effectLst/>
              <a:latin typeface="Microsoft Himalaya" pitchFamily="2" charset="0"/>
              <a:ea typeface="Microsoft Himalaya" pitchFamily="2" charset="0"/>
              <a:cs typeface="Microsoft Himalaya" pitchFamily="2" charset="0"/>
            </a:endParaRPr>
          </a:p>
          <a:p>
            <a:pPr marL="742950" lvl="1" indent="-285750" algn="l">
              <a:buFont typeface="Arial" panose="020B0604020202020204" pitchFamily="34" charset="0"/>
              <a:buChar char="•"/>
            </a:pPr>
            <a:r>
              <a:rPr lang="fr-SN" sz="2400" b="1" i="0" dirty="0">
                <a:solidFill>
                  <a:srgbClr val="ECECEC"/>
                </a:solidFill>
                <a:effectLst/>
                <a:latin typeface="Microsoft Himalaya" pitchFamily="2" charset="0"/>
                <a:ea typeface="Microsoft Himalaya" pitchFamily="2" charset="0"/>
                <a:cs typeface="Microsoft Himalaya" pitchFamily="2" charset="0"/>
              </a:rPr>
              <a:t>Évolutivité : Évolutivité horizontale facile (MongoDB) vs Évolutivité verticale (SQL)</a:t>
            </a:r>
          </a:p>
          <a:p>
            <a:pPr marL="457200" lvl="1" indent="0" algn="l">
              <a:buNone/>
            </a:pPr>
            <a:endParaRPr lang="fr-SN" sz="2400" b="1" i="0" dirty="0">
              <a:solidFill>
                <a:srgbClr val="ECECEC"/>
              </a:solidFill>
              <a:effectLst/>
              <a:latin typeface="Microsoft Himalaya" pitchFamily="2" charset="0"/>
              <a:ea typeface="Microsoft Himalaya" pitchFamily="2" charset="0"/>
              <a:cs typeface="Microsoft Himalaya" pitchFamily="2" charset="0"/>
            </a:endParaRPr>
          </a:p>
          <a:p>
            <a:pPr marL="742950" lvl="1" indent="-285750" algn="l">
              <a:buFont typeface="Arial" panose="020B0604020202020204" pitchFamily="34" charset="0"/>
              <a:buChar char="•"/>
            </a:pPr>
            <a:r>
              <a:rPr lang="fr-SN" sz="2400" b="1" i="0" dirty="0">
                <a:solidFill>
                  <a:srgbClr val="ECECEC"/>
                </a:solidFill>
                <a:effectLst/>
                <a:latin typeface="Microsoft Himalaya" pitchFamily="2" charset="0"/>
                <a:ea typeface="Microsoft Himalaya" pitchFamily="2" charset="0"/>
                <a:cs typeface="Microsoft Himalaya" pitchFamily="2" charset="0"/>
              </a:rPr>
              <a:t>Transactions : Pas de support natif pour ACID (MongoDB) vs Support ACID (SQL)</a:t>
            </a:r>
          </a:p>
          <a:p>
            <a:pPr marL="457200" lvl="1" indent="0" algn="l">
              <a:buNone/>
            </a:pPr>
            <a:endParaRPr lang="fr-SN" sz="2400" b="1" i="0" dirty="0">
              <a:solidFill>
                <a:srgbClr val="ECECEC"/>
              </a:solidFill>
              <a:effectLst/>
              <a:latin typeface="Microsoft Himalaya" pitchFamily="2" charset="0"/>
              <a:ea typeface="Microsoft Himalaya" pitchFamily="2" charset="0"/>
              <a:cs typeface="Microsoft Himalaya" pitchFamily="2" charset="0"/>
            </a:endParaRPr>
          </a:p>
          <a:p>
            <a:pPr marL="742950" lvl="1" indent="-285750" algn="l">
              <a:buFont typeface="Arial" panose="020B0604020202020204" pitchFamily="34" charset="0"/>
              <a:buChar char="•"/>
            </a:pPr>
            <a:r>
              <a:rPr lang="fr-SN" sz="2400" b="1" i="0" dirty="0">
                <a:solidFill>
                  <a:srgbClr val="ECECEC"/>
                </a:solidFill>
                <a:effectLst/>
                <a:latin typeface="Microsoft Himalaya" pitchFamily="2" charset="0"/>
                <a:ea typeface="Microsoft Himalaya" pitchFamily="2" charset="0"/>
                <a:cs typeface="Microsoft Himalaya" pitchFamily="2" charset="0"/>
              </a:rPr>
              <a:t>Performance : Lecture/écriture massives (MongoDB) vs Transactions complexes (SQL)</a:t>
            </a:r>
          </a:p>
          <a:p>
            <a:pPr marL="0" indent="0">
              <a:buNone/>
            </a:pPr>
            <a:br>
              <a:rPr lang="fr-SN" sz="2400" b="1" dirty="0">
                <a:latin typeface="Microsoft Himalaya" pitchFamily="2" charset="0"/>
                <a:ea typeface="Microsoft Himalaya" pitchFamily="2" charset="0"/>
                <a:cs typeface="Microsoft Himalaya" pitchFamily="2" charset="0"/>
              </a:rPr>
            </a:br>
            <a:endParaRPr lang="fr-FR" sz="2400" b="1" dirty="0">
              <a:latin typeface="Microsoft Himalaya" pitchFamily="2" charset="0"/>
              <a:ea typeface="Microsoft Himalaya" pitchFamily="2" charset="0"/>
              <a:cs typeface="Microsoft Himalaya" pitchFamily="2" charset="0"/>
            </a:endParaRPr>
          </a:p>
        </p:txBody>
      </p:sp>
      <p:sp>
        <p:nvSpPr>
          <p:cNvPr id="5" name="ZoneTexte 4">
            <a:extLst>
              <a:ext uri="{FF2B5EF4-FFF2-40B4-BE49-F238E27FC236}">
                <a16:creationId xmlns:a16="http://schemas.microsoft.com/office/drawing/2014/main" id="{8503FE17-C988-337B-2B6A-07D965AD3FF8}"/>
              </a:ext>
            </a:extLst>
          </p:cNvPr>
          <p:cNvSpPr txBox="1"/>
          <p:nvPr/>
        </p:nvSpPr>
        <p:spPr>
          <a:xfrm>
            <a:off x="-1150144" y="1725430"/>
            <a:ext cx="7572376" cy="400110"/>
          </a:xfrm>
          <a:prstGeom prst="rect">
            <a:avLst/>
          </a:prstGeom>
          <a:noFill/>
        </p:spPr>
        <p:txBody>
          <a:bodyPr wrap="square" rtlCol="0">
            <a:spAutoFit/>
          </a:bodyPr>
          <a:lstStyle/>
          <a:p>
            <a:pPr marL="3200400" lvl="7" indent="0">
              <a:buNone/>
            </a:pPr>
            <a:r>
              <a:rPr lang="fr-FR" sz="2000" b="1" i="1" u="sng" dirty="0">
                <a:latin typeface="MingLiU_HKSCS-ExtB" panose="02020500000000000000" pitchFamily="18" charset="-120"/>
                <a:ea typeface="MingLiU_HKSCS-ExtB" panose="02020500000000000000" pitchFamily="18" charset="-120"/>
                <a:cs typeface="Lucida Grande" panose="020B0600040502020204" pitchFamily="34" charset="0"/>
              </a:rPr>
              <a:t> </a:t>
            </a:r>
            <a:r>
              <a:rPr lang="fr-SN" sz="2000" b="1" i="1" u="sng" dirty="0">
                <a:solidFill>
                  <a:srgbClr val="ECECEC"/>
                </a:solidFill>
                <a:effectLst/>
                <a:latin typeface="MingLiU_HKSCS-ExtB" panose="02020500000000000000" pitchFamily="18" charset="-120"/>
                <a:ea typeface="MingLiU_HKSCS-ExtB" panose="02020500000000000000" pitchFamily="18" charset="-120"/>
                <a:cs typeface="Lucida Grande" panose="020B0600040502020204" pitchFamily="34" charset="0"/>
              </a:rPr>
              <a:t>Facteurs de comparaison :</a:t>
            </a:r>
          </a:p>
        </p:txBody>
      </p:sp>
    </p:spTree>
    <p:extLst>
      <p:ext uri="{BB962C8B-B14F-4D97-AF65-F5344CB8AC3E}">
        <p14:creationId xmlns:p14="http://schemas.microsoft.com/office/powerpoint/2010/main" val="267964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26C94-8133-56AE-F183-5BFC6BADF0C2}"/>
              </a:ext>
            </a:extLst>
          </p:cNvPr>
          <p:cNvSpPr>
            <a:spLocks noGrp="1"/>
          </p:cNvSpPr>
          <p:nvPr>
            <p:ph type="title"/>
          </p:nvPr>
        </p:nvSpPr>
        <p:spPr>
          <a:xfrm>
            <a:off x="3843337" y="857250"/>
            <a:ext cx="4143376" cy="1185863"/>
          </a:xfrm>
        </p:spPr>
        <p:txBody>
          <a:bodyPr>
            <a:normAutofit/>
          </a:bodyPr>
          <a:lstStyle/>
          <a:p>
            <a:r>
              <a:rPr lang="fr-SN" b="1" i="1" u="sng" dirty="0">
                <a:solidFill>
                  <a:srgbClr val="ECECEC"/>
                </a:solidFill>
                <a:effectLst/>
                <a:latin typeface="Myanmar Text" panose="020B0502040204020203" pitchFamily="34" charset="0"/>
                <a:ea typeface="Microsoft Himalaya" pitchFamily="2" charset="0"/>
                <a:cs typeface="Myanmar Text" panose="020B0502040204020203" pitchFamily="34" charset="0"/>
              </a:rPr>
              <a:t>Conclusion</a:t>
            </a:r>
            <a:endParaRPr lang="fr-FR" b="1" i="1" u="sng" dirty="0">
              <a:latin typeface="Myanmar Text" panose="020B0502040204020203" pitchFamily="34" charset="0"/>
              <a:ea typeface="Microsoft Himalaya" pitchFamily="2" charset="0"/>
              <a:cs typeface="Myanmar Text" panose="020B0502040204020203" pitchFamily="34" charset="0"/>
            </a:endParaRPr>
          </a:p>
        </p:txBody>
      </p:sp>
      <p:sp>
        <p:nvSpPr>
          <p:cNvPr id="3" name="Espace réservé du contenu 2">
            <a:extLst>
              <a:ext uri="{FF2B5EF4-FFF2-40B4-BE49-F238E27FC236}">
                <a16:creationId xmlns:a16="http://schemas.microsoft.com/office/drawing/2014/main" id="{2F02D988-2C6B-76FD-8CFA-62666B99B36D}"/>
              </a:ext>
            </a:extLst>
          </p:cNvPr>
          <p:cNvSpPr>
            <a:spLocks noGrp="1"/>
          </p:cNvSpPr>
          <p:nvPr>
            <p:ph idx="1"/>
          </p:nvPr>
        </p:nvSpPr>
        <p:spPr>
          <a:xfrm>
            <a:off x="1114425" y="1900238"/>
            <a:ext cx="10177462" cy="4661347"/>
          </a:xfrm>
        </p:spPr>
        <p:txBody>
          <a:bodyPr>
            <a:normAutofit fontScale="92500"/>
          </a:bodyPr>
          <a:lstStyle/>
          <a:p>
            <a:pPr algn="l">
              <a:buFont typeface="Arial" panose="020B0604020202020204" pitchFamily="34" charset="0"/>
              <a:buChar char="•"/>
            </a:pPr>
            <a:r>
              <a:rPr lang="fr-SN" b="1" i="0">
                <a:solidFill>
                  <a:srgbClr val="ECECEC"/>
                </a:solidFill>
                <a:effectLst/>
                <a:latin typeface="Songti SC" panose="02010600040101010101" pitchFamily="2" charset="-122"/>
                <a:ea typeface="Songti SC" panose="02010600040101010101" pitchFamily="2" charset="-122"/>
              </a:rPr>
              <a:t>Dans cette comparaison entre MongoDB et SQL, nous avons examiné les différences fondamentales entre les deux types de bases de données.</a:t>
            </a:r>
          </a:p>
          <a:p>
            <a:pPr algn="l">
              <a:buFont typeface="Arial" panose="020B0604020202020204" pitchFamily="34" charset="0"/>
              <a:buChar char="•"/>
            </a:pPr>
            <a:r>
              <a:rPr lang="fr-SN" b="1" i="0">
                <a:solidFill>
                  <a:srgbClr val="ECECEC"/>
                </a:solidFill>
                <a:effectLst/>
                <a:latin typeface="Songti SC" panose="02010600040101010101" pitchFamily="2" charset="-122"/>
                <a:ea typeface="Songti SC" panose="02010600040101010101" pitchFamily="2" charset="-122"/>
              </a:rPr>
              <a:t>MongoDB offre une approche flexible avec un schéma dynamique, adapté aux applications nécessitant une évolutivité horizontale facile et une gestion de données semi-structurées.</a:t>
            </a:r>
          </a:p>
          <a:p>
            <a:pPr algn="l">
              <a:buFont typeface="Arial" panose="020B0604020202020204" pitchFamily="34" charset="0"/>
              <a:buChar char="•"/>
            </a:pPr>
            <a:r>
              <a:rPr lang="fr-SN" b="1" i="0">
                <a:solidFill>
                  <a:srgbClr val="ECECEC"/>
                </a:solidFill>
                <a:effectLst/>
                <a:latin typeface="Songti SC" panose="02010600040101010101" pitchFamily="2" charset="-122"/>
                <a:ea typeface="Songti SC" panose="02010600040101010101" pitchFamily="2" charset="-122"/>
              </a:rPr>
              <a:t>D'autre part, les bases de données SQL offrent un schéma fixe, des transactions ACID et une intégrité des données élevée, ce qui les rend adaptées aux applications nécessitant des transactions complexes et une forte cohérence des données.</a:t>
            </a:r>
          </a:p>
          <a:p>
            <a:pPr algn="l">
              <a:buFont typeface="Arial" panose="020B0604020202020204" pitchFamily="34" charset="0"/>
              <a:buChar char="•"/>
            </a:pPr>
            <a:r>
              <a:rPr lang="fr-SN" b="1" i="0">
                <a:solidFill>
                  <a:srgbClr val="ECECEC"/>
                </a:solidFill>
                <a:effectLst/>
                <a:latin typeface="Songti SC" panose="02010600040101010101" pitchFamily="2" charset="-122"/>
                <a:ea typeface="Songti SC" panose="02010600040101010101" pitchFamily="2" charset="-122"/>
              </a:rPr>
              <a:t>Le choix entre MongoDB et SQL dépend des exigences spécifiques du projet, notamment en termes de modèle de données, de performances, de besoins en transactions et d'évolutivité.</a:t>
            </a:r>
          </a:p>
          <a:p>
            <a:pPr algn="l">
              <a:buFont typeface="Arial" panose="020B0604020202020204" pitchFamily="34" charset="0"/>
              <a:buChar char="•"/>
            </a:pPr>
            <a:r>
              <a:rPr lang="fr-SN" b="1" i="0">
                <a:solidFill>
                  <a:srgbClr val="ECECEC"/>
                </a:solidFill>
                <a:effectLst/>
                <a:latin typeface="Songti SC" panose="02010600040101010101" pitchFamily="2" charset="-122"/>
                <a:ea typeface="Songti SC" panose="02010600040101010101" pitchFamily="2" charset="-122"/>
              </a:rPr>
              <a:t>Dans de nombreux cas, une combinaison des deux types de bases de données peut être bénéfique, permettant d'utiliser MongoDB pour la flexibilité et l'évolutivité et SQL pour les transactions complexes et la cohérence des données.</a:t>
            </a:r>
          </a:p>
          <a:p>
            <a:pPr algn="l">
              <a:buFont typeface="Arial" panose="020B0604020202020204" pitchFamily="34" charset="0"/>
              <a:buChar char="•"/>
            </a:pPr>
            <a:r>
              <a:rPr lang="fr-SN" b="1" i="0">
                <a:solidFill>
                  <a:srgbClr val="ECECEC"/>
                </a:solidFill>
                <a:effectLst/>
                <a:latin typeface="Songti SC" panose="02010600040101010101" pitchFamily="2" charset="-122"/>
                <a:ea typeface="Songti SC" panose="02010600040101010101" pitchFamily="2" charset="-122"/>
              </a:rPr>
              <a:t>Il est important d'évaluer attentivement les avantages et les inconvénients de chaque option en fonction des besoins spécifiques du projet avant de prendre une décision finale.</a:t>
            </a:r>
          </a:p>
          <a:p>
            <a:endParaRPr lang="fr-FR" b="1"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1698504808"/>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Traînée de condensation</Template>
  <TotalTime>40</TotalTime>
  <Words>427</Words>
  <Application>Microsoft Macintosh PowerPoint</Application>
  <PresentationFormat>Grand écran</PresentationFormat>
  <Paragraphs>42</Paragraphs>
  <Slides>5</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5</vt:i4>
      </vt:variant>
    </vt:vector>
  </HeadingPairs>
  <TitlesOfParts>
    <vt:vector size="18" baseType="lpstr">
      <vt:lpstr>GulimChe</vt:lpstr>
      <vt:lpstr>MingLiU_HKSCS-ExtB</vt:lpstr>
      <vt:lpstr>Songti SC</vt:lpstr>
      <vt:lpstr>Arial</vt:lpstr>
      <vt:lpstr>Bradley Hand</vt:lpstr>
      <vt:lpstr>Century Gothic</vt:lpstr>
      <vt:lpstr>Harrington</vt:lpstr>
      <vt:lpstr>Microsoft Himalaya</vt:lpstr>
      <vt:lpstr>Myanmar Text</vt:lpstr>
      <vt:lpstr>SignPainter-HouseScript</vt:lpstr>
      <vt:lpstr>Tw Cen MT</vt:lpstr>
      <vt:lpstr>Zapfino</vt:lpstr>
      <vt:lpstr>Traînée de condensation</vt:lpstr>
      <vt:lpstr>Comparaison entre nosql et SQL</vt:lpstr>
      <vt:lpstr>MongoDB (NoSQL)</vt:lpstr>
      <vt:lpstr>SQL (Structured Query Language) :</vt:lpstr>
      <vt:lpstr>Comparaison entre nosql et SQL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Comparaison entre nosql et SQL</dc:title>
  <dc:creator>papa sy</dc:creator>
  <cp:lastModifiedBy>papa sy</cp:lastModifiedBy>
  <cp:revision>1</cp:revision>
  <dcterms:created xsi:type="dcterms:W3CDTF">2024-02-23T17:03:29Z</dcterms:created>
  <dcterms:modified xsi:type="dcterms:W3CDTF">2024-02-23T17:44:17Z</dcterms:modified>
</cp:coreProperties>
</file>