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296" r:id="rId4"/>
    <p:sldId id="281" r:id="rId5"/>
    <p:sldId id="265" r:id="rId6"/>
    <p:sldId id="322" r:id="rId7"/>
    <p:sldId id="323" r:id="rId8"/>
    <p:sldId id="324" r:id="rId9"/>
    <p:sldId id="320" r:id="rId10"/>
    <p:sldId id="309" r:id="rId11"/>
    <p:sldId id="300" r:id="rId12"/>
    <p:sldId id="310" r:id="rId13"/>
    <p:sldId id="311" r:id="rId14"/>
    <p:sldId id="315" r:id="rId15"/>
    <p:sldId id="307" r:id="rId16"/>
    <p:sldId id="316" r:id="rId17"/>
    <p:sldId id="313" r:id="rId18"/>
    <p:sldId id="319" r:id="rId19"/>
    <p:sldId id="314" r:id="rId20"/>
    <p:sldId id="318" r:id="rId21"/>
    <p:sldId id="301" r:id="rId22"/>
    <p:sldId id="325" r:id="rId23"/>
    <p:sldId id="326" r:id="rId24"/>
    <p:sldId id="327" r:id="rId25"/>
    <p:sldId id="329" r:id="rId26"/>
    <p:sldId id="328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50"/>
  </p:normalViewPr>
  <p:slideViewPr>
    <p:cSldViewPr>
      <p:cViewPr>
        <p:scale>
          <a:sx n="129" d="100"/>
          <a:sy n="129" d="100"/>
        </p:scale>
        <p:origin x="327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guys/decision-tree-theory-explained-ddcfdba4e7df" TargetMode="External"/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alueinhealthjournal.com/article/S1098-3015(19)30146-9/fulltext" TargetMode="External"/><Relationship Id="rId4" Type="http://schemas.openxmlformats.org/officeDocument/2006/relationships/hyperlink" Target="https://www.careerlauncher.com/machine-learning/internship/bias-variance-in-machine-learn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uBBz3bI-aA&amp;t=278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IPsfEtJpp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2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031DC-79BB-2448-A1FC-3846B861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4" y="128657"/>
            <a:ext cx="5989596" cy="206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FE7224-2040-234D-B190-F2CD7C6C604F}"/>
              </a:ext>
            </a:extLst>
          </p:cNvPr>
          <p:cNvSpPr txBox="1"/>
          <p:nvPr/>
        </p:nvSpPr>
        <p:spPr>
          <a:xfrm>
            <a:off x="258804" y="2196098"/>
            <a:ext cx="95709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is predictive policing?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Application of predictive analytics to determine how to allocate police across a city in order to best prevent crime.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Commonly used algorithms: </a:t>
            </a:r>
            <a:r>
              <a:rPr lang="en-US" sz="2000" dirty="0" err="1"/>
              <a:t>PredPol</a:t>
            </a:r>
            <a:r>
              <a:rPr lang="en-US" sz="2000" dirty="0"/>
              <a:t>, Palantir, </a:t>
            </a:r>
            <a:r>
              <a:rPr lang="en-US" sz="2000" dirty="0" err="1"/>
              <a:t>HunchLabs</a:t>
            </a:r>
            <a:r>
              <a:rPr lang="en-US" sz="2000" dirty="0"/>
              <a:t>, and IBM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data is fed into the algorithm to predict drug crime?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crime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happens when Black/</a:t>
            </a:r>
            <a:r>
              <a:rPr lang="en-US" sz="2000" b="1" dirty="0" err="1"/>
              <a:t>LatinX</a:t>
            </a:r>
            <a:r>
              <a:rPr lang="en-US" sz="2000" b="1" dirty="0"/>
              <a:t> communities are policed at higher rate than other communities?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will reflect higher drug crimes in Black/</a:t>
            </a:r>
            <a:r>
              <a:rPr lang="en-US" sz="2000" dirty="0" err="1"/>
              <a:t>LatinX</a:t>
            </a:r>
            <a:r>
              <a:rPr lang="en-US" sz="2000" dirty="0"/>
              <a:t> communities vs. other communities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Drug crime arrests does not reflect ACTUAL drug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8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0" y="381000"/>
            <a:ext cx="914844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The problem resides in the data, not the algorithm…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376560" y="990600"/>
            <a:ext cx="8534400" cy="301941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The algorithms are behaving exactly as expected – they reproduce the patterns in the data used to train them…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What do we do???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Use different data resources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solution was to combine a demographically representative synthetic population of Oakland, California with survey data from the 2011 National Survey on Drug Use and Health (NSDUH).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NSDUH is a nationally representative sample of individuals reporting drug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8142B-A9BD-6F4E-833F-C489CA05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09220"/>
            <a:ext cx="2971800" cy="2644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41FA6-1ACF-6841-80FB-C7D14ADE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53" y="4145693"/>
            <a:ext cx="2962420" cy="2636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4AD99-F3A2-B141-8ACD-E00E06DF1241}"/>
              </a:ext>
            </a:extLst>
          </p:cNvPr>
          <p:cNvSpPr txBox="1"/>
          <p:nvPr/>
        </p:nvSpPr>
        <p:spPr>
          <a:xfrm>
            <a:off x="1599453" y="693420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Data			Drug Use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923C0-CCAC-AC44-9842-1BA6C532EA81}"/>
              </a:ext>
            </a:extLst>
          </p:cNvPr>
          <p:cNvSpPr txBox="1"/>
          <p:nvPr/>
        </p:nvSpPr>
        <p:spPr>
          <a:xfrm>
            <a:off x="7906390" y="41423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Oakland, CA</a:t>
            </a:r>
          </a:p>
        </p:txBody>
      </p:sp>
    </p:spTree>
    <p:extLst>
      <p:ext uri="{BB962C8B-B14F-4D97-AF65-F5344CB8AC3E}">
        <p14:creationId xmlns:p14="http://schemas.microsoft.com/office/powerpoint/2010/main" val="34733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0" y="381000"/>
            <a:ext cx="914844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The problem resides in the data, not the algorithm…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827642" y="1371600"/>
            <a:ext cx="3925957" cy="200054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Percentage of the population experiencing targeted policing for drug crimes broken down by race.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</a:t>
            </a:r>
            <a:r>
              <a:rPr lang="en-US" sz="1400" dirty="0" err="1"/>
              <a:t>PredPol</a:t>
            </a:r>
            <a:r>
              <a:rPr lang="en-US" sz="1400" dirty="0"/>
              <a:t>, black people would be targeted by predictive policing at roughly twice the rate of whites. Individuals classified as a race other than white or black would receive targeted policing at a rate 1.5 times that of whites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6B727-9FF0-1D4C-A031-4CFE388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1127279"/>
            <a:ext cx="5246472" cy="5517841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8003F81-87D5-614A-9EB2-44C98C99F854}"/>
              </a:ext>
            </a:extLst>
          </p:cNvPr>
          <p:cNvSpPr txBox="1"/>
          <p:nvPr/>
        </p:nvSpPr>
        <p:spPr>
          <a:xfrm>
            <a:off x="5827642" y="4419600"/>
            <a:ext cx="3925957" cy="7078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Estimated pattern of drug use by race, where drug use is roughly equivalent across racial 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295039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0" y="381000"/>
            <a:ext cx="914844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Implications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376560" y="917900"/>
            <a:ext cx="8534400" cy="365144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Predictive policing is reproducing, and magnifying police bias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Filters decision-making process through sophisticated software that few people understand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Lends unwarranted legitimacy to biased policing strategies.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“Garbage in, garbage out”</a:t>
            </a:r>
          </a:p>
        </p:txBody>
      </p:sp>
    </p:spTree>
    <p:extLst>
      <p:ext uri="{BB962C8B-B14F-4D97-AF65-F5344CB8AC3E}">
        <p14:creationId xmlns:p14="http://schemas.microsoft.com/office/powerpoint/2010/main" val="225496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44832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Decision Trees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14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51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56451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are Decision Trees?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1179197"/>
            <a:ext cx="8534400" cy="41611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2"/>
              </a:rPr>
              <a:t>https://chirag-sehra.medium.com/decision-trees-explained-easily-28f23241248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>
                <a:hlinkClick r:id="rId3"/>
              </a:rPr>
              <a:t>https://medium.com/aiguys/decision-tree-theory-explained-ddcfdba4e7df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>
                <a:hlinkClick r:id="rId4"/>
              </a:rPr>
              <a:t>https://www.careerlauncher.com/machine-learning/internship/bias-variance-in-machine-learning.html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>
                <a:hlinkClick r:id="rId5"/>
              </a:rPr>
              <a:t>https://www.valueinhealthjournal.com/article/S1098-3015(19)30146-9/fulltext</a:t>
            </a:r>
            <a:endParaRPr lang="en-US" sz="1600" dirty="0"/>
          </a:p>
          <a:p>
            <a:pPr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US" sz="1600" dirty="0"/>
          </a:p>
          <a:p>
            <a:pPr algn="ctr">
              <a:lnSpc>
                <a:spcPct val="200000"/>
              </a:lnSpc>
            </a:pPr>
            <a:r>
              <a:rPr lang="en-US" sz="2000" dirty="0"/>
              <a:t>***PLEASE READ BEFORE CLASS***</a:t>
            </a:r>
          </a:p>
        </p:txBody>
      </p:sp>
    </p:spTree>
    <p:extLst>
      <p:ext uri="{BB962C8B-B14F-4D97-AF65-F5344CB8AC3E}">
        <p14:creationId xmlns:p14="http://schemas.microsoft.com/office/powerpoint/2010/main" val="362021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Why Decision Trees?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24230"/>
            <a:ext cx="8534400" cy="62097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 choose decision tree over the multitude of other algorithms?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Decision trees are very efficient and can model very complex scenarios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are fast to produce results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Biggest of all, they are the most interpretable algorithm in AI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decision tree’s results can be easily understood</a:t>
            </a:r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2034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Decision Trees: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24230"/>
            <a:ext cx="8534400" cy="627614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 tree builds classification or regression models in the form of a tree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breaks down a data set into smaller and smaller subsets while at the same time an associated decision tree is incrementally developed.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result is a tree with decision nodes and leaf nodes.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i="1" dirty="0"/>
              <a:t>decision node </a:t>
            </a:r>
            <a:r>
              <a:rPr lang="en-US" sz="2000" dirty="0"/>
              <a:t>has two or more branches.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/>
              <a:t>Leaf node </a:t>
            </a:r>
            <a:r>
              <a:rPr lang="en-US" sz="2000" dirty="0"/>
              <a:t>represents a classification or decision.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topmost decision node in a tree which corresponds to the best predictor called </a:t>
            </a:r>
            <a:r>
              <a:rPr lang="en-US" sz="2000" b="1" i="1" dirty="0"/>
              <a:t>root node.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 trees can handle both categorical and numerical data.</a:t>
            </a:r>
          </a:p>
          <a:p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1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is the goal of a decision tree?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59904" y="4032067"/>
            <a:ext cx="8758560" cy="342536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is to reduce chaos – </a:t>
            </a:r>
            <a:r>
              <a:rPr lang="en-US" b="1" i="1" dirty="0"/>
              <a:t>the “root” node is very chaotic – i.e., many different colors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 we reduce chaos?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groups that are “pure” (composed of one color)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Groups with 2 or more colors are considered “impure”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this possible?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likely, but we are working towards this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Balance between creating “pure” groups vs. “overfitting”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6CF7D-3653-0F40-B44F-BDA2A479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4" y="984067"/>
            <a:ext cx="739971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543800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How does the algorithm decide which feature to place in each node? 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337026"/>
            <a:ext cx="8534400" cy="80381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Three measures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Entropy; information gain; Gini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Entropy (also referred to as class entropy)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“Measures chaos” – chase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Goal of algorithm is to decrease entropy (i.e., “decrease chaos”)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Information Gain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Measures the reduction of entropy if we add a feature as the condition in each node at a particular depth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Goal of algorithm is to increase information gain (i.e., decrease entropy)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Gini Index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Impurity measure</a:t>
            </a:r>
          </a:p>
          <a:p>
            <a:br>
              <a:rPr lang="en-US" sz="2400" dirty="0"/>
            </a:b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667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26827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65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543800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How does the algorithm decide which feature to place in each node? 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307639"/>
            <a:ext cx="8534400" cy="658391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Entropy (ranges from 0 to 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want entropy to be close to 0, why?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Gini Index (ranges from 0 to 0.5)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want information smallest value (i.e., less impure)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Information Gain (highest value – i.e., more information gained)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br>
              <a:rPr lang="en-US" sz="2400" dirty="0"/>
            </a:b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8CAE1-F965-F744-A4D3-D22D377F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06" y="4191000"/>
            <a:ext cx="435318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Tie this all together…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00378"/>
            <a:ext cx="8534400" cy="6967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=ZVR2Way4nwQ</a:t>
            </a:r>
          </a:p>
        </p:txBody>
      </p:sp>
    </p:spTree>
    <p:extLst>
      <p:ext uri="{BB962C8B-B14F-4D97-AF65-F5344CB8AC3E}">
        <p14:creationId xmlns:p14="http://schemas.microsoft.com/office/powerpoint/2010/main" val="54218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815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Bias and Variance</a:t>
            </a:r>
            <a:endParaRPr spc="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FD12E-1D7D-E044-9EE3-CC677FAB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4688248" cy="36646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16C2E-75BA-3544-BE97-98983E80CAA9}"/>
              </a:ext>
            </a:extLst>
          </p:cNvPr>
          <p:cNvSpPr txBox="1"/>
          <p:nvPr/>
        </p:nvSpPr>
        <p:spPr>
          <a:xfrm>
            <a:off x="5084207" y="1371600"/>
            <a:ext cx="3826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Variance</a:t>
            </a:r>
            <a:r>
              <a:rPr lang="en-US" sz="2400" dirty="0"/>
              <a:t> – how spread apart? </a:t>
            </a:r>
          </a:p>
          <a:p>
            <a:endParaRPr lang="en-US" sz="2400" dirty="0"/>
          </a:p>
          <a:p>
            <a:r>
              <a:rPr lang="en-US" sz="2400" i="1" dirty="0"/>
              <a:t>Bias</a:t>
            </a:r>
            <a:r>
              <a:rPr lang="en-US" sz="2400" dirty="0"/>
              <a:t> – how close to the target? </a:t>
            </a:r>
          </a:p>
        </p:txBody>
      </p:sp>
    </p:spTree>
    <p:extLst>
      <p:ext uri="{BB962C8B-B14F-4D97-AF65-F5344CB8AC3E}">
        <p14:creationId xmlns:p14="http://schemas.microsoft.com/office/powerpoint/2010/main" val="302883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Bias and Variance in ML</a:t>
            </a:r>
            <a:endParaRPr spc="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16C2E-75BA-3544-BE97-98983E80CAA9}"/>
              </a:ext>
            </a:extLst>
          </p:cNvPr>
          <p:cNvSpPr txBox="1"/>
          <p:nvPr/>
        </p:nvSpPr>
        <p:spPr>
          <a:xfrm>
            <a:off x="838200" y="824230"/>
            <a:ext cx="7996560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Bias</a:t>
            </a:r>
            <a:r>
              <a:rPr lang="en-US" dirty="0"/>
              <a:t> is the simplifying assumptions made by a model to make the target function easier to learn.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Low Bias</a:t>
            </a:r>
            <a:r>
              <a:rPr lang="en-US" dirty="0"/>
              <a:t>: </a:t>
            </a:r>
            <a:r>
              <a:rPr lang="en-US" i="1" dirty="0"/>
              <a:t>Fewer assumptions about the form of the Target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Decision Trees, k-Nearest Neighbors and Support Vector Machines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High Bias: </a:t>
            </a:r>
            <a:r>
              <a:rPr lang="en-US" i="1" dirty="0"/>
              <a:t>More assumptions about the form of the target functions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Linear Regression, Linear Discriminant Analysis, and Logistic Regression.</a:t>
            </a:r>
          </a:p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b="1" i="1" dirty="0"/>
              <a:t>Variance</a:t>
            </a:r>
            <a:r>
              <a:rPr lang="en-US" dirty="0"/>
              <a:t> is the amount that the estimate of the target function will change if different training data was used.</a:t>
            </a:r>
            <a:endParaRPr lang="en-US" i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Low Variance</a:t>
            </a:r>
            <a:r>
              <a:rPr lang="en-US" dirty="0"/>
              <a:t>: </a:t>
            </a:r>
            <a:r>
              <a:rPr lang="en-US" i="1" dirty="0"/>
              <a:t>Small changes to the estimate of the target function with changes to the training dataset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Linear Regression, Linear Discriminant Analysis, and Logistic Regression.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High Variance</a:t>
            </a:r>
            <a:r>
              <a:rPr lang="en-US" dirty="0"/>
              <a:t>: </a:t>
            </a:r>
            <a:r>
              <a:rPr lang="en-US" i="1" dirty="0"/>
              <a:t>Large changes to the estimate of the target function with changes to the training dataset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Decision Trees, k-Nearest Neighbors and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428490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Bias-Variance Tradeoff </a:t>
            </a:r>
            <a:endParaRPr spc="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16C2E-75BA-3544-BE97-98983E80CAA9}"/>
              </a:ext>
            </a:extLst>
          </p:cNvPr>
          <p:cNvSpPr txBox="1"/>
          <p:nvPr/>
        </p:nvSpPr>
        <p:spPr>
          <a:xfrm>
            <a:off x="831574" y="857360"/>
            <a:ext cx="7996560" cy="621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i="1" dirty="0"/>
              <a:t>The goal of any supervised machine learning algorithm is to achieve low bias and low variance.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In turn, the algorithm should achieve good prediction performance</a:t>
            </a:r>
            <a:endParaRPr lang="en-US" sz="2100" dirty="0"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Parametric or linear machine learning algorithms often have a high bias but a low variance.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Non-parametric or non-linear machine learning algorithms often have low bias but high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There is no escaping the relationship between bias and variance in machine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Increasing the bias will decrease the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Increasing the variance will decrease bias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https://www.youtube.com/watch?v=EuBBz3bI-aA&amp;t=278s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Example</a:t>
            </a:r>
            <a:endParaRPr spc="25" dirty="0"/>
          </a:p>
        </p:txBody>
      </p:sp>
      <p:pic>
        <p:nvPicPr>
          <p:cNvPr id="11266" name="Picture 2" descr="Figure thumbnail gr1">
            <a:extLst>
              <a:ext uri="{FF2B5EF4-FFF2-40B4-BE49-F238E27FC236}">
                <a16:creationId xmlns:a16="http://schemas.microsoft.com/office/drawing/2014/main" id="{ECAD799E-F0A7-904C-A8E8-188EAF06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2357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43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2396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Accuracy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0D701-6968-2443-8EE4-AF6E0F74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1479052"/>
            <a:ext cx="9707238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14AD8-FFE3-6449-8DD9-61923FC6AD24}"/>
              </a:ext>
            </a:extLst>
          </p:cNvPr>
          <p:cNvSpPr txBox="1"/>
          <p:nvPr/>
        </p:nvSpPr>
        <p:spPr>
          <a:xfrm>
            <a:off x="304800" y="976555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of model performance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9F7EB-97D5-804A-9F4D-731847759EFC}"/>
              </a:ext>
            </a:extLst>
          </p:cNvPr>
          <p:cNvSpPr txBox="1"/>
          <p:nvPr/>
        </p:nvSpPr>
        <p:spPr>
          <a:xfrm>
            <a:off x="457200" y="610692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https://www.youtube.com/watch?v=YIPsfEtJppE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5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57494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lang="en-US" spc="25" dirty="0"/>
              <a:t>Machine Learning Categories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886908"/>
            <a:ext cx="8991600" cy="50674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Feature vs. Label relationship?</a:t>
            </a:r>
          </a:p>
          <a:p>
            <a:pPr marL="1096645" lvl="2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Learning with labeled data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No labels 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Learning with unlabeled data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Positive vs. negative feedback</a:t>
            </a:r>
          </a:p>
        </p:txBody>
      </p:sp>
    </p:spTree>
    <p:extLst>
      <p:ext uri="{BB962C8B-B14F-4D97-AF65-F5344CB8AC3E}">
        <p14:creationId xmlns:p14="http://schemas.microsoft.com/office/powerpoint/2010/main" val="422752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316" y="228600"/>
            <a:ext cx="73152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5" dirty="0"/>
              <a:t>R</a:t>
            </a:r>
            <a:r>
              <a:rPr spc="20" dirty="0"/>
              <a:t>eal-world</a:t>
            </a:r>
            <a:r>
              <a:rPr spc="-10" dirty="0"/>
              <a:t> </a:t>
            </a:r>
            <a:r>
              <a:rPr spc="50" dirty="0"/>
              <a:t>ML</a:t>
            </a:r>
            <a:r>
              <a:rPr spc="-10" dirty="0"/>
              <a:t> </a:t>
            </a:r>
            <a:r>
              <a:rPr lang="en-US" spc="30" dirty="0"/>
              <a:t>Process</a:t>
            </a:r>
            <a:endParaRPr spc="3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5316" y="914400"/>
            <a:ext cx="8708952" cy="670696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1600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600" b="1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en-US"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scenario?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2700">
              <a:tabLst>
                <a:tab pos="182245" algn="l"/>
              </a:tabLst>
            </a:pPr>
            <a:endParaRPr lang="en-US" sz="1600"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sources: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my data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Collecting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Preparing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my data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business ready?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Ingesting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What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 the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my data </a:t>
            </a:r>
            <a:endParaRPr lang="en-US" sz="16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and training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  <a:endParaRPr lang="en-US" sz="1600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(if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needed)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packaging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r>
              <a:rPr sz="16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my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deployed model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performing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as expected?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/>
                <a:cs typeface="Calibri"/>
              </a:rPr>
              <a:t>Is there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drift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 performance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requires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re-training?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Objectives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066800"/>
            <a:ext cx="8514608" cy="34828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Decision trees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Rule-based Models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Information theory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Entropy; information gain; Gini index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Bias vs. variance trade off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814" y="609600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Supervised Learning</a:t>
            </a:r>
            <a:endParaRPr spc="25" dirty="0"/>
          </a:p>
        </p:txBody>
      </p:sp>
      <p:pic>
        <p:nvPicPr>
          <p:cNvPr id="3074" name="Picture 2" descr="machine learning supervised and unsupervised for Sale OFF 75%">
            <a:extLst>
              <a:ext uri="{FF2B5EF4-FFF2-40B4-BE49-F238E27FC236}">
                <a16:creationId xmlns:a16="http://schemas.microsoft.com/office/drawing/2014/main" id="{3CF2A975-153C-A740-9111-4FB31E73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12333"/>
            <a:ext cx="8382000" cy="59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814" y="609600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Unsupervised Learning</a:t>
            </a:r>
            <a:endParaRPr spc="25" dirty="0"/>
          </a:p>
        </p:txBody>
      </p:sp>
      <p:pic>
        <p:nvPicPr>
          <p:cNvPr id="1026" name="Picture 2" descr="unsupervised machine learning methods - Cheap Online Shopping -">
            <a:extLst>
              <a:ext uri="{FF2B5EF4-FFF2-40B4-BE49-F238E27FC236}">
                <a16:creationId xmlns:a16="http://schemas.microsoft.com/office/drawing/2014/main" id="{6201AAEE-90DC-7248-A88E-24521C171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534400" cy="60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5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04643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Reinforcement Learning</a:t>
            </a:r>
            <a:endParaRPr spc="25" dirty="0"/>
          </a:p>
        </p:txBody>
      </p:sp>
      <p:pic>
        <p:nvPicPr>
          <p:cNvPr id="7170" name="Picture 2" descr="Reinforcement Learning, Fast and Slow: Trends in Cognitive Sciences">
            <a:extLst>
              <a:ext uri="{FF2B5EF4-FFF2-40B4-BE49-F238E27FC236}">
                <a16:creationId xmlns:a16="http://schemas.microsoft.com/office/drawing/2014/main" id="{7EC10B1F-A0E2-EB43-8FB2-077F7F4F1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3" y="1600200"/>
            <a:ext cx="825343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6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35829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Research Example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0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14352</TotalTime>
  <Words>1298</Words>
  <Application>Microsoft Macintosh PowerPoint</Application>
  <PresentationFormat>Custom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Calibri-Light</vt:lpstr>
      <vt:lpstr>Office Theme</vt:lpstr>
      <vt:lpstr>MSSP 608:  Practical Machine Learning Methods Week 2    </vt:lpstr>
      <vt:lpstr> Review </vt:lpstr>
      <vt:lpstr>Machine Learning Categories</vt:lpstr>
      <vt:lpstr>Real-world ML Process</vt:lpstr>
      <vt:lpstr>Objectives</vt:lpstr>
      <vt:lpstr>Supervised Learning</vt:lpstr>
      <vt:lpstr>Unsupervised Learning</vt:lpstr>
      <vt:lpstr>Reinforcement Learning</vt:lpstr>
      <vt:lpstr> Research Example  </vt:lpstr>
      <vt:lpstr>PowerPoint Presentation</vt:lpstr>
      <vt:lpstr>The problem resides in the data, not the algorithm…</vt:lpstr>
      <vt:lpstr>The problem resides in the data, not the algorithm…</vt:lpstr>
      <vt:lpstr>Implications</vt:lpstr>
      <vt:lpstr> Decision Trees   </vt:lpstr>
      <vt:lpstr>What are Decision Trees?</vt:lpstr>
      <vt:lpstr>Why Decision Trees?</vt:lpstr>
      <vt:lpstr>Decision Trees: </vt:lpstr>
      <vt:lpstr>What is the goal of a decision tree? </vt:lpstr>
      <vt:lpstr>How does the algorithm decide which feature to place in each node?  </vt:lpstr>
      <vt:lpstr>How does the algorithm decide which feature to place in each node?  </vt:lpstr>
      <vt:lpstr>Tie this all together… </vt:lpstr>
      <vt:lpstr>Bias and Variance</vt:lpstr>
      <vt:lpstr>Bias and Variance in ML</vt:lpstr>
      <vt:lpstr>Bias-Variance Tradeoff </vt:lpstr>
      <vt:lpstr>Example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28</cp:revision>
  <dcterms:created xsi:type="dcterms:W3CDTF">2022-01-07T22:45:15Z</dcterms:created>
  <dcterms:modified xsi:type="dcterms:W3CDTF">2022-01-17T21:57:40Z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