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21" r:id="rId4"/>
    <p:sldId id="330" r:id="rId5"/>
    <p:sldId id="331" r:id="rId6"/>
    <p:sldId id="332" r:id="rId7"/>
    <p:sldId id="333" r:id="rId8"/>
    <p:sldId id="334" r:id="rId9"/>
    <p:sldId id="335" r:id="rId10"/>
    <p:sldId id="320" r:id="rId11"/>
    <p:sldId id="309" r:id="rId12"/>
    <p:sldId id="346" r:id="rId13"/>
    <p:sldId id="300" r:id="rId14"/>
    <p:sldId id="265" r:id="rId15"/>
    <p:sldId id="315" r:id="rId16"/>
    <p:sldId id="316" r:id="rId17"/>
    <p:sldId id="336" r:id="rId18"/>
    <p:sldId id="337" r:id="rId19"/>
    <p:sldId id="313" r:id="rId20"/>
    <p:sldId id="319" r:id="rId21"/>
    <p:sldId id="338" r:id="rId22"/>
    <p:sldId id="339" r:id="rId23"/>
    <p:sldId id="340" r:id="rId24"/>
    <p:sldId id="341" r:id="rId25"/>
    <p:sldId id="345" r:id="rId26"/>
    <p:sldId id="344" r:id="rId27"/>
    <p:sldId id="342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0"/>
    <p:restoredTop sz="94694"/>
  </p:normalViewPr>
  <p:slideViewPr>
    <p:cSldViewPr>
      <p:cViewPr varScale="1">
        <p:scale>
          <a:sx n="107" d="100"/>
          <a:sy n="107" d="100"/>
        </p:scale>
        <p:origin x="31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ag-sehra.medium.com/decision-trees-explained-easily-28f23241248" TargetMode="External"/><Relationship Id="rId2" Type="http://schemas.openxmlformats.org/officeDocument/2006/relationships/hyperlink" Target="https://www.youtube.com/watch?v=MDiZg88mg9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ag-sehra.medium.com/decision-trees-explained-easily-28f23241248" TargetMode="External"/><Relationship Id="rId2" Type="http://schemas.openxmlformats.org/officeDocument/2006/relationships/hyperlink" Target="https://www.youtube.com/watch?v=DEMmkFC6IG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ag-sehra.medium.com/decision-trees-explained-easily-28f23241248" TargetMode="External"/><Relationship Id="rId2" Type="http://schemas.openxmlformats.org/officeDocument/2006/relationships/hyperlink" Target="https://medium.com/towards-data-science/simple-and-multiple-linear-regression-in-python-c928425168f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q4PgdASs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rain-test-split-and-cross-validation-in-python-80b61beca4b6" TargetMode="External"/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-0rlM4RDs&amp;t=358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r7lbdgzpW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3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35829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Research Example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10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03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E7224-2040-234D-B190-F2CD7C6C604F}"/>
              </a:ext>
            </a:extLst>
          </p:cNvPr>
          <p:cNvSpPr txBox="1"/>
          <p:nvPr/>
        </p:nvSpPr>
        <p:spPr>
          <a:xfrm>
            <a:off x="258804" y="2196098"/>
            <a:ext cx="95709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Background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Machine learning is increasingly used to predict healthcare outcomes, including cost, utilization, and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provide a high-level overview of machine learning for healthcare outcomes researchers and decision makers.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Methods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then compare 3 of the most common machine learning methods: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(1) decision tree methods that can be useful for identifying how different subpopulations experience different risks for an 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7252BF-BDA8-8341-B95F-9BD0CE1B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4" y="304800"/>
            <a:ext cx="8439790" cy="16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0" y="381000"/>
            <a:ext cx="914844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Decision trees … </a:t>
            </a:r>
            <a:endParaRPr spc="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17DD7-AB6B-4144-9132-F798FB0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0" y="1066800"/>
            <a:ext cx="8763000" cy="3095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15B2B2-55CD-2340-8B2F-0237E2233E92}"/>
              </a:ext>
            </a:extLst>
          </p:cNvPr>
          <p:cNvSpPr txBox="1"/>
          <p:nvPr/>
        </p:nvSpPr>
        <p:spPr>
          <a:xfrm>
            <a:off x="376560" y="4419600"/>
            <a:ext cx="8843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 trees are familiar tools used for medical decision making and resemble a flowchart that guides a reader toward classifying a person as either higher risk or lower risk for an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good decision tree will separate the sampled population into groups that have low within-group variability but high between-group variability in the probability of the outcome.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advantage of a decision tree is the ability to consider nonlinear relationships among multiple covariates that define subgroups in a data-driven way</a:t>
            </a:r>
          </a:p>
        </p:txBody>
      </p:sp>
    </p:spTree>
    <p:extLst>
      <p:ext uri="{BB962C8B-B14F-4D97-AF65-F5344CB8AC3E}">
        <p14:creationId xmlns:p14="http://schemas.microsoft.com/office/powerpoint/2010/main" val="156886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0" y="381000"/>
            <a:ext cx="914844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Decision trees in health care … </a:t>
            </a:r>
            <a:endParaRPr spc="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5B2B2-55CD-2340-8B2F-0237E2233E92}"/>
              </a:ext>
            </a:extLst>
          </p:cNvPr>
          <p:cNvSpPr txBox="1"/>
          <p:nvPr/>
        </p:nvSpPr>
        <p:spPr>
          <a:xfrm>
            <a:off x="376560" y="1143000"/>
            <a:ext cx="8843640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helpful for research questions that involve predicting how the risk of an outcome differs among subpopulations or when considering multiple (and potentially multilevel) complex influences on the risk of a health outcome that may be hard to predict through standard logistic regression.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example, people who have the highest risk for a hospitalization for diabetes complications may have a combination of high diabetes medication copays, low income, a long distance to a pharmacy, and may be in an age group that is older but not old enough to qualify for Medicare.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Trees can help decipher such complex dependencies.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Trees can also be more useful than standard logistic regression when researchers are trying to predict a rare outcome (such as a very high-cost hospitalization) caused by a constellation of complex interacting factors.</a:t>
            </a:r>
            <a:endParaRPr lang="en-US" baseline="30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limitation of decision trees is that they are prone to overfitting, such that a subgroup may be identified because the decision tree has overinterpreted noise in the data, and even cross-validation may not detect the overfitting.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3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592" y="3810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Objectives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086592" y="1066800"/>
            <a:ext cx="8514608" cy="277242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Train / test data</a:t>
            </a:r>
          </a:p>
          <a:p>
            <a:pPr marL="639445" lvl="1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Overfitting vs. underfitting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Model quality metrics </a:t>
            </a:r>
          </a:p>
          <a:p>
            <a:pPr marL="182245" indent="-16954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2800" dirty="0">
                <a:cs typeface="Calibri"/>
              </a:rPr>
              <a:t>Model comparison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18262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480"/>
              </a:spcBef>
              <a:tabLst>
                <a:tab pos="182245" algn="l"/>
              </a:tabLst>
            </a:pPr>
            <a:br>
              <a:rPr lang="en-US" sz="4000" dirty="0">
                <a:cs typeface="Calibri"/>
              </a:rPr>
            </a:br>
            <a:r>
              <a:rPr lang="en-US" sz="4000" dirty="0">
                <a:cs typeface="Calibri"/>
              </a:rPr>
              <a:t>Train / test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15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1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Overfitting vs. underfitting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24230"/>
            <a:ext cx="8534400" cy="814870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ML, we split our data into two subsets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Training data and testing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happens if we do not do that?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Overfit the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Underfit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Both affect the predictability of our model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i.e., our model has lower accuracy and/or cannot be generalized to other data</a:t>
            </a:r>
          </a:p>
          <a:p>
            <a:pPr lvl="2"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2"/>
              </a:rPr>
              <a:t>https://www.youtube.com/watch?v=MDiZg88mg9c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2034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Overfitting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52813"/>
            <a:ext cx="8534400" cy="667875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we trained has trained “too well” and fits too closely to the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happens with complex models (i.e., too many features/variables compared to the number of observations).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Very accurate on the training data but not accurate on untrained or new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Not generalized (or not AS generalized), meaning you can generalize the results and can’t make any inferences on other data, which is, ultimately, what you are trying to do.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model learns or describes the “noise” in the training data instead of the actual relationships between variables 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r>
              <a:rPr lang="en-US" dirty="0">
                <a:hlinkClick r:id="rId2"/>
              </a:rPr>
              <a:t>https://www.youtube.com/watch?v=DEMmkFC6IGM</a:t>
            </a:r>
            <a:br>
              <a:rPr lang="en-US" dirty="0"/>
            </a:br>
            <a:endParaRPr lang="en-US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645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Underfitting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52813"/>
            <a:ext cx="8534400" cy="598356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Model does not fit the training data and misses the trends in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also means the model cannot be generalized to new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Due to a very simple model (not enough predictors)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example, this occurs when we fit a linear model (like 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regression</a:t>
            </a:r>
            <a:r>
              <a:rPr lang="en-US" sz="2400" dirty="0"/>
              <a:t>) to data that is not linear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almost goes without saying that this model will have poor predictive ability on training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i.e., cannot be generalized to other data)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hlinkClick r:id="rId3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hlinkClick r:id="rId3"/>
              </a:rPr>
              <a:t>https://www.youtube.com/watch?v=0h8lAm5Ki5g</a:t>
            </a:r>
          </a:p>
        </p:txBody>
      </p:sp>
    </p:spTree>
    <p:extLst>
      <p:ext uri="{BB962C8B-B14F-4D97-AF65-F5344CB8AC3E}">
        <p14:creationId xmlns:p14="http://schemas.microsoft.com/office/powerpoint/2010/main" val="325340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5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515" y="209445"/>
            <a:ext cx="8675370" cy="170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000" kern="1200" spc="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000" kern="1200" spc="2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542ED-2A64-E448-B600-55816C5B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0055885" cy="3733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ts val="55"/>
              </a:spcBef>
            </a:pPr>
            <a:fld id="{81D60167-4931-47E6-BA6A-407CBD079E47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Bef>
                  <a:spcPts val="55"/>
                </a:spcBef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2ED7E-A847-E84B-A5B6-5BEAC8B8F3D2}"/>
              </a:ext>
            </a:extLst>
          </p:cNvPr>
          <p:cNvSpPr txBox="1"/>
          <p:nvPr/>
        </p:nvSpPr>
        <p:spPr>
          <a:xfrm>
            <a:off x="1828800" y="455475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https://www.youtube.com/watch?v=Anq4PgdASsc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56451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READINGS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7226" y="1179197"/>
            <a:ext cx="8534400" cy="30531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https://towardsdatascience.com/train-test-split-and-cross-validation-in-python-80b61beca4b6</a:t>
            </a:r>
            <a:endParaRPr lang="en-US" sz="1600" dirty="0"/>
          </a:p>
          <a:p>
            <a:pPr algn="ctr">
              <a:lnSpc>
                <a:spcPct val="200000"/>
              </a:lnSpc>
            </a:pPr>
            <a:endParaRPr lang="en-US" sz="16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 algn="ctr">
              <a:lnSpc>
                <a:spcPct val="200000"/>
              </a:lnSpc>
            </a:pPr>
            <a:r>
              <a:rPr lang="en-US" sz="2000" dirty="0"/>
              <a:t>***PLEASE READ BEFORE CLASS***</a:t>
            </a:r>
          </a:p>
        </p:txBody>
      </p:sp>
    </p:spTree>
    <p:extLst>
      <p:ext uri="{BB962C8B-B14F-4D97-AF65-F5344CB8AC3E}">
        <p14:creationId xmlns:p14="http://schemas.microsoft.com/office/powerpoint/2010/main" val="362021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60" y="3048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Training/Test Split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231024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 training set contains a known output, and the model learns on this data in order to be generalized to other data later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We have the test dataset (or subset) in order to test our model’s prediction on this subset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B8E33-FC68-8542-AC17-1A9FD2B5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08909"/>
            <a:ext cx="6248400" cy="2046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CF904-6F74-6340-89F9-7BD8B15F8BB7}"/>
              </a:ext>
            </a:extLst>
          </p:cNvPr>
          <p:cNvSpPr txBox="1"/>
          <p:nvPr/>
        </p:nvSpPr>
        <p:spPr>
          <a:xfrm>
            <a:off x="2057400" y="6019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https://www.youtube.com/watch?v=Zi-0rlM4RDs&amp;t=358s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Training/Test Split Steps…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322639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Load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Split it into a training and testing sets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Fitted a regression model to the training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Make predictions based on this data and tested the predictions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08102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Dangers of Train/Test Split…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66331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if the split we make isn’t random?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What if one subset of our data has only people from a certain state, employees with a certain income level but not other income levels, only women or only people at a certain age?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This will result in overfitting, even though we’re trying to avoid it!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This is where cross validation comes in (</a:t>
            </a:r>
            <a:r>
              <a:rPr lang="en-US" sz="3200" i="1" dirty="0">
                <a:solidFill>
                  <a:srgbClr val="FF0000"/>
                </a:solidFill>
              </a:rPr>
              <a:t>later in semester…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142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18262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480"/>
              </a:spcBef>
              <a:tabLst>
                <a:tab pos="182245" algn="l"/>
              </a:tabLst>
            </a:pPr>
            <a:br>
              <a:rPr lang="en-US" sz="4000" dirty="0">
                <a:cs typeface="Calibri"/>
              </a:rPr>
            </a:br>
            <a:r>
              <a:rPr lang="en-US" sz="4000" dirty="0">
                <a:cs typeface="Calibri"/>
              </a:rPr>
              <a:t>Metrics of Model Quality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23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777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Accuracy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367850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While accuracy is great some of the time, there are many cases where it is not a good metric for understanding the performance of our models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696F-189C-C843-9D07-732EE021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92" y="3505200"/>
            <a:ext cx="7138416" cy="15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97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Precision, Recall, and F-score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73720" y="990600"/>
            <a:ext cx="8758560" cy="146251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6BF9F-1F23-FA47-B01E-0618163C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03" y="1760613"/>
            <a:ext cx="7495857" cy="30025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E6F5E7-8E51-5C49-9D9F-CE3EF7ED1AA1}"/>
              </a:ext>
            </a:extLst>
          </p:cNvPr>
          <p:cNvSpPr/>
          <p:nvPr/>
        </p:nvSpPr>
        <p:spPr>
          <a:xfrm>
            <a:off x="2659096" y="5348502"/>
            <a:ext cx="502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https://www.youtube.com/watch?v=Dr7lbdgzpWM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5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Additional metric calculation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C28AD-DCA3-7A43-8512-598E3E19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74" y="1143000"/>
            <a:ext cx="74529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8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20" y="2286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5" dirty="0"/>
              <a:t>Confusion matrix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51577-A692-EC49-A27A-70644EFA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095571"/>
            <a:ext cx="6946900" cy="539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643B5A-6935-3E48-BF79-06E65FE80E9A}"/>
              </a:ext>
            </a:extLst>
          </p:cNvPr>
          <p:cNvSpPr/>
          <p:nvPr/>
        </p:nvSpPr>
        <p:spPr>
          <a:xfrm>
            <a:off x="573720" y="914400"/>
            <a:ext cx="872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confusion matrix is a great way to visualize where our model is making errors. Elements on the diagonal represent correct predictions. Elements off the diagonal represent that the model predicted the wrong class</a:t>
            </a:r>
          </a:p>
        </p:txBody>
      </p:sp>
    </p:spTree>
    <p:extLst>
      <p:ext uri="{BB962C8B-B14F-4D97-AF65-F5344CB8AC3E}">
        <p14:creationId xmlns:p14="http://schemas.microsoft.com/office/powerpoint/2010/main" val="23154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2682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6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Why Decision Trees?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824230"/>
            <a:ext cx="8534400" cy="62097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 choose decision tree over the multitude of other algorithms?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Decision trees are very efficient and can model very complex scenarios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are fast to produce results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Biggest of all, they are the most interpretable algorithm in AI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decision tree’s results can be easily understood</a:t>
            </a:r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5324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80772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the goal of a decision tree?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559904" y="4032067"/>
            <a:ext cx="8758560" cy="342536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 is to reduce chaos – </a:t>
            </a:r>
            <a:r>
              <a:rPr lang="en-US" b="1" i="1" dirty="0"/>
              <a:t>the “root” node is very chaotic – i.e., many different colors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 we reduce chaos?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groups that are “pure” (composed of one color)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Groups with 2 or more colors are considered “impure”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this possible?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likely, but we are working towards this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Balance between creating “pure” groups vs. “overfitting”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6CF7D-3653-0F40-B44F-BDA2A479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" y="984067"/>
            <a:ext cx="739971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543800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How does the algorithm decide which feature to place in each node? 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37026"/>
            <a:ext cx="8534400" cy="80381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Three measures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Entropy; information gain; Gini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Entropy (also referred to as class entropy)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“Measures chaos” – chase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Goal of algorithm is to decrease entropy (i.e., “decrease chaos”)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Information Gain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Measures the reduction of entropy if we add a feature as the condition in each node at a particular depth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Goal of algorithm is to increase information gain (i.e., decrease entropy)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Gini 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Impurity measure</a:t>
            </a:r>
          </a:p>
          <a:p>
            <a:br>
              <a:rPr lang="en-US" sz="2400" dirty="0"/>
            </a:b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14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543800" cy="1002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How does the algorithm decide which feature to place in each node? 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307639"/>
            <a:ext cx="8534400" cy="658391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Entropy (ranges from 0 to 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want entropy to be close to 0, why?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Gini Index (ranges from 0 to 0.5)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want information smallest value (i.e., less impure)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Information Gain (highest value – i.e., more information gained)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br>
              <a:rPr lang="en-US" sz="2400" dirty="0"/>
            </a:b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8CAE1-F965-F744-A4D3-D22D377F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06" y="4191000"/>
            <a:ext cx="435318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8155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Bias and Variance</a:t>
            </a:r>
            <a:endParaRPr spc="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3FD12E-1D7D-E044-9EE3-CC677FAB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4688248" cy="36646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16C2E-75BA-3544-BE97-98983E80CAA9}"/>
              </a:ext>
            </a:extLst>
          </p:cNvPr>
          <p:cNvSpPr txBox="1"/>
          <p:nvPr/>
        </p:nvSpPr>
        <p:spPr>
          <a:xfrm>
            <a:off x="5084207" y="1371600"/>
            <a:ext cx="3826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Variance</a:t>
            </a:r>
            <a:r>
              <a:rPr lang="en-US" sz="2400" dirty="0"/>
              <a:t> – how spread apart? </a:t>
            </a:r>
          </a:p>
          <a:p>
            <a:endParaRPr lang="en-US" sz="2400" dirty="0"/>
          </a:p>
          <a:p>
            <a:r>
              <a:rPr lang="en-US" sz="2400" i="1" dirty="0"/>
              <a:t>Bias</a:t>
            </a:r>
            <a:r>
              <a:rPr lang="en-US" sz="2400" dirty="0"/>
              <a:t> – how close to the target? </a:t>
            </a:r>
          </a:p>
        </p:txBody>
      </p:sp>
    </p:spTree>
    <p:extLst>
      <p:ext uri="{BB962C8B-B14F-4D97-AF65-F5344CB8AC3E}">
        <p14:creationId xmlns:p14="http://schemas.microsoft.com/office/powerpoint/2010/main" val="51935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Bias and Variance in ML</a:t>
            </a:r>
            <a:endParaRPr spc="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16C2E-75BA-3544-BE97-98983E80CAA9}"/>
              </a:ext>
            </a:extLst>
          </p:cNvPr>
          <p:cNvSpPr txBox="1"/>
          <p:nvPr/>
        </p:nvSpPr>
        <p:spPr>
          <a:xfrm>
            <a:off x="838200" y="824230"/>
            <a:ext cx="7996560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Bias</a:t>
            </a:r>
            <a:r>
              <a:rPr lang="en-US" dirty="0"/>
              <a:t> is the simplifying assumptions made by a model to make the target function easier to learn.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Low Bias</a:t>
            </a:r>
            <a:r>
              <a:rPr lang="en-US" dirty="0"/>
              <a:t>: </a:t>
            </a:r>
            <a:r>
              <a:rPr lang="en-US" i="1" dirty="0"/>
              <a:t>Fewer assumptions about the form of the Target Function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Decision Trees, k-Nearest Neighbors and Support Vector Machines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High Bias: </a:t>
            </a:r>
            <a:r>
              <a:rPr lang="en-US" i="1" dirty="0"/>
              <a:t>More assumptions about the form of the target functions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Linear Regression, Linear Discriminant Analysis, and Logistic Regression.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b="1" i="1" dirty="0"/>
              <a:t>Variance</a:t>
            </a:r>
            <a:r>
              <a:rPr lang="en-US" dirty="0"/>
              <a:t> is the amount that the estimate of the target function will change if different training data was used.</a:t>
            </a:r>
            <a:endParaRPr lang="en-US" i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Low Variance</a:t>
            </a:r>
            <a:r>
              <a:rPr lang="en-US" dirty="0"/>
              <a:t>: </a:t>
            </a:r>
            <a:r>
              <a:rPr lang="en-US" i="1" dirty="0"/>
              <a:t>Small changes to the estimate of the target function with changes to the training dataset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Linear Regression, Linear Discriminant Analysis, and Logistic Regression.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b="1" i="1" dirty="0"/>
              <a:t>High Variance</a:t>
            </a:r>
            <a:r>
              <a:rPr lang="en-US" dirty="0"/>
              <a:t>: </a:t>
            </a:r>
            <a:r>
              <a:rPr lang="en-US" i="1" dirty="0"/>
              <a:t>Large changes to the estimate of the target function with changes to the training dataset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Decision Trees, k-Nearest Neighbors and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12129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15550</TotalTime>
  <Words>1474</Words>
  <Application>Microsoft Macintosh PowerPoint</Application>
  <PresentationFormat>Custom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Calibri-Light</vt:lpstr>
      <vt:lpstr>Office Theme</vt:lpstr>
      <vt:lpstr>MSSP 608:  Practical Machine Learning Methods Week 3    </vt:lpstr>
      <vt:lpstr>READINGS</vt:lpstr>
      <vt:lpstr> Review </vt:lpstr>
      <vt:lpstr>Why Decision Trees?</vt:lpstr>
      <vt:lpstr>What is the goal of a decision tree? </vt:lpstr>
      <vt:lpstr>How does the algorithm decide which feature to place in each node?  </vt:lpstr>
      <vt:lpstr>How does the algorithm decide which feature to place in each node?  </vt:lpstr>
      <vt:lpstr>Bias and Variance</vt:lpstr>
      <vt:lpstr>Bias and Variance in ML</vt:lpstr>
      <vt:lpstr> Research Example  </vt:lpstr>
      <vt:lpstr>PowerPoint Presentation</vt:lpstr>
      <vt:lpstr>Decision trees … </vt:lpstr>
      <vt:lpstr>Decision trees in health care … </vt:lpstr>
      <vt:lpstr>Objectives</vt:lpstr>
      <vt:lpstr> Train / test data</vt:lpstr>
      <vt:lpstr>Overfitting vs. underfitting</vt:lpstr>
      <vt:lpstr>Overfitting</vt:lpstr>
      <vt:lpstr>Underfitting</vt:lpstr>
      <vt:lpstr> </vt:lpstr>
      <vt:lpstr>Training/Test Split</vt:lpstr>
      <vt:lpstr>Training/Test Split Steps…</vt:lpstr>
      <vt:lpstr>Dangers of Train/Test Split…</vt:lpstr>
      <vt:lpstr> Metrics of Model Quality</vt:lpstr>
      <vt:lpstr>Accuracy</vt:lpstr>
      <vt:lpstr>Precision, Recall, and F-score</vt:lpstr>
      <vt:lpstr>Additional metric calculation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37</cp:revision>
  <dcterms:created xsi:type="dcterms:W3CDTF">2022-01-07T22:45:15Z</dcterms:created>
  <dcterms:modified xsi:type="dcterms:W3CDTF">2022-01-22T18:25:19Z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